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  <p:sldMasterId id="2147483704" r:id="rId2"/>
  </p:sldMasterIdLst>
  <p:notesMasterIdLst>
    <p:notesMasterId r:id="rId9"/>
  </p:notesMasterIdLst>
  <p:sldIdLst>
    <p:sldId id="565" r:id="rId3"/>
    <p:sldId id="542" r:id="rId4"/>
    <p:sldId id="529" r:id="rId5"/>
    <p:sldId id="530" r:id="rId6"/>
    <p:sldId id="531" r:id="rId7"/>
    <p:sldId id="571" r:id="rId8"/>
  </p:sldIdLst>
  <p:sldSz cx="12192000" cy="6858000"/>
  <p:notesSz cx="7315200" cy="9601200"/>
  <p:defaultTextStyle>
    <a:defPPr algn="r" rtl="1"/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defPPr algn="r" rtl="1"/>
            <a:lvl1pPr algn="r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defPPr algn="r" rtl="1"/>
            <a:lvl1pPr algn="l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fld id="{BFFA57CC-AB0A-46FA-AC2E-5F22813AE43B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>
            <a:defPPr algn="r" rtl="1"/>
          </a:lstStyle>
          <a:p>
            <a:pPr algn="r" rtl="1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>
            <a:defPPr algn="r" rtl="1"/>
          </a:lstStyle>
          <a:p>
            <a:pPr lvl="0" algn="r" rtl="1"/>
            <a:r>
              <a:rPr lang="ar"/>
              <a:t>Click to edit Master text styles</a:t>
            </a:r>
          </a:p>
          <a:p>
            <a:pPr lvl="1" algn="r" rtl="1"/>
            <a:r>
              <a:rPr lang="ar"/>
              <a:t>Second level</a:t>
            </a:r>
          </a:p>
          <a:p>
            <a:pPr lvl="2" algn="r" rtl="1"/>
            <a:r>
              <a:rPr lang="ar"/>
              <a:t>Third level</a:t>
            </a:r>
          </a:p>
          <a:p>
            <a:pPr lvl="3" algn="r" rtl="1"/>
            <a:r>
              <a:rPr lang="ar"/>
              <a:t>Fourth level</a:t>
            </a:r>
          </a:p>
          <a:p>
            <a:pPr lvl="4" algn="r" rtl="1"/>
            <a:r>
              <a:rPr lang="a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defPPr algn="r" rtl="1"/>
            <a:lvl1pPr algn="r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defPPr algn="r" rtl="1"/>
            <a:lvl1pPr algn="l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6CDB5-5508-5F5F-E3A0-6815D56CB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A9DB0-99CD-02ED-28C9-0163034A2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2A790-C278-B0A4-F578-E35532C29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1"/>
          <a:lstStyle>
            <a:defPPr algn="r" rtl="1"/>
          </a:lstStyle>
          <a:p>
            <a:pPr algn="r" rtl="1"/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36DB3-776C-C523-CB3A-413794C6D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>
            <a:defPPr algn="r" rtl="1"/>
          </a:lstStyle>
          <a:p>
            <a:pPr algn="r" rtl="1"/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1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rtlCol="1" anchor="t" anchorCtr="0">
            <a:noAutofit/>
          </a:bodyPr>
          <a:lstStyle>
            <a:defPPr algn="r" rtl="1"/>
          </a:lstStyle>
          <a:p>
            <a:pPr algn="r" rtl="1"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8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2" name="Google Shape;2622;p29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rtlCol="1" anchor="t" anchorCtr="0">
            <a:noAutofit/>
          </a:bodyPr>
          <a:lstStyle>
            <a:defPPr algn="r" rtl="1"/>
          </a:lstStyle>
          <a:p>
            <a:pPr algn="r" rtl="1"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26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2" name="Google Shape;2632;p29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rtlCol="1" anchor="t" anchorCtr="0">
            <a:noAutofit/>
          </a:bodyPr>
          <a:lstStyle>
            <a:defPPr algn="r" rtl="1"/>
          </a:lstStyle>
          <a:p>
            <a:pPr algn="r" rtl="1"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1" name="Google Shape;2641;p29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rtlCol="1" anchor="t" anchorCtr="0">
            <a:noAutofit/>
          </a:bodyPr>
          <a:lstStyle>
            <a:defPPr algn="r" rtl="1"/>
          </a:lstStyle>
          <a:p>
            <a:pPr algn="r" rtl="1">
              <a:buSzPts val="1100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/>
              <a:t>ملاحظات للميسر:</a:t>
            </a:r>
          </a:p>
          <a:p>
            <a:pPr algn="r" rtl="1">
              <a:buSzPts val="110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 rtl="1">
              <a:buSzPts val="110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 rtl="1">
              <a:buSzPts val="110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/>
              <a:t>استعرض سطراً من ورقة العمل باستخدام مثال على الهدف </a:t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3">
          <a:extLst>
            <a:ext uri="{FF2B5EF4-FFF2-40B4-BE49-F238E27FC236}">
              <a16:creationId xmlns:a16="http://schemas.microsoft.com/office/drawing/2014/main" id="{0FACC563-2621-827E-2D4D-C1C8E57D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p294:notes">
            <a:extLst>
              <a:ext uri="{FF2B5EF4-FFF2-40B4-BE49-F238E27FC236}">
                <a16:creationId xmlns:a16="http://schemas.microsoft.com/office/drawing/2014/main" id="{864BED24-7193-B897-900F-58619FFB87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5" name="Google Shape;2615;p294:notes">
            <a:extLst>
              <a:ext uri="{FF2B5EF4-FFF2-40B4-BE49-F238E27FC236}">
                <a16:creationId xmlns:a16="http://schemas.microsoft.com/office/drawing/2014/main" id="{E7CD9A3E-B16D-E709-9BC1-AD97E4B2C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rtlCol="1" anchor="t" anchorCtr="0">
            <a:noAutofit/>
          </a:bodyPr>
          <a:lstStyle>
            <a:defPPr algn="r" rtl="1"/>
          </a:lstStyle>
          <a:p>
            <a:pPr algn="r" rtl="1">
              <a:buSzPts val="11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813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9067" y="2782383"/>
            <a:ext cx="3780000" cy="2416150"/>
          </a:xfrm>
        </p:spPr>
        <p:txBody>
          <a:bodyPr rtlCol="1">
            <a:normAutofit/>
          </a:bodyPr>
          <a:lstStyle>
            <a:defPPr algn="r" rtl="1"/>
            <a:lvl1pPr marL="0" indent="0" algn="ctr" rtl="1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 rtl="1"/>
            <a:r>
              <a:rPr lang="ar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1743342" y="1918364"/>
            <a:ext cx="2268347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067" y="1918364"/>
            <a:ext cx="3780000" cy="397032"/>
          </a:xfrm>
        </p:spPr>
        <p:txBody>
          <a:bodyPr rtlCol="1">
            <a:spAutoFit/>
          </a:bodyPr>
          <a:lstStyle>
            <a:defPPr algn="r" rtl="1"/>
            <a:lvl1pPr marL="0" indent="0" algn="ctr" rtl="1"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 rtl="1"/>
            <a:r>
              <a:rPr lang="ar" dirty="0"/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626855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96000" y="0"/>
            <a:ext cx="6696000" cy="6012000"/>
          </a:xfrm>
        </p:spPr>
        <p:txBody>
          <a:bodyPr rtlCol="1"/>
          <a:lstStyle>
            <a:defPPr algn="r" rtl="1"/>
          </a:lstStyle>
          <a:p>
            <a:pPr algn="r" rtl="1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67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1" anchor="b"/>
          <a:lstStyle>
            <a:defPPr algn="r" rtl="1"/>
            <a:lvl1pPr algn="ctr" rtl="1">
              <a:defRPr sz="6000"/>
            </a:lvl1pPr>
          </a:lstStyle>
          <a:p>
            <a:pPr algn="r" rtl="1"/>
            <a:r>
              <a:rPr lang="a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defPPr algn="r" rtl="1"/>
            <a:lvl1pPr marL="0" indent="0" algn="ctr" rtl="1">
              <a:buNone/>
              <a:defRPr sz="2400"/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algn="r" rtl="1"/>
            <a:r>
              <a:rPr lang="a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1" anchor="t" anchorCtr="0">
            <a:noAutofit/>
          </a:bodyPr>
          <a:lstStyle>
            <a:defPPr algn="r" rtl="1"/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 rtlCol="1"/>
          <a:lstStyle>
            <a:defPPr algn="r" rtl="1"/>
          </a:lstStyle>
          <a:p>
            <a:pPr algn="r" rtl="1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0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289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1" anchor="t" anchorCtr="0">
            <a:noAutofit/>
          </a:bodyPr>
          <a:lstStyle>
            <a:defPPr algn="r" rtl="1"/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67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 flipH="1"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 flipH="1"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 algn="r" rtl="1"/>
          </a:lstStyle>
          <a:p>
            <a:pPr algn="r" rtl="1"/>
            <a:r>
              <a:rPr lang="a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defPPr algn="r" rtl="1"/>
          </a:lstStyle>
          <a:p>
            <a:pPr lvl="0" algn="r" rtl="1"/>
            <a:r>
              <a:rPr lang="ar"/>
              <a:t>Click to edit Master text styles</a:t>
            </a:r>
          </a:p>
          <a:p>
            <a:pPr lvl="1" algn="r" rtl="1"/>
            <a:r>
              <a:rPr lang="ar"/>
              <a:t>Second level</a:t>
            </a:r>
          </a:p>
          <a:p>
            <a:pPr lvl="2" algn="r" rtl="1"/>
            <a:r>
              <a:rPr lang="ar"/>
              <a:t>Third level</a:t>
            </a:r>
          </a:p>
          <a:p>
            <a:pPr lvl="3" algn="r" rtl="1"/>
            <a:r>
              <a:rPr lang="ar"/>
              <a:t>Fourth level</a:t>
            </a:r>
          </a:p>
          <a:p>
            <a:pPr lvl="4" algn="r" rtl="1"/>
            <a:r>
              <a:rPr lang="ar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78834" y="6353778"/>
            <a:ext cx="494967" cy="299389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1" anchor="ctr"/>
          <a:lstStyle>
            <a:defPPr algn="r" rtl="1"/>
            <a:lvl1pPr marL="0" algn="l" defTabSz="914400" rtl="1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rPr lang="ar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58215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algn="r" rtl="1"/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 algn="r" rtl="1"/>
          </a:lstStyle>
          <a:p>
            <a:pPr algn="r" rtl="1"/>
            <a:r>
              <a:rPr lang="ar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defPPr algn="r" rtl="1"/>
          </a:lstStyle>
          <a:p>
            <a:pPr lvl="0" algn="r" rtl="1"/>
            <a:r>
              <a:rPr lang="ar"/>
              <a:t>Click to edit Master text styles</a:t>
            </a:r>
          </a:p>
          <a:p>
            <a:pPr lvl="1" algn="r" rtl="1"/>
            <a:r>
              <a:rPr lang="ar"/>
              <a:t>Second level</a:t>
            </a:r>
          </a:p>
          <a:p>
            <a:pPr lvl="2" algn="r" rtl="1"/>
            <a:r>
              <a:rPr lang="ar"/>
              <a:t>Third level</a:t>
            </a:r>
          </a:p>
          <a:p>
            <a:pPr lvl="3" algn="r" rtl="1"/>
            <a:r>
              <a:rPr lang="ar"/>
              <a:t>Fourth level</a:t>
            </a:r>
          </a:p>
          <a:p>
            <a:pPr lvl="4" algn="r" rtl="1"/>
            <a:r>
              <a:rPr lang="ar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78834" y="6353778"/>
            <a:ext cx="494967" cy="365125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1" anchor="ctr"/>
          <a:lstStyle>
            <a:defPPr algn="r" rtl="1"/>
            <a:lvl1pPr marL="0" algn="l" defTabSz="914400" rtl="1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rPr lang="a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algn="r" rtl="1"/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FB0F-C33F-D927-3067-D744C178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C2DE0-6569-4B0B-364E-0C9D9D9F6D1E}"/>
              </a:ext>
            </a:extLst>
          </p:cNvPr>
          <p:cNvSpPr/>
          <p:nvPr/>
        </p:nvSpPr>
        <p:spPr>
          <a:xfrm>
            <a:off x="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B977E-474D-1DF5-5C16-E416873DF421}"/>
              </a:ext>
            </a:extLst>
          </p:cNvPr>
          <p:cNvSpPr/>
          <p:nvPr/>
        </p:nvSpPr>
        <p:spPr>
          <a:xfrm>
            <a:off x="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7DBE46E7-9512-722D-EFAB-8096C5B51C6F}"/>
              </a:ext>
            </a:extLst>
          </p:cNvPr>
          <p:cNvSpPr txBox="1"/>
          <p:nvPr/>
        </p:nvSpPr>
        <p:spPr>
          <a:xfrm>
            <a:off x="334148" y="1736229"/>
            <a:ext cx="5138578" cy="187743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r" rtl="1"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" dirty="0">
                <a:latin typeface="Arial" panose="020B0604020202020204" pitchFamily="34" charset="0"/>
                <a:cs typeface="Arial" panose="020B0604020202020204" pitchFamily="34" charset="0"/>
              </a:rPr>
              <a:t>التدبير العلاجي السريري للاغتصاب ولعنف الشريك الحميم في حالات الطوارئ </a:t>
            </a:r>
          </a:p>
          <a:p>
            <a:pPr algn="r" rtl="1"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" dirty="0">
                <a:latin typeface="Arial" panose="020B0604020202020204" pitchFamily="34" charset="0"/>
                <a:cs typeface="Arial" panose="020B0604020202020204" pitchFamily="34" charset="0"/>
              </a:rPr>
              <a:t>منهج تدريبي للعاملين في مجال الصحة  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2273C68E-5C35-1BFD-8DC8-58F3CA66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51" y="4792635"/>
            <a:ext cx="4825832" cy="541871"/>
          </a:xfrm>
        </p:spPr>
        <p:txBody>
          <a:bodyPr rtlCol="1" anchor="t">
            <a:noAutofit/>
          </a:bodyPr>
          <a:lstStyle>
            <a:defPPr algn="r" rtl="1"/>
            <a:lvl1pPr algn="r" rtl="1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ctr" rtl="1">
              <a:defRPr sz="280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" dirty="0">
                <a:cs typeface="+mj-cs"/>
              </a:rPr>
              <a:t>مجموعة الشرائح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2D2E3-0015-FC32-A562-0AB8F32DA67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307304B6-72B8-871C-07C5-C8133F8C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6C05B1-264D-6978-9C54-07E5B6503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36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5FB3D0-37F9-A663-3D25-3B3E0A9A2197}"/>
              </a:ext>
            </a:extLst>
          </p:cNvPr>
          <p:cNvGrpSpPr/>
          <p:nvPr/>
        </p:nvGrpSpPr>
        <p:grpSpPr>
          <a:xfrm>
            <a:off x="4442376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75530C-B132-0079-8FC3-D4B844407742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A6AE7D6A-B1B4-6031-82CA-A8ACD1B04DAD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7CEBF81-8162-F553-7396-EAB953042089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89EB154E-3A15-7B8A-11CF-936E80CA9EED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55ADA444-5CD9-5585-DD9E-E67EE6EEBDE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FE29D8FA-EF15-64F1-6A84-244FBB081D11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9910F463-F161-86FF-BDFB-A2464EDC797F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3849DFE0-85C3-2702-544B-34330A88B561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4D0DA664-C989-0BCD-BEFA-F990119AFA77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91AD9EE4-A636-78F8-5565-8F5BD115ADCB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3A125C9E-E21B-3915-1AAE-07F3EA915991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850F6E0-99BF-42FD-76E8-44D52540AA31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6715B97-ECA4-2080-BB25-7BAB72631B76}"/>
              </a:ext>
            </a:extLst>
          </p:cNvPr>
          <p:cNvSpPr/>
          <p:nvPr/>
        </p:nvSpPr>
        <p:spPr>
          <a:xfrm>
            <a:off x="14746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5963399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 rtlCol="1"/>
          <a:lstStyle>
            <a:defPPr algn="r" rtl="1"/>
          </a:lstStyle>
          <a:p>
            <a:pPr algn="r" rtl="1"/>
            <a:endParaRPr sz="240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9067" y="2782383"/>
            <a:ext cx="3780000" cy="2416150"/>
          </a:xfrm>
        </p:spPr>
        <p:txBody>
          <a:bodyPr rtlCol="1"/>
          <a:lstStyle>
            <a:defPPr algn="r" rtl="1"/>
          </a:lstStyle>
          <a:p>
            <a:pPr rtl="1"/>
            <a:r>
              <a:rPr lang="ar" dirty="0"/>
              <a:t>الخاتمة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9067" y="1918364"/>
            <a:ext cx="3780000" cy="397032"/>
          </a:xfrm>
        </p:spPr>
        <p:txBody>
          <a:bodyPr rtlCol="1"/>
          <a:lstStyle>
            <a:defPPr algn="r" rtl="1"/>
          </a:lstStyle>
          <a:p>
            <a:pPr rtl="1"/>
            <a:r>
              <a:rPr lang="ar" dirty="0"/>
              <a:t>الجلسة السادسة عشرة</a:t>
            </a:r>
          </a:p>
        </p:txBody>
      </p:sp>
      <p:pic>
        <p:nvPicPr>
          <p:cNvPr id="9" name="Google Shape;180;p8">
            <a:extLst>
              <a:ext uri="{FF2B5EF4-FFF2-40B4-BE49-F238E27FC236}">
                <a16:creationId xmlns:a16="http://schemas.microsoft.com/office/drawing/2014/main" id="{43578AC0-989D-2DCF-9492-03C96E4A0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720" r="16101"/>
          <a:stretch/>
        </p:blipFill>
        <p:spPr>
          <a:xfrm>
            <a:off x="5496000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8;p296">
            <a:extLst>
              <a:ext uri="{FF2B5EF4-FFF2-40B4-BE49-F238E27FC236}">
                <a16:creationId xmlns:a16="http://schemas.microsoft.com/office/drawing/2014/main" id="{654746B4-11C8-586C-3540-85560C49F7C8}"/>
              </a:ext>
            </a:extLst>
          </p:cNvPr>
          <p:cNvSpPr txBox="1"/>
          <p:nvPr/>
        </p:nvSpPr>
        <p:spPr>
          <a:xfrm>
            <a:off x="5518459" y="5703476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rtlCol="1" anchor="t" anchorCtr="0">
            <a:spAutoFit/>
          </a:bodyPr>
          <a:lstStyle>
            <a:defPPr algn="r" rtl="1"/>
          </a:lstStyle>
          <a:p>
            <a:pPr algn="l" rtl="1"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/>
              <a:t>‎© UNFPA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A7707-7A2E-96AB-3516-05EF42617285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ar"/>
              <a:t>16-2</a:t>
            </a:r>
          </a:p>
        </p:txBody>
      </p:sp>
    </p:spTree>
    <p:extLst>
      <p:ext uri="{BB962C8B-B14F-4D97-AF65-F5344CB8AC3E}">
        <p14:creationId xmlns:p14="http://schemas.microsoft.com/office/powerpoint/2010/main" val="10833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95"/>
          <p:cNvSpPr/>
          <p:nvPr/>
        </p:nvSpPr>
        <p:spPr>
          <a:xfrm>
            <a:off x="5254024" y="2100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 rtlCol="1"/>
          <a:lstStyle>
            <a:defPPr algn="r" rtl="1"/>
          </a:lstStyle>
          <a:p>
            <a:pPr algn="r" rtl="1"/>
            <a:endParaRPr sz="240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020A0D-4818-7FE3-2DAD-0062E6D8C5C2}"/>
              </a:ext>
            </a:extLst>
          </p:cNvPr>
          <p:cNvGrpSpPr/>
          <p:nvPr/>
        </p:nvGrpSpPr>
        <p:grpSpPr>
          <a:xfrm flipH="1">
            <a:off x="383177" y="343648"/>
            <a:ext cx="5199678" cy="4941063"/>
            <a:chOff x="7003896" y="369536"/>
            <a:chExt cx="5199678" cy="4941063"/>
          </a:xfrm>
        </p:grpSpPr>
        <p:sp>
          <p:nvSpPr>
            <p:cNvPr id="2625" name="Google Shape;2625;p295"/>
            <p:cNvSpPr txBox="1"/>
            <p:nvPr/>
          </p:nvSpPr>
          <p:spPr>
            <a:xfrm>
              <a:off x="7003896" y="369536"/>
              <a:ext cx="4993853" cy="2322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rtlCol="1" anchor="t" anchorCtr="0">
              <a:spAutoFit/>
            </a:bodyPr>
            <a:lstStyle>
              <a:defPPr algn="r" rtl="1"/>
            </a:lstStyle>
            <a:p>
              <a:pPr marL="457189" lvl="1" indent="-457189" algn="r" rtl="1">
                <a:lnSpc>
                  <a:spcPct val="108000"/>
                </a:lnSpc>
                <a:spcAft>
                  <a:spcPts val="800"/>
                </a:spcAft>
                <a:buClr>
                  <a:srgbClr val="00B0F0"/>
                </a:buClr>
                <a:buSzPct val="100000"/>
                <a:buFont typeface="Arial"/>
                <a:buChar char="■"/>
                <a:defRPr sz="2000">
                  <a:latin typeface="Arial" panose="020B0604020202020204" pitchFamily="34" charset="0"/>
                </a:defRPr>
              </a:pPr>
              <a:r>
                <a:rPr lang="ar" dirty="0"/>
                <a:t>بصفتكم عاملين في مجال الصحة في الخطوط الأمامية، تضطلعون بدور حاسم في الاستجابة للعنف القائم على النوع الاجتماعي والبدء في مساعدة الناجيات على استعادة قوتهنّ   </a:t>
              </a:r>
              <a:endParaRPr sz="2000" dirty="0">
                <a:latin typeface="Arial" panose="020B0604020202020204" pitchFamily="34" charset="0"/>
              </a:endParaRPr>
            </a:p>
            <a:p>
              <a:pPr marL="457189" lvl="1" indent="-457189" algn="r" rtl="1">
                <a:lnSpc>
                  <a:spcPct val="108000"/>
                </a:lnSpc>
                <a:spcAft>
                  <a:spcPts val="800"/>
                </a:spcAft>
                <a:buClr>
                  <a:srgbClr val="00B0F0"/>
                </a:buClr>
                <a:buSzPct val="100000"/>
                <a:buFont typeface="Arial"/>
                <a:buChar char="■"/>
                <a:defRPr sz="2000">
                  <a:latin typeface="Arial" panose="020B0604020202020204" pitchFamily="34" charset="0"/>
                </a:defRPr>
              </a:pPr>
              <a:r>
                <a:rPr lang="ar" dirty="0"/>
                <a:t>هذا التدريب ليس إلا مجرد بداية؛ فالتعلم وبناء المهارات عملية مستمرة. ابحث عن فرص من أجل: </a:t>
              </a:r>
              <a:endParaRPr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95"/>
            <p:cNvSpPr/>
            <p:nvPr/>
          </p:nvSpPr>
          <p:spPr>
            <a:xfrm>
              <a:off x="7413199" y="2476031"/>
              <a:ext cx="4790375" cy="2834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rtlCol="1" anchor="ctr" anchorCtr="0">
              <a:spAutoFit/>
            </a:bodyPr>
            <a:lstStyle>
              <a:defPPr algn="r" rtl="1"/>
            </a:lstStyle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-EG" dirty="0"/>
                <a:t>الحصول على تدريب تذكيري على المهارات والمواضيع التي تُشكّل تحدّياً</a:t>
              </a: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-EG" dirty="0"/>
                <a:t>المشاركة في استعراضات الحالات السريرية</a:t>
              </a: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-EG" dirty="0"/>
                <a:t>استخدام أدوات المساعدة على العمل باعتبارها مراجع </a:t>
              </a:r>
              <a:r>
                <a:rPr lang="ar-EG" dirty="0" err="1"/>
                <a:t>وتذكيرات</a:t>
              </a:r>
              <a:endParaRPr lang="ar-EG" dirty="0"/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-EG" dirty="0"/>
                <a:t>مواصلة الدراسة الموجهة ذاتياً</a:t>
              </a: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-EG" dirty="0"/>
                <a:t>البحث عن أطباء سريريين ذوي خبرة كمرشدين</a:t>
              </a:r>
              <a:endParaRPr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E4386C-C155-8C44-9A3C-32FC0C15126E}"/>
              </a:ext>
            </a:extLst>
          </p:cNvPr>
          <p:cNvGrpSpPr/>
          <p:nvPr/>
        </p:nvGrpSpPr>
        <p:grpSpPr>
          <a:xfrm>
            <a:off x="5807710" y="-10830"/>
            <a:ext cx="6384290" cy="5979666"/>
            <a:chOff x="289251" y="0"/>
            <a:chExt cx="6384290" cy="5979666"/>
          </a:xfrm>
        </p:grpSpPr>
        <p:sp>
          <p:nvSpPr>
            <p:cNvPr id="5" name="Google Shape;2638;p296">
              <a:extLst>
                <a:ext uri="{FF2B5EF4-FFF2-40B4-BE49-F238E27FC236}">
                  <a16:creationId xmlns:a16="http://schemas.microsoft.com/office/drawing/2014/main" id="{99A0662C-8AD3-E1D4-C73D-88BBFDF28ED2}"/>
                </a:ext>
              </a:extLst>
            </p:cNvPr>
            <p:cNvSpPr txBox="1"/>
            <p:nvPr/>
          </p:nvSpPr>
          <p:spPr>
            <a:xfrm>
              <a:off x="289251" y="5671944"/>
              <a:ext cx="6384290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rtlCol="1" anchor="t" anchorCtr="0">
              <a:spAutoFit/>
            </a:bodyPr>
            <a:lstStyle>
              <a:defPPr algn="r" rtl="1"/>
            </a:lstStyle>
            <a:p>
              <a:pPr algn="l" rtl="1">
                <a:def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" dirty="0"/>
                <a:t>UNFPA©</a:t>
              </a:r>
              <a:endParaRPr sz="2400" dirty="0">
                <a:latin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01ECD3-4725-F46E-ECB3-487D6C58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51" y="0"/>
              <a:ext cx="6384290" cy="5657850"/>
            </a:xfrm>
            <a:prstGeom prst="rect">
              <a:avLst/>
            </a:prstGeom>
          </p:spPr>
        </p:pic>
        <p:sp>
          <p:nvSpPr>
            <p:cNvPr id="7" name="Google Shape;2637;p296">
              <a:extLst>
                <a:ext uri="{FF2B5EF4-FFF2-40B4-BE49-F238E27FC236}">
                  <a16:creationId xmlns:a16="http://schemas.microsoft.com/office/drawing/2014/main" id="{67B7DEC7-8CA5-13CB-445E-3EC4FCFA937C}"/>
                </a:ext>
              </a:extLst>
            </p:cNvPr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rtlCol="1" anchor="ctr" anchorCtr="0">
              <a:noAutofit/>
            </a:bodyPr>
            <a:lstStyle>
              <a:defPPr algn="r" rtl="1"/>
            </a:lstStyle>
            <a:p>
              <a:pPr algn="ctr" rtl="1">
                <a:buClr>
                  <a:srgbClr val="000000"/>
                </a:buClr>
                <a:buSzPts val="2400"/>
                <a:defRPr sz="4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"/>
                <a:t>الأفكار النهائية</a:t>
              </a:r>
              <a:endParaRPr sz="4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12F96E-011D-83C3-CF12-8F0DCA9DD321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ar"/>
              <a:t>16-3</a:t>
            </a:r>
          </a:p>
        </p:txBody>
      </p:sp>
    </p:spTree>
    <p:extLst>
      <p:ext uri="{BB962C8B-B14F-4D97-AF65-F5344CB8AC3E}">
        <p14:creationId xmlns:p14="http://schemas.microsoft.com/office/powerpoint/2010/main" val="361267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96"/>
          <p:cNvSpPr txBox="1"/>
          <p:nvPr/>
        </p:nvSpPr>
        <p:spPr>
          <a:xfrm>
            <a:off x="304800" y="531567"/>
            <a:ext cx="5220182" cy="343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rtlCol="1" anchor="t" anchorCtr="0">
            <a:spAutoFit/>
          </a:bodyPr>
          <a:lstStyle>
            <a:defPPr algn="r" rtl="1"/>
          </a:lstStyle>
          <a:p>
            <a:pPr marL="457189" lvl="1" indent="-457189" algn="r" rtl="1">
              <a:lnSpc>
                <a:spcPct val="120000"/>
              </a:lnSpc>
              <a:spcAft>
                <a:spcPts val="1400"/>
              </a:spcAft>
              <a:buClr>
                <a:srgbClr val="00B0F0"/>
              </a:buClr>
              <a:buSzPct val="100000"/>
              <a:buFont typeface="Arial"/>
              <a:buChar char="■"/>
              <a:defRPr sz="2000">
                <a:latin typeface="Arial" panose="020B0604020202020204" pitchFamily="34" charset="0"/>
              </a:defRPr>
            </a:pPr>
            <a:r>
              <a:rPr lang="ar-EG" noProof="0" dirty="0"/>
              <a:t>لا تقلل من أهمية عنصري تعزيز السلامة والدعم من نهج LIVES في تعافي الناجيات وشفائهنّ، إذ يشكلان مكوّناً أساسياً في مجموعة الرعاية السريرية.</a:t>
            </a:r>
          </a:p>
          <a:p>
            <a:pPr marL="457189" lvl="1" indent="-457189" algn="r" rtl="1">
              <a:lnSpc>
                <a:spcPct val="120000"/>
              </a:lnSpc>
              <a:spcAft>
                <a:spcPts val="1400"/>
              </a:spcAft>
              <a:buClr>
                <a:srgbClr val="00B0F0"/>
              </a:buClr>
              <a:buSzPct val="100000"/>
              <a:buFont typeface="Arial"/>
              <a:buChar char="■"/>
              <a:defRPr sz="2000">
                <a:latin typeface="Arial" panose="020B0604020202020204" pitchFamily="34" charset="0"/>
              </a:defRPr>
            </a:pPr>
            <a:r>
              <a:rPr lang="ar-EG" noProof="0" dirty="0"/>
              <a:t>يتم تحديث المبادئ التوجيهية الصادرة عن منظمة الصحة العالمية واللجنة الدائمة المشتركة بين الوكالات والبروتوكولات الوطنية وأدوات المساعدة على العمل بشكل دائم لتعكس أحدث الأدلة ومعايير العلاج. </a:t>
            </a:r>
            <a:br>
              <a:rPr lang="ar-EG" noProof="0" dirty="0"/>
            </a:br>
            <a:r>
              <a:rPr lang="ar-EG" noProof="0" dirty="0"/>
              <a:t>إنها موارد قيّمة.</a:t>
            </a:r>
            <a:endParaRPr lang="ar-EG" sz="2000" noProof="0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636" name="Google Shape;2636;p296"/>
          <p:cNvSpPr/>
          <p:nvPr/>
        </p:nvSpPr>
        <p:spPr>
          <a:xfrm>
            <a:off x="5254024" y="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 rtlCol="1"/>
          <a:lstStyle>
            <a:defPPr algn="r" rtl="1"/>
          </a:lstStyle>
          <a:p>
            <a:pPr algn="r" rtl="1"/>
            <a:endParaRPr sz="240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A1EB0A-898D-F373-F61A-9F98AA196903}"/>
              </a:ext>
            </a:extLst>
          </p:cNvPr>
          <p:cNvGrpSpPr/>
          <p:nvPr/>
        </p:nvGrpSpPr>
        <p:grpSpPr>
          <a:xfrm>
            <a:off x="5807710" y="0"/>
            <a:ext cx="6384290" cy="5979666"/>
            <a:chOff x="289251" y="0"/>
            <a:chExt cx="6384290" cy="5979666"/>
          </a:xfrm>
        </p:grpSpPr>
        <p:sp>
          <p:nvSpPr>
            <p:cNvPr id="2638" name="Google Shape;2638;p296"/>
            <p:cNvSpPr txBox="1"/>
            <p:nvPr/>
          </p:nvSpPr>
          <p:spPr>
            <a:xfrm>
              <a:off x="5193749" y="5671944"/>
              <a:ext cx="1479792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rtlCol="1" anchor="t" anchorCtr="0">
              <a:spAutoFit/>
            </a:bodyPr>
            <a:lstStyle>
              <a:defPPr algn="r" rtl="1"/>
            </a:lstStyle>
            <a:p>
              <a:pPr algn="l" rtl="1">
                <a:def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"/>
                <a:t>‎© UNFPA</a:t>
              </a:r>
              <a:endParaRPr sz="2400">
                <a:latin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8D915F-A61A-DD37-4A80-ADDFF0F7D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51" y="0"/>
              <a:ext cx="6384290" cy="5657850"/>
            </a:xfrm>
            <a:prstGeom prst="rect">
              <a:avLst/>
            </a:prstGeom>
          </p:spPr>
        </p:pic>
        <p:sp>
          <p:nvSpPr>
            <p:cNvPr id="8" name="Google Shape;2637;p296"/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rtlCol="1" anchor="ctr" anchorCtr="0">
              <a:noAutofit/>
            </a:bodyPr>
            <a:lstStyle>
              <a:defPPr algn="r" rtl="1"/>
            </a:lstStyle>
            <a:p>
              <a:pPr algn="ctr" rtl="1">
                <a:buClr>
                  <a:srgbClr val="000000"/>
                </a:buClr>
                <a:buSzPts val="2400"/>
                <a:defRPr sz="4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ar"/>
                <a:t>الأفكار النهائية</a:t>
              </a:r>
              <a:endParaRPr sz="4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9A594B-A290-BEBB-5A0C-56269882B2DB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ar"/>
              <a:t>16-4</a:t>
            </a:r>
          </a:p>
        </p:txBody>
      </p:sp>
    </p:spTree>
    <p:extLst>
      <p:ext uri="{BB962C8B-B14F-4D97-AF65-F5344CB8AC3E}">
        <p14:creationId xmlns:p14="http://schemas.microsoft.com/office/powerpoint/2010/main" val="396248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297"/>
          <p:cNvSpPr txBox="1"/>
          <p:nvPr/>
        </p:nvSpPr>
        <p:spPr>
          <a:xfrm>
            <a:off x="488363" y="1778246"/>
            <a:ext cx="10375940" cy="351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rtlCol="1" anchor="t" anchorCtr="0">
            <a:spAutoFit/>
          </a:bodyPr>
          <a:lstStyle>
            <a:defPPr algn="r" rtl="1"/>
          </a:lstStyle>
          <a:p>
            <a:pPr marR="85511" algn="r" rtl="1">
              <a:lnSpc>
                <a:spcPct val="108000"/>
              </a:lnSpc>
              <a:spcAft>
                <a:spcPts val="800"/>
              </a:spcAft>
              <a:defRPr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 dirty="0"/>
              <a:t>التعليمات</a:t>
            </a:r>
          </a:p>
          <a:p>
            <a:pPr marR="85511" lvl="2" algn="r" rt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 dirty="0"/>
              <a:t>حدِّد أهدافاً محددة من شأنها تعزيز استجابتك الشخصية و/أو رعايتك للناجيات من الاعتداء الجنسي وعنف الشريك الحميم.  </a:t>
            </a:r>
            <a:endParaRPr sz="2400" dirty="0">
              <a:latin typeface="Arial" panose="020B0604020202020204" pitchFamily="34" charset="0"/>
            </a:endParaRPr>
          </a:p>
          <a:p>
            <a:pPr marR="85511" lvl="2" algn="r" rt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 dirty="0"/>
              <a:t>استخدم أداة المساعدة على العمل (16أ) (خطة عمل لما بعد التدريب) لتسجيل أهدافك. وقد تكون هذه الأهداف هي نفسها التي يرجوها أعضاء آخرون في مجموعتك، و/أو يمكنك تسجيل أهداف خاصة بك. </a:t>
            </a:r>
            <a:endParaRPr sz="2400" dirty="0">
              <a:latin typeface="Arial" panose="020B0604020202020204" pitchFamily="34" charset="0"/>
            </a:endParaRPr>
          </a:p>
          <a:p>
            <a:pPr marR="85511" lvl="2" algn="r" rt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 dirty="0"/>
              <a:t>ركّز على الأهداف التي يمكنك اتخاذ إجراءات بشأنها والتي تقع</a:t>
            </a:r>
            <a:r>
              <a:rPr lang="ar-EG" dirty="0"/>
              <a:t> </a:t>
            </a:r>
            <a:r>
              <a:rPr lang="ar" dirty="0"/>
              <a:t>تحت سيطرتك.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13158-38E9-0528-7EA0-7D72625BB1AB}"/>
              </a:ext>
            </a:extLst>
          </p:cNvPr>
          <p:cNvGrpSpPr>
            <a:grpSpLocks noChangeAspect="1"/>
          </p:cNvGrpSpPr>
          <p:nvPr/>
        </p:nvGrpSpPr>
        <p:grpSpPr>
          <a:xfrm>
            <a:off x="10056335" y="2393182"/>
            <a:ext cx="720000" cy="720000"/>
            <a:chOff x="1045653" y="2435838"/>
            <a:chExt cx="720000" cy="72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07E9E6-B350-33A2-63AB-5385DBEDA707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 algn="r" rtl="1"/>
            </a:lstStyle>
            <a:p>
              <a:pPr algn="ctr" rtl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92EC0C-2823-7877-F192-8A87921B2FA0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algn="r" rtl="1"/>
            </a:lstStyle>
            <a:p>
              <a:pPr algn="ctr" rtl="1"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ar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F280FE-6DF1-2787-6253-4EDAEAFF6795}"/>
              </a:ext>
            </a:extLst>
          </p:cNvPr>
          <p:cNvGrpSpPr/>
          <p:nvPr/>
        </p:nvGrpSpPr>
        <p:grpSpPr>
          <a:xfrm>
            <a:off x="10056335" y="3384819"/>
            <a:ext cx="720000" cy="720000"/>
            <a:chOff x="1045653" y="2435838"/>
            <a:chExt cx="720000" cy="72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18E9D-1FF4-BEB5-47FD-37D44A72B78F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 algn="r" rtl="1"/>
            </a:lstStyle>
            <a:p>
              <a:pPr algn="ctr" rtl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B60487-1FDA-20D5-1A06-08C70A1D2D93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algn="r" rtl="1"/>
            </a:lstStyle>
            <a:p>
              <a:pPr algn="ctr" rtl="1">
                <a:defRPr sz="2800" b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ar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433011-71BD-13EC-E9C0-C2F94796FC36}"/>
              </a:ext>
            </a:extLst>
          </p:cNvPr>
          <p:cNvGrpSpPr/>
          <p:nvPr/>
        </p:nvGrpSpPr>
        <p:grpSpPr>
          <a:xfrm>
            <a:off x="10042133" y="4770948"/>
            <a:ext cx="720000" cy="720000"/>
            <a:chOff x="1045653" y="2435838"/>
            <a:chExt cx="720000" cy="72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DD8511-05C2-8524-B291-9F6483FA8595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 algn="r" rtl="1"/>
            </a:lstStyle>
            <a:p>
              <a:pPr algn="ctr" rtl="1"/>
              <a:endParaRPr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A3A3BD-F3D2-9C4A-829D-2629BFCE2B33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algn="r" rtl="1"/>
            </a:lstStyle>
            <a:p>
              <a:pPr algn="ctr" rtl="1">
                <a:defRPr sz="28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ar"/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B09055-EEFA-0071-061A-022638CF0547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ar"/>
              <a:t>16-5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D5D64E-CBA7-4CDE-BB05-516FE47B207D}"/>
              </a:ext>
            </a:extLst>
          </p:cNvPr>
          <p:cNvGrpSpPr/>
          <p:nvPr/>
        </p:nvGrpSpPr>
        <p:grpSpPr>
          <a:xfrm flipH="1">
            <a:off x="4766362" y="432000"/>
            <a:ext cx="3379274" cy="720000"/>
            <a:chOff x="3564226" y="288000"/>
            <a:chExt cx="3379274" cy="72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B07007-AAA5-96F1-3C96-E2C7E36FE72E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 algn="r" rtl="1"/>
            </a:lstStyle>
            <a:p>
              <a:pPr algn="ctr" rtl="1"/>
              <a:endParaRPr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44606C0-2397-8CB8-C1CC-53988A59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2645" name="Google Shape;2645;p297"/>
          <p:cNvSpPr txBox="1"/>
          <p:nvPr/>
        </p:nvSpPr>
        <p:spPr>
          <a:xfrm>
            <a:off x="831200" y="432001"/>
            <a:ext cx="1053348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1" anchor="ctr" anchorCtr="0">
            <a:noAutofit/>
          </a:bodyPr>
          <a:lstStyle>
            <a:defPPr algn="r" rtl="1"/>
          </a:lstStyle>
          <a:p>
            <a:pPr algn="ctr" rtl="1">
              <a:spcAft>
                <a:spcPts val="600"/>
              </a:spcAft>
              <a:buClr>
                <a:srgbClr val="000000"/>
              </a:buClr>
              <a:buSzPts val="2400"/>
              <a:defRPr sz="3400" b="1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pPr>
            <a:r>
              <a:rPr lang="ar" dirty="0">
                <a:latin typeface="Arial" panose="020B0604020202020204" pitchFamily="34" charset="0"/>
              </a:rPr>
              <a:t>التمرين (16-1)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DC1379-5ECF-E8B7-802F-DBCE5CF6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</p:spPr>
        <p:txBody>
          <a:bodyPr rtlCol="1"/>
          <a:lstStyle>
            <a:defPPr algn="r" rtl="1"/>
          </a:lstStyle>
          <a:p>
            <a:pPr algn="ctr" rtl="1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ea typeface="Arial"/>
                <a:cs typeface="Arial"/>
              </a:defRPr>
            </a:pPr>
            <a:r>
              <a:rPr lang="ar" dirty="0"/>
              <a:t>تخطيط إجراءات العمل</a:t>
            </a:r>
          </a:p>
        </p:txBody>
      </p:sp>
    </p:spTree>
    <p:extLst>
      <p:ext uri="{BB962C8B-B14F-4D97-AF65-F5344CB8AC3E}">
        <p14:creationId xmlns:p14="http://schemas.microsoft.com/office/powerpoint/2010/main" val="22024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6">
          <a:extLst>
            <a:ext uri="{FF2B5EF4-FFF2-40B4-BE49-F238E27FC236}">
              <a16:creationId xmlns:a16="http://schemas.microsoft.com/office/drawing/2014/main" id="{455FD707-9581-31F5-DE0B-F8DEF00CA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294">
            <a:extLst>
              <a:ext uri="{FF2B5EF4-FFF2-40B4-BE49-F238E27FC236}">
                <a16:creationId xmlns:a16="http://schemas.microsoft.com/office/drawing/2014/main" id="{3A355338-825F-C891-0BE4-0186D3E55E51}"/>
              </a:ext>
            </a:extLst>
          </p:cNvPr>
          <p:cNvSpPr txBox="1"/>
          <p:nvPr/>
        </p:nvSpPr>
        <p:spPr>
          <a:xfrm>
            <a:off x="0" y="0"/>
            <a:ext cx="12192000" cy="125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1" anchor="ctr" anchorCtr="0">
            <a:noAutofit/>
          </a:bodyPr>
          <a:lstStyle>
            <a:defPPr algn="r" rtl="1"/>
          </a:lstStyle>
          <a:p>
            <a:pPr algn="ctr" rtl="1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lang="ar" dirty="0">
                <a:latin typeface="Arial" panose="020B0604020202020204" pitchFamily="34" charset="0"/>
              </a:rPr>
              <a:t>الجلسة 16: وصلنا إلى الملخص!</a:t>
            </a:r>
            <a:endParaRPr sz="3200" b="1" dirty="0">
              <a:solidFill>
                <a:schemeClr val="accent3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99A36-1A71-7D3A-E5AA-49100E97A25C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</a:pPr>
            <a:endParaRPr sz="100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1FD64-8AA7-99FD-7745-62182C53B3C7}"/>
              </a:ext>
            </a:extLst>
          </p:cNvPr>
          <p:cNvSpPr txBox="1"/>
          <p:nvPr/>
        </p:nvSpPr>
        <p:spPr>
          <a:xfrm>
            <a:off x="1065088" y="2260313"/>
            <a:ext cx="100481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algn="r" rtl="1"/>
          </a:lstStyle>
          <a:p>
            <a:pPr algn="ctr" rtl="1">
              <a:defRPr sz="96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ar" dirty="0">
                <a:latin typeface="Arial" panose="020B0604020202020204" pitchFamily="34" charset="0"/>
                <a:cs typeface="Arial" panose="020B0604020202020204" pitchFamily="34" charset="0"/>
              </a:rPr>
              <a:t>شكراً لك!</a:t>
            </a:r>
          </a:p>
        </p:txBody>
      </p:sp>
    </p:spTree>
    <p:extLst>
      <p:ext uri="{BB962C8B-B14F-4D97-AF65-F5344CB8AC3E}">
        <p14:creationId xmlns:p14="http://schemas.microsoft.com/office/powerpoint/2010/main" val="17483094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>
        <a:defPPr algn="r" rtl="1"/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>
        <a:defPPr algn="r" rtl="1"/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>
        <a:defPPr algn="r" rtl="1"/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21490</TotalTime>
  <Words>282</Words>
  <Application>Microsoft Office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Wingdings</vt:lpstr>
      <vt:lpstr>1_Office Theme 4 - WHO</vt:lpstr>
      <vt:lpstr>1_Office Theme 5</vt:lpstr>
      <vt:lpstr>مجموعة الشرائح</vt:lpstr>
      <vt:lpstr>PowerPoint Presentation</vt:lpstr>
      <vt:lpstr>PowerPoint Presentation</vt:lpstr>
      <vt:lpstr>PowerPoint Presentation</vt:lpstr>
      <vt:lpstr>تخطيط إجراءات العمل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699</cp:revision>
  <cp:lastPrinted>2024-11-29T14:13:27Z</cp:lastPrinted>
  <dcterms:created xsi:type="dcterms:W3CDTF">2024-07-22T16:05:02Z</dcterms:created>
  <dcterms:modified xsi:type="dcterms:W3CDTF">2025-10-02T21:24:09Z</dcterms:modified>
</cp:coreProperties>
</file>