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9" r:id="rId1"/>
    <p:sldMasterId id="2147483704" r:id="rId2"/>
  </p:sldMasterIdLst>
  <p:notesMasterIdLst>
    <p:notesMasterId r:id="rId24"/>
  </p:notesMasterIdLst>
  <p:sldIdLst>
    <p:sldId id="560" r:id="rId3"/>
    <p:sldId id="535" r:id="rId4"/>
    <p:sldId id="447" r:id="rId5"/>
    <p:sldId id="448" r:id="rId6"/>
    <p:sldId id="449" r:id="rId7"/>
    <p:sldId id="450" r:id="rId8"/>
    <p:sldId id="451" r:id="rId9"/>
    <p:sldId id="452" r:id="rId10"/>
    <p:sldId id="453" r:id="rId11"/>
    <p:sldId id="454" r:id="rId12"/>
    <p:sldId id="455" r:id="rId13"/>
    <p:sldId id="456" r:id="rId14"/>
    <p:sldId id="457" r:id="rId15"/>
    <p:sldId id="458" r:id="rId16"/>
    <p:sldId id="459" r:id="rId17"/>
    <p:sldId id="460" r:id="rId18"/>
    <p:sldId id="461" r:id="rId19"/>
    <p:sldId id="462" r:id="rId20"/>
    <p:sldId id="463" r:id="rId21"/>
    <p:sldId id="464" r:id="rId22"/>
    <p:sldId id="568" r:id="rId23"/>
  </p:sldIdLst>
  <p:sldSz cx="12192000" cy="6858000"/>
  <p:notesSz cx="7315200" cy="9601200"/>
  <p:defaultText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088" autoAdjust="0"/>
    <p:restoredTop sz="96357" autoAdjust="0"/>
  </p:normalViewPr>
  <p:slideViewPr>
    <p:cSldViewPr snapToGrid="0">
      <p:cViewPr varScale="1">
        <p:scale>
          <a:sx n="114" d="100"/>
          <a:sy n="114" d="100"/>
        </p:scale>
        <p:origin x="64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1"/>
          <a:lstStyle>
            <a:defPPr algn="r" rtl="1"/>
            <a:lvl1pPr algn="r" rtl="1">
              <a:defRPr sz="1300" b="0" i="0">
                <a:latin typeface="Arial" panose="020B0604020202020204" pitchFamily="34" charset="0"/>
              </a:defRPr>
            </a:lvl1pPr>
          </a:lstStyle>
          <a:p>
            <a:pPr algn="r" rtl="1"/>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1"/>
          <a:lstStyle>
            <a:defPPr algn="r" rtl="1"/>
            <a:lvl1pPr algn="l" rtl="1">
              <a:defRPr sz="1300" b="0" i="0">
                <a:latin typeface="Arial" panose="020B0604020202020204" pitchFamily="34" charset="0"/>
              </a:defRPr>
            </a:lvl1pPr>
          </a:lstStyle>
          <a:p>
            <a:pPr algn="r" rtl="1"/>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defPPr algn="r" rtl="1"/>
          </a:lstStyle>
          <a:p>
            <a:pPr algn="r" rtl="1"/>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1" anchor="b"/>
          <a:lstStyle>
            <a:defPPr algn="r" rtl="1"/>
            <a:lvl1pPr algn="r" rtl="1">
              <a:defRPr sz="1300" b="0" i="0">
                <a:latin typeface="Arial" panose="020B0604020202020204" pitchFamily="34" charset="0"/>
              </a:defRPr>
            </a:lvl1pPr>
          </a:lstStyle>
          <a:p>
            <a:pPr algn="r" rtl="1"/>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1" anchor="b"/>
          <a:lstStyle>
            <a:defPPr algn="r" rtl="1"/>
            <a:lvl1pPr algn="l" rtl="1">
              <a:defRPr sz="1300" b="0" i="0">
                <a:latin typeface="Arial" panose="020B0604020202020204" pitchFamily="34" charset="0"/>
              </a:defRPr>
            </a:lvl1pPr>
          </a:lstStyle>
          <a:p>
            <a:pPr algn="r" rtl="1"/>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rial" panose="020B0604020202020204" pitchFamily="34" charset="0"/>
        <a:ea typeface="+mn-ea"/>
        <a:cs typeface="+mn-cs"/>
      </a:defRPr>
    </a:lvl1pPr>
    <a:lvl2pPr marL="457200" algn="r" defTabSz="914400" rtl="1" eaLnBrk="1" latinLnBrk="0" hangingPunct="1">
      <a:defRPr sz="1200" b="0" i="0" kern="1200">
        <a:solidFill>
          <a:schemeClr val="tx1"/>
        </a:solidFill>
        <a:latin typeface="Arial" panose="020B0604020202020204" pitchFamily="34" charset="0"/>
        <a:ea typeface="+mn-ea"/>
        <a:cs typeface="+mn-cs"/>
      </a:defRPr>
    </a:lvl2pPr>
    <a:lvl3pPr marL="914400" algn="r" defTabSz="914400" rtl="1" eaLnBrk="1" latinLnBrk="0" hangingPunct="1">
      <a:defRPr sz="1200" b="0" i="0" kern="1200">
        <a:solidFill>
          <a:schemeClr val="tx1"/>
        </a:solidFill>
        <a:latin typeface="Arial" panose="020B0604020202020204" pitchFamily="34" charset="0"/>
        <a:ea typeface="+mn-ea"/>
        <a:cs typeface="+mn-cs"/>
      </a:defRPr>
    </a:lvl3pPr>
    <a:lvl4pPr marL="1371600" algn="r" defTabSz="914400" rtl="1" eaLnBrk="1" latinLnBrk="0" hangingPunct="1">
      <a:defRPr sz="1200" b="0" i="0" kern="1200">
        <a:solidFill>
          <a:schemeClr val="tx1"/>
        </a:solidFill>
        <a:latin typeface="Arial" panose="020B0604020202020204" pitchFamily="34" charset="0"/>
        <a:ea typeface="+mn-ea"/>
        <a:cs typeface="+mn-cs"/>
      </a:defRPr>
    </a:lvl4pPr>
    <a:lvl5pPr marL="1828800" algn="r" defTabSz="914400" rtl="1" eaLnBrk="1" latinLnBrk="0" hangingPunct="1">
      <a:defRPr sz="1200" b="0" i="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A79BE-6E0B-1577-0FE8-F8E311028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A9F345-AA75-AEEE-2D86-46085CFBD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A3BAA-674F-E63E-2303-D446C82917C2}"/>
              </a:ext>
            </a:extLst>
          </p:cNvPr>
          <p:cNvSpPr>
            <a:spLocks noGrp="1"/>
          </p:cNvSpPr>
          <p:nvPr>
            <p:ph type="body" idx="1"/>
          </p:nvPr>
        </p:nvSpPr>
        <p:spPr/>
        <p:txBody>
          <a:bodyPr rtlCol="1"/>
          <a:lstStyle>
            <a:defPPr algn="r" rtl="1"/>
          </a:lstStyle>
          <a:p>
            <a:pPr algn="r" rtl="1">
              <a:defRPr>
                <a:effectLst/>
                <a:latin typeface="Aptos" panose="020B0004020202020204" pitchFamily="34" charset="0"/>
                <a:ea typeface="Aptos" panose="020B0004020202020204" pitchFamily="34" charset="0"/>
                <a:cs typeface="Aptos" panose="020B0004020202020204" pitchFamily="34" charset="0"/>
              </a:defRPr>
            </a:pPr>
            <a:r>
              <a:rPr lang="ar" b="1" dirty="0"/>
              <a:t>ملاحظات للميسر:</a:t>
            </a:r>
            <a:r>
              <a:rPr lang="ar" dirty="0"/>
              <a:t> </a:t>
            </a:r>
            <a:r>
              <a:rPr lang="ar" b="1" dirty="0"/>
              <a:t>علامة التعجب داخل المثلث</a:t>
            </a:r>
            <a:r>
              <a:rPr lang="ar" dirty="0"/>
              <a:t> تسلط الضوء على الشرائح التي تتطلب تعديلات للتكيف مع السياق.</a:t>
            </a:r>
            <a:endParaRPr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gn="r" rtl="1">
              <a:buSzPts val="1000"/>
              <a:buFont typeface="Symbol" panose="05050102010706020507" pitchFamily="18" charset="2"/>
              <a:buChar char=""/>
              <a:tabLst>
                <a:tab pos="457200" algn="l"/>
              </a:tabLst>
              <a:defRPr>
                <a:effectLst/>
                <a:latin typeface="Aptos" panose="020B0004020202020204" pitchFamily="34" charset="0"/>
                <a:ea typeface="Times New Roman" panose="02020603050405020304" pitchFamily="18" charset="0"/>
                <a:cs typeface="Aptos" panose="020B0004020202020204" pitchFamily="34" charset="0"/>
              </a:defRPr>
            </a:pPr>
            <a:r>
              <a:rPr lang="ar" dirty="0"/>
              <a:t>راجع الشريحة وقم بإجراء التعديلات اللازمة (مثل تحديث الأمثلة أو البيانات أو اللغة).</a:t>
            </a:r>
            <a:endParaRPr sz="12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gn="r" rtl="1">
              <a:buSzPts val="1000"/>
              <a:buFont typeface="Symbol" panose="05050102010706020507" pitchFamily="18" charset="2"/>
              <a:buChar char=""/>
              <a:tabLst>
                <a:tab pos="457200" algn="l"/>
              </a:tabLst>
              <a:defRPr>
                <a:effectLst/>
                <a:latin typeface="Aptos" panose="020B0004020202020204" pitchFamily="34" charset="0"/>
                <a:ea typeface="Times New Roman" panose="02020603050405020304" pitchFamily="18" charset="0"/>
                <a:cs typeface="Aptos" panose="020B0004020202020204" pitchFamily="34" charset="0"/>
              </a:defRPr>
            </a:pPr>
            <a:r>
              <a:rPr lang="ar" b="1" dirty="0"/>
              <a:t>احذف المثلث</a:t>
            </a:r>
            <a:r>
              <a:rPr lang="ar" dirty="0"/>
              <a:t> بمجرد اكتمال التعديلات. </a:t>
            </a:r>
            <a:endParaRPr sz="1200" dirty="0">
              <a:effectLst/>
              <a:latin typeface="Aptos" panose="020B0004020202020204" pitchFamily="34" charset="0"/>
              <a:ea typeface="Aptos" panose="020B0004020202020204" pitchFamily="34" charset="0"/>
              <a:cs typeface="Aptos" panose="020B0004020202020204" pitchFamily="34" charset="0"/>
            </a:endParaRPr>
          </a:p>
          <a:p>
            <a:pPr algn="r" rtl="1">
              <a:defRPr>
                <a:effectLst/>
                <a:latin typeface="Aptos" panose="020B0004020202020204" pitchFamily="34" charset="0"/>
                <a:ea typeface="Aptos" panose="020B0004020202020204" pitchFamily="34" charset="0"/>
                <a:cs typeface="Aptos" panose="020B0004020202020204" pitchFamily="34" charset="0"/>
              </a:defRPr>
            </a:pPr>
            <a:r>
              <a:rPr lang="ar" dirty="0"/>
              <a:t> </a:t>
            </a:r>
            <a:endParaRPr sz="1200" dirty="0">
              <a:effectLst/>
              <a:latin typeface="Aptos" panose="020B0004020202020204" pitchFamily="34" charset="0"/>
              <a:ea typeface="Aptos" panose="020B0004020202020204" pitchFamily="34" charset="0"/>
              <a:cs typeface="Aptos" panose="020B0004020202020204" pitchFamily="34" charset="0"/>
            </a:endParaRPr>
          </a:p>
          <a:p>
            <a:pPr algn="r" rtl="1"/>
            <a:r>
              <a:rPr lang="ar" dirty="0"/>
              <a:t>في الملاحظات، ما عليك فعله مسبوق بما يلي:</a:t>
            </a:r>
          </a:p>
          <a:p>
            <a:pPr algn="r" rtl="1">
              <a:defRPr b="1">
                <a:latin typeface="Arial"/>
                <a:cs typeface="Arial"/>
              </a:defRPr>
            </a:pPr>
            <a:r>
              <a:rPr lang="ar" dirty="0">
                <a:solidFill>
                  <a:srgbClr val="FF0000"/>
                </a:solidFill>
                <a:latin typeface="Arial" panose="020B0604020202020204" pitchFamily="34" charset="0"/>
                <a:cs typeface="Arial" panose="020B0604020202020204" pitchFamily="34" charset="0"/>
                <a:sym typeface="Wingdings 3" panose="05040102010807070707" pitchFamily="18" charset="2"/>
              </a:rPr>
              <a:t>◄◄</a:t>
            </a:r>
            <a:r>
              <a:rPr lang="ar" dirty="0">
                <a:solidFill>
                  <a:srgbClr val="FF0000"/>
                </a:solidFill>
                <a:sym typeface="Wingdings 3" panose="05040102010807070707" pitchFamily="18" charset="2"/>
              </a:rPr>
              <a:t>&gt; </a:t>
            </a:r>
            <a:r>
              <a:rPr lang="ar" dirty="0">
                <a:highlight>
                  <a:srgbClr val="FFFF00"/>
                </a:highlight>
              </a:rPr>
              <a:t>خطوات الميسر:</a:t>
            </a:r>
          </a:p>
          <a:p>
            <a:pPr algn="r" rtl="1"/>
            <a:endParaRPr lang="ar" dirty="0">
              <a:highlight>
                <a:srgbClr val="FFFF00"/>
              </a:highlight>
            </a:endParaRPr>
          </a:p>
        </p:txBody>
      </p:sp>
      <p:sp>
        <p:nvSpPr>
          <p:cNvPr id="4" name="Slide Number Placeholder 3">
            <a:extLst>
              <a:ext uri="{FF2B5EF4-FFF2-40B4-BE49-F238E27FC236}">
                <a16:creationId xmlns:a16="http://schemas.microsoft.com/office/drawing/2014/main" id="{F135538A-1AE9-DCB8-78B4-BD384C921620}"/>
              </a:ext>
            </a:extLst>
          </p:cNvPr>
          <p:cNvSpPr>
            <a:spLocks noGrp="1"/>
          </p:cNvSpPr>
          <p:nvPr>
            <p:ph type="sldNum" sz="quarter" idx="5"/>
          </p:nvPr>
        </p:nvSpPr>
        <p:spPr/>
        <p:txBody>
          <a:bodyPr rtlCol="1"/>
          <a:lstStyle>
            <a:defPPr algn="r" rtl="1"/>
          </a:lstStyle>
          <a:p>
            <a:pPr algn="r" rtl="1"/>
            <a:fld id="{66082A69-CBED-43AE-B7C0-90C9CBF8E2AB}" type="slidenum">
              <a:rPr lang="en-GB" smtClean="0"/>
              <a:t>1</a:t>
            </a:fld>
            <a:endParaRPr lang="en-GB"/>
          </a:p>
        </p:txBody>
      </p:sp>
    </p:spTree>
    <p:extLst>
      <p:ext uri="{BB962C8B-B14F-4D97-AF65-F5344CB8AC3E}">
        <p14:creationId xmlns:p14="http://schemas.microsoft.com/office/powerpoint/2010/main" val="395890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7"/>
        <p:cNvGrpSpPr/>
        <p:nvPr/>
      </p:nvGrpSpPr>
      <p:grpSpPr>
        <a:xfrm>
          <a:off x="0" y="0"/>
          <a:ext cx="0" cy="0"/>
          <a:chOff x="0" y="0"/>
          <a:chExt cx="0" cy="0"/>
        </a:xfrm>
      </p:grpSpPr>
      <p:sp>
        <p:nvSpPr>
          <p:cNvPr id="1938" name="Google Shape;1938;p22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9" name="Google Shape;1939;p22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7"/>
        <p:cNvGrpSpPr/>
        <p:nvPr/>
      </p:nvGrpSpPr>
      <p:grpSpPr>
        <a:xfrm>
          <a:off x="0" y="0"/>
          <a:ext cx="0" cy="0"/>
          <a:chOff x="0" y="0"/>
          <a:chExt cx="0" cy="0"/>
        </a:xfrm>
      </p:grpSpPr>
      <p:sp>
        <p:nvSpPr>
          <p:cNvPr id="1948" name="Google Shape;1948;p22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9" name="Google Shape;1949;p22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a:t>ملاحظات للميسر:</a:t>
            </a:r>
          </a:p>
          <a:p>
            <a:pPr marR="60315" algn="r" rtl="1">
              <a:lnSpc>
                <a:spcPct val="118000"/>
              </a:lnSpc>
              <a:buSzPts val="1100"/>
            </a:pPr>
            <a:r>
              <a:rPr lang="ar"/>
              <a:t>قد ترغب أيضاً في مناقشة بعض الأمور مع الناجية: </a:t>
            </a:r>
          </a:p>
          <a:p>
            <a:pPr marL="181240" marR="813187" indent="-181240" algn="r" rtl="1">
              <a:lnSpc>
                <a:spcPct val="113000"/>
              </a:lnSpc>
              <a:buClr>
                <a:srgbClr val="005DA9"/>
              </a:buClr>
              <a:buSzPts val="1000"/>
              <a:buFont typeface="Arial"/>
              <a:buChar char="•"/>
            </a:pPr>
            <a:r>
              <a:rPr lang="ar"/>
              <a:t>ما إذا كانت تعرف إذا كان الجاني مصاباً بفيروس العوز المناعي البشري أم لا</a:t>
            </a:r>
          </a:p>
          <a:p>
            <a:pPr marL="181240" marR="813187" indent="-181240" algn="r" rtl="1">
              <a:lnSpc>
                <a:spcPct val="113000"/>
              </a:lnSpc>
              <a:spcBef>
                <a:spcPts val="447"/>
              </a:spcBef>
              <a:buClr>
                <a:srgbClr val="005DA9"/>
              </a:buClr>
              <a:buSzPts val="1000"/>
              <a:buFont typeface="Arial"/>
              <a:buChar char="•"/>
            </a:pPr>
            <a:r>
              <a:rPr lang="ar"/>
              <a:t>ما إذا كان الفحص قد كشف عن تمزقات</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8"/>
        <p:cNvGrpSpPr/>
        <p:nvPr/>
      </p:nvGrpSpPr>
      <p:grpSpPr>
        <a:xfrm>
          <a:off x="0" y="0"/>
          <a:ext cx="0" cy="0"/>
          <a:chOff x="0" y="0"/>
          <a:chExt cx="0" cy="0"/>
        </a:xfrm>
      </p:grpSpPr>
      <p:sp>
        <p:nvSpPr>
          <p:cNvPr id="1959" name="Google Shape;1959;p22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0" name="Google Shape;1960;p22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a:t>ملاحظات للميسر:</a:t>
            </a:r>
          </a:p>
          <a:p>
            <a:pPr marR="60315" algn="r" rtl="1">
              <a:lnSpc>
                <a:spcPct val="118000"/>
              </a:lnSpc>
              <a:buSzPts val="1100"/>
            </a:pPr>
            <a:r>
              <a:rPr lang="ar" b="1"/>
              <a:t>توجّه إلى المشاركين بالقول: </a:t>
            </a:r>
            <a:r>
              <a:rPr lang="ar"/>
              <a:t>تختلف بروتوكولات العلاج حسب الأدوية المتاحة والاتجاهات الوبائية المحلية. </a:t>
            </a:r>
          </a:p>
          <a:p>
            <a:pPr marR="60315" algn="r" rtl="1">
              <a:lnSpc>
                <a:spcPct val="118000"/>
              </a:lnSpc>
              <a:buSzPts val="1100"/>
            </a:pPr>
            <a:endParaRPr lang="ar"/>
          </a:p>
          <a:p>
            <a:pPr marR="60315" algn="r" rtl="1">
              <a:lnSpc>
                <a:spcPct val="118000"/>
              </a:lnSpc>
              <a:buSzPts val="1100"/>
            </a:pPr>
            <a:r>
              <a:rPr lang="ar" b="1"/>
              <a:t>توجّه إلى المشاركين بالقول: </a:t>
            </a:r>
            <a:r>
              <a:rPr lang="ar"/>
              <a:t>تأكد من توافر أدوات المساعدة على العمل لدى مقدمي الرعاية الصحية من أجل تطبيق تدابير علاجية متزامنة في مواقع العمل. فكر في توفير أدوات المساعدة على العمل وتوزيعها خلال هذه الجلسة إن لم يسبق للمشاركين الاطلاع عليها قبل الدورة التدريبية. </a:t>
            </a:r>
          </a:p>
          <a:p>
            <a:pPr marR="60315" algn="r" rtl="1">
              <a:lnSpc>
                <a:spcPct val="118000"/>
              </a:lnSpc>
              <a:buSzPts val="1100"/>
            </a:pPr>
            <a:endParaRPr lang="ar"/>
          </a:p>
          <a:p>
            <a:pPr marR="60315" algn="r" rtl="1">
              <a:lnSpc>
                <a:spcPct val="118000"/>
              </a:lnSpc>
              <a:buSzPts val="1100"/>
            </a:pPr>
            <a:r>
              <a:rPr lang="ar"/>
              <a:t>يتضمن الكتيب السريري لعام 2014 عينة نموذجية في الصفحة 53.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9"/>
        <p:cNvGrpSpPr/>
        <p:nvPr/>
      </p:nvGrpSpPr>
      <p:grpSpPr>
        <a:xfrm>
          <a:off x="0" y="0"/>
          <a:ext cx="0" cy="0"/>
          <a:chOff x="0" y="0"/>
          <a:chExt cx="0" cy="0"/>
        </a:xfrm>
      </p:grpSpPr>
      <p:sp>
        <p:nvSpPr>
          <p:cNvPr id="1970" name="Google Shape;1970;p22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1" name="Google Shape;1971;p22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قد لا تتوافر دائماً لقاحات لفيروس التهاب الكبد B والورم الحليمي البشري، ولا تدرجها كل البلدان في قوائم الأدوية الأساسية.  إذا لم تكن متوفرة لديك، فانتقل إلى علاجات أخرى حسب المبادئ التوجيهية.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1"/>
        <p:cNvGrpSpPr/>
        <p:nvPr/>
      </p:nvGrpSpPr>
      <p:grpSpPr>
        <a:xfrm>
          <a:off x="0" y="0"/>
          <a:ext cx="0" cy="0"/>
          <a:chOff x="0" y="0"/>
          <a:chExt cx="0" cy="0"/>
        </a:xfrm>
      </p:grpSpPr>
      <p:sp>
        <p:nvSpPr>
          <p:cNvPr id="1982" name="Google Shape;1982;p22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3" name="Google Shape;1983;p22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p22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3" name="Google Shape;1993;p22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قدّم لقاح فيروس الورم الحليمي البشري للناجية طبقاً للمبادئ التوجيهية الوطنية.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1"/>
        <p:cNvGrpSpPr/>
        <p:nvPr/>
      </p:nvGrpSpPr>
      <p:grpSpPr>
        <a:xfrm>
          <a:off x="0" y="0"/>
          <a:ext cx="0" cy="0"/>
          <a:chOff x="0" y="0"/>
          <a:chExt cx="0" cy="0"/>
        </a:xfrm>
      </p:grpSpPr>
      <p:sp>
        <p:nvSpPr>
          <p:cNvPr id="2002" name="Google Shape;2002;p22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3" name="Google Shape;2003;p22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1"/>
        <p:cNvGrpSpPr/>
        <p:nvPr/>
      </p:nvGrpSpPr>
      <p:grpSpPr>
        <a:xfrm>
          <a:off x="0" y="0"/>
          <a:ext cx="0" cy="0"/>
          <a:chOff x="0" y="0"/>
          <a:chExt cx="0" cy="0"/>
        </a:xfrm>
      </p:grpSpPr>
      <p:sp>
        <p:nvSpPr>
          <p:cNvPr id="2012" name="Google Shape;2012;p22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3" name="Google Shape;2013;p22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L="0" marR="118501" lvl="0" indent="0" algn="r" defTabSz="914400" rtl="1" eaLnBrk="1" fontAlgn="auto" latinLnBrk="0" hangingPunct="1">
              <a:lnSpc>
                <a:spcPct val="115000"/>
              </a:lnSpc>
              <a:spcBef>
                <a:spcPts val="699"/>
              </a:spcBef>
              <a:spcAft>
                <a:spcPts val="0"/>
              </a:spcAft>
              <a:buClr>
                <a:srgbClr val="005DA9"/>
              </a:buClr>
              <a:buSzPts val="1000"/>
              <a:buFontTx/>
              <a:buNone/>
              <a:tabLst/>
              <a:defRPr b="1"/>
            </a:pPr>
            <a:r>
              <a:rPr lang="ar" dirty="0">
                <a:solidFill>
                  <a:srgbClr val="FF0000"/>
                </a:solidFill>
                <a:latin typeface="Arial" panose="020B0604020202020204" pitchFamily="34" charset="0"/>
                <a:cs typeface="Arial" panose="020B0604020202020204" pitchFamily="34" charset="0"/>
                <a:sym typeface="Wingdings 3" panose="05040102010807070707" pitchFamily="18" charset="2"/>
              </a:rPr>
              <a:t>◄◄</a:t>
            </a:r>
            <a:r>
              <a:rPr lang="ar" dirty="0">
                <a:solidFill>
                  <a:srgbClr val="FF0000"/>
                </a:solidFill>
                <a:sym typeface="Wingdings 3" panose="05040102010807070707" pitchFamily="18" charset="2"/>
              </a:rPr>
              <a:t>&gt; </a:t>
            </a:r>
            <a:r>
              <a:rPr lang="ar" dirty="0">
                <a:latin typeface="Arial"/>
                <a:cs typeface="Arial"/>
                <a:sym typeface="Wingdings 3" panose="05040102010807070707" pitchFamily="18" charset="2"/>
              </a:rPr>
              <a:t>خطوات الميسر: </a:t>
            </a:r>
            <a:r>
              <a:rPr lang="ar" dirty="0">
                <a:latin typeface="Arial"/>
                <a:ea typeface="Arial"/>
                <a:cs typeface="Arial"/>
                <a:sym typeface="Arial"/>
              </a:rPr>
              <a:t>يجب تحديث هذه الشريحة بناءً على قوانين الإجهاض الخاصة بالسياق المعني.</a:t>
            </a:r>
          </a:p>
          <a:p>
            <a:pPr marL="0" marR="118501" lvl="0" indent="0" algn="r" defTabSz="914400" rtl="1" eaLnBrk="1" fontAlgn="auto" latinLnBrk="0" hangingPunct="1">
              <a:lnSpc>
                <a:spcPct val="115000"/>
              </a:lnSpc>
              <a:spcBef>
                <a:spcPts val="699"/>
              </a:spcBef>
              <a:spcAft>
                <a:spcPts val="0"/>
              </a:spcAft>
              <a:buClr>
                <a:srgbClr val="005DA9"/>
              </a:buClr>
              <a:buSzPts val="1000"/>
              <a:buFontTx/>
              <a:buNone/>
              <a:tabLst/>
            </a:pPr>
            <a:endParaRPr sz="1200" b="1" dirty="0">
              <a:latin typeface="Arial"/>
              <a:ea typeface="Arial"/>
              <a:cs typeface="Arial"/>
              <a:sym typeface="Arial"/>
            </a:endParaRPr>
          </a:p>
          <a:p>
            <a:pPr marR="118501" algn="r" rtl="1">
              <a:lnSpc>
                <a:spcPct val="115000"/>
              </a:lnSpc>
              <a:spcBef>
                <a:spcPts val="699"/>
              </a:spcBef>
              <a:buClr>
                <a:srgbClr val="005DA9"/>
              </a:buClr>
              <a:buSzPts val="1000"/>
              <a:defRPr b="1">
                <a:latin typeface="Arial"/>
                <a:ea typeface="Arial"/>
                <a:cs typeface="Arial"/>
                <a:sym typeface="Arial"/>
              </a:defRPr>
            </a:pPr>
            <a:r>
              <a:rPr lang="ar" dirty="0"/>
              <a:t>ملاحظات للميسر:</a:t>
            </a:r>
          </a:p>
          <a:p>
            <a:pPr marL="362480" marR="118501" indent="-362480" algn="r" rtl="1">
              <a:lnSpc>
                <a:spcPct val="115000"/>
              </a:lnSpc>
              <a:spcBef>
                <a:spcPts val="699"/>
              </a:spcBef>
              <a:buClr>
                <a:srgbClr val="005DA9"/>
              </a:buClr>
              <a:buSzPts val="1000"/>
              <a:buFont typeface="Arial" panose="020B0604020202020204" pitchFamily="34" charset="0"/>
              <a:buChar char="•"/>
              <a:defRPr>
                <a:latin typeface="Arial"/>
                <a:ea typeface="Arial"/>
                <a:cs typeface="Arial"/>
                <a:sym typeface="Arial"/>
              </a:defRPr>
            </a:pPr>
            <a:r>
              <a:rPr lang="ar" b="1" dirty="0"/>
              <a:t>اطرح السؤال التالي على المشاركين: </a:t>
            </a:r>
            <a:r>
              <a:rPr lang="ar" dirty="0"/>
              <a:t>ما هي الحواجز (مثل متطلبات السياسة) التي قد تؤخر وصول النساء والفتيات إلى خدمات الإجهاض؟</a:t>
            </a:r>
            <a:endParaRPr sz="1200" dirty="0"/>
          </a:p>
          <a:p>
            <a:pPr marL="362480" marR="118501" indent="-362480" algn="r" rtl="1">
              <a:lnSpc>
                <a:spcPct val="115000"/>
              </a:lnSpc>
              <a:spcBef>
                <a:spcPts val="699"/>
              </a:spcBef>
              <a:buClr>
                <a:srgbClr val="005DA9"/>
              </a:buClr>
              <a:buSzPts val="1000"/>
              <a:buFont typeface="Arial" panose="020B0604020202020204" pitchFamily="34" charset="0"/>
              <a:buChar char="•"/>
              <a:defRPr>
                <a:latin typeface="Arial"/>
                <a:ea typeface="Arial"/>
                <a:cs typeface="Arial"/>
                <a:sym typeface="Arial"/>
              </a:defRPr>
            </a:pPr>
            <a:r>
              <a:rPr lang="ar" dirty="0"/>
              <a:t>من المهم جداً أن يتم إسداء المشورة في الوقت المناسب من أجل الحفاظ على إمكانية الوصول إلى هذه الخدمة القائمة على الحقوق، خاصةً في السياقات التي لا يُسمح فيها بالإجهاض المتعمد إلا في الأسابيع الأولى من الحمل.  </a:t>
            </a:r>
            <a:endParaRPr sz="1200" dirty="0"/>
          </a:p>
          <a:p>
            <a:pPr marL="362480" marR="118501" indent="-362480" algn="r" rtl="1">
              <a:lnSpc>
                <a:spcPct val="115000"/>
              </a:lnSpc>
              <a:spcBef>
                <a:spcPts val="699"/>
              </a:spcBef>
              <a:buClr>
                <a:srgbClr val="005DA9"/>
              </a:buClr>
              <a:buSzPts val="1000"/>
              <a:buFont typeface="Arial" panose="020B0604020202020204" pitchFamily="34" charset="0"/>
              <a:buChar char="•"/>
              <a:defRPr>
                <a:latin typeface="Arial"/>
                <a:ea typeface="Arial"/>
                <a:cs typeface="Arial"/>
                <a:sym typeface="Arial"/>
              </a:defRPr>
            </a:pPr>
            <a:r>
              <a:rPr lang="ar" dirty="0">
                <a:solidFill>
                  <a:schemeClr val="dk1"/>
                </a:solidFill>
              </a:rPr>
              <a:t>يجب إسداء المشورة فيما يتعلق بالإجهاض المأمون والمتعمد على الفور بعد اختبار إيجابي وبعد التأكد من عدم رغبة الناجية في الحفاظ على هذا الحمل</a:t>
            </a:r>
            <a:r>
              <a:rPr lang="ar" dirty="0">
                <a:solidFill>
                  <a:srgbClr val="000000"/>
                </a:solidFill>
              </a:rPr>
              <a:t>، </a:t>
            </a:r>
            <a:r>
              <a:rPr lang="ar" dirty="0">
                <a:solidFill>
                  <a:schemeClr val="dk1"/>
                </a:solidFill>
              </a:rPr>
              <a:t>ضمن الحدود التي تسمح بها القوانين المحلية.</a:t>
            </a:r>
            <a:endParaRPr sz="1200" dirty="0"/>
          </a:p>
          <a:p>
            <a:pPr marL="362480" marR="118501" indent="-362480" algn="r" rtl="1">
              <a:lnSpc>
                <a:spcPct val="115000"/>
              </a:lnSpc>
              <a:spcBef>
                <a:spcPts val="699"/>
              </a:spcBef>
              <a:buClr>
                <a:srgbClr val="005DA9"/>
              </a:buClr>
              <a:buSzPts val="1000"/>
              <a:buFont typeface="Arial" panose="020B0604020202020204" pitchFamily="34" charset="0"/>
              <a:buChar char="•"/>
              <a:defRPr>
                <a:solidFill>
                  <a:schemeClr val="dk1"/>
                </a:solidFill>
                <a:latin typeface="Arial"/>
                <a:ea typeface="Arial"/>
                <a:cs typeface="Arial"/>
                <a:sym typeface="Arial"/>
              </a:defRPr>
            </a:pPr>
            <a:r>
              <a:rPr lang="ar" dirty="0"/>
              <a:t>يتم تحديد زيارة متابعة للمرأة التي تحصل على نتيجة إيجابية في اختبار الحمل، لتعود في غضون أسبوع بهدف مناقشة الخيارات المتاحة وإسداء المشورة بشأنها.  </a:t>
            </a:r>
            <a:endParaRPr sz="1200" dirty="0"/>
          </a:p>
          <a:p>
            <a:pPr marL="362480" marR="118501" indent="-362480" algn="r" rtl="1">
              <a:lnSpc>
                <a:spcPct val="115000"/>
              </a:lnSpc>
              <a:spcBef>
                <a:spcPts val="699"/>
              </a:spcBef>
              <a:buClr>
                <a:srgbClr val="005DA9"/>
              </a:buClr>
              <a:buSzPts val="1000"/>
              <a:buFont typeface="Arial" panose="020B0604020202020204" pitchFamily="34" charset="0"/>
              <a:buChar char="•"/>
              <a:defRPr>
                <a:latin typeface="Arial"/>
                <a:ea typeface="Arial"/>
                <a:cs typeface="Arial"/>
                <a:sym typeface="Arial"/>
              </a:defRPr>
            </a:pPr>
            <a:r>
              <a:rPr lang="ar" dirty="0"/>
              <a:t>الأدوية المستخدمة للإجهاض الطبي (مثل ميزوبروستول وميفيبريستون) متوفرة من مجموعة مستلزمات الصحة الإنجابية لحالات الطوارئ المشتركة بين الوكالات (8) - حزمة الرعاية اللاحقة للإجهاض.  تمت الموافقة على الإجهاض الدوائي المتعمد بواسطة الميسوبروستول فقط، ويوصف في الحالات التي لا يتوفر فيها الميفيبريستون.  </a:t>
            </a:r>
            <a:endParaRPr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4"/>
        <p:cNvGrpSpPr/>
        <p:nvPr/>
      </p:nvGrpSpPr>
      <p:grpSpPr>
        <a:xfrm>
          <a:off x="0" y="0"/>
          <a:ext cx="0" cy="0"/>
          <a:chOff x="0" y="0"/>
          <a:chExt cx="0" cy="0"/>
        </a:xfrm>
      </p:grpSpPr>
      <p:sp>
        <p:nvSpPr>
          <p:cNvPr id="2025" name="Google Shape;2025;p22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6" name="Google Shape;2026;p22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23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7" name="Google Shape;2037;p23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extLst>
      <p:ext uri="{BB962C8B-B14F-4D97-AF65-F5344CB8AC3E}">
        <p14:creationId xmlns:p14="http://schemas.microsoft.com/office/powerpoint/2010/main" val="393847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5"/>
        <p:cNvGrpSpPr/>
        <p:nvPr/>
      </p:nvGrpSpPr>
      <p:grpSpPr>
        <a:xfrm>
          <a:off x="0" y="0"/>
          <a:ext cx="0" cy="0"/>
          <a:chOff x="0" y="0"/>
          <a:chExt cx="0" cy="0"/>
        </a:xfrm>
      </p:grpSpPr>
      <p:sp>
        <p:nvSpPr>
          <p:cNvPr id="2046" name="Google Shape;2046;p23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7" name="Google Shape;2047;p23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5"/>
        <p:cNvGrpSpPr/>
        <p:nvPr/>
      </p:nvGrpSpPr>
      <p:grpSpPr>
        <a:xfrm>
          <a:off x="0" y="0"/>
          <a:ext cx="0" cy="0"/>
          <a:chOff x="0" y="0"/>
          <a:chExt cx="0" cy="0"/>
        </a:xfrm>
      </p:grpSpPr>
      <p:sp>
        <p:nvSpPr>
          <p:cNvPr id="1856" name="Google Shape;1856;p21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7" name="Google Shape;1857;p21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p21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8" name="Google Shape;1868;p21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في حين أنّ مخطط سير العلاج يعرض الخطوات المبكرة ضمن الدعم الأولي المقدم قبل معالجة الإصابات، من المهم التعرّف على العلامات التي تشير إلى إمكانية وجود ظروف تهدد الحياة، وتثبيت الحالة و/أو نقلها على الفور إذا تم تحديدها. </a:t>
            </a:r>
          </a:p>
          <a:p>
            <a:pPr marR="60315" algn="r" rtl="1">
              <a:lnSpc>
                <a:spcPct val="118000"/>
              </a:lnSpc>
              <a:buSzPts val="1100"/>
            </a:pPr>
            <a:endParaRPr lang="ar"/>
          </a:p>
          <a:p>
            <a:pPr marR="60315" algn="r" rtl="1">
              <a:lnSpc>
                <a:spcPct val="118000"/>
              </a:lnSpc>
              <a:buSzPts val="1100"/>
            </a:pPr>
            <a:r>
              <a:rPr lang="ar"/>
              <a:t>إذا اشتبهتَ بوجود إصابة حرجة أو مهددة للحياة، للبرهة الأولى أو عند مراجعة التاريخ السريري أو في أي وقت أثناء الزيارة، فتوقف وباشر بتقييمها وتثبيت الحالة ومعالجتها أو نقلها حسب الاقتضاء.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0"/>
        <p:cNvGrpSpPr/>
        <p:nvPr/>
      </p:nvGrpSpPr>
      <p:grpSpPr>
        <a:xfrm>
          <a:off x="0" y="0"/>
          <a:ext cx="0" cy="0"/>
          <a:chOff x="0" y="0"/>
          <a:chExt cx="0" cy="0"/>
        </a:xfrm>
      </p:grpSpPr>
      <p:sp>
        <p:nvSpPr>
          <p:cNvPr id="1881" name="Google Shape;1881;p21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2" name="Google Shape;1882;p21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قدم الإسعافات الأولية المشار إليها أو باشر بالإحالة إذا كانت معالجة الإصابات خارج نطاق صلاحياتك. هذا يشمل التنظيف الأساسي والتضميد، والتقطيب و/أو توفير المضادات الحيوية لمعالجة العدوى.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21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2" name="Google Shape;1892;p21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a:t>ملاحظات للميسر:</a:t>
            </a:r>
          </a:p>
          <a:p>
            <a:pPr marR="60315" algn="r" rtl="1">
              <a:lnSpc>
                <a:spcPct val="118000"/>
              </a:lnSpc>
              <a:buSzPts val="1100"/>
            </a:pPr>
            <a:r>
              <a:rPr lang="ar"/>
              <a:t>قد يسبب الغثيان والقيء. في حالة تقيؤ الناجية في غضون ساعتين من تناول الأقراص الطارئة لمنع الحمل، عليها تناول جرعة أخرى في أقرب وقت ممكن.</a:t>
            </a:r>
          </a:p>
          <a:p>
            <a:pPr marR="60315" algn="r" rtl="1">
              <a:lnSpc>
                <a:spcPct val="118000"/>
              </a:lnSpc>
              <a:buSzPts val="1100"/>
            </a:pPr>
            <a:endParaRPr lang="ar"/>
          </a:p>
          <a:p>
            <a:pPr marR="60315" algn="r" rtl="1">
              <a:lnSpc>
                <a:spcPct val="118000"/>
              </a:lnSpc>
              <a:buSzPts val="1100"/>
            </a:pPr>
            <a:r>
              <a:rPr lang="ar"/>
              <a:t>إن الوسائل الطارئة لمنع الحمل هي وسائل آمنة للغاية ولن تضرّ بالحمل الحالي. عند الاشتباه بإمكانية الحمل، قدِّم وسائل طارئة لمنع الحمل. </a:t>
            </a:r>
          </a:p>
          <a:p>
            <a:pPr marR="60315" algn="r" rtl="1">
              <a:lnSpc>
                <a:spcPct val="118000"/>
              </a:lnSpc>
              <a:buSzPts val="1100"/>
            </a:pPr>
            <a:endParaRPr lang="ar"/>
          </a:p>
          <a:p>
            <a:pPr marR="60315" algn="r" rtl="1">
              <a:lnSpc>
                <a:spcPct val="118000"/>
              </a:lnSpc>
              <a:buClr>
                <a:srgbClr val="000000"/>
              </a:buClr>
              <a:buSzPts val="1100"/>
            </a:pPr>
            <a:r>
              <a:rPr lang="ar"/>
              <a:t>يمكن تقديم </a:t>
            </a:r>
            <a:r>
              <a:rPr lang="ar">
                <a:latin typeface="Helvetica Neue"/>
                <a:ea typeface="Helvetica Neue"/>
                <a:cs typeface="Helvetica Neue"/>
                <a:sym typeface="Helvetica Neue"/>
              </a:rPr>
              <a:t>وسائل طارئة لمنع الحمل</a:t>
            </a:r>
            <a:r>
              <a:rPr lang="ar"/>
              <a:t> للفتيات اللواتي بلغنَ سن البلوغ (أي في المرحلة التالية لأوّل حيض)، فضلاً عن الفتيات اللواتي هن في المراحل الأولى من سن البلوغ (أي بلغن مرحلة تانر 2 أو 3) بدون أي قيود، طالما أنهن أبلغن عن الاعتداء في غضون 120 ساعة (خمسة أيام) من وقوعه (راجع التدبير السريري لحالات الاغتصاب وعنف الشريك، ص 39، المبدأ التوجيهي في الجزء 3، الخطوة 5).</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p21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4" name="Google Shape;1904;p21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p21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4" name="Google Shape;1914;p21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defRPr b="1"/>
            </a:pPr>
            <a:r>
              <a:rPr lang="ar" dirty="0"/>
              <a:t>ملاحظات للميسر:</a:t>
            </a:r>
          </a:p>
          <a:p>
            <a:pPr marR="60315" algn="r" rtl="1">
              <a:lnSpc>
                <a:spcPct val="118000"/>
              </a:lnSpc>
              <a:buSzPts val="1100"/>
            </a:pPr>
            <a:r>
              <a:rPr lang="ar" dirty="0"/>
              <a:t>راجع المرفق 7 من دليل التدبير السريري لحالات الاغتصاب وعنف الشريك الحميم.</a:t>
            </a:r>
          </a:p>
          <a:p>
            <a:pPr marR="60315" algn="r" rtl="1">
              <a:lnSpc>
                <a:spcPct val="118000"/>
              </a:lnSpc>
              <a:buSzPts val="1100"/>
            </a:pPr>
            <a:endParaRPr lang="ar" dirty="0"/>
          </a:p>
          <a:p>
            <a:pPr marR="60315" algn="r" rtl="1">
              <a:lnSpc>
                <a:spcPct val="118000"/>
              </a:lnSpc>
              <a:buSzPts val="1100"/>
            </a:pPr>
            <a:r>
              <a:rPr lang="ar" dirty="0"/>
              <a:t>يحتوي المرفق 7 من </a:t>
            </a:r>
            <a:r>
              <a:rPr lang="ar" i="0" dirty="0"/>
              <a:t>المبادئ التوجيهية لوضع بروتوكولات الاستخدام في حالات الطوارئ الإنسانية </a:t>
            </a:r>
            <a:r>
              <a:rPr lang="ar" dirty="0"/>
              <a:t>على بروتوكولات مفصلة للوسائل الطارئة لمنع الحمل. </a:t>
            </a:r>
          </a:p>
          <a:p>
            <a:pPr marR="60315" algn="r" rtl="1">
              <a:lnSpc>
                <a:spcPct val="118000"/>
              </a:lnSpc>
              <a:buSzPts val="1100"/>
            </a:pPr>
            <a:endParaRPr lang="ar" dirty="0"/>
          </a:p>
          <a:p>
            <a:pPr marR="60315" algn="r" rtl="1">
              <a:lnSpc>
                <a:spcPct val="118000"/>
              </a:lnSpc>
              <a:buSzPts val="1100"/>
            </a:pPr>
            <a:r>
              <a:rPr lang="ar" dirty="0"/>
              <a:t>إذا لم تتوفر عبوات رسمية للوسائل الطارئة لمنع الحمل، يمكنك توفير جرعات من الأقراص الطارئة الفموية لمنع الحمل، التي من المحتمل أن تكون موجودة في عيادة تنظيم الأسرة لدى المرفق الخاص بك.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p22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8" name="Google Shape;1928;p22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1029067" y="2782383"/>
            <a:ext cx="3780000" cy="2416150"/>
          </a:xfrm>
        </p:spPr>
        <p:txBody>
          <a:bodyPr rtlCol="1">
            <a:normAutofit/>
          </a:bodyPr>
          <a:lstStyle>
            <a:defPPr algn="r" rtl="1"/>
            <a:lvl1pPr marL="0" indent="0" algn="ctr" rtl="1">
              <a:buNone/>
              <a:defRPr sz="2800" b="1">
                <a:solidFill>
                  <a:schemeClr val="bg1"/>
                </a:solidFill>
                <a:latin typeface="Arial" panose="020B0604020202020204" pitchFamily="34" charset="0"/>
                <a:cs typeface="Arial" panose="020B0604020202020204" pitchFamily="34" charset="0"/>
              </a:defRPr>
            </a:lvl1pPr>
          </a:lstStyle>
          <a:p>
            <a:pPr lvl="0" algn="r" rtl="1"/>
            <a:r>
              <a:rPr lang="ar"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2127067"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1029067" y="1918364"/>
            <a:ext cx="3780000" cy="397032"/>
          </a:xfrm>
        </p:spPr>
        <p:txBody>
          <a:bodyPr rtlCol="1">
            <a:spAutoFit/>
          </a:bodyPr>
          <a:lstStyle>
            <a:defPPr algn="r" rtl="1"/>
            <a:lvl1pPr marL="0" indent="0" algn="ctr" rtl="1">
              <a:buNone/>
              <a:defRPr sz="2200" b="0">
                <a:solidFill>
                  <a:schemeClr val="bg1"/>
                </a:solidFill>
                <a:latin typeface="Arial" panose="020B0604020202020204" pitchFamily="34" charset="0"/>
                <a:cs typeface="Arial" panose="020B0604020202020204" pitchFamily="34" charset="0"/>
              </a:defRPr>
            </a:lvl1pPr>
          </a:lstStyle>
          <a:p>
            <a:pPr lvl="0" algn="r" rtl="1"/>
            <a:r>
              <a:rPr lang="ar"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626855"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5496000" y="0"/>
            <a:ext cx="66960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rtlCol="1"/>
          <a:lstStyle>
            <a:defPPr algn="r" rtl="1"/>
          </a:lstStyle>
          <a:p>
            <a:pPr algn="r" rtl="1"/>
            <a:r>
              <a:rPr lang="ar"/>
              <a:t>Click to edit Master title style</a:t>
            </a:r>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rtlCol="1" anchor="b"/>
          <a:lstStyle>
            <a:defPPr algn="r" rtl="1"/>
            <a:lvl1pPr algn="ctr" rtl="1">
              <a:defRPr sz="6000"/>
            </a:lvl1pPr>
          </a:lstStyle>
          <a:p>
            <a:pPr algn="r" rtl="1"/>
            <a:r>
              <a:rPr lang="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rtlCol="1"/>
          <a:lstStyle>
            <a:defPPr algn="r" rtl="1"/>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algn="r" rtl="1"/>
            <a:r>
              <a:rPr lang="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0"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550289"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rtlCol="1">
            <a:normAutofit/>
          </a:bodyPr>
          <a:lstStyle>
            <a:defPPr algn="r" rtl="1"/>
            <a:lvl1pPr marL="0" indent="0" algn="ctr" rtl="1">
              <a:lnSpc>
                <a:spcPct val="100000"/>
              </a:lnSpc>
              <a:spcBef>
                <a:spcPts val="0"/>
              </a:spcBef>
              <a:buFontTx/>
              <a:buNone/>
              <a:defRPr sz="3400" b="1">
                <a:solidFill>
                  <a:schemeClr val="bg1"/>
                </a:solidFill>
                <a:latin typeface="Arial" panose="020B0604020202020204" pitchFamily="34" charset="0"/>
                <a:cs typeface="Arial" panose="020B0604020202020204" pitchFamily="34" charset="0"/>
              </a:defRPr>
            </a:lvl1pPr>
          </a:lstStyle>
          <a:p>
            <a:pPr lvl="0" algn="r" rtl="1"/>
            <a:r>
              <a:rPr lang="ar" dirty="0"/>
              <a:t>Exercise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58215"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365125"/>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1"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19.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unfpa.org/sites/default/files/resource-pdf/MISP-Reference-English.pdf" TargetMode="External"/><Relationship Id="rId2" Type="http://schemas.openxmlformats.org/officeDocument/2006/relationships/hyperlink" Target="https://iris.who.int/bitstream/handle/10665/365350/WER9750-eng-fre.pdf"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D5D2D-4859-1819-96D8-51EDE47B990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CD61FC6-E2E5-B8EC-9059-D4C1AC4FD7B4}"/>
              </a:ext>
            </a:extLst>
          </p:cNvPr>
          <p:cNvSpPr/>
          <p:nvPr/>
        </p:nvSpPr>
        <p:spPr>
          <a:xfrm>
            <a:off x="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5" name="Rectangle 34">
            <a:extLst>
              <a:ext uri="{FF2B5EF4-FFF2-40B4-BE49-F238E27FC236}">
                <a16:creationId xmlns:a16="http://schemas.microsoft.com/office/drawing/2014/main" id="{537DE249-B3CB-5448-F24B-59E005EEFBEF}"/>
              </a:ext>
            </a:extLst>
          </p:cNvPr>
          <p:cNvSpPr/>
          <p:nvPr/>
        </p:nvSpPr>
        <p:spPr>
          <a:xfrm>
            <a:off x="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ZoneTexte 6">
            <a:extLst>
              <a:ext uri="{FF2B5EF4-FFF2-40B4-BE49-F238E27FC236}">
                <a16:creationId xmlns:a16="http://schemas.microsoft.com/office/drawing/2014/main" id="{8A1D223C-F91E-6F56-0091-4095D37E20B2}"/>
              </a:ext>
            </a:extLst>
          </p:cNvPr>
          <p:cNvSpPr txBox="1"/>
          <p:nvPr/>
        </p:nvSpPr>
        <p:spPr>
          <a:xfrm>
            <a:off x="334148" y="1736229"/>
            <a:ext cx="5138578" cy="1877437"/>
          </a:xfrm>
          <a:prstGeom prst="rect">
            <a:avLst/>
          </a:prstGeom>
          <a:noFill/>
          <a:ln>
            <a:noFill/>
          </a:ln>
        </p:spPr>
        <p:txBody>
          <a:bodyPr wrap="square" rtlCol="1">
            <a:spAutoFit/>
          </a:bodyPr>
          <a:lstStyle>
            <a:defPPr algn="r" rtl="1"/>
          </a:lstStyle>
          <a:p>
            <a:pPr algn="r" rtl="1">
              <a:spcAft>
                <a:spcPts val="600"/>
              </a:spcAft>
              <a:defRPr sz="3000" b="1">
                <a:solidFill>
                  <a:schemeClr val="accent1"/>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التدبير العلاجي السريري للاغتصاب ولعنف الشريك الحميم في حالات الطوارئ </a:t>
            </a:r>
          </a:p>
          <a:p>
            <a:pPr algn="r" rtl="1">
              <a:defRPr sz="2100">
                <a:solidFill>
                  <a:schemeClr val="accent2"/>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منهج تدريبي للعاملين في مجال الصحة</a:t>
            </a:r>
          </a:p>
        </p:txBody>
      </p:sp>
      <p:sp>
        <p:nvSpPr>
          <p:cNvPr id="6" name="Title 9">
            <a:extLst>
              <a:ext uri="{FF2B5EF4-FFF2-40B4-BE49-F238E27FC236}">
                <a16:creationId xmlns:a16="http://schemas.microsoft.com/office/drawing/2014/main" id="{86F96B46-E8CF-5D64-4EC0-C6F8DFA70922}"/>
              </a:ext>
            </a:extLst>
          </p:cNvPr>
          <p:cNvSpPr>
            <a:spLocks noGrp="1"/>
          </p:cNvSpPr>
          <p:nvPr>
            <p:ph type="ctrTitle"/>
          </p:nvPr>
        </p:nvSpPr>
        <p:spPr>
          <a:xfrm>
            <a:off x="653551" y="4792635"/>
            <a:ext cx="4825832" cy="541871"/>
          </a:xfrm>
        </p:spPr>
        <p:txBody>
          <a:bodyPr rtlCol="1" anchor="t">
            <a:noAutofit/>
          </a:bodyPr>
          <a:lstStyle>
            <a:defPPr algn="r" rtl="1"/>
            <a:lvl1pPr algn="r" rtl="1">
              <a:defRPr>
                <a:solidFill>
                  <a:schemeClr val="accent1">
                    <a:lumMod val="60000"/>
                    <a:lumOff val="40000"/>
                  </a:schemeClr>
                </a:solidFill>
              </a:defRPr>
            </a:lvl1pPr>
          </a:lstStyle>
          <a:p>
            <a:pPr algn="ctr" rtl="1">
              <a:defRPr sz="2800" cap="all">
                <a:solidFill>
                  <a:schemeClr val="bg1"/>
                </a:solidFill>
                <a:latin typeface="Calibri" panose="020F0502020204030204" pitchFamily="34" charset="0"/>
                <a:cs typeface="Calibri" panose="020F0502020204030204" pitchFamily="34" charset="0"/>
              </a:defRPr>
            </a:pPr>
            <a:r>
              <a:rPr lang="ar" dirty="0">
                <a:cs typeface="+mj-cs"/>
              </a:rPr>
              <a:t>مجموعة الشرائح</a:t>
            </a:r>
          </a:p>
        </p:txBody>
      </p:sp>
      <p:sp>
        <p:nvSpPr>
          <p:cNvPr id="2" name="Rectangle 1">
            <a:extLst>
              <a:ext uri="{FF2B5EF4-FFF2-40B4-BE49-F238E27FC236}">
                <a16:creationId xmlns:a16="http://schemas.microsoft.com/office/drawing/2014/main" id="{596A4054-5693-1B6F-FFFE-C3AA7BE009DE}"/>
              </a:ext>
            </a:extLst>
          </p:cNvPr>
          <p:cNvSpPr/>
          <p:nvPr/>
        </p:nvSpPr>
        <p:spPr>
          <a:xfrm>
            <a:off x="609600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37" name="Picture 36" descr="A black and white world map  Description automatically generated">
            <a:extLst>
              <a:ext uri="{FF2B5EF4-FFF2-40B4-BE49-F238E27FC236}">
                <a16:creationId xmlns:a16="http://schemas.microsoft.com/office/drawing/2014/main" id="{5789F789-7C03-1186-9A73-0F45476BD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00" y="950451"/>
            <a:ext cx="6120000" cy="4790448"/>
          </a:xfrm>
          <a:prstGeom prst="rect">
            <a:avLst/>
          </a:prstGeom>
        </p:spPr>
      </p:pic>
      <p:pic>
        <p:nvPicPr>
          <p:cNvPr id="39" name="Picture 38">
            <a:extLst>
              <a:ext uri="{FF2B5EF4-FFF2-40B4-BE49-F238E27FC236}">
                <a16:creationId xmlns:a16="http://schemas.microsoft.com/office/drawing/2014/main" id="{9F9204B5-A339-075B-A23E-C81D484E96E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5523360" y="481433"/>
            <a:ext cx="1152000" cy="1152000"/>
          </a:xfrm>
          <a:prstGeom prst="rect">
            <a:avLst/>
          </a:prstGeom>
        </p:spPr>
      </p:pic>
      <p:grpSp>
        <p:nvGrpSpPr>
          <p:cNvPr id="5" name="Group 4">
            <a:extLst>
              <a:ext uri="{FF2B5EF4-FFF2-40B4-BE49-F238E27FC236}">
                <a16:creationId xmlns:a16="http://schemas.microsoft.com/office/drawing/2014/main" id="{3ACE4A55-B8BC-BC6D-F36E-B2AA14BB162E}"/>
              </a:ext>
            </a:extLst>
          </p:cNvPr>
          <p:cNvGrpSpPr/>
          <p:nvPr/>
        </p:nvGrpSpPr>
        <p:grpSpPr>
          <a:xfrm>
            <a:off x="4442376" y="6018223"/>
            <a:ext cx="983226" cy="415055"/>
            <a:chOff x="5121785" y="6180774"/>
            <a:chExt cx="1116156" cy="471170"/>
          </a:xfrm>
        </p:grpSpPr>
        <p:grpSp>
          <p:nvGrpSpPr>
            <p:cNvPr id="24" name="Group 23">
              <a:extLst>
                <a:ext uri="{FF2B5EF4-FFF2-40B4-BE49-F238E27FC236}">
                  <a16:creationId xmlns:a16="http://schemas.microsoft.com/office/drawing/2014/main" id="{0EEF2EEB-AE8E-B44E-F473-D4463A9C744A}"/>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069F04F5-FED8-C3DC-95F7-A6066FD1DF8E}"/>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29" name="Graphic 23">
                <a:extLst>
                  <a:ext uri="{FF2B5EF4-FFF2-40B4-BE49-F238E27FC236}">
                    <a16:creationId xmlns:a16="http://schemas.microsoft.com/office/drawing/2014/main" id="{F0F33AC2-C78F-B8E8-9C8F-AFF906E36199}"/>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0" name="Graphic 24">
                <a:extLst>
                  <a:ext uri="{FF2B5EF4-FFF2-40B4-BE49-F238E27FC236}">
                    <a16:creationId xmlns:a16="http://schemas.microsoft.com/office/drawing/2014/main" id="{6A2D30B3-48FD-25EB-47CF-299F2C3ADC7A}"/>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pic>
            <p:nvPicPr>
              <p:cNvPr id="31" name="Image 25">
                <a:extLst>
                  <a:ext uri="{FF2B5EF4-FFF2-40B4-BE49-F238E27FC236}">
                    <a16:creationId xmlns:a16="http://schemas.microsoft.com/office/drawing/2014/main" id="{827FD58B-A155-2C5F-7CB9-244C0C414117}"/>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7D420141-B4E5-5968-5AE9-64222F7572DF}"/>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3" name="Graphic 27">
                <a:extLst>
                  <a:ext uri="{FF2B5EF4-FFF2-40B4-BE49-F238E27FC236}">
                    <a16:creationId xmlns:a16="http://schemas.microsoft.com/office/drawing/2014/main" id="{08B8C82B-7D27-F83F-8D4A-4AD65DC83559}"/>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4" name="Graphic 28">
                <a:extLst>
                  <a:ext uri="{FF2B5EF4-FFF2-40B4-BE49-F238E27FC236}">
                    <a16:creationId xmlns:a16="http://schemas.microsoft.com/office/drawing/2014/main" id="{15B870F1-4553-F2CA-B152-1897792B31D2}"/>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6" name="Graphic 29">
                <a:extLst>
                  <a:ext uri="{FF2B5EF4-FFF2-40B4-BE49-F238E27FC236}">
                    <a16:creationId xmlns:a16="http://schemas.microsoft.com/office/drawing/2014/main" id="{F1889D38-A506-DF4A-AB8D-29B17E0CFAB3}"/>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8" name="Graphic 30">
                <a:extLst>
                  <a:ext uri="{FF2B5EF4-FFF2-40B4-BE49-F238E27FC236}">
                    <a16:creationId xmlns:a16="http://schemas.microsoft.com/office/drawing/2014/main" id="{812B6044-9BA0-A505-7709-4F2E36EB3C58}"/>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40" name="Graphic 31">
                <a:extLst>
                  <a:ext uri="{FF2B5EF4-FFF2-40B4-BE49-F238E27FC236}">
                    <a16:creationId xmlns:a16="http://schemas.microsoft.com/office/drawing/2014/main" id="{B9921889-796E-FA26-1262-72100E57EA91}"/>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grpSp>
        <p:pic>
          <p:nvPicPr>
            <p:cNvPr id="25" name="Image 32">
              <a:extLst>
                <a:ext uri="{FF2B5EF4-FFF2-40B4-BE49-F238E27FC236}">
                  <a16:creationId xmlns:a16="http://schemas.microsoft.com/office/drawing/2014/main" id="{5D3D602B-DBBA-FFF3-5495-66F039555618}"/>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5C8BF35A-6E76-0930-C265-DFAE3A546C59}"/>
              </a:ext>
            </a:extLst>
          </p:cNvPr>
          <p:cNvSpPr/>
          <p:nvPr/>
        </p:nvSpPr>
        <p:spPr>
          <a:xfrm>
            <a:off x="14746"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40989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sp>
        <p:nvSpPr>
          <p:cNvPr id="1942" name="Google Shape;1942;p221"/>
          <p:cNvSpPr txBox="1"/>
          <p:nvPr/>
        </p:nvSpPr>
        <p:spPr>
          <a:xfrm>
            <a:off x="0" y="0"/>
            <a:ext cx="12192000" cy="1169233"/>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متى يتم الاختبار ومتى يتم إعطاء العلاج الوقائي بعد التعرّض للفيروس</a:t>
            </a:r>
            <a:endParaRPr sz="3400" b="1" dirty="0">
              <a:solidFill>
                <a:schemeClr val="accent3"/>
              </a:solidFill>
              <a:latin typeface="Arial" panose="020B0604020202020204" pitchFamily="34" charset="0"/>
              <a:cs typeface="Arial"/>
              <a:sym typeface="Arial"/>
            </a:endParaRPr>
          </a:p>
        </p:txBody>
      </p:sp>
      <p:graphicFrame>
        <p:nvGraphicFramePr>
          <p:cNvPr id="1946" name="Google Shape;1946;p221"/>
          <p:cNvGraphicFramePr/>
          <p:nvPr>
            <p:extLst>
              <p:ext uri="{D42A27DB-BD31-4B8C-83A1-F6EECF244321}">
                <p14:modId xmlns:p14="http://schemas.microsoft.com/office/powerpoint/2010/main" val="1400874524"/>
              </p:ext>
            </p:extLst>
          </p:nvPr>
        </p:nvGraphicFramePr>
        <p:xfrm>
          <a:off x="790937" y="1169234"/>
          <a:ext cx="10466549" cy="4172126"/>
        </p:xfrm>
        <a:graphic>
          <a:graphicData uri="http://schemas.openxmlformats.org/drawingml/2006/table">
            <a:tbl>
              <a:tblPr rtl="1" firstRow="1" bandRow="1">
                <a:noFill/>
              </a:tblPr>
              <a:tblGrid>
                <a:gridCol w="6102012">
                  <a:extLst>
                    <a:ext uri="{9D8B030D-6E8A-4147-A177-3AD203B41FA5}">
                      <a16:colId xmlns:a16="http://schemas.microsoft.com/office/drawing/2014/main" val="20000"/>
                    </a:ext>
                  </a:extLst>
                </a:gridCol>
                <a:gridCol w="4364537">
                  <a:extLst>
                    <a:ext uri="{9D8B030D-6E8A-4147-A177-3AD203B41FA5}">
                      <a16:colId xmlns:a16="http://schemas.microsoft.com/office/drawing/2014/main" val="20001"/>
                    </a:ext>
                  </a:extLst>
                </a:gridCol>
              </a:tblGrid>
              <a:tr h="629661">
                <a:tc>
                  <a:txBody>
                    <a:bodyPr/>
                    <a:lstStyle>
                      <a:defPPr algn="r" rtl="1"/>
                    </a:lstStyle>
                    <a:p>
                      <a:pPr marL="0" marR="0" lvl="0" indent="0" algn="r" rtl="1">
                        <a:lnSpc>
                          <a:spcPct val="100000"/>
                        </a:lnSpc>
                        <a:spcBef>
                          <a:spcPts val="0"/>
                        </a:spcBef>
                        <a:spcAft>
                          <a:spcPts val="0"/>
                        </a:spcAft>
                        <a:buNone/>
                        <a:defRPr sz="2100" b="1">
                          <a:solidFill>
                            <a:schemeClr val="bg1"/>
                          </a:solidFill>
                          <a:latin typeface="Arial" panose="020B0604020202020204" pitchFamily="34" charset="0"/>
                        </a:defRPr>
                      </a:pPr>
                      <a:r>
                        <a:rPr lang="ar" dirty="0"/>
                        <a:t>الحالة</a:t>
                      </a:r>
                      <a:endParaRPr sz="2400" b="1" dirty="0">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tc>
                  <a:txBody>
                    <a:bodyPr/>
                    <a:lstStyle>
                      <a:defPPr algn="r" rtl="1"/>
                    </a:lstStyle>
                    <a:p>
                      <a:pPr marL="0" marR="0" lvl="0" indent="0" algn="r" rtl="1">
                        <a:lnSpc>
                          <a:spcPct val="100000"/>
                        </a:lnSpc>
                        <a:spcBef>
                          <a:spcPts val="0"/>
                        </a:spcBef>
                        <a:spcAft>
                          <a:spcPts val="0"/>
                        </a:spcAft>
                        <a:buNone/>
                        <a:defRPr sz="2100" b="1">
                          <a:solidFill>
                            <a:schemeClr val="bg1"/>
                          </a:solidFill>
                          <a:latin typeface="Arial" panose="020B0604020202020204" pitchFamily="34" charset="0"/>
                        </a:defRPr>
                      </a:pPr>
                      <a:r>
                        <a:rPr lang="ar"/>
                        <a:t>الإجراء الموصى به</a:t>
                      </a:r>
                      <a:endParaRPr sz="2100" b="1">
                        <a:solidFill>
                          <a:schemeClr val="bg1"/>
                        </a:solidFill>
                      </a:endParaRPr>
                    </a:p>
                  </a:txBody>
                  <a:tcPr marL="121933" marR="121933" marT="60967" marB="60967"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59171">
                <a:tc>
                  <a:txBody>
                    <a:bodyPr/>
                    <a:lstStyle>
                      <a:defPPr algn="r" rtl="1"/>
                    </a:lstStyle>
                    <a:p>
                      <a:pPr marL="0" marR="0" lvl="0" indent="0" algn="r" rtl="1">
                        <a:lnSpc>
                          <a:spcPct val="100000"/>
                        </a:lnSpc>
                        <a:spcBef>
                          <a:spcPts val="0"/>
                        </a:spcBef>
                        <a:spcAft>
                          <a:spcPts val="0"/>
                        </a:spcAft>
                        <a:buNone/>
                        <a:defRPr sz="2000">
                          <a:latin typeface="Arial" panose="020B0604020202020204" pitchFamily="34" charset="0"/>
                        </a:defRPr>
                      </a:pPr>
                      <a:r>
                        <a:rPr lang="ar"/>
                        <a:t>الجاني مصاب بفيروس العوز المناعي البشري أو حالته غير معروفة</a:t>
                      </a:r>
                      <a:endParaRPr sz="2000"/>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342900" marR="0" lvl="0" indent="-342900" algn="r" rtl="1">
                        <a:lnSpc>
                          <a:spcPct val="100000"/>
                        </a:lnSpc>
                        <a:spcBef>
                          <a:spcPts val="0"/>
                        </a:spcBef>
                        <a:spcAft>
                          <a:spcPts val="0"/>
                        </a:spcAft>
                        <a:buClr>
                          <a:schemeClr val="accent3"/>
                        </a:buClr>
                        <a:buFont typeface="Arial" panose="020B0604020202020204" pitchFamily="34" charset="0"/>
                        <a:buChar char="◄"/>
                        <a:defRPr sz="2000">
                          <a:latin typeface="Arial" panose="020B0604020202020204" pitchFamily="34" charset="0"/>
                        </a:defRPr>
                      </a:pPr>
                      <a:r>
                        <a:rPr lang="ar" dirty="0"/>
                        <a:t>ابدأ بالعلاج الوقائي</a:t>
                      </a:r>
                      <a:endParaRPr sz="2000" dirty="0"/>
                    </a:p>
                  </a:txBody>
                  <a:tcPr marL="121933" marR="121933" marT="60967" marB="60967">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85134">
                <a:tc>
                  <a:txBody>
                    <a:bodyPr/>
                    <a:lstStyle>
                      <a:defPPr algn="r" rtl="1"/>
                    </a:lstStyle>
                    <a:p>
                      <a:pPr marL="0" marR="0" lvl="0" indent="0" algn="r" rtl="1">
                        <a:lnSpc>
                          <a:spcPct val="100000"/>
                        </a:lnSpc>
                        <a:spcBef>
                          <a:spcPts val="0"/>
                        </a:spcBef>
                        <a:spcAft>
                          <a:spcPts val="0"/>
                        </a:spcAft>
                        <a:buNone/>
                        <a:defRPr sz="2000">
                          <a:latin typeface="Arial" panose="020B0604020202020204" pitchFamily="34" charset="0"/>
                        </a:defRPr>
                      </a:pPr>
                      <a:r>
                        <a:rPr lang="ar"/>
                        <a:t>حالة الناجية فيما يتعلق بفيروس العوز المناعي البشري غير معروفة</a:t>
                      </a:r>
                      <a:endParaRPr sz="2000"/>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342900" marR="0" lvl="0" indent="-342900" algn="r" rtl="1">
                        <a:lnSpc>
                          <a:spcPct val="100000"/>
                        </a:lnSpc>
                        <a:spcBef>
                          <a:spcPts val="0"/>
                        </a:spcBef>
                        <a:spcAft>
                          <a:spcPts val="0"/>
                        </a:spcAft>
                        <a:buClr>
                          <a:schemeClr val="accent3"/>
                        </a:buClr>
                        <a:buFont typeface="Arial" panose="020B0604020202020204" pitchFamily="34" charset="0"/>
                        <a:buChar char="◄"/>
                        <a:defRPr sz="2000">
                          <a:latin typeface="Arial" panose="020B0604020202020204" pitchFamily="34" charset="0"/>
                        </a:defRPr>
                      </a:pPr>
                      <a:r>
                        <a:rPr lang="ar" dirty="0"/>
                        <a:t>اعرض عليها إجراء اختبار الكشف عن فيروس العوز المناعي البشري، وقدّم لها المشورة بشأنه</a:t>
                      </a:r>
                      <a:endParaRPr sz="2000" dirty="0"/>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4222">
                <a:tc>
                  <a:txBody>
                    <a:bodyPr/>
                    <a:lstStyle>
                      <a:defPPr algn="r" rtl="1"/>
                    </a:lstStyle>
                    <a:p>
                      <a:pPr marL="0" marR="0" lvl="0" indent="0" algn="r" rtl="1">
                        <a:lnSpc>
                          <a:spcPct val="100000"/>
                        </a:lnSpc>
                        <a:spcBef>
                          <a:spcPts val="0"/>
                        </a:spcBef>
                        <a:spcAft>
                          <a:spcPts val="0"/>
                        </a:spcAft>
                        <a:buNone/>
                        <a:defRPr sz="2000">
                          <a:latin typeface="Arial" panose="020B0604020202020204" pitchFamily="34" charset="0"/>
                        </a:defRPr>
                      </a:pPr>
                      <a:r>
                        <a:rPr lang="ar" dirty="0"/>
                        <a:t>الناجية غير راغبة في الخضوع للاختبار</a:t>
                      </a:r>
                      <a:endParaRPr sz="2000" dirty="0"/>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342900" marR="0" lvl="0" indent="-342900" algn="r" rtl="1">
                        <a:lnSpc>
                          <a:spcPct val="100000"/>
                        </a:lnSpc>
                        <a:spcBef>
                          <a:spcPts val="0"/>
                        </a:spcBef>
                        <a:spcAft>
                          <a:spcPts val="0"/>
                        </a:spcAft>
                        <a:buClr>
                          <a:schemeClr val="accent3"/>
                        </a:buClr>
                        <a:buFont typeface="Arial" panose="020B0604020202020204" pitchFamily="34" charset="0"/>
                        <a:buChar char="◄"/>
                        <a:defRPr sz="2000">
                          <a:latin typeface="Arial" panose="020B0604020202020204" pitchFamily="34" charset="0"/>
                        </a:defRPr>
                      </a:pPr>
                      <a:r>
                        <a:rPr lang="ar" dirty="0"/>
                        <a:t>ابدأ بالعلاج الوقائي وضع خطة لمتابعة الحالة</a:t>
                      </a:r>
                      <a:endParaRPr sz="2000" dirty="0"/>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74222">
                <a:tc>
                  <a:txBody>
                    <a:bodyPr/>
                    <a:lstStyle>
                      <a:defPPr algn="r" rtl="1"/>
                    </a:lstStyle>
                    <a:p>
                      <a:pPr marL="0" marR="0" lvl="0" indent="0" algn="r" rtl="1">
                        <a:lnSpc>
                          <a:spcPct val="100000"/>
                        </a:lnSpc>
                        <a:spcBef>
                          <a:spcPts val="0"/>
                        </a:spcBef>
                        <a:spcAft>
                          <a:spcPts val="0"/>
                        </a:spcAft>
                        <a:buNone/>
                        <a:defRPr sz="2000">
                          <a:latin typeface="Arial" panose="020B0604020202020204" pitchFamily="34" charset="0"/>
                        </a:defRPr>
                      </a:pPr>
                      <a:r>
                        <a:rPr lang="ar"/>
                        <a:t>الناجية مصابة بفيروس العوز المناعي البشري</a:t>
                      </a:r>
                      <a:endParaRPr sz="2000"/>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342900" marR="0" lvl="0" indent="-342900" algn="r" rtl="1">
                        <a:lnSpc>
                          <a:spcPct val="100000"/>
                        </a:lnSpc>
                        <a:spcBef>
                          <a:spcPts val="0"/>
                        </a:spcBef>
                        <a:spcAft>
                          <a:spcPts val="0"/>
                        </a:spcAft>
                        <a:buClr>
                          <a:schemeClr val="accent3"/>
                        </a:buClr>
                        <a:buFont typeface="Arial" panose="020B0604020202020204" pitchFamily="34" charset="0"/>
                        <a:buChar char="◄"/>
                        <a:defRPr sz="2000"/>
                      </a:pPr>
                      <a:r>
                        <a:rPr lang="ar" dirty="0">
                          <a:latin typeface="Arial" panose="020B0604020202020204" pitchFamily="34" charset="0"/>
                        </a:rPr>
                        <a:t>لا</a:t>
                      </a:r>
                      <a:r>
                        <a:rPr lang="ar" b="1" dirty="0">
                          <a:solidFill>
                            <a:schemeClr val="accent3"/>
                          </a:solidFill>
                          <a:latin typeface="Arial" panose="020B0604020202020204" pitchFamily="34" charset="0"/>
                        </a:rPr>
                        <a:t> تبدأ</a:t>
                      </a:r>
                      <a:r>
                        <a:rPr lang="ar" dirty="0"/>
                        <a:t> العلاج الوقائي</a:t>
                      </a:r>
                      <a:endParaRPr sz="2000" dirty="0"/>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90532">
                <a:tc>
                  <a:txBody>
                    <a:bodyPr/>
                    <a:lstStyle>
                      <a:defPPr algn="r" rtl="1"/>
                    </a:lstStyle>
                    <a:p>
                      <a:pPr marL="0" marR="0" lvl="0" indent="0" algn="r" rtl="1">
                        <a:lnSpc>
                          <a:spcPct val="100000"/>
                        </a:lnSpc>
                        <a:spcBef>
                          <a:spcPts val="0"/>
                        </a:spcBef>
                        <a:spcAft>
                          <a:spcPts val="0"/>
                        </a:spcAft>
                        <a:buNone/>
                        <a:defRPr sz="2000">
                          <a:latin typeface="Arial" panose="020B0604020202020204" pitchFamily="34" charset="0"/>
                        </a:defRPr>
                      </a:pPr>
                      <a:r>
                        <a:rPr lang="ar"/>
                        <a:t>تعرّضت الناجية للدم أو السائل المنوي</a:t>
                      </a:r>
                      <a:endParaRPr sz="2000"/>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342900" marR="0" lvl="0" indent="-342900" algn="r" rtl="1">
                        <a:lnSpc>
                          <a:spcPct val="100000"/>
                        </a:lnSpc>
                        <a:spcBef>
                          <a:spcPts val="0"/>
                        </a:spcBef>
                        <a:spcAft>
                          <a:spcPts val="0"/>
                        </a:spcAft>
                        <a:buClr>
                          <a:schemeClr val="accent3"/>
                        </a:buClr>
                        <a:buFont typeface="Arial" panose="020B0604020202020204" pitchFamily="34" charset="0"/>
                        <a:buChar char="◄"/>
                        <a:defRPr sz="2000">
                          <a:latin typeface="Arial" panose="020B0604020202020204" pitchFamily="34" charset="0"/>
                        </a:defRPr>
                      </a:pPr>
                      <a:r>
                        <a:rPr lang="ar" dirty="0"/>
                        <a:t>ابدأ بالعلاج الوقائي</a:t>
                      </a:r>
                      <a:endParaRPr sz="2000" dirty="0"/>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38562">
                <a:tc>
                  <a:txBody>
                    <a:bodyPr/>
                    <a:lstStyle>
                      <a:defPPr algn="r" rtl="1"/>
                    </a:lstStyle>
                    <a:p>
                      <a:pPr marL="0" marR="0" lvl="0" indent="0" algn="r" rtl="1">
                        <a:lnSpc>
                          <a:spcPct val="100000"/>
                        </a:lnSpc>
                        <a:spcBef>
                          <a:spcPts val="0"/>
                        </a:spcBef>
                        <a:spcAft>
                          <a:spcPts val="0"/>
                        </a:spcAft>
                        <a:buNone/>
                        <a:defRPr sz="2000">
                          <a:latin typeface="Arial" panose="020B0604020202020204" pitchFamily="34" charset="0"/>
                        </a:defRPr>
                      </a:pPr>
                      <a:r>
                        <a:rPr lang="ar" dirty="0"/>
                        <a:t>كان الناجية فاقدة للوعي ولا تتذكر ما</a:t>
                      </a:r>
                      <a:r>
                        <a:rPr lang="ar-EG" dirty="0"/>
                        <a:t> </a:t>
                      </a:r>
                      <a:r>
                        <a:rPr lang="ar" dirty="0"/>
                        <a:t>حدث</a:t>
                      </a:r>
                      <a:endParaRPr sz="2000" dirty="0"/>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342900" marR="0" lvl="0" indent="-342900" algn="r" rtl="1">
                        <a:lnSpc>
                          <a:spcPct val="100000"/>
                        </a:lnSpc>
                        <a:spcBef>
                          <a:spcPts val="0"/>
                        </a:spcBef>
                        <a:spcAft>
                          <a:spcPts val="0"/>
                        </a:spcAft>
                        <a:buClr>
                          <a:schemeClr val="accent3"/>
                        </a:buClr>
                        <a:buFont typeface="Arial" panose="020B0604020202020204" pitchFamily="34" charset="0"/>
                        <a:buChar char="◄"/>
                        <a:defRPr sz="2000">
                          <a:latin typeface="Arial" panose="020B0604020202020204" pitchFamily="34" charset="0"/>
                        </a:defRPr>
                      </a:pPr>
                      <a:r>
                        <a:rPr lang="ar" dirty="0"/>
                        <a:t>ابدأ بالعلاج الوقائي</a:t>
                      </a:r>
                      <a:endParaRPr sz="2000" dirty="0"/>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74222">
                <a:tc>
                  <a:txBody>
                    <a:bodyPr/>
                    <a:lstStyle>
                      <a:defPPr algn="r" rtl="1"/>
                    </a:lstStyle>
                    <a:p>
                      <a:pPr marL="0" marR="0" lvl="0" indent="0" algn="r" rtl="1">
                        <a:lnSpc>
                          <a:spcPct val="100000"/>
                        </a:lnSpc>
                        <a:spcBef>
                          <a:spcPts val="0"/>
                        </a:spcBef>
                        <a:spcAft>
                          <a:spcPts val="0"/>
                        </a:spcAft>
                        <a:buNone/>
                        <a:defRPr sz="2000">
                          <a:latin typeface="Arial" panose="020B0604020202020204" pitchFamily="34" charset="0"/>
                        </a:defRPr>
                      </a:pPr>
                      <a:r>
                        <a:rPr lang="ar"/>
                        <a:t>تعرضت الناجية لاغتصاب جماعي</a:t>
                      </a:r>
                      <a:endParaRPr sz="2000"/>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342900" marR="0" lvl="0" indent="-342900" algn="r" rtl="1">
                        <a:lnSpc>
                          <a:spcPct val="100000"/>
                        </a:lnSpc>
                        <a:spcBef>
                          <a:spcPts val="0"/>
                        </a:spcBef>
                        <a:spcAft>
                          <a:spcPts val="0"/>
                        </a:spcAft>
                        <a:buClr>
                          <a:schemeClr val="accent3"/>
                        </a:buClr>
                        <a:buFont typeface="Arial" panose="020B0604020202020204" pitchFamily="34" charset="0"/>
                        <a:buChar char="◄"/>
                        <a:defRPr sz="2000">
                          <a:latin typeface="Arial" panose="020B0604020202020204" pitchFamily="34" charset="0"/>
                        </a:defRPr>
                      </a:pPr>
                      <a:r>
                        <a:rPr lang="ar" dirty="0"/>
                        <a:t>ابدأ بالعلاج الوقائي</a:t>
                      </a:r>
                      <a:endParaRPr sz="2000" dirty="0"/>
                    </a:p>
                  </a:txBody>
                  <a:tcPr marL="121933" marR="121933" marT="60967" marB="60967">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EA8FB2FC-CE54-2A73-BC9D-7433D80AE3D1}"/>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10</a:t>
            </a:r>
          </a:p>
        </p:txBody>
      </p:sp>
    </p:spTree>
    <p:extLst>
      <p:ext uri="{BB962C8B-B14F-4D97-AF65-F5344CB8AC3E}">
        <p14:creationId xmlns:p14="http://schemas.microsoft.com/office/powerpoint/2010/main" val="223796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0"/>
        <p:cNvGrpSpPr/>
        <p:nvPr/>
      </p:nvGrpSpPr>
      <p:grpSpPr>
        <a:xfrm>
          <a:off x="0" y="0"/>
          <a:ext cx="0" cy="0"/>
          <a:chOff x="0" y="0"/>
          <a:chExt cx="0" cy="0"/>
        </a:xfrm>
      </p:grpSpPr>
      <p:sp>
        <p:nvSpPr>
          <p:cNvPr id="1952" name="Google Shape;1952;p222"/>
          <p:cNvSpPr txBox="1"/>
          <p:nvPr/>
        </p:nvSpPr>
        <p:spPr>
          <a:xfrm>
            <a:off x="0" y="5552"/>
            <a:ext cx="12192000" cy="1320853"/>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إسداء المشورة بشأن العلاج الوقائي بعد التعرض للفيروس</a:t>
            </a:r>
          </a:p>
        </p:txBody>
      </p:sp>
      <p:sp>
        <p:nvSpPr>
          <p:cNvPr id="1956" name="Google Shape;1956;p222"/>
          <p:cNvSpPr txBox="1"/>
          <p:nvPr/>
        </p:nvSpPr>
        <p:spPr>
          <a:xfrm>
            <a:off x="5582856" y="2018500"/>
            <a:ext cx="5782786" cy="3857412"/>
          </a:xfrm>
          <a:prstGeom prst="rect">
            <a:avLst/>
          </a:prstGeom>
          <a:noFill/>
          <a:ln>
            <a:noFill/>
          </a:ln>
        </p:spPr>
        <p:txBody>
          <a:bodyPr spcFirstLastPara="1" wrap="square" lIns="0" tIns="60933" rIns="0" bIns="60933" rtlCol="1" anchor="t" anchorCtr="0">
            <a:spAutoFit/>
          </a:bodyPr>
          <a:lstStyle>
            <a:defPPr algn="r" rtl="1"/>
          </a:lstStyle>
          <a:p>
            <a:pPr marL="457189" marR="970256" indent="-457189" algn="r" rtl="1">
              <a:lnSpc>
                <a:spcPct val="108000"/>
              </a:lnSpc>
              <a:spcAft>
                <a:spcPts val="8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dirty="0"/>
              <a:t>ما إذا كان فيروس العوز المناعي البشري شائعاً في تلك البيئة</a:t>
            </a:r>
            <a:endParaRPr sz="20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dirty="0"/>
              <a:t>ما إذا كانت تعرف إذا كان الجاني مصاباً بفيروس العوز المناعي البشري أم لا</a:t>
            </a:r>
            <a:endParaRPr sz="20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dirty="0"/>
              <a:t>أنّ العلاج الوقائي بعد التعرّض لفيروس العوز المناعي البشري يقلل من فرص الإصابة بالفيروس ولكنه ليس فعالاً بنسبة 100</a:t>
            </a:r>
            <a:r>
              <a:rPr lang="ar-EG" dirty="0"/>
              <a:t>٪</a:t>
            </a:r>
            <a:endParaRPr sz="20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dirty="0"/>
              <a:t>أنّ نصف الأشخاص الذين يتلقون العلاج الوقائي بعد التعرّض للفيروس يعانون من آثار جانبية (الغثيان والتعب والصداع)</a:t>
            </a:r>
            <a:endParaRPr sz="2000" dirty="0">
              <a:latin typeface="Arial" panose="020B0604020202020204" pitchFamily="34" charset="0"/>
            </a:endParaRPr>
          </a:p>
        </p:txBody>
      </p:sp>
      <p:sp>
        <p:nvSpPr>
          <p:cNvPr id="1957" name="Google Shape;1957;p222"/>
          <p:cNvSpPr txBox="1"/>
          <p:nvPr/>
        </p:nvSpPr>
        <p:spPr>
          <a:xfrm>
            <a:off x="361950" y="2561749"/>
            <a:ext cx="5487123" cy="3277125"/>
          </a:xfrm>
          <a:prstGeom prst="rect">
            <a:avLst/>
          </a:prstGeom>
          <a:noFill/>
          <a:ln>
            <a:noFill/>
          </a:ln>
        </p:spPr>
        <p:txBody>
          <a:bodyPr spcFirstLastPara="1" wrap="square" lIns="0" tIns="60933" rIns="0" bIns="60933" rtlCol="1" anchor="t" anchorCtr="0">
            <a:spAutoFit/>
          </a:bodyPr>
          <a:lstStyle>
            <a:defPPr algn="r" rtl="1"/>
          </a:lstStyle>
          <a:p>
            <a:pPr marR="970256" algn="r" rtl="1">
              <a:lnSpc>
                <a:spcPct val="108000"/>
              </a:lnSpc>
              <a:spcAft>
                <a:spcPts val="800"/>
              </a:spcAft>
              <a:defRPr sz="2200" b="1">
                <a:solidFill>
                  <a:schemeClr val="accent2"/>
                </a:solidFill>
                <a:latin typeface="Arial"/>
                <a:ea typeface="Arial"/>
                <a:cs typeface="Arial"/>
                <a:sym typeface="Arial"/>
              </a:defRPr>
            </a:pPr>
            <a:r>
              <a:rPr lang="ar" dirty="0"/>
              <a:t>أيضاً:</a:t>
            </a:r>
            <a:endParaRPr sz="2200" dirty="0">
              <a:solidFill>
                <a:schemeClr val="accent2"/>
              </a:solidFill>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dirty="0"/>
              <a:t>أخبرها أنه يجب تناول الدواء يومياً لمدة 28</a:t>
            </a:r>
            <a:r>
              <a:rPr lang="ar-EG" dirty="0"/>
              <a:t> </a:t>
            </a:r>
            <a:r>
              <a:rPr lang="ar" dirty="0"/>
              <a:t>يوماً</a:t>
            </a:r>
            <a:endParaRPr sz="20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dirty="0"/>
              <a:t>شجعها على إعادة اختبار فيروس العوز المناعي البشري بعد 3 و/أو 6 أشهر</a:t>
            </a:r>
            <a:endParaRPr sz="2000" dirty="0">
              <a:latin typeface="Arial" panose="020B0604020202020204" pitchFamily="34" charset="0"/>
            </a:endParaRPr>
          </a:p>
          <a:p>
            <a:pPr marL="457189" marR="970256" indent="-457189" algn="r" rtl="1">
              <a:lnSpc>
                <a:spcPct val="108000"/>
              </a:lnSpc>
              <a:spcAft>
                <a:spcPts val="200"/>
              </a:spcAft>
              <a:buClr>
                <a:schemeClr val="accent2"/>
              </a:buClr>
              <a:buSzPct val="125000"/>
              <a:buFont typeface="Arial" panose="020B0604020202020204" pitchFamily="34" charset="0"/>
              <a:buChar char="•"/>
              <a:defRPr sz="2000">
                <a:solidFill>
                  <a:srgbClr val="000000"/>
                </a:solidFill>
                <a:latin typeface="Arial"/>
                <a:ea typeface="Arial"/>
                <a:cs typeface="Arial"/>
                <a:sym typeface="Arial"/>
              </a:defRPr>
            </a:pPr>
            <a:r>
              <a:rPr lang="ar" dirty="0"/>
              <a:t>إذا كانت نتيجة الاختبار إيجابية:</a:t>
            </a:r>
            <a:endParaRPr sz="2000" dirty="0">
              <a:latin typeface="Arial" panose="020B0604020202020204" pitchFamily="34" charset="0"/>
            </a:endParaRPr>
          </a:p>
          <a:p>
            <a:pPr marL="723891" lvl="2" indent="-342900" algn="r" rtl="1">
              <a:lnSpc>
                <a:spcPct val="108000"/>
              </a:lnSpc>
              <a:spcAft>
                <a:spcPts val="200"/>
              </a:spcAft>
              <a:buClr>
                <a:schemeClr val="accent2"/>
              </a:buClr>
              <a:buSzPct val="100000"/>
              <a:buFont typeface="Arial" panose="020B0604020202020204" pitchFamily="34" charset="0"/>
              <a:buChar char="–"/>
              <a:defRPr sz="2000">
                <a:solidFill>
                  <a:srgbClr val="000000"/>
                </a:solidFill>
                <a:latin typeface="Arial"/>
                <a:ea typeface="Arial"/>
                <a:cs typeface="Arial"/>
                <a:sym typeface="Arial"/>
              </a:defRPr>
            </a:pPr>
            <a:r>
              <a:rPr lang="ar" dirty="0"/>
              <a:t>بادر إلى إحالتها لتلقي العلاج والرعاية من فيروس </a:t>
            </a:r>
            <a:br>
              <a:rPr lang="ar-EG" dirty="0"/>
            </a:br>
            <a:r>
              <a:rPr lang="ar" dirty="0"/>
              <a:t>العوز المناعي البشري</a:t>
            </a:r>
            <a:endParaRPr sz="2000" dirty="0">
              <a:latin typeface="Arial" panose="020B0604020202020204" pitchFamily="34" charset="0"/>
            </a:endParaRPr>
          </a:p>
          <a:p>
            <a:pPr marL="723891" indent="-342900" algn="r" rtl="1">
              <a:lnSpc>
                <a:spcPct val="108000"/>
              </a:lnSpc>
              <a:spcAft>
                <a:spcPts val="800"/>
              </a:spcAft>
              <a:buClr>
                <a:schemeClr val="accent2"/>
              </a:buClr>
              <a:buSzPct val="100000"/>
              <a:buFont typeface="Arial" panose="020B0604020202020204" pitchFamily="34" charset="0"/>
              <a:buChar char="–"/>
              <a:defRPr sz="2000">
                <a:solidFill>
                  <a:srgbClr val="000000"/>
                </a:solidFill>
                <a:latin typeface="Arial"/>
                <a:ea typeface="Arial"/>
                <a:cs typeface="Arial"/>
                <a:sym typeface="Arial"/>
              </a:defRPr>
            </a:pPr>
            <a:r>
              <a:rPr lang="ar" dirty="0"/>
              <a:t>احرص على متابعة حالتها لفترات منتظمة</a:t>
            </a:r>
            <a:endParaRPr sz="2000" dirty="0">
              <a:latin typeface="Arial" panose="020B0604020202020204" pitchFamily="34" charset="0"/>
            </a:endParaRPr>
          </a:p>
        </p:txBody>
      </p:sp>
      <p:sp>
        <p:nvSpPr>
          <p:cNvPr id="3" name="Rectangle 2">
            <a:extLst>
              <a:ext uri="{FF2B5EF4-FFF2-40B4-BE49-F238E27FC236}">
                <a16:creationId xmlns:a16="http://schemas.microsoft.com/office/drawing/2014/main" id="{7116D87B-F125-A3C6-F76B-912127DB0AB5}"/>
              </a:ext>
            </a:extLst>
          </p:cNvPr>
          <p:cNvSpPr/>
          <p:nvPr/>
        </p:nvSpPr>
        <p:spPr>
          <a:xfrm>
            <a:off x="6184739" y="1739219"/>
            <a:ext cx="5377673" cy="3978675"/>
          </a:xfrm>
          <a:prstGeom prst="rect">
            <a:avLst/>
          </a:pr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21">
            <a:extLst>
              <a:ext uri="{FF2B5EF4-FFF2-40B4-BE49-F238E27FC236}">
                <a16:creationId xmlns:a16="http://schemas.microsoft.com/office/drawing/2014/main" id="{D5ADEA59-2B80-E54E-E6E4-35CEECD856BF}"/>
              </a:ext>
            </a:extLst>
          </p:cNvPr>
          <p:cNvSpPr txBox="1">
            <a:spLocks/>
          </p:cNvSpPr>
          <p:nvPr/>
        </p:nvSpPr>
        <p:spPr>
          <a:xfrm>
            <a:off x="7710064" y="1314487"/>
            <a:ext cx="2766532" cy="424732"/>
          </a:xfrm>
          <a:prstGeom prst="rect">
            <a:avLst/>
          </a:prstGeom>
          <a:solidFill>
            <a:schemeClr val="accent2"/>
          </a:solidFill>
        </p:spPr>
        <p:txBody>
          <a:bodyPr vert="horz" wrap="square" lIns="91440" tIns="45720" rIns="91440" bIns="45720" rtlCol="1">
            <a:spAutoFit/>
          </a:bodyPr>
          <a:lstStyle>
            <a:defPPr algn="r" rtl="1"/>
            <a:lvl1pPr marL="0" indent="0" algn="ctr" defTabSz="914400" rtl="1" eaLnBrk="1" latinLnBrk="0" hangingPunct="1">
              <a:lnSpc>
                <a:spcPct val="90000"/>
              </a:lnSpc>
              <a:spcBef>
                <a:spcPts val="1000"/>
              </a:spcBef>
              <a:buFont typeface="Arial" panose="020B0604020202020204" pitchFamily="34" charset="0"/>
              <a:buNone/>
              <a:defRPr sz="2200" b="0" i="0" kern="1200">
                <a:solidFill>
                  <a:schemeClr val="bg1"/>
                </a:solidFill>
                <a:latin typeface="Calibri" panose="020F0502020204030204" pitchFamily="34" charset="0"/>
                <a:ea typeface="+mn-ea"/>
                <a:cs typeface="Calibri" panose="020F050202020403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1">
              <a:defRPr sz="2400" b="1">
                <a:latin typeface="Arial"/>
                <a:ea typeface="Arial"/>
                <a:cs typeface="Arial"/>
                <a:sym typeface="Arial"/>
              </a:defRPr>
            </a:pPr>
            <a:r>
              <a:rPr lang="ar" dirty="0"/>
              <a:t>ناقش</a:t>
            </a:r>
            <a:endParaRPr sz="2400" dirty="0"/>
          </a:p>
        </p:txBody>
      </p:sp>
      <p:grpSp>
        <p:nvGrpSpPr>
          <p:cNvPr id="5" name="Group 4">
            <a:extLst>
              <a:ext uri="{FF2B5EF4-FFF2-40B4-BE49-F238E27FC236}">
                <a16:creationId xmlns:a16="http://schemas.microsoft.com/office/drawing/2014/main" id="{0B69A9CE-233F-971A-4116-5A825FBFD9FE}"/>
              </a:ext>
            </a:extLst>
          </p:cNvPr>
          <p:cNvGrpSpPr/>
          <p:nvPr/>
        </p:nvGrpSpPr>
        <p:grpSpPr>
          <a:xfrm>
            <a:off x="1285365" y="987934"/>
            <a:ext cx="2426242" cy="1445930"/>
            <a:chOff x="8732120" y="576000"/>
            <a:chExt cx="2019880" cy="1203757"/>
          </a:xfrm>
        </p:grpSpPr>
        <p:sp>
          <p:nvSpPr>
            <p:cNvPr id="6" name="Rounded Rectangular Callout 5">
              <a:extLst>
                <a:ext uri="{FF2B5EF4-FFF2-40B4-BE49-F238E27FC236}">
                  <a16:creationId xmlns:a16="http://schemas.microsoft.com/office/drawing/2014/main" id="{EDA79C6F-DBB8-6C62-D4E0-A7DF36B953B2}"/>
                </a:ext>
              </a:extLst>
            </p:cNvPr>
            <p:cNvSpPr/>
            <p:nvPr/>
          </p:nvSpPr>
          <p:spPr>
            <a:xfrm>
              <a:off x="8732120" y="844161"/>
              <a:ext cx="1146413" cy="935596"/>
            </a:xfrm>
            <a:prstGeom prst="wedgeRoundRectCallout">
              <a:avLst>
                <a:gd name="adj1" fmla="val -4964"/>
                <a:gd name="adj2" fmla="val 7268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7" name="Oval Callout 6">
              <a:extLst>
                <a:ext uri="{FF2B5EF4-FFF2-40B4-BE49-F238E27FC236}">
                  <a16:creationId xmlns:a16="http://schemas.microsoft.com/office/drawing/2014/main" id="{21361C53-8B79-C82E-8F00-E71C1294F69A}"/>
                </a:ext>
              </a:extLst>
            </p:cNvPr>
            <p:cNvSpPr/>
            <p:nvPr/>
          </p:nvSpPr>
          <p:spPr>
            <a:xfrm>
              <a:off x="9497562" y="576000"/>
              <a:ext cx="1254438" cy="1023757"/>
            </a:xfrm>
            <a:prstGeom prst="wedgeEllipseCallout">
              <a:avLst>
                <a:gd name="adj1" fmla="val -4964"/>
                <a:gd name="adj2" fmla="val 708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sp>
        <p:nvSpPr>
          <p:cNvPr id="2" name="TextBox 1">
            <a:extLst>
              <a:ext uri="{FF2B5EF4-FFF2-40B4-BE49-F238E27FC236}">
                <a16:creationId xmlns:a16="http://schemas.microsoft.com/office/drawing/2014/main" id="{7A67F783-9382-60FB-3564-6EF39DD96DF4}"/>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11</a:t>
            </a:r>
          </a:p>
        </p:txBody>
      </p:sp>
    </p:spTree>
    <p:extLst>
      <p:ext uri="{BB962C8B-B14F-4D97-AF65-F5344CB8AC3E}">
        <p14:creationId xmlns:p14="http://schemas.microsoft.com/office/powerpoint/2010/main" val="98463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sp>
        <p:nvSpPr>
          <p:cNvPr id="1963" name="Google Shape;1963;p223"/>
          <p:cNvSpPr txBox="1"/>
          <p:nvPr/>
        </p:nvSpPr>
        <p:spPr>
          <a:xfrm>
            <a:off x="0" y="0"/>
            <a:ext cx="12192000" cy="1454046"/>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قدّم الوقاية/العلاج من بعد التعرّض للعدوى المنقولة جنسياً </a:t>
            </a:r>
            <a:endParaRPr sz="3400" b="1" dirty="0">
              <a:solidFill>
                <a:schemeClr val="accent3"/>
              </a:solidFill>
              <a:latin typeface="Arial" panose="020B0604020202020204" pitchFamily="34" charset="0"/>
              <a:cs typeface="Arial"/>
              <a:sym typeface="Arial"/>
            </a:endParaRPr>
          </a:p>
        </p:txBody>
      </p:sp>
      <p:sp>
        <p:nvSpPr>
          <p:cNvPr id="1967" name="Google Shape;1967;p223"/>
          <p:cNvSpPr txBox="1"/>
          <p:nvPr/>
        </p:nvSpPr>
        <p:spPr>
          <a:xfrm>
            <a:off x="1729227" y="1652757"/>
            <a:ext cx="9201132" cy="2932287"/>
          </a:xfrm>
          <a:prstGeom prst="rect">
            <a:avLst/>
          </a:prstGeom>
          <a:noFill/>
          <a:ln>
            <a:noFill/>
          </a:ln>
        </p:spPr>
        <p:txBody>
          <a:bodyPr spcFirstLastPara="1" wrap="square" lIns="121900" tIns="60933" rIns="121900" bIns="60933" rtlCol="1" anchor="t" anchorCtr="0">
            <a:spAutoFit/>
          </a:bodyPr>
          <a:lstStyle>
            <a:defPPr algn="r" rtl="1"/>
          </a:lstStyle>
          <a:p>
            <a:pPr marL="457189" marR="970256"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ابحث عن مختبر متوفر في المكان لإجراء الاختبار، حتى لو كان للعلاج من أمراض العدوى المنقولة جنسياً</a:t>
            </a:r>
            <a:endParaRPr sz="220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ابدأ بالمضادات الحيوية للوقاية من أمراض العدوى المنقولة جنسياً أو معالجتها: المُتَدَثِّرَة، وداء السيلان، وداء المشعرات، والزهري إذا كان شائعاً في المنطقة</a:t>
            </a:r>
            <a:endParaRPr sz="220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ابدأ بالعلاج الوقائي أيضاً لإصابات أخرى شائعة في المنطقة بعدوى منقولة جنسياً (مثل القرحة اللينة)</a:t>
            </a:r>
            <a:endParaRPr sz="220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قدّم أقصر دورات العلاج المتاحة في البروتوكول الوطني</a:t>
            </a:r>
            <a:endParaRPr sz="2200">
              <a:latin typeface="Arial" panose="020B0604020202020204" pitchFamily="34" charset="0"/>
            </a:endParaRPr>
          </a:p>
        </p:txBody>
      </p:sp>
      <p:sp>
        <p:nvSpPr>
          <p:cNvPr id="3" name="Google Shape;2023;p228">
            <a:extLst>
              <a:ext uri="{FF2B5EF4-FFF2-40B4-BE49-F238E27FC236}">
                <a16:creationId xmlns:a16="http://schemas.microsoft.com/office/drawing/2014/main" id="{D8FC0CED-3033-6B9F-0FA7-E05A6BD12DC5}"/>
              </a:ext>
            </a:extLst>
          </p:cNvPr>
          <p:cNvSpPr/>
          <p:nvPr/>
        </p:nvSpPr>
        <p:spPr>
          <a:xfrm>
            <a:off x="352424" y="2292818"/>
            <a:ext cx="2105025" cy="2202982"/>
          </a:xfrm>
          <a:prstGeom prst="star8">
            <a:avLst>
              <a:gd name="adj" fmla="val 37500"/>
            </a:avLst>
          </a:prstGeom>
          <a:solidFill>
            <a:schemeClr val="accent3"/>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defRPr sz="1467" b="1">
                <a:solidFill>
                  <a:schemeClr val="bg1"/>
                </a:solidFill>
                <a:latin typeface="Arial"/>
                <a:ea typeface="Arial"/>
                <a:cs typeface="Arial"/>
                <a:sym typeface="Arial"/>
              </a:defRPr>
            </a:pPr>
            <a:r>
              <a:rPr lang="ar" sz="1400" dirty="0"/>
              <a:t>متوفرة من مجموعة المستلزمات المشتركة بين الوكالات لحالات الطوارئ المتعلقة بالصحة الإنجابية (5)</a:t>
            </a:r>
            <a:endParaRPr sz="2000" b="1"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FA2CC72F-F98F-8B3F-2C2E-940F349BB68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12</a:t>
            </a:r>
          </a:p>
        </p:txBody>
      </p:sp>
    </p:spTree>
    <p:extLst>
      <p:ext uri="{BB962C8B-B14F-4D97-AF65-F5344CB8AC3E}">
        <p14:creationId xmlns:p14="http://schemas.microsoft.com/office/powerpoint/2010/main" val="63581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2"/>
        <p:cNvGrpSpPr/>
        <p:nvPr/>
      </p:nvGrpSpPr>
      <p:grpSpPr>
        <a:xfrm>
          <a:off x="0" y="0"/>
          <a:ext cx="0" cy="0"/>
          <a:chOff x="0" y="0"/>
          <a:chExt cx="0" cy="0"/>
        </a:xfrm>
      </p:grpSpPr>
      <p:sp>
        <p:nvSpPr>
          <p:cNvPr id="1974" name="Google Shape;1974;p224"/>
          <p:cNvSpPr txBox="1"/>
          <p:nvPr/>
        </p:nvSpPr>
        <p:spPr>
          <a:xfrm>
            <a:off x="1" y="22685"/>
            <a:ext cx="12191999" cy="1487781"/>
          </a:xfrm>
          <a:prstGeom prst="rect">
            <a:avLst/>
          </a:prstGeom>
          <a:noFill/>
          <a:ln>
            <a:noFill/>
          </a:ln>
        </p:spPr>
        <p:txBody>
          <a:bodyPr spcFirstLastPara="1" wrap="square" lIns="121900" tIns="60933" rIns="121900" bIns="60933" rtlCol="1" anchor="b"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الوقاية من فيروس التهاب الكبد الوبائي B وإعطاء لقاح  </a:t>
            </a:r>
            <a:br>
              <a:rPr lang="ar" dirty="0">
                <a:latin typeface="Arial" panose="020B0604020202020204" pitchFamily="34" charset="0"/>
              </a:rPr>
            </a:br>
            <a:r>
              <a:rPr lang="ar" dirty="0">
                <a:latin typeface="Arial" panose="020B0604020202020204" pitchFamily="34" charset="0"/>
              </a:rPr>
              <a:t>فيروس الورم الحليمي البشري إذا كان مناسباً لعمر الناجية</a:t>
            </a:r>
            <a:endParaRPr sz="3400" b="1" dirty="0">
              <a:solidFill>
                <a:schemeClr val="accent3"/>
              </a:solidFill>
              <a:latin typeface="Arial" panose="020B0604020202020204" pitchFamily="34" charset="0"/>
              <a:cs typeface="Arial"/>
              <a:sym typeface="Arial"/>
            </a:endParaRPr>
          </a:p>
        </p:txBody>
      </p:sp>
      <p:graphicFrame>
        <p:nvGraphicFramePr>
          <p:cNvPr id="1979" name="Google Shape;1979;p224"/>
          <p:cNvGraphicFramePr/>
          <p:nvPr>
            <p:extLst>
              <p:ext uri="{D42A27DB-BD31-4B8C-83A1-F6EECF244321}">
                <p14:modId xmlns:p14="http://schemas.microsoft.com/office/powerpoint/2010/main" val="2069277655"/>
              </p:ext>
            </p:extLst>
          </p:nvPr>
        </p:nvGraphicFramePr>
        <p:xfrm>
          <a:off x="949378" y="1873008"/>
          <a:ext cx="8233397" cy="2716502"/>
        </p:xfrm>
        <a:graphic>
          <a:graphicData uri="http://schemas.openxmlformats.org/drawingml/2006/table">
            <a:tbl>
              <a:tblPr rtl="1" firstRow="1" bandRow="1">
                <a:noFill/>
              </a:tblPr>
              <a:tblGrid>
                <a:gridCol w="4703118">
                  <a:extLst>
                    <a:ext uri="{9D8B030D-6E8A-4147-A177-3AD203B41FA5}">
                      <a16:colId xmlns:a16="http://schemas.microsoft.com/office/drawing/2014/main" val="20000"/>
                    </a:ext>
                  </a:extLst>
                </a:gridCol>
                <a:gridCol w="3530279">
                  <a:extLst>
                    <a:ext uri="{9D8B030D-6E8A-4147-A177-3AD203B41FA5}">
                      <a16:colId xmlns:a16="http://schemas.microsoft.com/office/drawing/2014/main" val="20001"/>
                    </a:ext>
                  </a:extLst>
                </a:gridCol>
              </a:tblGrid>
              <a:tr h="489952">
                <a:tc gridSpan="2">
                  <a:txBody>
                    <a:bodyPr/>
                    <a:lstStyle>
                      <a:defPPr algn="r" rtl="1"/>
                    </a:lstStyle>
                    <a:p>
                      <a:pPr marL="0" marR="0" lvl="0" indent="0" algn="r" rtl="1">
                        <a:lnSpc>
                          <a:spcPct val="100000"/>
                        </a:lnSpc>
                        <a:spcBef>
                          <a:spcPts val="0"/>
                        </a:spcBef>
                        <a:spcAft>
                          <a:spcPts val="0"/>
                        </a:spcAft>
                        <a:buNone/>
                        <a:defRPr sz="2100" b="1">
                          <a:solidFill>
                            <a:schemeClr val="bg1"/>
                          </a:solidFill>
                          <a:latin typeface="Arial" panose="020B0604020202020204" pitchFamily="34" charset="0"/>
                        </a:defRPr>
                      </a:pPr>
                      <a:r>
                        <a:rPr lang="ar" dirty="0"/>
                        <a:t>هل تم تطعيمها ضد فيروس الورم الحليمي البشري؟</a:t>
                      </a:r>
                      <a:endParaRPr sz="2100" b="1" dirty="0">
                        <a:solidFill>
                          <a:schemeClr val="bg1"/>
                        </a:solidFill>
                      </a:endParaRPr>
                    </a:p>
                  </a:txBody>
                  <a:tcPr marL="144000" marR="144000" marT="60967"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2060"/>
                    </a:solidFill>
                  </a:tcPr>
                </a:tc>
                <a:tc hMerge="1">
                  <a:txBody>
                    <a:bodyPr/>
                    <a:lstStyle>
                      <a:defPPr algn="r" rtl="1"/>
                    </a:lstStyle>
                    <a:p>
                      <a:pPr algn="r" rtl="1"/>
                      <a:endParaRPr/>
                    </a:p>
                  </a:txBody>
                  <a:tcPr/>
                </a:tc>
                <a:extLst>
                  <a:ext uri="{0D108BD9-81ED-4DB2-BD59-A6C34878D82A}">
                    <a16:rowId xmlns:a16="http://schemas.microsoft.com/office/drawing/2014/main" val="10000"/>
                  </a:ext>
                </a:extLst>
              </a:tr>
              <a:tr h="520794">
                <a:tc>
                  <a:txBody>
                    <a:bodyPr/>
                    <a:lstStyle>
                      <a:defPPr algn="r" rtl="1"/>
                    </a:lstStyle>
                    <a:p>
                      <a:pPr marL="0" marR="0" lvl="0" indent="0" algn="r" rtl="1">
                        <a:lnSpc>
                          <a:spcPct val="100000"/>
                        </a:lnSpc>
                        <a:spcBef>
                          <a:spcPts val="0"/>
                        </a:spcBef>
                        <a:spcAft>
                          <a:spcPts val="0"/>
                        </a:spcAft>
                        <a:buNone/>
                        <a:defRPr sz="2000"/>
                      </a:pPr>
                      <a:r>
                        <a:rPr lang="ar" u="sng" dirty="0">
                          <a:solidFill>
                            <a:schemeClr val="accent3"/>
                          </a:solidFill>
                          <a:latin typeface="Arial" panose="020B0604020202020204" pitchFamily="34" charset="0"/>
                        </a:rPr>
                        <a:t>لم </a:t>
                      </a:r>
                      <a:r>
                        <a:rPr lang="ar" sz="2000" kern="1200" dirty="0">
                          <a:solidFill>
                            <a:schemeClr val="tx1"/>
                          </a:solidFill>
                          <a:latin typeface="Arial" panose="020B0604020202020204" pitchFamily="34" charset="0"/>
                          <a:ea typeface="+mn-ea"/>
                          <a:cs typeface="+mn-cs"/>
                        </a:rPr>
                        <a:t>تحصل على اللقاح </a:t>
                      </a:r>
                      <a:r>
                        <a:rPr lang="ar" dirty="0">
                          <a:latin typeface="Arial" panose="020B0604020202020204" pitchFamily="34" charset="0"/>
                        </a:rPr>
                        <a:t>أو </a:t>
                      </a:r>
                      <a:r>
                        <a:rPr lang="ar" b="1" u="sng" dirty="0">
                          <a:solidFill>
                            <a:schemeClr val="accent3"/>
                          </a:solidFill>
                        </a:rPr>
                        <a:t>لا</a:t>
                      </a:r>
                      <a:r>
                        <a:rPr lang="ar" dirty="0"/>
                        <a:t> تعرف، العمر 9-14 سنة</a:t>
                      </a:r>
                      <a:endParaRPr sz="2000" dirty="0"/>
                    </a:p>
                  </a:txBody>
                  <a:tcPr marL="144000" marR="144000" marT="60967"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0" marR="0" lvl="0" indent="0" algn="r" rtl="1">
                        <a:lnSpc>
                          <a:spcPct val="100000"/>
                        </a:lnSpc>
                        <a:spcBef>
                          <a:spcPts val="0"/>
                        </a:spcBef>
                        <a:spcAft>
                          <a:spcPts val="0"/>
                        </a:spcAft>
                        <a:buNone/>
                        <a:defRPr sz="2000">
                          <a:latin typeface="Arial" panose="020B0604020202020204" pitchFamily="34" charset="0"/>
                        </a:defRPr>
                      </a:pPr>
                      <a:r>
                        <a:rPr lang="ar"/>
                        <a:t>حدد موعد لجرعة واحدة أو جرعتين</a:t>
                      </a:r>
                      <a:endParaRPr sz="2000"/>
                    </a:p>
                  </a:txBody>
                  <a:tcPr marL="144000" marR="144000" marT="60967"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6020">
                <a:tc>
                  <a:txBody>
                    <a:bodyPr/>
                    <a:lstStyle>
                      <a:defPPr algn="r" rtl="1"/>
                    </a:lstStyle>
                    <a:p>
                      <a:pPr marL="0" marR="0" lvl="0" indent="0" algn="r" rtl="1">
                        <a:lnSpc>
                          <a:spcPct val="100000"/>
                        </a:lnSpc>
                        <a:spcBef>
                          <a:spcPts val="0"/>
                        </a:spcBef>
                        <a:spcAft>
                          <a:spcPts val="0"/>
                        </a:spcAft>
                        <a:buNone/>
                        <a:defRPr sz="2000"/>
                      </a:pPr>
                      <a:r>
                        <a:rPr lang="ar" u="sng" dirty="0">
                          <a:solidFill>
                            <a:schemeClr val="accent3"/>
                          </a:solidFill>
                          <a:latin typeface="Arial" panose="020B0604020202020204" pitchFamily="34" charset="0"/>
                        </a:rPr>
                        <a:t>لم </a:t>
                      </a:r>
                      <a:r>
                        <a:rPr lang="ar" sz="2000" kern="1200" dirty="0">
                          <a:solidFill>
                            <a:schemeClr val="tx1"/>
                          </a:solidFill>
                          <a:latin typeface="Arial" panose="020B0604020202020204" pitchFamily="34" charset="0"/>
                          <a:ea typeface="+mn-ea"/>
                          <a:cs typeface="+mn-cs"/>
                        </a:rPr>
                        <a:t>تحصل على اللقاح </a:t>
                      </a:r>
                      <a:r>
                        <a:rPr lang="ar" dirty="0">
                          <a:latin typeface="Arial" panose="020B0604020202020204" pitchFamily="34" charset="0"/>
                        </a:rPr>
                        <a:t>أو </a:t>
                      </a:r>
                      <a:r>
                        <a:rPr lang="ar" b="1" u="sng" dirty="0">
                          <a:solidFill>
                            <a:schemeClr val="accent3"/>
                          </a:solidFill>
                        </a:rPr>
                        <a:t>لا</a:t>
                      </a:r>
                      <a:r>
                        <a:rPr lang="ar" dirty="0"/>
                        <a:t> تعرف، العمر 15-20 سنة</a:t>
                      </a:r>
                      <a:endParaRPr sz="2000" dirty="0"/>
                    </a:p>
                  </a:txBody>
                  <a:tcPr marL="144000" marR="144000" marT="60967"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0" marR="0" lvl="0" indent="0" algn="r" rtl="1">
                        <a:lnSpc>
                          <a:spcPct val="100000"/>
                        </a:lnSpc>
                        <a:spcBef>
                          <a:spcPts val="0"/>
                        </a:spcBef>
                        <a:spcAft>
                          <a:spcPts val="0"/>
                        </a:spcAft>
                        <a:buClr>
                          <a:srgbClr val="000000"/>
                        </a:buClr>
                        <a:buSzPts val="1100"/>
                        <a:buFont typeface="Arial"/>
                        <a:buNone/>
                        <a:defRPr sz="2000">
                          <a:latin typeface="Arial" panose="020B0604020202020204" pitchFamily="34" charset="0"/>
                        </a:defRPr>
                      </a:pPr>
                      <a:r>
                        <a:rPr lang="ar"/>
                        <a:t>حدد موعد لجرعة واحدة أو جرعتين</a:t>
                      </a:r>
                      <a:endParaRPr sz="2000"/>
                    </a:p>
                  </a:txBody>
                  <a:tcPr marL="144000" marR="144000" marT="60967"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47757">
                <a:tc>
                  <a:txBody>
                    <a:bodyPr/>
                    <a:lstStyle>
                      <a:defPPr algn="r" rtl="1"/>
                    </a:lstStyle>
                    <a:p>
                      <a:pPr marL="0" marR="0" lvl="0" indent="0" algn="r" rtl="1">
                        <a:lnSpc>
                          <a:spcPct val="100000"/>
                        </a:lnSpc>
                        <a:spcBef>
                          <a:spcPts val="0"/>
                        </a:spcBef>
                        <a:spcAft>
                          <a:spcPts val="0"/>
                        </a:spcAft>
                        <a:buNone/>
                        <a:defRPr sz="2000"/>
                      </a:pPr>
                      <a:r>
                        <a:rPr lang="ar" u="sng" dirty="0">
                          <a:solidFill>
                            <a:schemeClr val="accent3"/>
                          </a:solidFill>
                          <a:latin typeface="Arial" panose="020B0604020202020204" pitchFamily="34" charset="0"/>
                        </a:rPr>
                        <a:t>لم </a:t>
                      </a:r>
                      <a:r>
                        <a:rPr lang="ar" sz="2000" kern="1200" dirty="0">
                          <a:solidFill>
                            <a:schemeClr val="tx1"/>
                          </a:solidFill>
                          <a:latin typeface="Arial" panose="020B0604020202020204" pitchFamily="34" charset="0"/>
                          <a:ea typeface="+mn-ea"/>
                          <a:cs typeface="+mn-cs"/>
                        </a:rPr>
                        <a:t>تحصل على اللقاح </a:t>
                      </a:r>
                      <a:r>
                        <a:rPr lang="ar" dirty="0">
                          <a:latin typeface="Arial" panose="020B0604020202020204" pitchFamily="34" charset="0"/>
                        </a:rPr>
                        <a:t>أو </a:t>
                      </a:r>
                      <a:r>
                        <a:rPr lang="ar" b="1" u="sng" dirty="0">
                          <a:solidFill>
                            <a:schemeClr val="accent3"/>
                          </a:solidFill>
                        </a:rPr>
                        <a:t>لا</a:t>
                      </a:r>
                      <a:r>
                        <a:rPr lang="ar" dirty="0"/>
                        <a:t> تعرف، أي عمر </a:t>
                      </a:r>
                      <a:br>
                        <a:rPr lang="ar" dirty="0"/>
                      </a:br>
                      <a:r>
                        <a:rPr lang="ar" dirty="0"/>
                        <a:t>بما في ذلك المصابين بفيروس العوز المناعي البشري</a:t>
                      </a:r>
                      <a:endParaRPr sz="2000" dirty="0"/>
                    </a:p>
                  </a:txBody>
                  <a:tcPr marL="144000" marR="144000" marT="60967"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0" marR="0" lvl="0" indent="0" algn="r" rtl="1">
                        <a:lnSpc>
                          <a:spcPct val="100000"/>
                        </a:lnSpc>
                        <a:spcBef>
                          <a:spcPts val="0"/>
                        </a:spcBef>
                        <a:spcAft>
                          <a:spcPts val="0"/>
                        </a:spcAft>
                        <a:buNone/>
                        <a:defRPr sz="2000">
                          <a:latin typeface="Arial" panose="020B0604020202020204" pitchFamily="34" charset="0"/>
                        </a:defRPr>
                      </a:pPr>
                      <a:r>
                        <a:rPr lang="ar"/>
                        <a:t>حدد مواعيد لجرعتين أو 3 جرعات</a:t>
                      </a:r>
                      <a:endParaRPr sz="2000"/>
                    </a:p>
                  </a:txBody>
                  <a:tcPr marL="144000" marR="144000" marT="60967"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1979">
                <a:tc>
                  <a:txBody>
                    <a:bodyPr/>
                    <a:lstStyle>
                      <a:defPPr algn="r" rtl="1"/>
                    </a:lstStyle>
                    <a:p>
                      <a:pPr marL="0" marR="0" lvl="0" indent="0" algn="r" rtl="1">
                        <a:lnSpc>
                          <a:spcPct val="100000"/>
                        </a:lnSpc>
                        <a:spcBef>
                          <a:spcPts val="0"/>
                        </a:spcBef>
                        <a:spcAft>
                          <a:spcPts val="0"/>
                        </a:spcAft>
                        <a:buNone/>
                        <a:defRPr sz="2000">
                          <a:solidFill>
                            <a:schemeClr val="accent2"/>
                          </a:solidFill>
                          <a:latin typeface="Arial" panose="020B0604020202020204" pitchFamily="34" charset="0"/>
                        </a:defRPr>
                      </a:pPr>
                      <a:r>
                        <a:rPr lang="ar"/>
                        <a:t>نعم</a:t>
                      </a:r>
                      <a:endParaRPr sz="2000">
                        <a:solidFill>
                          <a:schemeClr val="accent2"/>
                        </a:solidFill>
                      </a:endParaRPr>
                    </a:p>
                  </a:txBody>
                  <a:tcPr marL="144000" marR="144000" marT="60967"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lgn="r" rtl="1"/>
                    </a:lstStyle>
                    <a:p>
                      <a:pPr marL="0" marR="0" lvl="0" indent="0" algn="r" rtl="1">
                        <a:lnSpc>
                          <a:spcPct val="100000"/>
                        </a:lnSpc>
                        <a:spcBef>
                          <a:spcPts val="0"/>
                        </a:spcBef>
                        <a:spcAft>
                          <a:spcPts val="0"/>
                        </a:spcAft>
                        <a:buNone/>
                        <a:defRPr sz="2000">
                          <a:latin typeface="Arial" panose="020B0604020202020204" pitchFamily="34" charset="0"/>
                        </a:defRPr>
                      </a:pPr>
                      <a:r>
                        <a:rPr lang="ar" dirty="0"/>
                        <a:t>لا داعي لإعادة التطعيم</a:t>
                      </a:r>
                      <a:endParaRPr sz="2000" dirty="0"/>
                    </a:p>
                  </a:txBody>
                  <a:tcPr marL="144000" marR="144000" marT="60967" marB="0" anchor="ct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980" name="Google Shape;1980;p224"/>
          <p:cNvSpPr txBox="1"/>
          <p:nvPr/>
        </p:nvSpPr>
        <p:spPr>
          <a:xfrm>
            <a:off x="949378" y="4977114"/>
            <a:ext cx="8233397" cy="492388"/>
          </a:xfrm>
          <a:prstGeom prst="rect">
            <a:avLst/>
          </a:prstGeom>
          <a:noFill/>
          <a:ln>
            <a:noFill/>
          </a:ln>
        </p:spPr>
        <p:txBody>
          <a:bodyPr spcFirstLastPara="1" wrap="square" lIns="121900" tIns="60933" rIns="121900" bIns="60933" rtlCol="1" anchor="t" anchorCtr="0">
            <a:spAutoFit/>
          </a:bodyPr>
          <a:lstStyle>
            <a:defPPr algn="r" rtl="1"/>
          </a:lstStyle>
          <a:p>
            <a:pPr algn="r" rtl="1">
              <a:defRPr sz="1200">
                <a:solidFill>
                  <a:srgbClr val="000000"/>
                </a:solidFill>
                <a:latin typeface="Arial"/>
                <a:ea typeface="Arial"/>
                <a:cs typeface="Arial"/>
                <a:sym typeface="Arial"/>
              </a:defRPr>
            </a:pPr>
            <a:r>
              <a:rPr lang="ar"/>
              <a:t>اتبع البروتوكولات المحلية بناءً على اللقاحات المتوفرة في البلد/المركز. تتوفر خيارات بديلة للجرعات المخفضة في التوصيات الصادرة عن منظمة الصحة العالمية (كانون الأول/ديسمبر 2022). </a:t>
            </a:r>
            <a:r>
              <a:rPr lang="ar" baseline="30000"/>
              <a:t>1</a:t>
            </a:r>
            <a:endParaRPr sz="1200">
              <a:solidFill>
                <a:srgbClr val="000000"/>
              </a:solidFill>
              <a:latin typeface="Arial"/>
              <a:ea typeface="Arial"/>
              <a:cs typeface="Arial"/>
              <a:sym typeface="Arial"/>
            </a:endParaRPr>
          </a:p>
        </p:txBody>
      </p:sp>
      <p:pic>
        <p:nvPicPr>
          <p:cNvPr id="3" name="Graphic 2">
            <a:extLst>
              <a:ext uri="{FF2B5EF4-FFF2-40B4-BE49-F238E27FC236}">
                <a16:creationId xmlns:a16="http://schemas.microsoft.com/office/drawing/2014/main" id="{BB165A9D-A44B-EFAA-4D1F-C7937BC7F3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3896" y="2135962"/>
            <a:ext cx="1944498" cy="1944498"/>
          </a:xfrm>
          <a:prstGeom prst="rect">
            <a:avLst/>
          </a:prstGeom>
        </p:spPr>
      </p:pic>
      <p:sp>
        <p:nvSpPr>
          <p:cNvPr id="2" name="TextBox 1">
            <a:extLst>
              <a:ext uri="{FF2B5EF4-FFF2-40B4-BE49-F238E27FC236}">
                <a16:creationId xmlns:a16="http://schemas.microsoft.com/office/drawing/2014/main" id="{1E44DBBF-08FE-98CC-C628-4FB106F28D43}"/>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13</a:t>
            </a:r>
          </a:p>
        </p:txBody>
      </p:sp>
    </p:spTree>
    <p:extLst>
      <p:ext uri="{BB962C8B-B14F-4D97-AF65-F5344CB8AC3E}">
        <p14:creationId xmlns:p14="http://schemas.microsoft.com/office/powerpoint/2010/main" val="3577199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4"/>
        <p:cNvGrpSpPr/>
        <p:nvPr/>
      </p:nvGrpSpPr>
      <p:grpSpPr>
        <a:xfrm>
          <a:off x="0" y="0"/>
          <a:ext cx="0" cy="0"/>
          <a:chOff x="0" y="0"/>
          <a:chExt cx="0" cy="0"/>
        </a:xfrm>
      </p:grpSpPr>
      <p:sp>
        <p:nvSpPr>
          <p:cNvPr id="5" name="Rectangle 4">
            <a:extLst>
              <a:ext uri="{FF2B5EF4-FFF2-40B4-BE49-F238E27FC236}">
                <a16:creationId xmlns:a16="http://schemas.microsoft.com/office/drawing/2014/main" id="{3984ACDC-21AB-6E69-A955-9C3F434F4988}"/>
              </a:ext>
            </a:extLst>
          </p:cNvPr>
          <p:cNvSpPr/>
          <p:nvPr/>
        </p:nvSpPr>
        <p:spPr>
          <a:xfrm>
            <a:off x="790937" y="1828800"/>
            <a:ext cx="10764455" cy="105329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986" name="Google Shape;1986;p225"/>
          <p:cNvSpPr txBox="1"/>
          <p:nvPr/>
        </p:nvSpPr>
        <p:spPr>
          <a:xfrm>
            <a:off x="0" y="1"/>
            <a:ext cx="12192000" cy="1723868"/>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اعتبارات خاصة للوقاية/العلاج من أمراض العدوى المنقولة جنسياً  </a:t>
            </a:r>
            <a:br>
              <a:rPr lang="ar" dirty="0">
                <a:latin typeface="Arial" panose="020B0604020202020204" pitchFamily="34" charset="0"/>
              </a:rPr>
            </a:br>
            <a:r>
              <a:rPr lang="ar" dirty="0">
                <a:latin typeface="Arial" panose="020B0604020202020204" pitchFamily="34" charset="0"/>
              </a:rPr>
              <a:t>والعلاج الوقائي للأطفال بعد تعرضهم للفيروس</a:t>
            </a:r>
          </a:p>
        </p:txBody>
      </p:sp>
      <p:sp>
        <p:nvSpPr>
          <p:cNvPr id="1990" name="Google Shape;1990;p225"/>
          <p:cNvSpPr txBox="1"/>
          <p:nvPr/>
        </p:nvSpPr>
        <p:spPr>
          <a:xfrm>
            <a:off x="141744" y="3029311"/>
            <a:ext cx="11147431" cy="2720562"/>
          </a:xfrm>
          <a:prstGeom prst="rect">
            <a:avLst/>
          </a:prstGeom>
          <a:noFill/>
          <a:ln>
            <a:noFill/>
          </a:ln>
        </p:spPr>
        <p:txBody>
          <a:bodyPr spcFirstLastPara="1" wrap="square" lIns="0" tIns="60933" rIns="0" bIns="60933" rtlCol="1" anchor="t" anchorCtr="0">
            <a:spAutoFit/>
          </a:bodyPr>
          <a:lstStyle>
            <a:defPPr algn="r" rtl="1"/>
          </a:lstStyle>
          <a:p>
            <a:pPr marL="457189" marR="970256"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a:t>فكّر في إشراك شخص بالغ آمن وموثوق به في العلاج</a:t>
            </a:r>
            <a:endParaRPr sz="220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a:t>كن حذراً مما إذا كان سحق الدواء أو مضغه محظوراً أم لا</a:t>
            </a:r>
            <a:endParaRPr sz="220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a:t>بالنسبة للمراهقين الذين يحملون هواتف متنقلة، شجعهم على استخدام منبهات التذكير</a:t>
            </a:r>
            <a:endParaRPr sz="220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a:t>اقترح إجراء زيارة لمتابعة الحالة في غضون أيام قليلة بهدف مناقشة كيفية معالجة الآثار الجانبية</a:t>
            </a:r>
            <a:endParaRPr sz="220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a:t>تأكد من فهمهم للتعليمات الخاصة بالجرعات الفائتة</a:t>
            </a:r>
            <a:endParaRPr sz="2200">
              <a:latin typeface="Arial" panose="020B0604020202020204" pitchFamily="34" charset="0"/>
            </a:endParaRPr>
          </a:p>
        </p:txBody>
      </p:sp>
      <p:sp>
        <p:nvSpPr>
          <p:cNvPr id="4" name="TextBox 3">
            <a:extLst>
              <a:ext uri="{FF2B5EF4-FFF2-40B4-BE49-F238E27FC236}">
                <a16:creationId xmlns:a16="http://schemas.microsoft.com/office/drawing/2014/main" id="{72ECAA36-46C6-AE48-31C9-BA24F62AEABA}"/>
              </a:ext>
            </a:extLst>
          </p:cNvPr>
          <p:cNvSpPr txBox="1"/>
          <p:nvPr/>
        </p:nvSpPr>
        <p:spPr>
          <a:xfrm>
            <a:off x="524719" y="1978404"/>
            <a:ext cx="10764456" cy="796372"/>
          </a:xfrm>
          <a:prstGeom prst="rect">
            <a:avLst/>
          </a:prstGeom>
          <a:noFill/>
        </p:spPr>
        <p:txBody>
          <a:bodyPr wrap="square" rtlCol="1">
            <a:spAutoFit/>
          </a:bodyPr>
          <a:lstStyle>
            <a:defPPr algn="r" rtl="1"/>
          </a:lstStyle>
          <a:p>
            <a:pPr marR="970256" lvl="1" algn="r" rtl="1">
              <a:lnSpc>
                <a:spcPct val="108000"/>
              </a:lnSpc>
              <a:spcAft>
                <a:spcPts val="200"/>
              </a:spcAft>
              <a:defRPr sz="2200">
                <a:solidFill>
                  <a:schemeClr val="bg1"/>
                </a:solidFill>
                <a:latin typeface="Arial"/>
                <a:ea typeface="Arial"/>
                <a:cs typeface="Arial"/>
                <a:sym typeface="Arial"/>
              </a:defRPr>
            </a:pPr>
            <a:r>
              <a:rPr lang="ar"/>
              <a:t>قد يصعب على الأطفال والمراهقين تحمل الآثار الجانبية وإكمال نظم العلاج</a:t>
            </a:r>
            <a:endParaRPr sz="2200">
              <a:solidFill>
                <a:schemeClr val="bg1"/>
              </a:solidFill>
              <a:latin typeface="Arial" panose="020B0604020202020204" pitchFamily="34" charset="0"/>
            </a:endParaRPr>
          </a:p>
        </p:txBody>
      </p:sp>
      <p:sp>
        <p:nvSpPr>
          <p:cNvPr id="6" name="Right Arrow 5">
            <a:extLst>
              <a:ext uri="{FF2B5EF4-FFF2-40B4-BE49-F238E27FC236}">
                <a16:creationId xmlns:a16="http://schemas.microsoft.com/office/drawing/2014/main" id="{58564380-23DF-8EEA-71F5-1EB26490216F}"/>
              </a:ext>
            </a:extLst>
          </p:cNvPr>
          <p:cNvSpPr/>
          <p:nvPr/>
        </p:nvSpPr>
        <p:spPr>
          <a:xfrm flipH="1">
            <a:off x="10890993" y="1978404"/>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 name="TextBox 1">
            <a:extLst>
              <a:ext uri="{FF2B5EF4-FFF2-40B4-BE49-F238E27FC236}">
                <a16:creationId xmlns:a16="http://schemas.microsoft.com/office/drawing/2014/main" id="{4342B597-F115-23D8-6A55-8571D17187D8}"/>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14</a:t>
            </a:r>
          </a:p>
        </p:txBody>
      </p:sp>
    </p:spTree>
    <p:extLst>
      <p:ext uri="{BB962C8B-B14F-4D97-AF65-F5344CB8AC3E}">
        <p14:creationId xmlns:p14="http://schemas.microsoft.com/office/powerpoint/2010/main" val="338928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sp>
        <p:nvSpPr>
          <p:cNvPr id="1996" name="Google Shape;1996;p226"/>
          <p:cNvSpPr txBox="1"/>
          <p:nvPr/>
        </p:nvSpPr>
        <p:spPr>
          <a:xfrm>
            <a:off x="0" y="0"/>
            <a:ext cx="12192000" cy="1499016"/>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التطعيم ضد فيروس الورم الحليمي البشري</a:t>
            </a:r>
            <a:endParaRPr sz="3400" b="1" dirty="0">
              <a:solidFill>
                <a:schemeClr val="accent3"/>
              </a:solidFill>
              <a:latin typeface="Arial" panose="020B0604020202020204" pitchFamily="34" charset="0"/>
              <a:cs typeface="Arial"/>
              <a:sym typeface="Arial"/>
            </a:endParaRPr>
          </a:p>
        </p:txBody>
      </p:sp>
      <p:sp>
        <p:nvSpPr>
          <p:cNvPr id="2000" name="Google Shape;2000;p226"/>
          <p:cNvSpPr txBox="1"/>
          <p:nvPr/>
        </p:nvSpPr>
        <p:spPr>
          <a:xfrm>
            <a:off x="767787" y="1836960"/>
            <a:ext cx="8403221" cy="2526696"/>
          </a:xfrm>
          <a:prstGeom prst="rect">
            <a:avLst/>
          </a:prstGeom>
          <a:noFill/>
          <a:ln>
            <a:noFill/>
          </a:ln>
        </p:spPr>
        <p:txBody>
          <a:bodyPr spcFirstLastPara="1" wrap="square" lIns="121900" tIns="60933" rIns="121900" bIns="60933" rtlCol="1" anchor="t" anchorCtr="0">
            <a:spAutoFit/>
          </a:bodyPr>
          <a:lstStyle>
            <a:defPPr algn="r" rtl="1"/>
          </a:lstStyle>
          <a:p>
            <a:pPr marL="457189" marR="970256" indent="-457189" algn="r" rtl="1">
              <a:lnSpc>
                <a:spcPct val="108000"/>
              </a:lnSpc>
              <a:spcAft>
                <a:spcPts val="1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قدّم لقاح فيروس الورم الحليمي البشري للطفلات والمراهقات بعمر يتراوح بين 9 و14 عاماً، في حال لم يتم تطعيمهم في السابق </a:t>
            </a:r>
            <a:endParaRPr sz="2200" dirty="0">
              <a:latin typeface="Arial" panose="020B0604020202020204" pitchFamily="34" charset="0"/>
            </a:endParaRPr>
          </a:p>
          <a:p>
            <a:pPr marL="457189" marR="970256" indent="-457189" algn="r" rtl="1">
              <a:lnSpc>
                <a:spcPct val="108000"/>
              </a:lnSpc>
              <a:spcBef>
                <a:spcPts val="533"/>
              </a:spcBef>
              <a:spcAft>
                <a:spcPts val="1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يمكن إعطاء اللقاحات ضد فيروس الورم الحليمي البشري وفيروس التهاب الكبد الوبائي B في نفس الزيارة، مع ضمان اختيار مواقع حقن مختلفة واستخدام محاقن مختلفة </a:t>
            </a:r>
            <a:endParaRPr sz="2200" dirty="0">
              <a:latin typeface="Arial" panose="020B0604020202020204" pitchFamily="34" charset="0"/>
            </a:endParaRPr>
          </a:p>
        </p:txBody>
      </p:sp>
      <p:pic>
        <p:nvPicPr>
          <p:cNvPr id="5" name="Graphic 4">
            <a:extLst>
              <a:ext uri="{FF2B5EF4-FFF2-40B4-BE49-F238E27FC236}">
                <a16:creationId xmlns:a16="http://schemas.microsoft.com/office/drawing/2014/main" id="{D8A91C97-EE17-A4B9-691A-CD9AA7DD52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79714" y="1932972"/>
            <a:ext cx="1944498" cy="2020166"/>
          </a:xfrm>
          <a:prstGeom prst="rect">
            <a:avLst/>
          </a:prstGeom>
        </p:spPr>
      </p:pic>
      <p:sp>
        <p:nvSpPr>
          <p:cNvPr id="2" name="TextBox 1">
            <a:extLst>
              <a:ext uri="{FF2B5EF4-FFF2-40B4-BE49-F238E27FC236}">
                <a16:creationId xmlns:a16="http://schemas.microsoft.com/office/drawing/2014/main" id="{A89148C4-E14B-C0A7-0A45-A5CEE329D348}"/>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15</a:t>
            </a:r>
          </a:p>
        </p:txBody>
      </p:sp>
    </p:spTree>
    <p:extLst>
      <p:ext uri="{BB962C8B-B14F-4D97-AF65-F5344CB8AC3E}">
        <p14:creationId xmlns:p14="http://schemas.microsoft.com/office/powerpoint/2010/main" val="392054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04"/>
        <p:cNvGrpSpPr/>
        <p:nvPr/>
      </p:nvGrpSpPr>
      <p:grpSpPr>
        <a:xfrm>
          <a:off x="0" y="0"/>
          <a:ext cx="0" cy="0"/>
          <a:chOff x="0" y="0"/>
          <a:chExt cx="0" cy="0"/>
        </a:xfrm>
      </p:grpSpPr>
      <p:sp>
        <p:nvSpPr>
          <p:cNvPr id="2006" name="Google Shape;2006;p227"/>
          <p:cNvSpPr txBox="1"/>
          <p:nvPr/>
        </p:nvSpPr>
        <p:spPr>
          <a:xfrm>
            <a:off x="1" y="0"/>
            <a:ext cx="12191999" cy="1439311"/>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ناقش مسألة الرعاية الذاتية وحدد زيارات لمتابعة الحالة</a:t>
            </a:r>
            <a:endParaRPr sz="3400" b="1" dirty="0">
              <a:solidFill>
                <a:schemeClr val="accent3"/>
              </a:solidFill>
              <a:latin typeface="Arial" panose="020B0604020202020204" pitchFamily="34" charset="0"/>
              <a:cs typeface="Arial"/>
              <a:sym typeface="Arial"/>
            </a:endParaRPr>
          </a:p>
        </p:txBody>
      </p:sp>
      <p:sp>
        <p:nvSpPr>
          <p:cNvPr id="2010" name="Google Shape;2010;p227"/>
          <p:cNvSpPr txBox="1"/>
          <p:nvPr/>
        </p:nvSpPr>
        <p:spPr>
          <a:xfrm>
            <a:off x="259829" y="999735"/>
            <a:ext cx="11557416" cy="4858530"/>
          </a:xfrm>
          <a:prstGeom prst="rect">
            <a:avLst/>
          </a:prstGeom>
          <a:noFill/>
          <a:ln>
            <a:noFill/>
          </a:ln>
        </p:spPr>
        <p:txBody>
          <a:bodyPr spcFirstLastPara="1" wrap="square" lIns="121900" tIns="60933" rIns="121900" bIns="60933" rtlCol="1" anchor="t" anchorCtr="0">
            <a:noAutofit/>
          </a:bodyPr>
          <a:lstStyle>
            <a:defPPr algn="r" rtl="1"/>
          </a:lstStyle>
          <a:p>
            <a:pPr marR="118530" algn="r" rtl="1">
              <a:lnSpc>
                <a:spcPct val="108000"/>
              </a:lnSpc>
              <a:spcAft>
                <a:spcPts val="200"/>
              </a:spcAft>
              <a:defRPr sz="2200" b="1">
                <a:solidFill>
                  <a:srgbClr val="002060"/>
                </a:solidFill>
                <a:latin typeface="Arial"/>
                <a:ea typeface="Arial"/>
                <a:cs typeface="Arial"/>
                <a:sym typeface="Arial"/>
              </a:defRPr>
            </a:pPr>
            <a:r>
              <a:rPr lang="ar" dirty="0"/>
              <a:t>اشرح الملخص عن نتائج الفحص والعلاجات المقدمة أو المتفق عليها</a:t>
            </a:r>
            <a:endParaRPr sz="2200" dirty="0">
              <a:solidFill>
                <a:srgbClr val="002060"/>
              </a:solidFill>
              <a:latin typeface="Arial" panose="020B0604020202020204" pitchFamily="34" charset="0"/>
            </a:endParaRPr>
          </a:p>
          <a:p>
            <a:pPr marL="457189" marR="970256" indent="-457189" algn="r" rtl="1">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اسأل الناجية إذا كانت لديها أي استفسارات أو مخاوف</a:t>
            </a:r>
            <a:endParaRPr sz="2200" dirty="0">
              <a:latin typeface="Arial" panose="020B0604020202020204" pitchFamily="34" charset="0"/>
            </a:endParaRPr>
          </a:p>
          <a:p>
            <a:pPr marL="457189" marR="970256" indent="-457189" algn="r" rtl="1">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اشرح أهمية إكمال دورة العلاج</a:t>
            </a:r>
            <a:endParaRPr sz="2200" dirty="0">
              <a:latin typeface="Arial" panose="020B0604020202020204" pitchFamily="34" charset="0"/>
            </a:endParaRPr>
          </a:p>
          <a:p>
            <a:pPr marL="457189" marR="970256" indent="-457189" algn="r" rtl="1">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ناقش الآثار الجانبية المحتملة وما يجب فعله حيالها</a:t>
            </a:r>
            <a:endParaRPr sz="2200" dirty="0">
              <a:latin typeface="Arial" panose="020B0604020202020204" pitchFamily="34" charset="0"/>
            </a:endParaRPr>
          </a:p>
          <a:p>
            <a:pPr marR="118530" algn="r" rtl="1">
              <a:lnSpc>
                <a:spcPct val="108000"/>
              </a:lnSpc>
              <a:spcBef>
                <a:spcPts val="1200"/>
              </a:spcBef>
              <a:spcAft>
                <a:spcPts val="200"/>
              </a:spcAft>
              <a:buClr>
                <a:schemeClr val="accent2"/>
              </a:buClr>
              <a:buSzPct val="125000"/>
              <a:defRPr sz="2200" b="1">
                <a:solidFill>
                  <a:srgbClr val="002060"/>
                </a:solidFill>
                <a:latin typeface="Arial"/>
                <a:ea typeface="Arial"/>
                <a:cs typeface="Arial"/>
                <a:sym typeface="Arial"/>
              </a:defRPr>
            </a:pPr>
            <a:r>
              <a:rPr lang="ar" dirty="0"/>
              <a:t>العناية بالإصابات</a:t>
            </a:r>
            <a:endParaRPr sz="2200" dirty="0">
              <a:solidFill>
                <a:srgbClr val="002060"/>
              </a:solidFill>
              <a:latin typeface="Arial" panose="020B0604020202020204" pitchFamily="34" charset="0"/>
            </a:endParaRPr>
          </a:p>
          <a:p>
            <a:pPr marL="457189" marR="970256" indent="-457189" algn="r" rtl="1">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اعرض كيفية العناية بأي إصابات</a:t>
            </a:r>
            <a:endParaRPr sz="2200" dirty="0">
              <a:latin typeface="Arial" panose="020B0604020202020204" pitchFamily="34" charset="0"/>
            </a:endParaRPr>
          </a:p>
          <a:p>
            <a:pPr marL="457189" marR="970256" indent="-457189" algn="r" rtl="1">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قدم وصفاً عن العلامات والأعراض التي تشير إلى وجود عدوى في الجرح، واطلب من الناجية أن تعود إذا ظهرت هذه العلامات والأعراض</a:t>
            </a:r>
            <a:endParaRPr sz="2200" dirty="0">
              <a:latin typeface="Arial" panose="020B0604020202020204" pitchFamily="34" charset="0"/>
            </a:endParaRPr>
          </a:p>
          <a:p>
            <a:pPr marR="118530" algn="r" rtl="1">
              <a:lnSpc>
                <a:spcPct val="108000"/>
              </a:lnSpc>
              <a:spcBef>
                <a:spcPts val="1200"/>
              </a:spcBef>
              <a:spcAft>
                <a:spcPts val="200"/>
              </a:spcAft>
              <a:buClr>
                <a:schemeClr val="accent2"/>
              </a:buClr>
              <a:buSzPct val="125000"/>
              <a:defRPr sz="2200" b="1">
                <a:solidFill>
                  <a:srgbClr val="002060"/>
                </a:solidFill>
                <a:latin typeface="Arial"/>
                <a:ea typeface="Arial"/>
                <a:cs typeface="Arial"/>
                <a:sym typeface="Arial"/>
              </a:defRPr>
            </a:pPr>
            <a:r>
              <a:rPr lang="ar" dirty="0"/>
              <a:t>علاج أمراض العدوى المنقولة جنسياً</a:t>
            </a:r>
            <a:endParaRPr sz="2200" dirty="0">
              <a:solidFill>
                <a:srgbClr val="002060"/>
              </a:solidFill>
              <a:latin typeface="Arial" panose="020B0604020202020204" pitchFamily="34" charset="0"/>
            </a:endParaRPr>
          </a:p>
          <a:p>
            <a:pPr marL="457189" marR="970256" indent="-457189" algn="r" rtl="1">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ناقش العلامات والأعراض المرتبطة بأمراض العدوى المنقولة جنسياً، وانصح الناجية بالعودة لو ظهرت عليها</a:t>
            </a:r>
            <a:r>
              <a:rPr lang="ar-EG" dirty="0"/>
              <a:t> </a:t>
            </a:r>
            <a:r>
              <a:rPr lang="ar" dirty="0"/>
              <a:t>هذه العلامات والأعراض</a:t>
            </a:r>
            <a:r>
              <a:rPr lang="ar-EG" dirty="0"/>
              <a:t> </a:t>
            </a:r>
          </a:p>
          <a:p>
            <a:pPr marL="457189" marR="970256" indent="-457189" algn="r" rtl="1">
              <a:lnSpc>
                <a:spcPct val="108000"/>
              </a:lnSpc>
              <a:spcAft>
                <a:spcPts val="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انصحها بتجنب الجماع الجنسي حتى الانتهاء من علاج العدوى المنقولة جنسياً</a:t>
            </a:r>
            <a:endParaRPr sz="2200" dirty="0">
              <a:latin typeface="Arial" panose="020B0604020202020204" pitchFamily="34" charset="0"/>
            </a:endParaRPr>
          </a:p>
        </p:txBody>
      </p:sp>
      <p:grpSp>
        <p:nvGrpSpPr>
          <p:cNvPr id="2" name="Group 1">
            <a:extLst>
              <a:ext uri="{FF2B5EF4-FFF2-40B4-BE49-F238E27FC236}">
                <a16:creationId xmlns:a16="http://schemas.microsoft.com/office/drawing/2014/main" id="{239313BC-DF95-B736-0C20-8DB4B9F410D8}"/>
              </a:ext>
            </a:extLst>
          </p:cNvPr>
          <p:cNvGrpSpPr/>
          <p:nvPr/>
        </p:nvGrpSpPr>
        <p:grpSpPr>
          <a:xfrm>
            <a:off x="914840" y="1917603"/>
            <a:ext cx="1569851" cy="935560"/>
            <a:chOff x="8732120" y="576000"/>
            <a:chExt cx="2019880" cy="1203757"/>
          </a:xfrm>
        </p:grpSpPr>
        <p:sp>
          <p:nvSpPr>
            <p:cNvPr id="3" name="Rounded Rectangular Callout 2">
              <a:extLst>
                <a:ext uri="{FF2B5EF4-FFF2-40B4-BE49-F238E27FC236}">
                  <a16:creationId xmlns:a16="http://schemas.microsoft.com/office/drawing/2014/main" id="{9E6AD6C0-330B-71FF-00FC-773DA5694D25}"/>
                </a:ext>
              </a:extLst>
            </p:cNvPr>
            <p:cNvSpPr/>
            <p:nvPr/>
          </p:nvSpPr>
          <p:spPr>
            <a:xfrm>
              <a:off x="8732120" y="844161"/>
              <a:ext cx="1146413" cy="935596"/>
            </a:xfrm>
            <a:prstGeom prst="wedgeRoundRectCallout">
              <a:avLst>
                <a:gd name="adj1" fmla="val -4964"/>
                <a:gd name="adj2" fmla="val 72685"/>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Oval Callout 3">
              <a:extLst>
                <a:ext uri="{FF2B5EF4-FFF2-40B4-BE49-F238E27FC236}">
                  <a16:creationId xmlns:a16="http://schemas.microsoft.com/office/drawing/2014/main" id="{2E55C97F-5B59-29B8-9DD2-287E4351501B}"/>
                </a:ext>
              </a:extLst>
            </p:cNvPr>
            <p:cNvSpPr/>
            <p:nvPr/>
          </p:nvSpPr>
          <p:spPr>
            <a:xfrm>
              <a:off x="9497562" y="576000"/>
              <a:ext cx="1254438" cy="1023757"/>
            </a:xfrm>
            <a:prstGeom prst="wedgeEllipseCallout">
              <a:avLst>
                <a:gd name="adj1" fmla="val -4964"/>
                <a:gd name="adj2" fmla="val 708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sp>
        <p:nvSpPr>
          <p:cNvPr id="5" name="TextBox 4">
            <a:extLst>
              <a:ext uri="{FF2B5EF4-FFF2-40B4-BE49-F238E27FC236}">
                <a16:creationId xmlns:a16="http://schemas.microsoft.com/office/drawing/2014/main" id="{9A6CF35D-ED91-3B7F-34D5-2B8F244B0B10}"/>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16</a:t>
            </a:r>
          </a:p>
        </p:txBody>
      </p:sp>
    </p:spTree>
    <p:extLst>
      <p:ext uri="{BB962C8B-B14F-4D97-AF65-F5344CB8AC3E}">
        <p14:creationId xmlns:p14="http://schemas.microsoft.com/office/powerpoint/2010/main" val="1149370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14"/>
        <p:cNvGrpSpPr/>
        <p:nvPr/>
      </p:nvGrpSpPr>
      <p:grpSpPr>
        <a:xfrm>
          <a:off x="0" y="0"/>
          <a:ext cx="0" cy="0"/>
          <a:chOff x="0" y="0"/>
          <a:chExt cx="0" cy="0"/>
        </a:xfrm>
      </p:grpSpPr>
      <p:grpSp>
        <p:nvGrpSpPr>
          <p:cNvPr id="4" name="Group 3">
            <a:extLst>
              <a:ext uri="{FF2B5EF4-FFF2-40B4-BE49-F238E27FC236}">
                <a16:creationId xmlns:a16="http://schemas.microsoft.com/office/drawing/2014/main" id="{43043073-C360-264C-CD3F-4F9187BBE775}"/>
              </a:ext>
            </a:extLst>
          </p:cNvPr>
          <p:cNvGrpSpPr/>
          <p:nvPr/>
        </p:nvGrpSpPr>
        <p:grpSpPr>
          <a:xfrm>
            <a:off x="269660" y="1"/>
            <a:ext cx="5699760" cy="6012180"/>
            <a:chOff x="6325540" y="1182670"/>
            <a:chExt cx="3868599" cy="4768448"/>
          </a:xfrm>
        </p:grpSpPr>
        <p:pic>
          <p:nvPicPr>
            <p:cNvPr id="6" name="Google Shape;1228;p155">
              <a:extLst>
                <a:ext uri="{FF2B5EF4-FFF2-40B4-BE49-F238E27FC236}">
                  <a16:creationId xmlns:a16="http://schemas.microsoft.com/office/drawing/2014/main" id="{5F48809E-8BFB-0BE0-ABCF-CA723A2A6A69}"/>
                </a:ext>
              </a:extLst>
            </p:cNvPr>
            <p:cNvPicPr>
              <a:picLocks noChangeAspect="1"/>
            </p:cNvPicPr>
            <p:nvPr/>
          </p:nvPicPr>
          <p:blipFill>
            <a:blip r:embed="rId3">
              <a:extLst>
                <a:ext uri="{28A0092B-C50C-407E-A947-70E740481C1C}">
                  <a14:useLocalDpi xmlns:a14="http://schemas.microsoft.com/office/drawing/2010/main" val="0"/>
                </a:ext>
              </a:extLst>
            </a:blip>
            <a:srcRect l="13" r="13"/>
            <a:stretch/>
          </p:blipFill>
          <p:spPr>
            <a:xfrm>
              <a:off x="6325540" y="1182670"/>
              <a:ext cx="3868599" cy="4768448"/>
            </a:xfrm>
            <a:prstGeom prst="rect">
              <a:avLst/>
            </a:prstGeom>
            <a:noFill/>
            <a:ln>
              <a:noFill/>
            </a:ln>
          </p:spPr>
        </p:pic>
        <p:sp>
          <p:nvSpPr>
            <p:cNvPr id="7" name="Google Shape;1229;p155">
              <a:extLst>
                <a:ext uri="{FF2B5EF4-FFF2-40B4-BE49-F238E27FC236}">
                  <a16:creationId xmlns:a16="http://schemas.microsoft.com/office/drawing/2014/main" id="{E2BD34A4-CAA2-FF3D-9879-A3A0BC3A6FB7}"/>
                </a:ext>
              </a:extLst>
            </p:cNvPr>
            <p:cNvSpPr/>
            <p:nvPr/>
          </p:nvSpPr>
          <p:spPr>
            <a:xfrm>
              <a:off x="6421503" y="4354613"/>
              <a:ext cx="960604" cy="1220997"/>
            </a:xfrm>
            <a:prstGeom prst="rect">
              <a:avLst/>
            </a:prstGeom>
            <a:solidFill>
              <a:srgbClr val="FFDDB2">
                <a:alpha val="40784"/>
              </a:srgbClr>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endParaRPr sz="1867">
                <a:solidFill>
                  <a:schemeClr val="lt1"/>
                </a:solidFill>
                <a:latin typeface="Arial"/>
                <a:ea typeface="Arial"/>
                <a:cs typeface="Arial"/>
                <a:sym typeface="Arial"/>
              </a:endParaRPr>
            </a:p>
          </p:txBody>
        </p:sp>
      </p:grpSp>
      <p:sp>
        <p:nvSpPr>
          <p:cNvPr id="2016" name="Google Shape;2016;p228"/>
          <p:cNvSpPr txBox="1"/>
          <p:nvPr/>
        </p:nvSpPr>
        <p:spPr>
          <a:xfrm>
            <a:off x="5317230" y="0"/>
            <a:ext cx="6874769" cy="1204929"/>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حدد زيارة لمتابعة تقديم الرعاية</a:t>
            </a:r>
          </a:p>
        </p:txBody>
      </p:sp>
      <p:sp>
        <p:nvSpPr>
          <p:cNvPr id="2023" name="Google Shape;2023;p228"/>
          <p:cNvSpPr/>
          <p:nvPr/>
        </p:nvSpPr>
        <p:spPr>
          <a:xfrm>
            <a:off x="5803983" y="4499207"/>
            <a:ext cx="1863524" cy="1652164"/>
          </a:xfrm>
          <a:prstGeom prst="star8">
            <a:avLst>
              <a:gd name="adj" fmla="val 37500"/>
            </a:avLst>
          </a:prstGeom>
          <a:solidFill>
            <a:schemeClr val="accent3"/>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defRPr sz="1467" b="1">
                <a:solidFill>
                  <a:schemeClr val="bg1"/>
                </a:solidFill>
                <a:latin typeface="Arial"/>
                <a:ea typeface="Arial"/>
                <a:cs typeface="Arial"/>
                <a:sym typeface="Arial"/>
              </a:defRPr>
            </a:pPr>
            <a:r>
              <a:rPr lang="ar" sz="1100" dirty="0"/>
              <a:t>متوفرة من مجموعة المستلزمات المشتركة بين الوكالات لحالات الطوارئ المتعلقة بالصحة الإنجابية (8)</a:t>
            </a:r>
            <a:endParaRPr sz="1400" b="1" dirty="0">
              <a:solidFill>
                <a:schemeClr val="bg1"/>
              </a:solidFill>
              <a:latin typeface="Arial" panose="020B0604020202020204" pitchFamily="34" charset="0"/>
            </a:endParaRPr>
          </a:p>
        </p:txBody>
      </p:sp>
      <p:sp>
        <p:nvSpPr>
          <p:cNvPr id="11" name="Google Shape;2020;p228"/>
          <p:cNvSpPr txBox="1"/>
          <p:nvPr/>
        </p:nvSpPr>
        <p:spPr>
          <a:xfrm>
            <a:off x="5803982" y="958328"/>
            <a:ext cx="6114279" cy="4858782"/>
          </a:xfrm>
          <a:prstGeom prst="rect">
            <a:avLst/>
          </a:prstGeom>
          <a:noFill/>
          <a:ln>
            <a:noFill/>
          </a:ln>
        </p:spPr>
        <p:txBody>
          <a:bodyPr spcFirstLastPara="1" wrap="square" lIns="0" tIns="60933" rIns="0" bIns="60933" rtlCol="1" anchor="t" anchorCtr="0">
            <a:noAutofit/>
          </a:bodyPr>
          <a:lstStyle>
            <a:defPPr algn="r" rtl="1"/>
          </a:lstStyle>
          <a:p>
            <a:pPr marR="118530" algn="r" rtl="1">
              <a:lnSpc>
                <a:spcPct val="108000"/>
              </a:lnSpc>
              <a:defRPr sz="2133" b="1">
                <a:solidFill>
                  <a:srgbClr val="002060"/>
                </a:solidFill>
                <a:latin typeface="Arial"/>
                <a:ea typeface="Arial"/>
                <a:cs typeface="Arial"/>
                <a:sym typeface="Arial"/>
              </a:defRPr>
            </a:pPr>
            <a:r>
              <a:rPr lang="ar" dirty="0"/>
              <a:t>شجعها على العودة في زيارات المتابعة</a:t>
            </a:r>
            <a:endParaRPr sz="2400" dirty="0">
              <a:solidFill>
                <a:srgbClr val="002060"/>
              </a:solidFill>
              <a:latin typeface="Arial" panose="020B0604020202020204" pitchFamily="34" charset="0"/>
            </a:endParaRPr>
          </a:p>
          <a:p>
            <a:pPr marL="457189" marR="970256" indent="-457189" algn="r" rtl="1">
              <a:lnSpc>
                <a:spcPct val="108000"/>
              </a:lnSpc>
              <a:buClr>
                <a:schemeClr val="accent2"/>
              </a:buClr>
              <a:buSzPct val="125000"/>
              <a:buFont typeface="Arial" panose="020B0604020202020204" pitchFamily="34" charset="0"/>
              <a:buChar char="•"/>
              <a:defRPr sz="2000">
                <a:solidFill>
                  <a:srgbClr val="000000"/>
                </a:solidFill>
                <a:latin typeface="Arial" panose="020B0604020202020204" pitchFamily="34" charset="0"/>
                <a:sym typeface="Arial"/>
              </a:defRPr>
            </a:pPr>
            <a:r>
              <a:rPr lang="ar" dirty="0"/>
              <a:t>من المهم أن تتحقق من التقدّم المحرز في التئام الجروح</a:t>
            </a:r>
            <a:endParaRPr sz="2000" dirty="0">
              <a:latin typeface="Arial" panose="020B0604020202020204" pitchFamily="34" charset="0"/>
            </a:endParaRPr>
          </a:p>
          <a:p>
            <a:pPr marL="457189" marR="970256" indent="-457189" algn="r" rtl="1">
              <a:lnSpc>
                <a:spcPct val="108000"/>
              </a:lnSpc>
              <a:buClr>
                <a:schemeClr val="accent2"/>
              </a:buClr>
              <a:buSzPct val="125000"/>
              <a:buFont typeface="Arial" panose="020B0604020202020204" pitchFamily="34" charset="0"/>
              <a:buChar char="•"/>
              <a:defRPr sz="2000">
                <a:solidFill>
                  <a:srgbClr val="000000"/>
                </a:solidFill>
                <a:latin typeface="Arial" panose="020B0604020202020204" pitchFamily="34" charset="0"/>
                <a:sym typeface="Arial"/>
              </a:defRPr>
            </a:pPr>
            <a:r>
              <a:rPr lang="ar" dirty="0"/>
              <a:t>أعِد إجراء اختبار العدوى المنقولة جنسياً وفيروس العوز المناعي البشري</a:t>
            </a:r>
            <a:endParaRPr sz="2000" dirty="0">
              <a:latin typeface="Arial" panose="020B0604020202020204" pitchFamily="34" charset="0"/>
            </a:endParaRPr>
          </a:p>
          <a:p>
            <a:pPr marL="457189" marR="970256" indent="-457189" algn="r" rtl="1">
              <a:lnSpc>
                <a:spcPct val="108000"/>
              </a:lnSpc>
              <a:buClr>
                <a:schemeClr val="accent2"/>
              </a:buClr>
              <a:buSzPct val="125000"/>
              <a:buFont typeface="Arial" panose="020B0604020202020204" pitchFamily="34" charset="0"/>
              <a:buChar char="•"/>
              <a:defRPr sz="2000">
                <a:solidFill>
                  <a:srgbClr val="000000"/>
                </a:solidFill>
                <a:latin typeface="Arial" panose="020B0604020202020204" pitchFamily="34" charset="0"/>
                <a:sym typeface="Arial"/>
              </a:defRPr>
            </a:pPr>
            <a:r>
              <a:rPr lang="ar" dirty="0"/>
              <a:t>استبعد وجود حمل غير مرغوب فيه</a:t>
            </a:r>
            <a:endParaRPr sz="2000" dirty="0">
              <a:latin typeface="Arial" panose="020B0604020202020204" pitchFamily="34" charset="0"/>
            </a:endParaRPr>
          </a:p>
          <a:p>
            <a:pPr marL="457189" marR="970256" indent="-457189" algn="r" rtl="1">
              <a:lnSpc>
                <a:spcPct val="108000"/>
              </a:lnSpc>
              <a:buClr>
                <a:schemeClr val="accent2"/>
              </a:buClr>
              <a:buSzPct val="125000"/>
              <a:buFont typeface="Arial" panose="020B0604020202020204" pitchFamily="34" charset="0"/>
              <a:buChar char="•"/>
              <a:defRPr sz="2000">
                <a:solidFill>
                  <a:srgbClr val="000000"/>
                </a:solidFill>
                <a:latin typeface="Arial" panose="020B0604020202020204" pitchFamily="34" charset="0"/>
                <a:sym typeface="Arial"/>
              </a:defRPr>
            </a:pPr>
            <a:r>
              <a:rPr lang="ar" dirty="0"/>
              <a:t>راقب التعافي العاطفي/النفسي</a:t>
            </a:r>
            <a:endParaRPr sz="2000" dirty="0">
              <a:latin typeface="Arial" panose="020B0604020202020204" pitchFamily="34" charset="0"/>
            </a:endParaRPr>
          </a:p>
          <a:p>
            <a:pPr marR="118530" algn="r" rtl="1">
              <a:lnSpc>
                <a:spcPct val="108000"/>
              </a:lnSpc>
              <a:spcBef>
                <a:spcPts val="1160"/>
              </a:spcBef>
              <a:defRPr sz="2133" b="1">
                <a:solidFill>
                  <a:srgbClr val="002060"/>
                </a:solidFill>
                <a:latin typeface="Arial"/>
                <a:ea typeface="Arial"/>
                <a:cs typeface="Arial"/>
                <a:sym typeface="Arial"/>
              </a:defRPr>
            </a:pPr>
            <a:r>
              <a:rPr lang="ar" dirty="0"/>
              <a:t>رعاية الإجهاض المأمون</a:t>
            </a:r>
            <a:endParaRPr sz="2400" dirty="0">
              <a:solidFill>
                <a:srgbClr val="002060"/>
              </a:solidFill>
              <a:latin typeface="Arial" panose="020B0604020202020204" pitchFamily="34" charset="0"/>
            </a:endParaRPr>
          </a:p>
          <a:p>
            <a:pPr marL="457200" marR="970256" lvl="4" indent="-457189" algn="r" rtl="1">
              <a:lnSpc>
                <a:spcPct val="108000"/>
              </a:lnSpc>
              <a:buClr>
                <a:schemeClr val="accent2"/>
              </a:buClr>
              <a:buSzPct val="125000"/>
              <a:buFont typeface="Arial" panose="020B0604020202020204" pitchFamily="34" charset="0"/>
              <a:buChar char="•"/>
              <a:tabLst>
                <a:tab pos="540000" algn="l"/>
              </a:tabLst>
              <a:defRPr sz="2000">
                <a:solidFill>
                  <a:srgbClr val="000000"/>
                </a:solidFill>
                <a:latin typeface="Arial" panose="020B0604020202020204" pitchFamily="34" charset="0"/>
                <a:sym typeface="Arial"/>
              </a:defRPr>
            </a:pPr>
            <a:r>
              <a:rPr lang="ar" dirty="0"/>
              <a:t>في العديد من البيئات القانونية التقييدية، يُسمح بالإجهاض المتعمد في حالات الاغتصاب </a:t>
            </a:r>
            <a:endParaRPr sz="2000" dirty="0">
              <a:latin typeface="Arial" panose="020B0604020202020204" pitchFamily="34" charset="0"/>
            </a:endParaRPr>
          </a:p>
          <a:p>
            <a:pPr marL="457200" marR="970256" lvl="4" indent="-457189" algn="r" rtl="1">
              <a:lnSpc>
                <a:spcPct val="108000"/>
              </a:lnSpc>
              <a:buClr>
                <a:schemeClr val="accent2"/>
              </a:buClr>
              <a:buSzPct val="125000"/>
              <a:buFont typeface="Arial" panose="020B0604020202020204" pitchFamily="34" charset="0"/>
              <a:buChar char="•"/>
              <a:tabLst>
                <a:tab pos="540000" algn="l"/>
              </a:tabLst>
              <a:defRPr sz="2000">
                <a:solidFill>
                  <a:srgbClr val="E36C09"/>
                </a:solidFill>
                <a:latin typeface="Arial" panose="020B0604020202020204" pitchFamily="34" charset="0"/>
                <a:sym typeface="Arial"/>
              </a:defRPr>
            </a:pPr>
            <a:r>
              <a:rPr lang="ar" dirty="0"/>
              <a:t>كُن على علم بالقوانين المحلية</a:t>
            </a:r>
            <a:endParaRPr sz="2000" dirty="0">
              <a:latin typeface="Arial" panose="020B0604020202020204" pitchFamily="34" charset="0"/>
            </a:endParaRPr>
          </a:p>
          <a:p>
            <a:pPr marL="457200" marR="970256" lvl="4" indent="-457189" algn="r" rtl="1">
              <a:lnSpc>
                <a:spcPct val="108000"/>
              </a:lnSpc>
              <a:buClr>
                <a:schemeClr val="accent2"/>
              </a:buClr>
              <a:buSzPct val="125000"/>
              <a:buFont typeface="Arial" panose="020B0604020202020204" pitchFamily="34" charset="0"/>
              <a:buChar char="•"/>
              <a:tabLst>
                <a:tab pos="540000" algn="l"/>
              </a:tabLst>
              <a:defRPr sz="2000">
                <a:latin typeface="Arial" panose="020B0604020202020204" pitchFamily="34" charset="0"/>
              </a:defRPr>
            </a:pPr>
            <a:r>
              <a:rPr lang="ar" dirty="0">
                <a:solidFill>
                  <a:srgbClr val="000000"/>
                </a:solidFill>
                <a:sym typeface="Arial"/>
              </a:rPr>
              <a:t>إذا علمت الناجية </a:t>
            </a:r>
            <a:r>
              <a:rPr lang="ar" dirty="0"/>
              <a:t>أثناء زيارة أولية أنها </a:t>
            </a:r>
            <a:r>
              <a:rPr lang="ar" dirty="0">
                <a:solidFill>
                  <a:srgbClr val="000000"/>
                </a:solidFill>
                <a:sym typeface="Arial"/>
              </a:rPr>
              <a:t>حامل نتيجة </a:t>
            </a:r>
            <a:br>
              <a:rPr lang="ar" dirty="0">
                <a:solidFill>
                  <a:srgbClr val="000000"/>
                </a:solidFill>
                <a:sym typeface="Arial"/>
              </a:rPr>
            </a:br>
            <a:r>
              <a:rPr lang="ar" dirty="0">
                <a:solidFill>
                  <a:srgbClr val="000000"/>
                </a:solidFill>
                <a:sym typeface="Arial"/>
              </a:rPr>
              <a:t>تعرضها للعنف الجنسي، اعرض عليها العودة </a:t>
            </a:r>
            <a:br>
              <a:rPr lang="ar-EG" dirty="0">
                <a:solidFill>
                  <a:srgbClr val="000000"/>
                </a:solidFill>
                <a:sym typeface="Arial"/>
              </a:rPr>
            </a:br>
            <a:r>
              <a:rPr lang="ar" dirty="0">
                <a:solidFill>
                  <a:srgbClr val="000000"/>
                </a:solidFill>
                <a:sym typeface="Arial"/>
              </a:rPr>
              <a:t>في زيارة بعد أسبوعين لمتابعة حالتها</a:t>
            </a:r>
            <a:endParaRPr sz="2000" dirty="0">
              <a:latin typeface="Arial" panose="020B0604020202020204" pitchFamily="34" charset="0"/>
            </a:endParaRPr>
          </a:p>
        </p:txBody>
      </p:sp>
      <p:sp>
        <p:nvSpPr>
          <p:cNvPr id="3" name="TextBox 2">
            <a:extLst>
              <a:ext uri="{FF2B5EF4-FFF2-40B4-BE49-F238E27FC236}">
                <a16:creationId xmlns:a16="http://schemas.microsoft.com/office/drawing/2014/main" id="{A29A1935-5C1C-42EE-275A-5954933B69F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17</a:t>
            </a:r>
          </a:p>
        </p:txBody>
      </p:sp>
      <p:pic>
        <p:nvPicPr>
          <p:cNvPr id="5" name="Graphic 4" descr="Warning with solid fill">
            <a:extLst>
              <a:ext uri="{FF2B5EF4-FFF2-40B4-BE49-F238E27FC236}">
                <a16:creationId xmlns:a16="http://schemas.microsoft.com/office/drawing/2014/main" id="{EBAAA379-B6A3-A9D5-A8DB-8535B2A863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0"/>
            <a:ext cx="914400" cy="914400"/>
          </a:xfrm>
          <a:prstGeom prst="rect">
            <a:avLst/>
          </a:prstGeom>
        </p:spPr>
      </p:pic>
    </p:spTree>
    <p:extLst>
      <p:ext uri="{BB962C8B-B14F-4D97-AF65-F5344CB8AC3E}">
        <p14:creationId xmlns:p14="http://schemas.microsoft.com/office/powerpoint/2010/main" val="4190746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7"/>
        <p:cNvGrpSpPr/>
        <p:nvPr/>
      </p:nvGrpSpPr>
      <p:grpSpPr>
        <a:xfrm>
          <a:off x="0" y="0"/>
          <a:ext cx="0" cy="0"/>
          <a:chOff x="0" y="0"/>
          <a:chExt cx="0" cy="0"/>
        </a:xfrm>
      </p:grpSpPr>
      <p:sp>
        <p:nvSpPr>
          <p:cNvPr id="2029" name="Google Shape;2029;p229"/>
          <p:cNvSpPr txBox="1"/>
          <p:nvPr/>
        </p:nvSpPr>
        <p:spPr>
          <a:xfrm>
            <a:off x="1" y="0"/>
            <a:ext cx="12191999" cy="1634892"/>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الحصول على الأدوية الأساسية في حالات الطوارئ</a:t>
            </a:r>
            <a:r>
              <a:rPr lang="ar" baseline="30000" dirty="0">
                <a:latin typeface="Arial" panose="020B0604020202020204" pitchFamily="34" charset="0"/>
              </a:rPr>
              <a:t>2</a:t>
            </a:r>
            <a:endParaRPr sz="3400" b="1" dirty="0">
              <a:solidFill>
                <a:schemeClr val="accent3"/>
              </a:solidFill>
              <a:latin typeface="Arial" panose="020B0604020202020204" pitchFamily="34" charset="0"/>
              <a:cs typeface="Arial"/>
              <a:sym typeface="Arial"/>
            </a:endParaRPr>
          </a:p>
        </p:txBody>
      </p:sp>
      <p:sp>
        <p:nvSpPr>
          <p:cNvPr id="2033" name="Google Shape;2033;p229"/>
          <p:cNvSpPr txBox="1"/>
          <p:nvPr/>
        </p:nvSpPr>
        <p:spPr>
          <a:xfrm>
            <a:off x="1" y="1780082"/>
            <a:ext cx="11435710" cy="3297836"/>
          </a:xfrm>
          <a:prstGeom prst="rect">
            <a:avLst/>
          </a:prstGeom>
          <a:noFill/>
          <a:ln>
            <a:noFill/>
          </a:ln>
        </p:spPr>
        <p:txBody>
          <a:bodyPr spcFirstLastPara="1" wrap="square" lIns="121900" tIns="60933" rIns="121900" bIns="60933" rtlCol="1" anchor="t" anchorCtr="0">
            <a:noAutofit/>
          </a:bodyPr>
          <a:lstStyle>
            <a:defPPr algn="r" rtl="1"/>
          </a:lstStyle>
          <a:p>
            <a:pPr marL="457189" marR="970256" indent="-457189" algn="r" rtl="1">
              <a:lnSpc>
                <a:spcPct val="108000"/>
              </a:lnSpc>
              <a:spcAft>
                <a:spcPts val="1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تقع هذه المسؤولية في المقام الأول على عاتق منسق الاستجابة للأزمة أو مدير المنطقة الصحية أو غيره من المسؤولين عن النظام الصحي</a:t>
            </a:r>
            <a:endParaRPr sz="2200">
              <a:latin typeface="Arial" panose="020B0604020202020204" pitchFamily="34" charset="0"/>
            </a:endParaRPr>
          </a:p>
          <a:p>
            <a:pPr marL="457189" marR="970256" indent="-457189" algn="r" rtl="1">
              <a:lnSpc>
                <a:spcPct val="108000"/>
              </a:lnSpc>
              <a:spcAft>
                <a:spcPts val="1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قد تتغير الأدوية والبروتوكولات الأولية؛ فكن على اطلاع على الإرشادات المعدلة</a:t>
            </a:r>
            <a:endParaRPr sz="2200">
              <a:latin typeface="Arial" panose="020B0604020202020204" pitchFamily="34" charset="0"/>
            </a:endParaRPr>
          </a:p>
          <a:p>
            <a:pPr marL="457189" marR="970256" indent="-457189" algn="r" rtl="1">
              <a:lnSpc>
                <a:spcPct val="108000"/>
              </a:lnSpc>
              <a:spcAft>
                <a:spcPts val="1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يتم شراء السلع الأساسية من خلال آليات الاستجابة الإنسانية، وتصل ضمن حقائب مقدمة من صندوق الأمم المتحدة للسكان كجزء من مجموعة الحد الأدنى من الخدمات الأولية للصحة الجنسية والإنجابية</a:t>
            </a:r>
            <a:endParaRPr sz="220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DCA2B0D4-90EE-7848-2920-1BCF11C6E54F}"/>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18</a:t>
            </a:r>
          </a:p>
        </p:txBody>
      </p:sp>
    </p:spTree>
    <p:extLst>
      <p:ext uri="{BB962C8B-B14F-4D97-AF65-F5344CB8AC3E}">
        <p14:creationId xmlns:p14="http://schemas.microsoft.com/office/powerpoint/2010/main" val="1221260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sp>
        <p:nvSpPr>
          <p:cNvPr id="2044" name="Google Shape;2044;p230"/>
          <p:cNvSpPr txBox="1"/>
          <p:nvPr/>
        </p:nvSpPr>
        <p:spPr>
          <a:xfrm>
            <a:off x="579621" y="2294702"/>
            <a:ext cx="11032761" cy="2824180"/>
          </a:xfrm>
          <a:prstGeom prst="rect">
            <a:avLst/>
          </a:prstGeom>
          <a:noFill/>
          <a:ln>
            <a:noFill/>
          </a:ln>
        </p:spPr>
        <p:txBody>
          <a:bodyPr spcFirstLastPara="1" wrap="square" lIns="121900" tIns="60933" rIns="121900" bIns="60933" rtlCol="1" anchor="t" anchorCtr="0">
            <a:spAutoFit/>
          </a:bodyPr>
          <a:lstStyle>
            <a:defPPr algn="r" rtl="1"/>
          </a:lstStyle>
          <a:p>
            <a:pPr marL="457189" marR="970256" indent="-457189" algn="r" rtl="1">
              <a:lnSpc>
                <a:spcPct val="108000"/>
              </a:lnSpc>
              <a:spcAft>
                <a:spcPts val="800"/>
              </a:spcAft>
              <a:buClr>
                <a:schemeClr val="tx1"/>
              </a:buClr>
              <a:buSzPct val="100000"/>
              <a:buFont typeface="Arial"/>
              <a:buChar char="■"/>
              <a:defRPr sz="2400">
                <a:solidFill>
                  <a:srgbClr val="000000"/>
                </a:solidFill>
                <a:latin typeface="Arial"/>
                <a:ea typeface="Arial"/>
                <a:cs typeface="Arial"/>
                <a:sym typeface="Arial"/>
              </a:defRPr>
            </a:pPr>
            <a:r>
              <a:rPr lang="ar" dirty="0"/>
              <a:t>تختار كل مجموعة متحدثاً باسمها لتقديم ملخص عن الأفكار التي طُرحت</a:t>
            </a:r>
            <a:endParaRPr sz="2400" dirty="0">
              <a:latin typeface="Arial" panose="020B0604020202020204" pitchFamily="34" charset="0"/>
            </a:endParaRPr>
          </a:p>
          <a:p>
            <a:pPr marL="457189" marR="970256" indent="-457189" algn="r" rtl="1">
              <a:lnSpc>
                <a:spcPct val="108000"/>
              </a:lnSpc>
              <a:spcAft>
                <a:spcPts val="800"/>
              </a:spcAft>
              <a:buClr>
                <a:schemeClr val="tx1"/>
              </a:buClr>
              <a:buSzPct val="100000"/>
              <a:buFont typeface="Arial"/>
              <a:buChar char="■"/>
              <a:defRPr sz="2400">
                <a:solidFill>
                  <a:srgbClr val="000000"/>
                </a:solidFill>
                <a:latin typeface="Arial"/>
                <a:ea typeface="Arial"/>
                <a:cs typeface="Arial"/>
                <a:sym typeface="Arial"/>
              </a:defRPr>
            </a:pPr>
            <a:r>
              <a:rPr lang="ar" dirty="0"/>
              <a:t>تحظى المجموعات بـ 7 دقائق لكل دراسة حالة من أجل المناقشة وملء الجداول التي تصف العلاجات الواجب تطبيقها والاختبارات والإحالات الواجب إجراؤها ودواعي ذلك.</a:t>
            </a:r>
            <a:endParaRPr sz="2400" dirty="0">
              <a:latin typeface="Arial" panose="020B0604020202020204" pitchFamily="34" charset="0"/>
            </a:endParaRPr>
          </a:p>
          <a:p>
            <a:pPr marL="457189" marR="970256" indent="-457189" algn="r" rtl="1">
              <a:lnSpc>
                <a:spcPct val="108000"/>
              </a:lnSpc>
              <a:spcAft>
                <a:spcPts val="800"/>
              </a:spcAft>
              <a:buClr>
                <a:schemeClr val="tx1"/>
              </a:buClr>
              <a:buSzPct val="100000"/>
              <a:buFont typeface="Arial"/>
              <a:buChar char="■"/>
              <a:defRPr sz="2400">
                <a:solidFill>
                  <a:srgbClr val="000000"/>
                </a:solidFill>
                <a:latin typeface="Arial"/>
                <a:ea typeface="Arial"/>
                <a:cs typeface="Arial"/>
                <a:sym typeface="Arial"/>
              </a:defRPr>
            </a:pPr>
            <a:r>
              <a:rPr lang="ar" dirty="0"/>
              <a:t>تجتمع المجموعات مرة أخرى في جلسة عامة، ثم يبادر كل متحدث إلى عرض دراسة حالة واحدة (في 3-4 دقائق) وشرح القرارات التي اتخذتها مجموعته.</a:t>
            </a:r>
            <a:endParaRPr sz="2400" dirty="0">
              <a:solidFill>
                <a:srgbClr val="000000"/>
              </a:solidFill>
              <a:latin typeface="Arial"/>
              <a:ea typeface="Arial"/>
              <a:cs typeface="Arial"/>
              <a:sym typeface="Arial"/>
            </a:endParaRPr>
          </a:p>
        </p:txBody>
      </p:sp>
      <p:sp>
        <p:nvSpPr>
          <p:cNvPr id="2" name="Title 1">
            <a:extLst>
              <a:ext uri="{FF2B5EF4-FFF2-40B4-BE49-F238E27FC236}">
                <a16:creationId xmlns:a16="http://schemas.microsoft.com/office/drawing/2014/main" id="{1CC44659-37AE-18AB-3D7E-BA23E7826FC9}"/>
              </a:ext>
            </a:extLst>
          </p:cNvPr>
          <p:cNvSpPr>
            <a:spLocks noGrp="1"/>
          </p:cNvSpPr>
          <p:nvPr>
            <p:ph type="title"/>
          </p:nvPr>
        </p:nvSpPr>
        <p:spPr>
          <a:xfrm>
            <a:off x="415600" y="1292989"/>
            <a:ext cx="11360800" cy="720000"/>
          </a:xfrm>
        </p:spPr>
        <p:txBody>
          <a:bodyPr rtlCol="1"/>
          <a:lstStyle>
            <a:defPPr algn="r" rtl="1"/>
          </a:lstStyle>
          <a:p>
            <a:pPr rtl="1">
              <a:defRPr sz="3400">
                <a:solidFill>
                  <a:schemeClr val="accent3"/>
                </a:solidFill>
                <a:latin typeface="+mj-lt"/>
                <a:ea typeface="Arial"/>
                <a:cs typeface="Arial"/>
              </a:defRPr>
            </a:pPr>
            <a:r>
              <a:rPr lang="ar" b="1" dirty="0"/>
              <a:t>القرارات المتعلقة بمعالجة الاعتداء الجنسي </a:t>
            </a:r>
            <a:r>
              <a:rPr lang="ar" dirty="0"/>
              <a:t>: </a:t>
            </a:r>
            <a:r>
              <a:rPr lang="ar" b="1" dirty="0"/>
              <a:t>دراسات حالات</a:t>
            </a:r>
          </a:p>
        </p:txBody>
      </p:sp>
      <p:sp>
        <p:nvSpPr>
          <p:cNvPr id="3" name="Text Placeholder 2">
            <a:extLst>
              <a:ext uri="{FF2B5EF4-FFF2-40B4-BE49-F238E27FC236}">
                <a16:creationId xmlns:a16="http://schemas.microsoft.com/office/drawing/2014/main" id="{20A214D8-1A5D-411C-AD1D-542A88E535A7}"/>
              </a:ext>
            </a:extLst>
          </p:cNvPr>
          <p:cNvSpPr>
            <a:spLocks noGrp="1"/>
          </p:cNvSpPr>
          <p:nvPr>
            <p:ph type="body" sz="quarter" idx="10"/>
          </p:nvPr>
        </p:nvSpPr>
        <p:spPr>
          <a:xfrm>
            <a:off x="415600" y="498500"/>
            <a:ext cx="10033325" cy="720000"/>
          </a:xfrm>
        </p:spPr>
        <p:txBody>
          <a:bodyPr rtlCol="1"/>
          <a:lstStyle>
            <a:defPPr algn="r" rtl="1"/>
          </a:lstStyle>
          <a:p>
            <a:pPr rtl="1">
              <a:defRPr sz="3400" b="1">
                <a:latin typeface="+mj-lt"/>
                <a:ea typeface="Arial"/>
                <a:cs typeface="Arial"/>
                <a:sym typeface="Arial"/>
              </a:defRPr>
            </a:pPr>
            <a:r>
              <a:rPr lang="ar" dirty="0"/>
              <a:t>التمرين (11-1)</a:t>
            </a:r>
          </a:p>
        </p:txBody>
      </p:sp>
      <p:sp>
        <p:nvSpPr>
          <p:cNvPr id="4" name="TextBox 3">
            <a:extLst>
              <a:ext uri="{FF2B5EF4-FFF2-40B4-BE49-F238E27FC236}">
                <a16:creationId xmlns:a16="http://schemas.microsoft.com/office/drawing/2014/main" id="{51EBCBA3-C57C-F7F1-F5B4-EE72B3CD85D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19</a:t>
            </a:r>
          </a:p>
        </p:txBody>
      </p:sp>
    </p:spTree>
    <p:extLst>
      <p:ext uri="{BB962C8B-B14F-4D97-AF65-F5344CB8AC3E}">
        <p14:creationId xmlns:p14="http://schemas.microsoft.com/office/powerpoint/2010/main" val="1073958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5963399" y="-14717"/>
            <a:ext cx="6221201" cy="6828567"/>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4" name="Google Shape;36;p34" descr="Close-up of two people holding hands">
            <a:extLst>
              <a:ext uri="{FF2B5EF4-FFF2-40B4-BE49-F238E27FC236}">
                <a16:creationId xmlns:a16="http://schemas.microsoft.com/office/drawing/2014/main" id="{0F4FBE82-45AF-86AF-B5C4-A53D2301766D}"/>
              </a:ext>
            </a:extLst>
          </p:cNvPr>
          <p:cNvPicPr>
            <a:picLocks noChangeAspect="1"/>
          </p:cNvPicPr>
          <p:nvPr/>
        </p:nvPicPr>
        <p:blipFill rotWithShape="1">
          <a:blip r:embed="rId3"/>
          <a:srcRect l="13349" t="832" r="20357" b="9971"/>
          <a:stretch/>
        </p:blipFill>
        <p:spPr>
          <a:xfrm>
            <a:off x="5496000" y="0"/>
            <a:ext cx="6696000" cy="6012000"/>
          </a:xfrm>
          <a:prstGeom prst="rect">
            <a:avLst/>
          </a:prstGeom>
          <a:noFill/>
          <a:ln>
            <a:noFill/>
          </a:ln>
        </p:spPr>
      </p:pic>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a:xfrm>
            <a:off x="695325" y="2782383"/>
            <a:ext cx="4113742" cy="2416150"/>
          </a:xfrm>
        </p:spPr>
        <p:txBody>
          <a:bodyPr rtlCol="1"/>
          <a:lstStyle>
            <a:defPPr algn="r" rtl="1"/>
          </a:lstStyle>
          <a:p>
            <a:pPr rtl="1">
              <a:lnSpc>
                <a:spcPct val="120000"/>
              </a:lnSpc>
            </a:pPr>
            <a:r>
              <a:rPr lang="ar" dirty="0"/>
              <a:t>الرعاية السريرية للناجيات من الاعتداء الجنسي، الجزء الثالث: </a:t>
            </a:r>
            <a:br>
              <a:rPr lang="ar" dirty="0"/>
            </a:br>
            <a:r>
              <a:rPr lang="ar" dirty="0"/>
              <a:t>العلاج والرعاية</a:t>
            </a:r>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a:xfrm>
            <a:off x="1029067" y="1918364"/>
            <a:ext cx="3780000" cy="397032"/>
          </a:xfrm>
        </p:spPr>
        <p:txBody>
          <a:bodyPr rtlCol="1"/>
          <a:lstStyle>
            <a:defPPr algn="r" rtl="1"/>
          </a:lstStyle>
          <a:p>
            <a:pPr rtl="1"/>
            <a:r>
              <a:rPr lang="ar" dirty="0"/>
              <a:t>الجلسة 11</a:t>
            </a:r>
          </a:p>
        </p:txBody>
      </p:sp>
      <p:sp>
        <p:nvSpPr>
          <p:cNvPr id="6" name="TextBox 5">
            <a:extLst>
              <a:ext uri="{FF2B5EF4-FFF2-40B4-BE49-F238E27FC236}">
                <a16:creationId xmlns:a16="http://schemas.microsoft.com/office/drawing/2014/main" id="{2B9E7B89-EF39-7141-5827-B8CA14B25C10}"/>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2</a:t>
            </a:r>
          </a:p>
        </p:txBody>
      </p:sp>
    </p:spTree>
    <p:extLst>
      <p:ext uri="{BB962C8B-B14F-4D97-AF65-F5344CB8AC3E}">
        <p14:creationId xmlns:p14="http://schemas.microsoft.com/office/powerpoint/2010/main" val="1533371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sp>
        <p:nvSpPr>
          <p:cNvPr id="2050" name="Google Shape;2050;p231"/>
          <p:cNvSpPr txBox="1"/>
          <p:nvPr/>
        </p:nvSpPr>
        <p:spPr>
          <a:xfrm>
            <a:off x="0" y="0"/>
            <a:ext cx="12192000" cy="1365911"/>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الجلسة 11: وصلنا إلى الملخص!</a:t>
            </a:r>
          </a:p>
        </p:txBody>
      </p:sp>
      <p:sp>
        <p:nvSpPr>
          <p:cNvPr id="2051" name="Google Shape;2051;p231"/>
          <p:cNvSpPr txBox="1"/>
          <p:nvPr/>
        </p:nvSpPr>
        <p:spPr>
          <a:xfrm>
            <a:off x="1" y="1414437"/>
            <a:ext cx="11784768" cy="4394738"/>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08000"/>
              </a:lnSpc>
              <a:spcAft>
                <a:spcPts val="1200"/>
              </a:spcAft>
              <a:buClr>
                <a:schemeClr val="accent3"/>
              </a:buClr>
              <a:buSzPct val="125000"/>
              <a:buFont typeface="Wingdings" panose="05000000000000000000" pitchFamily="2" charset="2"/>
              <a:buChar char=""/>
              <a:defRPr sz="2200">
                <a:latin typeface="Arial" panose="020B0604020202020204" pitchFamily="34" charset="0"/>
              </a:defRPr>
            </a:pPr>
            <a:r>
              <a:rPr lang="ar" dirty="0"/>
              <a:t>يشمل العلاج الفوري تقديم الدعم الأولي ومعالجة الإصابات، وعند الاقتضاء، الإحالة إلى خدمات الصحة النفسية، ومعالجة الإصابات، وتوفير وسائل منع الحمل الطارئة، وتقديم العلاج الوقائي بعد التعرض لفيروس العوز المناعي البشري وأمراض العدوى المنقولة جنسياً، والوقاية من التهاب الكبد الوبائي B ولقاح فيروس الورم الحليمي البشري، والرعاية الشاملة للإجهاض إلى أقصى حد تجيزه القوانين المعمول بها.</a:t>
            </a:r>
          </a:p>
          <a:p>
            <a:pPr marL="457189" indent="-457189" algn="r" rtl="1">
              <a:lnSpc>
                <a:spcPct val="108000"/>
              </a:lnSpc>
              <a:spcAft>
                <a:spcPts val="1200"/>
              </a:spcAft>
              <a:buClr>
                <a:schemeClr val="accent3"/>
              </a:buClr>
              <a:buSzPct val="125000"/>
              <a:buFont typeface="Wingdings" panose="05000000000000000000" pitchFamily="2" charset="2"/>
              <a:buChar char=""/>
              <a:defRPr sz="2200">
                <a:latin typeface="Arial" panose="020B0604020202020204" pitchFamily="34" charset="0"/>
              </a:defRPr>
            </a:pPr>
            <a:r>
              <a:rPr lang="ar" spc="-20" dirty="0"/>
              <a:t>يتم تحديد العلاج المناسب للناجية من الاغتصاب أو الاعتداء الجنسي بناءً على قدومها في غضون 72 إلى 120 ساعة بعد الحادثة. </a:t>
            </a:r>
          </a:p>
          <a:p>
            <a:pPr marL="457189" indent="-457189" algn="r" rtl="1">
              <a:lnSpc>
                <a:spcPct val="108000"/>
              </a:lnSpc>
              <a:spcAft>
                <a:spcPts val="1200"/>
              </a:spcAft>
              <a:buClr>
                <a:schemeClr val="accent3"/>
              </a:buClr>
              <a:buSzPct val="125000"/>
              <a:buFont typeface="Wingdings" panose="05000000000000000000" pitchFamily="2" charset="2"/>
              <a:buChar char=""/>
              <a:defRPr sz="2200">
                <a:latin typeface="Arial" panose="020B0604020202020204" pitchFamily="34" charset="0"/>
              </a:defRPr>
            </a:pPr>
            <a:r>
              <a:rPr lang="ar" dirty="0"/>
              <a:t>العديد من عناصر الدعم الأولي يمكن بل ويجب تقديمها حتى بعد مرور هذه الفترة الحرجة، لذلك يُنصح بتطبيق نهج LIVES (الإصغاء، والاستفسار عن الاحتياجات والشواغل، والإقرار، وتعزيز السلامة، والدعم) ولا سيّما الإحالات المناسبة حتى بعد انقضاء 5 أيام.</a:t>
            </a:r>
          </a:p>
          <a:p>
            <a:pPr marL="457189" indent="-457189" algn="r" rtl="1">
              <a:lnSpc>
                <a:spcPct val="108000"/>
              </a:lnSpc>
              <a:spcAft>
                <a:spcPts val="1200"/>
              </a:spcAft>
              <a:buClr>
                <a:schemeClr val="accent3"/>
              </a:buClr>
              <a:buSzPct val="125000"/>
              <a:buFont typeface="Wingdings" panose="05000000000000000000" pitchFamily="2" charset="2"/>
              <a:buChar char=""/>
              <a:defRPr sz="2200">
                <a:latin typeface="Arial" panose="020B0604020202020204" pitchFamily="34" charset="0"/>
              </a:defRPr>
            </a:pPr>
            <a:r>
              <a:rPr lang="ar" dirty="0"/>
              <a:t>يجب على العامل في مجال الصحة تحديد تاريخ حادثة الاعتداء ومجريات الأمور منذ ذلك الحين كي يتسنَّ له اتخاذ قرار بشأن الفحوصات التي يجب إجراؤها والعلاجات التي يجب تقديمها.</a:t>
            </a:r>
          </a:p>
        </p:txBody>
      </p:sp>
      <p:sp>
        <p:nvSpPr>
          <p:cNvPr id="2" name="TextBox 1">
            <a:extLst>
              <a:ext uri="{FF2B5EF4-FFF2-40B4-BE49-F238E27FC236}">
                <a16:creationId xmlns:a16="http://schemas.microsoft.com/office/drawing/2014/main" id="{E4A5542C-C9D9-7F51-BCA1-6F1333EE72E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20</a:t>
            </a:r>
          </a:p>
        </p:txBody>
      </p:sp>
    </p:spTree>
    <p:extLst>
      <p:ext uri="{BB962C8B-B14F-4D97-AF65-F5344CB8AC3E}">
        <p14:creationId xmlns:p14="http://schemas.microsoft.com/office/powerpoint/2010/main" val="3036945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7CAFF-25E5-9676-F07D-08C6C5215B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512A8D-3774-55B4-A4F8-1086792103C4}"/>
              </a:ext>
            </a:extLst>
          </p:cNvPr>
          <p:cNvSpPr>
            <a:spLocks noGrp="1"/>
          </p:cNvSpPr>
          <p:nvPr>
            <p:ph type="title"/>
          </p:nvPr>
        </p:nvSpPr>
        <p:spPr>
          <a:xfrm>
            <a:off x="838200" y="365125"/>
            <a:ext cx="10515600" cy="1325563"/>
          </a:xfrm>
        </p:spPr>
        <p:txBody>
          <a:bodyPr rtlCol="1">
            <a:normAutofit/>
          </a:bodyPr>
          <a:lstStyle>
            <a:defPPr algn="r" rtl="1"/>
          </a:lstStyle>
          <a:p>
            <a:pPr algn="ctr" rtl="1">
              <a:defRPr sz="3400" b="1">
                <a:solidFill>
                  <a:schemeClr val="accent3"/>
                </a:solidFill>
              </a:defRPr>
            </a:pPr>
            <a:r>
              <a:rPr lang="ar"/>
              <a:t>المراجع</a:t>
            </a:r>
          </a:p>
        </p:txBody>
      </p:sp>
      <p:sp>
        <p:nvSpPr>
          <p:cNvPr id="3" name="Content Placeholder 2">
            <a:extLst>
              <a:ext uri="{FF2B5EF4-FFF2-40B4-BE49-F238E27FC236}">
                <a16:creationId xmlns:a16="http://schemas.microsoft.com/office/drawing/2014/main" id="{389C0DCF-05AF-8DC6-50E2-EA7ED19E5FE7}"/>
              </a:ext>
            </a:extLst>
          </p:cNvPr>
          <p:cNvSpPr>
            <a:spLocks noGrp="1"/>
          </p:cNvSpPr>
          <p:nvPr>
            <p:ph idx="1"/>
          </p:nvPr>
        </p:nvSpPr>
        <p:spPr>
          <a:xfrm>
            <a:off x="838200" y="1623598"/>
            <a:ext cx="10515600" cy="4351338"/>
          </a:xfrm>
        </p:spPr>
        <p:txBody>
          <a:bodyPr rtlCol="1">
            <a:normAutofit/>
          </a:bodyPr>
          <a:lstStyle>
            <a:defPPr algn="r" rtl="1"/>
          </a:lstStyle>
          <a:p>
            <a:pPr marL="457200" indent="-360000" algn="r" rtl="1">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dirty="0"/>
              <a:t>لقاحات فيروس الورم الحليمي البشري: ورقة موقف منظمة الصحة العالمية (تحديث عام 2022). السجل الوبائي الأسبوعي، العدد 5. جنيف: منظمة الصحة العالمية؛ 2022 </a:t>
            </a:r>
            <a:r>
              <a:rPr lang="en-US" dirty="0"/>
              <a:t>(</a:t>
            </a:r>
            <a:r>
              <a:rPr lang="en-US" dirty="0">
                <a:hlinkClick r:id="rId2"/>
              </a:rPr>
              <a:t>https://iris.who.int/bitstream/handle/10665/365350/WER9750-eng-fre.pdf</a:t>
            </a:r>
            <a:r>
              <a:rPr lang="en-US" dirty="0"/>
              <a:t>)</a:t>
            </a:r>
            <a:r>
              <a:rPr lang="ar" dirty="0"/>
              <a:t>.</a:t>
            </a:r>
          </a:p>
          <a:p>
            <a:pPr marL="457200" indent="-360000" algn="r" rtl="1">
              <a:lnSpc>
                <a:spcPct val="110000"/>
              </a:lnSpc>
              <a:spcBef>
                <a:spcPts val="600"/>
              </a:spcBef>
              <a:buFont typeface="+mj-lt"/>
              <a:buAutoNum type="arabicPeriod"/>
              <a:defRPr sz="2000">
                <a:solidFill>
                  <a:schemeClr val="tx1"/>
                </a:solidFill>
                <a:ea typeface="Arial"/>
                <a:cs typeface="Arial" panose="020B0604020202020204" pitchFamily="34" charset="0"/>
                <a:sym typeface="Arial"/>
              </a:defRPr>
            </a:pPr>
            <a:r>
              <a:rPr lang="ar" dirty="0"/>
              <a:t>مجموعة الحد الأدنى من الخدمات الأولية للصحة الجنسية والإنجابية: دليل ميداني مشترك بين الوكالات لدعم الصحة الإنجابية في الأوضاع الإنسانية. نيويورك: صندوق الأمم المتحدة للسكان؛ 2020 </a:t>
            </a:r>
            <a:r>
              <a:rPr lang="en-US" dirty="0"/>
              <a:t>(</a:t>
            </a:r>
            <a:r>
              <a:rPr lang="en-US" dirty="0">
                <a:hlinkClick r:id="rId3"/>
              </a:rPr>
              <a:t>www.unfpa.org/sites/default/files/resource-pdf/MISP-Reference-English.pdf</a:t>
            </a:r>
            <a:r>
              <a:rPr lang="en-US" dirty="0"/>
              <a:t>)</a:t>
            </a:r>
            <a:r>
              <a:rPr lang="ar" dirty="0"/>
              <a:t>. [مُتاح باللغة الإنجليزية]. </a:t>
            </a:r>
            <a:endParaRPr sz="2000" dirty="0">
              <a:solidFill>
                <a:schemeClr val="tx1"/>
              </a:solidFill>
              <a:ea typeface="Arial"/>
              <a:cs typeface="Arial" panose="020B0604020202020204" pitchFamily="34" charset="0"/>
              <a:sym typeface="Arial"/>
            </a:endParaRPr>
          </a:p>
          <a:p>
            <a:pPr marL="457200" indent="-360000" algn="r" rtl="1">
              <a:lnSpc>
                <a:spcPct val="110000"/>
              </a:lnSpc>
              <a:spcBef>
                <a:spcPts val="600"/>
              </a:spcBef>
              <a:buFont typeface="+mj-lt"/>
              <a:buAutoNum type="arabicPeriod"/>
            </a:pPr>
            <a:endParaRPr sz="2000" dirty="0">
              <a:solidFill>
                <a:schemeClr val="tx1"/>
              </a:solidFill>
              <a:ea typeface="Arial"/>
              <a:cs typeface="Arial" panose="020B0604020202020204" pitchFamily="34" charset="0"/>
              <a:sym typeface="Arial"/>
            </a:endParaRPr>
          </a:p>
          <a:p>
            <a:pPr marL="457200" indent="-360000" algn="r" rtl="1">
              <a:lnSpc>
                <a:spcPct val="110000"/>
              </a:lnSpc>
              <a:spcBef>
                <a:spcPts val="600"/>
              </a:spcBef>
              <a:buFont typeface="+mj-lt"/>
              <a:buAutoNum type="arabicPeriod"/>
            </a:pPr>
            <a:endParaRPr sz="2000" dirty="0">
              <a:solidFill>
                <a:schemeClr val="tx1"/>
              </a:solidFill>
              <a:ea typeface="Arial"/>
              <a:cs typeface="Arial" panose="020B0604020202020204" pitchFamily="34" charset="0"/>
              <a:sym typeface="Arial"/>
            </a:endParaRPr>
          </a:p>
        </p:txBody>
      </p:sp>
      <p:sp>
        <p:nvSpPr>
          <p:cNvPr id="4" name="Rectangle 3">
            <a:extLst>
              <a:ext uri="{FF2B5EF4-FFF2-40B4-BE49-F238E27FC236}">
                <a16:creationId xmlns:a16="http://schemas.microsoft.com/office/drawing/2014/main" id="{60BCC71B-F743-74B4-EAD5-0C21E4168CF8}"/>
              </a:ext>
            </a:extLst>
          </p:cNvPr>
          <p:cNvSpPr/>
          <p:nvPr/>
        </p:nvSpPr>
        <p:spPr>
          <a:xfrm>
            <a:off x="0" y="6262577"/>
            <a:ext cx="708837" cy="5954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1175654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8"/>
        <p:cNvGrpSpPr/>
        <p:nvPr/>
      </p:nvGrpSpPr>
      <p:grpSpPr>
        <a:xfrm>
          <a:off x="0" y="0"/>
          <a:ext cx="0" cy="0"/>
          <a:chOff x="0" y="0"/>
          <a:chExt cx="0" cy="0"/>
        </a:xfrm>
      </p:grpSpPr>
      <p:sp>
        <p:nvSpPr>
          <p:cNvPr id="1862" name="Google Shape;1862;p214"/>
          <p:cNvSpPr txBox="1"/>
          <p:nvPr/>
        </p:nvSpPr>
        <p:spPr>
          <a:xfrm>
            <a:off x="635942" y="1543595"/>
            <a:ext cx="10734186" cy="2747356"/>
          </a:xfrm>
          <a:prstGeom prst="rect">
            <a:avLst/>
          </a:prstGeom>
          <a:noFill/>
          <a:ln>
            <a:noFill/>
          </a:ln>
        </p:spPr>
        <p:txBody>
          <a:bodyPr spcFirstLastPara="1" wrap="square" lIns="121900" tIns="60933" rIns="121900" bIns="60933" rtlCol="1" anchor="t" anchorCtr="0">
            <a:noAutofit/>
          </a:bodyPr>
          <a:lstStyle>
            <a:defPPr algn="r" rtl="1"/>
          </a:lstStyle>
          <a:p>
            <a:pPr marL="1438275" marR="118530" indent="-1438275" algn="r" rtl="1">
              <a:lnSpc>
                <a:spcPct val="108000"/>
              </a:lnSpc>
              <a:spcAft>
                <a:spcPts val="1600"/>
              </a:spcAft>
              <a:defRPr sz="2400">
                <a:latin typeface="Arial" panose="020B0604020202020204" pitchFamily="34" charset="0"/>
                <a:sym typeface="Arial"/>
              </a:defRPr>
            </a:pPr>
            <a:r>
              <a:rPr lang="ar" u="sng" dirty="0">
                <a:solidFill>
                  <a:schemeClr val="accent3"/>
                </a:solidFill>
                <a:cs typeface="Arial" panose="020B0604020202020204" pitchFamily="34" charset="0"/>
              </a:rPr>
              <a:t>الهدف 3:</a:t>
            </a:r>
            <a:r>
              <a:rPr lang="ar" dirty="0">
                <a:solidFill>
                  <a:srgbClr val="00B0F0"/>
                </a:solidFill>
              </a:rPr>
              <a:t>	تطبيق المهارات السريرية المناسبة لمجال عمل المتدرب بُغية الاستجابة للاعتداء الجنسي وعنف الشريك الحميم</a:t>
            </a:r>
            <a:endParaRPr sz="2400" dirty="0">
              <a:solidFill>
                <a:srgbClr val="00B0F0"/>
              </a:solidFill>
              <a:latin typeface="Arial" panose="020B0604020202020204" pitchFamily="34" charset="0"/>
            </a:endParaRPr>
          </a:p>
          <a:p>
            <a:pPr marR="118530" algn="r" rtl="1">
              <a:lnSpc>
                <a:spcPct val="108000"/>
              </a:lnSpc>
              <a:spcAft>
                <a:spcPts val="600"/>
              </a:spcAft>
            </a:pPr>
            <a:endParaRPr sz="1000" b="1" dirty="0">
              <a:solidFill>
                <a:schemeClr val="accent1"/>
              </a:solidFill>
              <a:latin typeface="Arial"/>
              <a:cs typeface="Arial"/>
              <a:sym typeface="Arial"/>
            </a:endParaRPr>
          </a:p>
          <a:p>
            <a:pPr marR="118530" algn="r" rtl="1">
              <a:lnSpc>
                <a:spcPct val="108000"/>
              </a:lnSpc>
              <a:spcAft>
                <a:spcPts val="600"/>
              </a:spcAft>
              <a:defRPr sz="2200" b="1">
                <a:solidFill>
                  <a:schemeClr val="accent1"/>
                </a:solidFill>
                <a:latin typeface="Arial"/>
                <a:cs typeface="Arial"/>
                <a:sym typeface="Arial"/>
              </a:defRPr>
            </a:pPr>
            <a:r>
              <a:rPr lang="ar" dirty="0"/>
              <a:t>الكفاءات:</a:t>
            </a: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معرفة كيفية توفير العلاج والرعاية المناسبة للناجيات من الاعتداء الجنسي، بما في ذلك الأطفال والمراهقين</a:t>
            </a:r>
            <a:endParaRPr sz="2000" dirty="0">
              <a:solidFill>
                <a:srgbClr val="000000"/>
              </a:solidFill>
              <a:latin typeface="Arial" panose="020B0604020202020204" pitchFamily="34" charset="0"/>
            </a:endParaRPr>
          </a:p>
        </p:txBody>
      </p:sp>
      <p:sp>
        <p:nvSpPr>
          <p:cNvPr id="2" name="Title 1">
            <a:extLst>
              <a:ext uri="{FF2B5EF4-FFF2-40B4-BE49-F238E27FC236}">
                <a16:creationId xmlns:a16="http://schemas.microsoft.com/office/drawing/2014/main" id="{6138D92C-0C82-3611-D034-EAC9F3DC7816}"/>
              </a:ext>
            </a:extLst>
          </p:cNvPr>
          <p:cNvSpPr>
            <a:spLocks noGrp="1"/>
          </p:cNvSpPr>
          <p:nvPr>
            <p:ph type="title"/>
          </p:nvPr>
        </p:nvSpPr>
        <p:spPr>
          <a:xfrm>
            <a:off x="415600" y="432000"/>
            <a:ext cx="10557200" cy="720000"/>
          </a:xfrm>
        </p:spPr>
        <p:txBody>
          <a:bodyPr rtlCol="1"/>
          <a:lstStyle>
            <a:defPPr algn="r" rtl="1"/>
          </a:lstStyle>
          <a:p>
            <a:pPr rtl="1"/>
            <a:r>
              <a:rPr lang="ar" dirty="0"/>
              <a:t>أهداف الجلسة</a:t>
            </a:r>
          </a:p>
        </p:txBody>
      </p:sp>
      <p:sp>
        <p:nvSpPr>
          <p:cNvPr id="3" name="TextBox 2">
            <a:extLst>
              <a:ext uri="{FF2B5EF4-FFF2-40B4-BE49-F238E27FC236}">
                <a16:creationId xmlns:a16="http://schemas.microsoft.com/office/drawing/2014/main" id="{F0529EDF-867C-F542-23BF-2C4D46AE6254}"/>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3</a:t>
            </a:r>
          </a:p>
        </p:txBody>
      </p:sp>
    </p:spTree>
    <p:extLst>
      <p:ext uri="{BB962C8B-B14F-4D97-AF65-F5344CB8AC3E}">
        <p14:creationId xmlns:p14="http://schemas.microsoft.com/office/powerpoint/2010/main" val="87833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69"/>
        <p:cNvGrpSpPr/>
        <p:nvPr/>
      </p:nvGrpSpPr>
      <p:grpSpPr>
        <a:xfrm>
          <a:off x="0" y="0"/>
          <a:ext cx="0" cy="0"/>
          <a:chOff x="0" y="0"/>
          <a:chExt cx="0" cy="0"/>
        </a:xfrm>
      </p:grpSpPr>
      <p:sp>
        <p:nvSpPr>
          <p:cNvPr id="1870" name="Google Shape;1870;p215"/>
          <p:cNvSpPr/>
          <p:nvPr/>
        </p:nvSpPr>
        <p:spPr>
          <a:xfrm>
            <a:off x="614360" y="877975"/>
            <a:ext cx="3666691" cy="5236196"/>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873" name="Google Shape;1873;p215"/>
          <p:cNvSpPr txBox="1"/>
          <p:nvPr/>
        </p:nvSpPr>
        <p:spPr>
          <a:xfrm>
            <a:off x="6096000" y="0"/>
            <a:ext cx="6096000" cy="1118459"/>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Bef>
                <a:spcPts val="800"/>
              </a:spcBef>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معالجة الإصابات</a:t>
            </a:r>
            <a:endParaRPr sz="3400" b="1" dirty="0">
              <a:solidFill>
                <a:schemeClr val="accent3"/>
              </a:solidFill>
              <a:latin typeface="Arial" panose="020B0604020202020204" pitchFamily="34" charset="0"/>
              <a:cs typeface="Arial"/>
              <a:sym typeface="Arial"/>
            </a:endParaRPr>
          </a:p>
        </p:txBody>
      </p:sp>
      <p:sp>
        <p:nvSpPr>
          <p:cNvPr id="1877" name="Google Shape;1877;p215"/>
          <p:cNvSpPr txBox="1"/>
          <p:nvPr/>
        </p:nvSpPr>
        <p:spPr>
          <a:xfrm>
            <a:off x="6276975" y="1118459"/>
            <a:ext cx="4957915" cy="4402665"/>
          </a:xfrm>
          <a:prstGeom prst="rect">
            <a:avLst/>
          </a:prstGeom>
          <a:noFill/>
          <a:ln>
            <a:noFill/>
          </a:ln>
        </p:spPr>
        <p:txBody>
          <a:bodyPr spcFirstLastPara="1" wrap="square" lIns="121900" tIns="60933" rIns="121900" bIns="60933" rtlCol="1" anchor="t" anchorCtr="0">
            <a:noAutofit/>
          </a:bodyPr>
          <a:lstStyle>
            <a:defPPr algn="r" rtl="1"/>
          </a:lstStyle>
          <a:p>
            <a:pPr marR="970256" algn="r" rtl="1">
              <a:lnSpc>
                <a:spcPct val="108000"/>
              </a:lnSpc>
              <a:spcAft>
                <a:spcPts val="200"/>
              </a:spcAft>
              <a:defRPr sz="2400" b="1">
                <a:solidFill>
                  <a:schemeClr val="accent2"/>
                </a:solidFill>
                <a:latin typeface="Arial"/>
                <a:ea typeface="Arial"/>
                <a:cs typeface="Arial"/>
                <a:sym typeface="Arial"/>
              </a:defRPr>
            </a:pPr>
            <a:r>
              <a:rPr lang="ar" dirty="0"/>
              <a:t>لا بدّ من دخول المستشفى بشكل عاجل في حال وجود:</a:t>
            </a:r>
            <a:endParaRPr sz="2400" dirty="0">
              <a:solidFill>
                <a:schemeClr val="accent2"/>
              </a:solidFill>
              <a:latin typeface="Arial" panose="020B0604020202020204" pitchFamily="34" charset="0"/>
            </a:endParaRPr>
          </a:p>
          <a:p>
            <a:pPr marL="457189" marR="970256" indent="-457189" algn="r" rtl="1">
              <a:lnSpc>
                <a:spcPct val="108000"/>
              </a:lnSpc>
              <a:spcBef>
                <a:spcPts val="1067"/>
              </a:spcBef>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إصابة ممتدة</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حالات قصور عصبي</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ضائقة تنفسية</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تورم المفاصل على أحد جانبي الجسم </a:t>
            </a:r>
            <a:br>
              <a:rPr lang="ar-EG" dirty="0"/>
            </a:br>
            <a:r>
              <a:rPr lang="ar" dirty="0"/>
              <a:t>(التهاب المفاصل الإنتاني)</a:t>
            </a:r>
            <a:endParaRPr sz="2200" dirty="0">
              <a:latin typeface="Arial" panose="020B0604020202020204" pitchFamily="34" charset="0"/>
            </a:endParaRPr>
          </a:p>
          <a:p>
            <a:pPr marR="970256" algn="r" rtl="1">
              <a:lnSpc>
                <a:spcPct val="108000"/>
              </a:lnSpc>
              <a:spcBef>
                <a:spcPts val="1067"/>
              </a:spcBef>
              <a:spcAft>
                <a:spcPts val="800"/>
              </a:spcAft>
              <a:defRPr sz="2400" b="1">
                <a:solidFill>
                  <a:schemeClr val="accent3"/>
                </a:solidFill>
                <a:latin typeface="Arial"/>
                <a:ea typeface="Arial"/>
                <a:cs typeface="Arial"/>
                <a:sym typeface="Arial"/>
              </a:defRPr>
            </a:pPr>
            <a:r>
              <a:rPr lang="ar" dirty="0"/>
              <a:t>يمكن معالجة الإصابات الأقل حدة في الغرفة عادة</a:t>
            </a:r>
            <a:endParaRPr sz="2400" dirty="0">
              <a:solidFill>
                <a:schemeClr val="accent3"/>
              </a:solidFill>
              <a:latin typeface="Arial" panose="020B0604020202020204" pitchFamily="34" charset="0"/>
            </a:endParaRPr>
          </a:p>
          <a:p>
            <a:pPr marR="970256" algn="r" rtl="1">
              <a:lnSpc>
                <a:spcPct val="113000"/>
              </a:lnSpc>
              <a:spcBef>
                <a:spcPts val="1067"/>
              </a:spcBef>
            </a:pPr>
            <a:endParaRPr sz="2133"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5FDA2F31-D618-92D5-411B-7E3525563B2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4</a:t>
            </a:r>
          </a:p>
        </p:txBody>
      </p:sp>
      <p:grpSp>
        <p:nvGrpSpPr>
          <p:cNvPr id="2" name="Group 1">
            <a:extLst>
              <a:ext uri="{FF2B5EF4-FFF2-40B4-BE49-F238E27FC236}">
                <a16:creationId xmlns:a16="http://schemas.microsoft.com/office/drawing/2014/main" id="{BDAEB98C-17B6-3B40-6209-6EEE901D5C70}"/>
              </a:ext>
            </a:extLst>
          </p:cNvPr>
          <p:cNvGrpSpPr/>
          <p:nvPr/>
        </p:nvGrpSpPr>
        <p:grpSpPr>
          <a:xfrm>
            <a:off x="662940" y="1"/>
            <a:ext cx="5699760" cy="6012180"/>
            <a:chOff x="6325540" y="1182670"/>
            <a:chExt cx="3868599" cy="4768448"/>
          </a:xfrm>
        </p:grpSpPr>
        <p:pic>
          <p:nvPicPr>
            <p:cNvPr id="4" name="Google Shape;1228;p155">
              <a:extLst>
                <a:ext uri="{FF2B5EF4-FFF2-40B4-BE49-F238E27FC236}">
                  <a16:creationId xmlns:a16="http://schemas.microsoft.com/office/drawing/2014/main" id="{DBAA2FEF-BDF1-BAA1-CFA2-0A3EFF62E645}"/>
                </a:ext>
              </a:extLst>
            </p:cNvPr>
            <p:cNvPicPr>
              <a:picLocks noChangeAspect="1"/>
            </p:cNvPicPr>
            <p:nvPr/>
          </p:nvPicPr>
          <p:blipFill>
            <a:blip r:embed="rId3">
              <a:extLst>
                <a:ext uri="{28A0092B-C50C-407E-A947-70E740481C1C}">
                  <a14:useLocalDpi xmlns:a14="http://schemas.microsoft.com/office/drawing/2010/main" val="0"/>
                </a:ext>
              </a:extLst>
            </a:blip>
            <a:srcRect l="13" r="13"/>
            <a:stretch/>
          </p:blipFill>
          <p:spPr>
            <a:xfrm>
              <a:off x="6325540" y="1182670"/>
              <a:ext cx="3868599" cy="4768448"/>
            </a:xfrm>
            <a:prstGeom prst="rect">
              <a:avLst/>
            </a:prstGeom>
            <a:noFill/>
            <a:ln>
              <a:noFill/>
            </a:ln>
          </p:spPr>
        </p:pic>
        <p:sp>
          <p:nvSpPr>
            <p:cNvPr id="5" name="Google Shape;1229;p155">
              <a:extLst>
                <a:ext uri="{FF2B5EF4-FFF2-40B4-BE49-F238E27FC236}">
                  <a16:creationId xmlns:a16="http://schemas.microsoft.com/office/drawing/2014/main" id="{91A6F8BE-AC93-8A44-5EFF-D0EBF0D9202B}"/>
                </a:ext>
              </a:extLst>
            </p:cNvPr>
            <p:cNvSpPr/>
            <p:nvPr/>
          </p:nvSpPr>
          <p:spPr>
            <a:xfrm>
              <a:off x="6421503" y="4354613"/>
              <a:ext cx="960604" cy="1220997"/>
            </a:xfrm>
            <a:prstGeom prst="rect">
              <a:avLst/>
            </a:prstGeom>
            <a:solidFill>
              <a:srgbClr val="FFDDB2">
                <a:alpha val="40784"/>
              </a:srgbClr>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endParaRPr sz="1867">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413802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3"/>
        <p:cNvGrpSpPr/>
        <p:nvPr/>
      </p:nvGrpSpPr>
      <p:grpSpPr>
        <a:xfrm>
          <a:off x="0" y="0"/>
          <a:ext cx="0" cy="0"/>
          <a:chOff x="0" y="0"/>
          <a:chExt cx="0" cy="0"/>
        </a:xfrm>
      </p:grpSpPr>
      <p:sp>
        <p:nvSpPr>
          <p:cNvPr id="6" name="Rectangle 5">
            <a:extLst>
              <a:ext uri="{FF2B5EF4-FFF2-40B4-BE49-F238E27FC236}">
                <a16:creationId xmlns:a16="http://schemas.microsoft.com/office/drawing/2014/main" id="{BD6FB48A-AD3F-D01B-B12B-24F303C42A3A}"/>
              </a:ext>
            </a:extLst>
          </p:cNvPr>
          <p:cNvSpPr/>
          <p:nvPr/>
        </p:nvSpPr>
        <p:spPr>
          <a:xfrm>
            <a:off x="1229474" y="4732944"/>
            <a:ext cx="10210172" cy="97207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889" name="Google Shape;1889;p216"/>
          <p:cNvSpPr txBox="1"/>
          <p:nvPr/>
        </p:nvSpPr>
        <p:spPr>
          <a:xfrm>
            <a:off x="509286" y="1152983"/>
            <a:ext cx="10930360" cy="4321842"/>
          </a:xfrm>
          <a:prstGeom prst="rect">
            <a:avLst/>
          </a:prstGeom>
          <a:noFill/>
          <a:ln>
            <a:noFill/>
          </a:ln>
        </p:spPr>
        <p:txBody>
          <a:bodyPr spcFirstLastPara="1" wrap="square" lIns="0" tIns="60933" rIns="121900" bIns="60933" rtlCol="1" anchor="t" anchorCtr="0">
            <a:noAutofit/>
          </a:bodyPr>
          <a:lstStyle>
            <a:defPPr algn="r" rtl="1"/>
          </a:lstStyle>
          <a:p>
            <a:pPr algn="r" rtl="1">
              <a:lnSpc>
                <a:spcPct val="90000"/>
              </a:lnSpc>
              <a:defRPr sz="2600" b="1">
                <a:solidFill>
                  <a:schemeClr val="accent2"/>
                </a:solidFill>
                <a:latin typeface="Arial"/>
                <a:ea typeface="Arial"/>
                <a:cs typeface="Arial"/>
                <a:sym typeface="Arial"/>
              </a:defRPr>
            </a:pPr>
            <a:r>
              <a:rPr lang="ar" dirty="0"/>
              <a:t>التيتانوس</a:t>
            </a:r>
            <a:endParaRPr sz="2600" dirty="0">
              <a:solidFill>
                <a:schemeClr val="accent2"/>
              </a:solidFill>
              <a:latin typeface="Arial" panose="020B0604020202020204" pitchFamily="34" charset="0"/>
            </a:endParaRPr>
          </a:p>
          <a:p>
            <a:pPr marL="457189" marR="970256" indent="-457189" algn="r" rtl="1">
              <a:lnSpc>
                <a:spcPct val="108000"/>
              </a:lnSpc>
              <a:spcBef>
                <a:spcPts val="800"/>
              </a:spcBef>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تبلغ فترة حضانة المرض من 3 إلى 21 يوماً، لكنها قد تصل إلى عدة أشهر</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قم بإحالة الناجية إلى المستوى المناسب للرعاية إذا لاحظت علامات تدلّ على وجود عدوى التيتانوس</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إذا لم كانت الناجية غير حاصلة على جميع التطعيمات، باشر إلى تطعيمها فوراً، أياً كانت الفترة الزمنية بعد وقوع الحادث  </a:t>
            </a:r>
            <a:endParaRPr sz="2200" dirty="0">
              <a:latin typeface="Arial" panose="020B0604020202020204" pitchFamily="34" charset="0"/>
            </a:endParaRPr>
          </a:p>
          <a:p>
            <a:pPr marL="457189" marR="970256" indent="-457189" algn="r" rtl="1">
              <a:lnSpc>
                <a:spcPct val="108000"/>
              </a:lnSpc>
              <a:spcAft>
                <a:spcPts val="24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أما كان لدى الناجية جروح كبرى ملوثة وغير ملتئمة أو إذا كانت مصابحة بفيروس العوز المناعي البشري، فكر في إعطاءها الغلوبولين المناعي* ضدّ التيتانوس إن كان متاحاً</a:t>
            </a:r>
          </a:p>
          <a:p>
            <a:pPr marL="457189" marR="970256" indent="-457189" algn="r" rtl="1">
              <a:lnSpc>
                <a:spcPct val="108000"/>
              </a:lnSpc>
              <a:spcAft>
                <a:spcPts val="2400"/>
              </a:spcAft>
              <a:buClr>
                <a:schemeClr val="accent2"/>
              </a:buClr>
              <a:buSzPct val="125000"/>
              <a:buFont typeface="Arial" panose="020B0604020202020204" pitchFamily="34" charset="0"/>
              <a:buChar char="•"/>
            </a:pPr>
            <a:endParaRPr sz="800" i="1" dirty="0">
              <a:solidFill>
                <a:srgbClr val="3F3F3F"/>
              </a:solidFill>
              <a:latin typeface="Arial"/>
              <a:ea typeface="Arial"/>
              <a:cs typeface="Arial"/>
              <a:sym typeface="Arial"/>
            </a:endParaRPr>
          </a:p>
          <a:p>
            <a:pPr marL="984250" marR="970256" lvl="1" indent="-527050" algn="r" rtl="1">
              <a:lnSpc>
                <a:spcPct val="113000"/>
              </a:lnSpc>
              <a:defRPr>
                <a:solidFill>
                  <a:schemeClr val="bg1"/>
                </a:solidFill>
                <a:latin typeface="Arial"/>
                <a:ea typeface="Arial"/>
                <a:cs typeface="Arial"/>
                <a:sym typeface="Arial"/>
              </a:defRPr>
            </a:pPr>
            <a:r>
              <a:rPr lang="ar" dirty="0"/>
              <a:t>*</a:t>
            </a:r>
            <a:r>
              <a:rPr lang="ar-EG" dirty="0"/>
              <a:t>	</a:t>
            </a:r>
            <a:r>
              <a:rPr lang="ar" dirty="0"/>
              <a:t>يتم تخزين الغلوبولين المناعي للتيتانوس في سلسلة تبريد بدون تجميد، وهذه الأجهزة</a:t>
            </a:r>
            <a:r>
              <a:rPr lang="ar-EG" dirty="0"/>
              <a:t> </a:t>
            </a:r>
            <a:r>
              <a:rPr lang="ar" dirty="0"/>
              <a:t>غير موجودة عادةً في المراكز ذات موارد شحيحة أو في أوضاع الأزمات.</a:t>
            </a:r>
          </a:p>
        </p:txBody>
      </p:sp>
      <p:sp>
        <p:nvSpPr>
          <p:cNvPr id="2" name="Google Shape;1873;p215">
            <a:extLst>
              <a:ext uri="{FF2B5EF4-FFF2-40B4-BE49-F238E27FC236}">
                <a16:creationId xmlns:a16="http://schemas.microsoft.com/office/drawing/2014/main" id="{DEDE83DF-F40D-8659-ED22-12C6C6D65068}"/>
              </a:ext>
            </a:extLst>
          </p:cNvPr>
          <p:cNvSpPr txBox="1"/>
          <p:nvPr/>
        </p:nvSpPr>
        <p:spPr>
          <a:xfrm>
            <a:off x="0" y="0"/>
            <a:ext cx="12192000" cy="1267428"/>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Bef>
                <a:spcPts val="800"/>
              </a:spcBef>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معالجة الإصابات</a:t>
            </a:r>
            <a:endParaRPr sz="3400" b="1" dirty="0">
              <a:solidFill>
                <a:schemeClr val="accent3"/>
              </a:solidFill>
              <a:latin typeface="Arial" panose="020B0604020202020204" pitchFamily="34" charset="0"/>
              <a:cs typeface="Arial"/>
              <a:sym typeface="Arial"/>
            </a:endParaRPr>
          </a:p>
        </p:txBody>
      </p:sp>
      <p:sp>
        <p:nvSpPr>
          <p:cNvPr id="3" name="TextBox 2">
            <a:extLst>
              <a:ext uri="{FF2B5EF4-FFF2-40B4-BE49-F238E27FC236}">
                <a16:creationId xmlns:a16="http://schemas.microsoft.com/office/drawing/2014/main" id="{D176E04C-0B0B-70B5-9056-782B4AD711BE}"/>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5</a:t>
            </a:r>
          </a:p>
        </p:txBody>
      </p:sp>
    </p:spTree>
    <p:extLst>
      <p:ext uri="{BB962C8B-B14F-4D97-AF65-F5344CB8AC3E}">
        <p14:creationId xmlns:p14="http://schemas.microsoft.com/office/powerpoint/2010/main" val="953593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3"/>
        <p:cNvGrpSpPr/>
        <p:nvPr/>
      </p:nvGrpSpPr>
      <p:grpSpPr>
        <a:xfrm>
          <a:off x="0" y="0"/>
          <a:ext cx="0" cy="0"/>
          <a:chOff x="0" y="0"/>
          <a:chExt cx="0" cy="0"/>
        </a:xfrm>
      </p:grpSpPr>
      <p:sp>
        <p:nvSpPr>
          <p:cNvPr id="1895" name="Google Shape;1895;p217"/>
          <p:cNvSpPr txBox="1"/>
          <p:nvPr/>
        </p:nvSpPr>
        <p:spPr>
          <a:xfrm>
            <a:off x="0" y="1"/>
            <a:ext cx="12192000" cy="1237815"/>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Bef>
                <a:spcPts val="800"/>
              </a:spcBef>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الأقراص الفموية الطارئة لمنع الحمل</a:t>
            </a:r>
            <a:endParaRPr sz="3400" b="1" dirty="0">
              <a:solidFill>
                <a:schemeClr val="accent3"/>
              </a:solidFill>
              <a:latin typeface="Arial" panose="020B0604020202020204" pitchFamily="34" charset="0"/>
              <a:cs typeface="Arial"/>
              <a:sym typeface="Arial"/>
            </a:endParaRPr>
          </a:p>
        </p:txBody>
      </p:sp>
      <p:sp>
        <p:nvSpPr>
          <p:cNvPr id="3" name="TextBox 2">
            <a:extLst>
              <a:ext uri="{FF2B5EF4-FFF2-40B4-BE49-F238E27FC236}">
                <a16:creationId xmlns:a16="http://schemas.microsoft.com/office/drawing/2014/main" id="{1FECA1B5-6086-EBE2-5DE2-3843AE84D44C}"/>
              </a:ext>
            </a:extLst>
          </p:cNvPr>
          <p:cNvSpPr txBox="1"/>
          <p:nvPr/>
        </p:nvSpPr>
        <p:spPr>
          <a:xfrm>
            <a:off x="4436962" y="1352609"/>
            <a:ext cx="5308769" cy="4041193"/>
          </a:xfrm>
          <a:prstGeom prst="rect">
            <a:avLst/>
          </a:prstGeom>
          <a:noFill/>
        </p:spPr>
        <p:txBody>
          <a:bodyPr wrap="square" rIns="0" rtlCol="1">
            <a:noAutofit/>
          </a:bodyPr>
          <a:lstStyle>
            <a:defPPr algn="r" rtl="1"/>
          </a:lstStyle>
          <a:p>
            <a:pPr marL="457189" marR="970256" indent="-457189" algn="r" rtl="1">
              <a:lnSpc>
                <a:spcPct val="108000"/>
              </a:lnSpc>
              <a:spcAft>
                <a:spcPts val="1200"/>
              </a:spcAft>
              <a:buClr>
                <a:schemeClr val="accent2"/>
              </a:buClr>
              <a:buSzPct val="125000"/>
              <a:buFont typeface="Arial" panose="020B0604020202020204" pitchFamily="34" charset="0"/>
              <a:buChar char="•"/>
              <a:defRPr sz="1800">
                <a:solidFill>
                  <a:srgbClr val="000000"/>
                </a:solidFill>
                <a:latin typeface="Arial" panose="020B0604020202020204" pitchFamily="34" charset="0"/>
                <a:sym typeface="Arial"/>
              </a:defRPr>
            </a:pPr>
            <a:r>
              <a:rPr lang="ar" dirty="0"/>
              <a:t>توفير أقراص طارئة لمنع الحمل لجميع النساء اللواتي تعرّضنَ للاغتصاب  </a:t>
            </a:r>
            <a:endParaRPr sz="1800" dirty="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1800">
                <a:solidFill>
                  <a:srgbClr val="000000"/>
                </a:solidFill>
                <a:latin typeface="Arial" panose="020B0604020202020204" pitchFamily="34" charset="0"/>
                <a:sym typeface="Arial"/>
              </a:defRPr>
            </a:pPr>
            <a:r>
              <a:rPr lang="ar" dirty="0"/>
              <a:t>الأقراص الطارئة لمنع الحمل لا تضرّ بالفتيات  يمكن تقديمها للفتيات في سن البلوغ (أي المرحلة التالية لأوّل حيض)، وللفتيات في المراحل الأولى من سن البلوغ (أي مرحلة تانر 2 أو 3؛ راجع أدة المساعدة على العمل (11أ))</a:t>
            </a:r>
            <a:endParaRPr sz="1800" dirty="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1800">
                <a:solidFill>
                  <a:srgbClr val="000000"/>
                </a:solidFill>
                <a:latin typeface="Arial" panose="020B0604020202020204" pitchFamily="34" charset="0"/>
                <a:sym typeface="Arial"/>
              </a:defRPr>
            </a:pPr>
            <a:r>
              <a:rPr lang="ar" dirty="0"/>
              <a:t>لا داعي للتحري عن حالتها الصحية أو إجراء اختبار الحمل</a:t>
            </a:r>
            <a:endParaRPr sz="1800" dirty="0">
              <a:latin typeface="Arial" panose="020B0604020202020204" pitchFamily="34" charset="0"/>
            </a:endParaRPr>
          </a:p>
        </p:txBody>
      </p:sp>
      <p:sp>
        <p:nvSpPr>
          <p:cNvPr id="5" name="TextBox 4">
            <a:extLst>
              <a:ext uri="{FF2B5EF4-FFF2-40B4-BE49-F238E27FC236}">
                <a16:creationId xmlns:a16="http://schemas.microsoft.com/office/drawing/2014/main" id="{846C82F8-7E16-E5D9-F741-A654AF33BED7}"/>
              </a:ext>
            </a:extLst>
          </p:cNvPr>
          <p:cNvSpPr txBox="1"/>
          <p:nvPr/>
        </p:nvSpPr>
        <p:spPr>
          <a:xfrm>
            <a:off x="-76199" y="1352610"/>
            <a:ext cx="5080184" cy="3822841"/>
          </a:xfrm>
          <a:prstGeom prst="rect">
            <a:avLst/>
          </a:prstGeom>
          <a:noFill/>
        </p:spPr>
        <p:txBody>
          <a:bodyPr wrap="square" rtlCol="1">
            <a:spAutoFit/>
          </a:bodyPr>
          <a:lstStyle>
            <a:defPPr algn="r" rtl="1"/>
          </a:lstStyle>
          <a:p>
            <a:pPr marL="457189" marR="970256" indent="-457189" algn="r" rtl="1">
              <a:lnSpc>
                <a:spcPct val="108000"/>
              </a:lnSpc>
              <a:spcAft>
                <a:spcPts val="1200"/>
              </a:spcAft>
              <a:buClr>
                <a:schemeClr val="accent2"/>
              </a:buClr>
              <a:buSzPct val="125000"/>
              <a:buFont typeface="Arial" panose="020B0604020202020204" pitchFamily="34" charset="0"/>
              <a:buChar char="•"/>
              <a:defRPr sz="1800">
                <a:solidFill>
                  <a:srgbClr val="000000"/>
                </a:solidFill>
                <a:latin typeface="Arial" panose="020B0604020202020204" pitchFamily="34" charset="0"/>
                <a:sym typeface="Arial"/>
              </a:defRPr>
            </a:pPr>
            <a:r>
              <a:rPr lang="ar" dirty="0"/>
              <a:t>قل للمرأة أو الفتاة: "عودي إلى المركز إذا تأخرت عليك الدورة الشهرية التالية لأكثر من أسبوع واحد"</a:t>
            </a:r>
            <a:endParaRPr sz="1800" dirty="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1800" b="1">
                <a:solidFill>
                  <a:schemeClr val="accent2"/>
                </a:solidFill>
                <a:latin typeface="Arial"/>
                <a:ea typeface="Arial"/>
                <a:cs typeface="Arial"/>
                <a:sym typeface="Arial"/>
              </a:defRPr>
            </a:pPr>
            <a:r>
              <a:rPr lang="ar" dirty="0"/>
              <a:t>تكون الأقراص الطارئة لمنع الحمل فعالة لمدة تصل إلى 5 أيام بعد التعرض للاعتداء الجنسي</a:t>
            </a:r>
            <a:endParaRPr sz="1800" dirty="0">
              <a:solidFill>
                <a:schemeClr val="accent2"/>
              </a:solidFill>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a:solidFill>
                  <a:srgbClr val="000000"/>
                </a:solidFill>
                <a:latin typeface="Arial"/>
                <a:ea typeface="Arial"/>
                <a:cs typeface="Arial"/>
                <a:sym typeface="Arial"/>
              </a:defRPr>
            </a:pPr>
            <a:r>
              <a:rPr lang="ar" dirty="0"/>
              <a:t>من الطبيعي رؤية بقع الدم أو حدوث نزيف بعد أيام قليلة من تناول الأقراص الطارئة لمنع الحمل</a:t>
            </a:r>
            <a:endParaRPr sz="1800" dirty="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1800">
                <a:solidFill>
                  <a:srgbClr val="000000"/>
                </a:solidFill>
                <a:latin typeface="Arial"/>
                <a:ea typeface="Arial"/>
                <a:cs typeface="Arial"/>
                <a:sym typeface="Arial"/>
              </a:defRPr>
            </a:pPr>
            <a:r>
              <a:rPr lang="ar" dirty="0"/>
              <a:t>يمكن تناول الأقراص الطارئة لمنع الحمل في نفس وقت أثناء تناول المضادات الحيوية للعدوى المنقولة جنسياً والعلاج الوقائي لفيروس العوز المناعي البشري</a:t>
            </a:r>
            <a:endParaRPr sz="1800" dirty="0">
              <a:latin typeface="Arial" panose="020B0604020202020204" pitchFamily="34" charset="0"/>
            </a:endParaRPr>
          </a:p>
        </p:txBody>
      </p:sp>
      <p:sp>
        <p:nvSpPr>
          <p:cNvPr id="7" name="Google Shape;2023;p228">
            <a:extLst>
              <a:ext uri="{FF2B5EF4-FFF2-40B4-BE49-F238E27FC236}">
                <a16:creationId xmlns:a16="http://schemas.microsoft.com/office/drawing/2014/main" id="{BF2A3198-13BC-8100-0E28-B76D15C88174}"/>
              </a:ext>
            </a:extLst>
          </p:cNvPr>
          <p:cNvSpPr/>
          <p:nvPr/>
        </p:nvSpPr>
        <p:spPr>
          <a:xfrm>
            <a:off x="10004094" y="2224242"/>
            <a:ext cx="1863524" cy="1652164"/>
          </a:xfrm>
          <a:prstGeom prst="star8">
            <a:avLst>
              <a:gd name="adj" fmla="val 37500"/>
            </a:avLst>
          </a:prstGeom>
          <a:solidFill>
            <a:schemeClr val="accent3"/>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defRPr sz="1600" b="1">
                <a:solidFill>
                  <a:schemeClr val="bg1"/>
                </a:solidFill>
                <a:latin typeface="Arial"/>
                <a:ea typeface="Arial"/>
                <a:cs typeface="Arial"/>
                <a:sym typeface="Arial"/>
              </a:defRPr>
            </a:pPr>
            <a:r>
              <a:rPr lang="ar" sz="1400" dirty="0"/>
              <a:t>راجع التدبير السريري لحالات الاغتصاب وعنف الشريك الحميم</a:t>
            </a:r>
          </a:p>
          <a:p>
            <a:pPr algn="ctr" rtl="1">
              <a:defRPr sz="1600" b="1">
                <a:solidFill>
                  <a:schemeClr val="bg1"/>
                </a:solidFill>
                <a:latin typeface="Arial"/>
                <a:ea typeface="Arial"/>
                <a:cs typeface="Arial"/>
                <a:sym typeface="Arial"/>
              </a:defRPr>
            </a:pPr>
            <a:r>
              <a:rPr lang="ar" sz="1400" dirty="0"/>
              <a:t>المرفق (7)</a:t>
            </a:r>
            <a:endParaRPr sz="2000" b="1"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64B52C4B-3F07-6317-CA8D-3AC858C19E3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6</a:t>
            </a:r>
          </a:p>
        </p:txBody>
      </p:sp>
    </p:spTree>
    <p:extLst>
      <p:ext uri="{BB962C8B-B14F-4D97-AF65-F5344CB8AC3E}">
        <p14:creationId xmlns:p14="http://schemas.microsoft.com/office/powerpoint/2010/main" val="3557499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sp>
        <p:nvSpPr>
          <p:cNvPr id="1907" name="Google Shape;1907;p218"/>
          <p:cNvSpPr txBox="1"/>
          <p:nvPr/>
        </p:nvSpPr>
        <p:spPr>
          <a:xfrm>
            <a:off x="0" y="1"/>
            <a:ext cx="12192000" cy="1303020"/>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Bef>
                <a:spcPts val="800"/>
              </a:spcBef>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إسداء المشورة بشأن الأقراص الفموية الطارئة لمنع الحمل</a:t>
            </a:r>
          </a:p>
        </p:txBody>
      </p:sp>
      <p:sp>
        <p:nvSpPr>
          <p:cNvPr id="1911" name="Google Shape;1911;p218"/>
          <p:cNvSpPr txBox="1"/>
          <p:nvPr/>
        </p:nvSpPr>
        <p:spPr>
          <a:xfrm>
            <a:off x="96825" y="1453491"/>
            <a:ext cx="11261798" cy="4380149"/>
          </a:xfrm>
          <a:prstGeom prst="rect">
            <a:avLst/>
          </a:prstGeom>
          <a:noFill/>
          <a:ln>
            <a:noFill/>
          </a:ln>
        </p:spPr>
        <p:txBody>
          <a:bodyPr spcFirstLastPara="1" wrap="square" lIns="121900" tIns="60933" rIns="121900" bIns="60933" rtlCol="1" anchor="t" anchorCtr="0">
            <a:noAutofit/>
          </a:bodyPr>
          <a:lstStyle>
            <a:defPPr algn="r" rtl="1"/>
          </a:lstStyle>
          <a:p>
            <a:pPr marL="457189" marR="970256" indent="-457189" algn="r" rtl="1">
              <a:lnSpc>
                <a:spcPct val="108000"/>
              </a:lnSpc>
              <a:spcAft>
                <a:spcPts val="1200"/>
              </a:spcAft>
              <a:buClr>
                <a:schemeClr val="accent2"/>
              </a:buClr>
              <a:buSzPct val="125000"/>
              <a:buFont typeface="Arial" panose="020B0604020202020204" pitchFamily="34" charset="0"/>
              <a:buChar char="•"/>
              <a:defRPr sz="2200">
                <a:latin typeface="Arial" panose="020B0604020202020204" pitchFamily="34" charset="0"/>
              </a:defRPr>
            </a:pPr>
            <a:r>
              <a:rPr lang="ar" dirty="0">
                <a:solidFill>
                  <a:srgbClr val="000000"/>
                </a:solidFill>
                <a:sym typeface="Arial"/>
              </a:rPr>
              <a:t>أقراص منع الحمل</a:t>
            </a:r>
            <a:r>
              <a:rPr lang="ar" dirty="0"/>
              <a:t> </a:t>
            </a:r>
            <a:r>
              <a:rPr lang="ar" u="sng" dirty="0">
                <a:solidFill>
                  <a:schemeClr val="accent2"/>
                </a:solidFill>
                <a:sym typeface="Arial"/>
              </a:rPr>
              <a:t>لن</a:t>
            </a:r>
            <a:r>
              <a:rPr lang="ar" dirty="0">
                <a:solidFill>
                  <a:srgbClr val="000000"/>
                </a:solidFill>
                <a:sym typeface="Arial"/>
              </a:rPr>
              <a:t> تؤدي إلى الإجهاض.  إذا كانت المرأة حاملاً بالفعل، فإن الأقراص الطارئة لمنع الحمل </a:t>
            </a:r>
            <a:r>
              <a:rPr lang="ar" u="sng" dirty="0">
                <a:solidFill>
                  <a:schemeClr val="accent2"/>
                </a:solidFill>
                <a:sym typeface="Arial"/>
              </a:rPr>
              <a:t>لن</a:t>
            </a:r>
            <a:r>
              <a:rPr lang="ar" dirty="0"/>
              <a:t> </a:t>
            </a:r>
            <a:r>
              <a:rPr lang="ar" dirty="0">
                <a:solidFill>
                  <a:srgbClr val="000000"/>
                </a:solidFill>
                <a:sym typeface="Arial"/>
              </a:rPr>
              <a:t>تضرّ بالحمل.</a:t>
            </a:r>
            <a:endParaRPr sz="2200" dirty="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latin typeface="Arial" panose="020B0604020202020204" pitchFamily="34" charset="0"/>
              </a:defRPr>
            </a:pPr>
            <a:r>
              <a:rPr lang="ar" dirty="0">
                <a:solidFill>
                  <a:srgbClr val="000000"/>
                </a:solidFill>
                <a:sym typeface="Arial"/>
              </a:rPr>
              <a:t>الأقراص الطارئة لمنع الحمل </a:t>
            </a:r>
            <a:r>
              <a:rPr lang="ar" u="sng" dirty="0">
                <a:solidFill>
                  <a:schemeClr val="accent2"/>
                </a:solidFill>
                <a:sym typeface="Arial"/>
              </a:rPr>
              <a:t>لن</a:t>
            </a:r>
            <a:r>
              <a:rPr lang="ar" dirty="0"/>
              <a:t> </a:t>
            </a:r>
            <a:r>
              <a:rPr lang="ar" dirty="0">
                <a:solidFill>
                  <a:srgbClr val="000000"/>
                </a:solidFill>
                <a:sym typeface="Arial"/>
              </a:rPr>
              <a:t>تمنع الحمل عندما تمارس المرأة الجنس في المرة القادمة.</a:t>
            </a:r>
            <a:endParaRPr sz="2200" dirty="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latin typeface="Arial" panose="020B0604020202020204" pitchFamily="34" charset="0"/>
              </a:defRPr>
            </a:pPr>
            <a:r>
              <a:rPr lang="ar" dirty="0">
                <a:solidFill>
                  <a:srgbClr val="000000"/>
                </a:solidFill>
                <a:sym typeface="Arial"/>
              </a:rPr>
              <a:t>الأقراص الطارئة لمنع الحمل </a:t>
            </a:r>
            <a:r>
              <a:rPr lang="ar" u="sng" dirty="0">
                <a:solidFill>
                  <a:schemeClr val="accent2"/>
                </a:solidFill>
                <a:sym typeface="Arial"/>
              </a:rPr>
              <a:t>ليست</a:t>
            </a:r>
            <a:r>
              <a:rPr lang="ar" dirty="0"/>
              <a:t> </a:t>
            </a:r>
            <a:r>
              <a:rPr lang="ar" dirty="0">
                <a:solidFill>
                  <a:srgbClr val="000000"/>
                </a:solidFill>
                <a:sym typeface="Arial"/>
              </a:rPr>
              <a:t>مخصصة للاستخدام المنتظم.  بل تتوفر وسائل أخرى أكثر فعالية لمنع الحمل باستمرار.</a:t>
            </a:r>
            <a:endParaRPr sz="2200" dirty="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يُظهر اختبار الحمل ما إذا كانت حاملاً بالفعل. يمكنها إجراء اختبار إذا رغبت في ذلك، ولكنه ليس ضرورياً قبل تناول الأقراص الطارئة لمنع الحمل.</a:t>
            </a:r>
            <a:endParaRPr sz="2200" dirty="0">
              <a:latin typeface="Arial" panose="020B0604020202020204" pitchFamily="34" charset="0"/>
            </a:endParaRPr>
          </a:p>
          <a:p>
            <a:pPr marL="457189" marR="970256" indent="-457189" algn="r" rtl="1">
              <a:lnSpc>
                <a:spcPct val="108000"/>
              </a:lnSpc>
              <a:spcAft>
                <a:spcPts val="1200"/>
              </a:spcAft>
              <a:buClr>
                <a:schemeClr val="accent2"/>
              </a:buClr>
              <a:buSzPct val="125000"/>
              <a:buFont typeface="Arial" panose="020B0604020202020204" pitchFamily="34" charset="0"/>
              <a:buChar char="•"/>
              <a:defRPr sz="2200">
                <a:solidFill>
                  <a:srgbClr val="000000"/>
                </a:solidFill>
                <a:latin typeface="Arial" panose="020B0604020202020204" pitchFamily="34" charset="0"/>
                <a:sym typeface="Arial"/>
              </a:defRPr>
            </a:pPr>
            <a:r>
              <a:rPr lang="ar" dirty="0"/>
              <a:t>بالنسبة للنساء الحوامل بالفعل نتيجة الاغتصاب، ناقش الخيارات المتاحة لهن بما في ذلك الوصول إلى الإجهاض المأمون ضمن الحدود التي يسمح بها القانون.</a:t>
            </a:r>
            <a:endParaRPr sz="2200" dirty="0">
              <a:latin typeface="Arial" panose="020B0604020202020204" pitchFamily="34" charset="0"/>
            </a:endParaRPr>
          </a:p>
        </p:txBody>
      </p:sp>
      <p:sp>
        <p:nvSpPr>
          <p:cNvPr id="2" name="TextBox 1">
            <a:extLst>
              <a:ext uri="{FF2B5EF4-FFF2-40B4-BE49-F238E27FC236}">
                <a16:creationId xmlns:a16="http://schemas.microsoft.com/office/drawing/2014/main" id="{0CBA7D3A-FFCF-82DB-5819-C9C37D7DCEBF}"/>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7</a:t>
            </a:r>
          </a:p>
        </p:txBody>
      </p:sp>
    </p:spTree>
    <p:extLst>
      <p:ext uri="{BB962C8B-B14F-4D97-AF65-F5344CB8AC3E}">
        <p14:creationId xmlns:p14="http://schemas.microsoft.com/office/powerpoint/2010/main" val="343583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1917" name="Google Shape;1917;p219"/>
          <p:cNvSpPr txBox="1"/>
          <p:nvPr/>
        </p:nvSpPr>
        <p:spPr>
          <a:xfrm>
            <a:off x="1" y="1"/>
            <a:ext cx="12191999" cy="1379094"/>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Bef>
                <a:spcPts val="800"/>
              </a:spcBef>
              <a:spcAft>
                <a:spcPts val="800"/>
              </a:spcAft>
              <a:buClr>
                <a:srgbClr val="000000"/>
              </a:buClr>
              <a:buSzPts val="2400"/>
              <a:defRPr sz="3400" b="1">
                <a:solidFill>
                  <a:schemeClr val="accent3"/>
                </a:solidFill>
                <a:latin typeface="+mj-lt"/>
                <a:cs typeface="Arial"/>
              </a:defRPr>
            </a:pPr>
            <a:r>
              <a:rPr lang="ar" dirty="0">
                <a:latin typeface="Arial" panose="020B0604020202020204" pitchFamily="34" charset="0"/>
                <a:sym typeface="Arial"/>
              </a:rPr>
              <a:t>خيارات أنظمة</a:t>
            </a:r>
            <a:r>
              <a:rPr lang="ar" dirty="0">
                <a:latin typeface="Arial" panose="020B0604020202020204" pitchFamily="34" charset="0"/>
              </a:rPr>
              <a:t> الوسائل الطارئة لمنع الحمل </a:t>
            </a:r>
          </a:p>
        </p:txBody>
      </p:sp>
      <p:sp>
        <p:nvSpPr>
          <p:cNvPr id="1921" name="Google Shape;1921;p219"/>
          <p:cNvSpPr txBox="1"/>
          <p:nvPr/>
        </p:nvSpPr>
        <p:spPr>
          <a:xfrm>
            <a:off x="5883668" y="2592409"/>
            <a:ext cx="4566877" cy="3090022"/>
          </a:xfrm>
          <a:prstGeom prst="rect">
            <a:avLst/>
          </a:prstGeom>
          <a:noFill/>
          <a:ln>
            <a:noFill/>
          </a:ln>
        </p:spPr>
        <p:txBody>
          <a:bodyPr spcFirstLastPara="1" wrap="square" lIns="0" tIns="60933" rIns="0" bIns="60933" rtlCol="1" anchor="t" anchorCtr="0">
            <a:spAutoFit/>
          </a:bodyPr>
          <a:lstStyle>
            <a:defPPr algn="r" rtl="1"/>
          </a:lstStyle>
          <a:p>
            <a:pPr marL="761981" lvl="1" algn="r" rtl="1">
              <a:lnSpc>
                <a:spcPct val="108000"/>
              </a:lnSpc>
              <a:spcAft>
                <a:spcPts val="800"/>
              </a:spcAft>
              <a:defRPr sz="2000">
                <a:solidFill>
                  <a:srgbClr val="000000"/>
                </a:solidFill>
                <a:latin typeface="Arial"/>
                <a:ea typeface="Arial"/>
                <a:cs typeface="Arial"/>
                <a:sym typeface="Arial"/>
              </a:defRPr>
            </a:pPr>
            <a:r>
              <a:rPr lang="ar"/>
              <a:t>يوصى باستخدام أوليبريستال أسيتات أو ليفونورغيستريل </a:t>
            </a:r>
            <a:br>
              <a:rPr lang="ar"/>
            </a:br>
            <a:r>
              <a:rPr lang="ar"/>
              <a:t>بجرعة واحدة قدرها 1.5 ميليغرام  </a:t>
            </a:r>
            <a:endParaRPr sz="2000">
              <a:latin typeface="Arial" panose="020B0604020202020204" pitchFamily="34" charset="0"/>
            </a:endParaRPr>
          </a:p>
          <a:p>
            <a:pPr marL="761981" lvl="1" algn="r" rtl="1">
              <a:lnSpc>
                <a:spcPct val="108000"/>
              </a:lnSpc>
              <a:spcAft>
                <a:spcPts val="800"/>
              </a:spcAft>
              <a:defRPr sz="2000" u="sng">
                <a:solidFill>
                  <a:schemeClr val="accent3"/>
                </a:solidFill>
                <a:latin typeface="Arial" panose="020B0604020202020204" pitchFamily="34" charset="0"/>
                <a:sym typeface="Arial"/>
              </a:defRPr>
            </a:pPr>
            <a:r>
              <a:rPr lang="ar"/>
              <a:t>أو</a:t>
            </a:r>
            <a:endParaRPr sz="2000" u="sng">
              <a:solidFill>
                <a:schemeClr val="accent3"/>
              </a:solidFill>
              <a:latin typeface="Arial" panose="020B0604020202020204" pitchFamily="34" charset="0"/>
            </a:endParaRPr>
          </a:p>
          <a:p>
            <a:pPr marL="761981" lvl="1" algn="r" rtl="1">
              <a:lnSpc>
                <a:spcPct val="108000"/>
              </a:lnSpc>
              <a:spcAft>
                <a:spcPts val="800"/>
              </a:spcAft>
              <a:defRPr sz="2000">
                <a:solidFill>
                  <a:srgbClr val="000000"/>
                </a:solidFill>
                <a:latin typeface="Arial"/>
                <a:ea typeface="Arial"/>
                <a:cs typeface="Arial"/>
                <a:sym typeface="Arial"/>
              </a:defRPr>
            </a:pPr>
            <a:r>
              <a:rPr lang="ar"/>
              <a:t>توليفة من الإستروجين والبروجستيرون: جرعتان من 100 ميكروغرام من إيثينيل اسرتاديول بالإضافة إلى 0.5 ميليغرام من ليفونورغيستريل، كل 12 ساعة</a:t>
            </a:r>
            <a:endParaRPr sz="2000">
              <a:latin typeface="Arial" panose="020B0604020202020204" pitchFamily="34" charset="0"/>
            </a:endParaRPr>
          </a:p>
        </p:txBody>
      </p:sp>
      <p:sp>
        <p:nvSpPr>
          <p:cNvPr id="1922" name="Google Shape;1922;p219"/>
          <p:cNvSpPr txBox="1"/>
          <p:nvPr/>
        </p:nvSpPr>
        <p:spPr>
          <a:xfrm>
            <a:off x="6400800" y="1416393"/>
            <a:ext cx="3381582" cy="1176017"/>
          </a:xfrm>
          <a:prstGeom prst="rect">
            <a:avLst/>
          </a:prstGeom>
          <a:noFill/>
          <a:ln>
            <a:noFill/>
          </a:ln>
        </p:spPr>
        <p:txBody>
          <a:bodyPr spcFirstLastPara="1" wrap="square" lIns="121900" tIns="60933" rIns="121900" bIns="60933" rtlCol="1" anchor="t" anchorCtr="0">
            <a:spAutoFit/>
          </a:bodyPr>
          <a:lstStyle>
            <a:defPPr algn="r" rtl="1"/>
          </a:lstStyle>
          <a:p>
            <a:pPr algn="r" rtl="1">
              <a:defRPr sz="2200" b="1">
                <a:solidFill>
                  <a:schemeClr val="accent2"/>
                </a:solidFill>
                <a:latin typeface="Arial"/>
                <a:ea typeface="Arial"/>
                <a:cs typeface="Arial"/>
                <a:sym typeface="Arial"/>
              </a:defRPr>
            </a:pPr>
            <a:r>
              <a:rPr lang="ar" dirty="0"/>
              <a:t>الأقراص الفموية الطارئة لمنع الحمل: لا داعي لإجراء اختبار الحمل قبل تناولها</a:t>
            </a:r>
            <a:endParaRPr sz="2200" b="1" dirty="0">
              <a:solidFill>
                <a:schemeClr val="accent2"/>
              </a:solidFill>
              <a:latin typeface="Arial" panose="020B0604020202020204" pitchFamily="34" charset="0"/>
            </a:endParaRPr>
          </a:p>
        </p:txBody>
      </p:sp>
      <p:sp>
        <p:nvSpPr>
          <p:cNvPr id="1923" name="Google Shape;1923;p219"/>
          <p:cNvSpPr txBox="1"/>
          <p:nvPr/>
        </p:nvSpPr>
        <p:spPr>
          <a:xfrm>
            <a:off x="1733006" y="1416393"/>
            <a:ext cx="3669248" cy="800165"/>
          </a:xfrm>
          <a:prstGeom prst="rect">
            <a:avLst/>
          </a:prstGeom>
          <a:noFill/>
          <a:ln>
            <a:noFill/>
          </a:ln>
        </p:spPr>
        <p:txBody>
          <a:bodyPr spcFirstLastPara="1" wrap="square" lIns="121900" tIns="60933" rIns="121900" bIns="60933" rtlCol="1" anchor="t" anchorCtr="0">
            <a:spAutoFit/>
          </a:bodyPr>
          <a:lstStyle>
            <a:defPPr algn="r" rtl="1"/>
          </a:lstStyle>
          <a:p>
            <a:pPr algn="r" rtl="1">
              <a:defRPr sz="2200" b="1">
                <a:solidFill>
                  <a:schemeClr val="accent2"/>
                </a:solidFill>
                <a:latin typeface="Arial"/>
                <a:ea typeface="Arial"/>
                <a:cs typeface="Arial"/>
                <a:sym typeface="Arial"/>
              </a:defRPr>
            </a:pPr>
            <a:r>
              <a:rPr lang="ar" dirty="0"/>
              <a:t>اللولب الرحمي النحاسي: استبعاد الحمل قبل تركيب اللولب</a:t>
            </a:r>
            <a:endParaRPr sz="2200" b="1" dirty="0">
              <a:solidFill>
                <a:schemeClr val="accent2"/>
              </a:solidFill>
              <a:latin typeface="Arial" panose="020B0604020202020204" pitchFamily="34" charset="0"/>
            </a:endParaRPr>
          </a:p>
        </p:txBody>
      </p:sp>
      <p:sp>
        <p:nvSpPr>
          <p:cNvPr id="1924" name="Google Shape;1924;p219"/>
          <p:cNvSpPr txBox="1"/>
          <p:nvPr/>
        </p:nvSpPr>
        <p:spPr>
          <a:xfrm>
            <a:off x="0" y="2592409"/>
            <a:ext cx="5270338" cy="3192614"/>
          </a:xfrm>
          <a:prstGeom prst="rect">
            <a:avLst/>
          </a:prstGeom>
          <a:noFill/>
          <a:ln>
            <a:noFill/>
          </a:ln>
        </p:spPr>
        <p:txBody>
          <a:bodyPr spcFirstLastPara="1" wrap="square" lIns="0" tIns="60933" rIns="0" bIns="60933" rtlCol="1" anchor="t" anchorCtr="0">
            <a:spAutoFit/>
          </a:bodyPr>
          <a:lstStyle>
            <a:defPPr algn="r" rtl="1"/>
          </a:lstStyle>
          <a:p>
            <a:pPr marL="457189" marR="970256" indent="-457189" algn="r" rtl="1">
              <a:lnSpc>
                <a:spcPct val="108000"/>
              </a:lnSpc>
              <a:spcAft>
                <a:spcPts val="800"/>
              </a:spcAft>
              <a:buClr>
                <a:schemeClr val="accent2"/>
              </a:buClr>
              <a:buSzPct val="125000"/>
              <a:buFont typeface="Arial" panose="020B0604020202020204" pitchFamily="34" charset="0"/>
              <a:buChar char="•"/>
              <a:defRPr sz="2000">
                <a:latin typeface="Arial" panose="020B0604020202020204" pitchFamily="34" charset="0"/>
              </a:defRPr>
            </a:pPr>
            <a:r>
              <a:rPr lang="ar" dirty="0"/>
              <a:t>لا تستخدم اللولب الرحمي الهرموني كوسيلة </a:t>
            </a:r>
            <a:br>
              <a:rPr lang="ar" dirty="0"/>
            </a:br>
            <a:r>
              <a:rPr lang="ar" dirty="0"/>
              <a:t>طارئة لمنع الحمل</a:t>
            </a:r>
          </a:p>
          <a:p>
            <a:pPr marL="457189" marR="970256" indent="-457189" algn="r" rtl="1">
              <a:lnSpc>
                <a:spcPct val="108000"/>
              </a:lnSpc>
              <a:spcAft>
                <a:spcPts val="800"/>
              </a:spcAft>
              <a:buClr>
                <a:schemeClr val="accent2"/>
              </a:buClr>
              <a:buSzPct val="125000"/>
              <a:buFont typeface="Arial" panose="020B0604020202020204" pitchFamily="34" charset="0"/>
              <a:buChar char="•"/>
              <a:defRPr sz="2000">
                <a:latin typeface="Arial" panose="020B0604020202020204" pitchFamily="34" charset="0"/>
              </a:defRPr>
            </a:pPr>
            <a:r>
              <a:rPr lang="ar" dirty="0"/>
              <a:t>تُعدّ العدوى النشطة المنقولة جنسياً من موانع تركيب اللولب</a:t>
            </a:r>
          </a:p>
          <a:p>
            <a:pPr marL="457189" marR="970256" indent="-457189" algn="r" rtl="1">
              <a:lnSpc>
                <a:spcPct val="108000"/>
              </a:lnSpc>
              <a:spcAft>
                <a:spcPts val="800"/>
              </a:spcAft>
              <a:buClr>
                <a:schemeClr val="accent2"/>
              </a:buClr>
              <a:buSzPct val="125000"/>
              <a:buFont typeface="Arial" panose="020B0604020202020204" pitchFamily="34" charset="0"/>
              <a:buChar char="•"/>
              <a:defRPr sz="2000">
                <a:latin typeface="Arial" panose="020B0604020202020204" pitchFamily="34" charset="0"/>
              </a:defRPr>
            </a:pPr>
            <a:r>
              <a:rPr lang="ar" dirty="0"/>
              <a:t>يكون فعالاً أيضاً لمدة تصل إلى 5 أيام </a:t>
            </a:r>
            <a:br>
              <a:rPr lang="ar-EG" dirty="0"/>
            </a:br>
            <a:r>
              <a:rPr lang="ar" dirty="0"/>
              <a:t>(120 ساعة) بعد وقوع الحادثة</a:t>
            </a:r>
          </a:p>
          <a:p>
            <a:pPr marL="457189" marR="970256" indent="-457189" algn="r" rtl="1">
              <a:lnSpc>
                <a:spcPct val="108000"/>
              </a:lnSpc>
              <a:spcAft>
                <a:spcPts val="800"/>
              </a:spcAft>
              <a:buClr>
                <a:schemeClr val="accent2"/>
              </a:buClr>
              <a:buSzPct val="125000"/>
              <a:buFont typeface="Arial" panose="020B0604020202020204" pitchFamily="34" charset="0"/>
              <a:buChar char="•"/>
              <a:defRPr sz="2000">
                <a:latin typeface="Arial" panose="020B0604020202020204" pitchFamily="34" charset="0"/>
              </a:defRPr>
            </a:pPr>
            <a:r>
              <a:rPr lang="ar" dirty="0"/>
              <a:t>يجب أن يكون مقدم الرعاية الصحية مدرباً لتركيبه، ما يتطلّب استخدام منظار</a:t>
            </a:r>
          </a:p>
        </p:txBody>
      </p:sp>
      <p:sp>
        <p:nvSpPr>
          <p:cNvPr id="3" name="Google Shape;2023;p228">
            <a:extLst>
              <a:ext uri="{FF2B5EF4-FFF2-40B4-BE49-F238E27FC236}">
                <a16:creationId xmlns:a16="http://schemas.microsoft.com/office/drawing/2014/main" id="{BDA5FE77-E324-A4A9-FA70-82A170D19BDA}"/>
              </a:ext>
            </a:extLst>
          </p:cNvPr>
          <p:cNvSpPr/>
          <p:nvPr/>
        </p:nvSpPr>
        <p:spPr>
          <a:xfrm>
            <a:off x="10027714" y="2171700"/>
            <a:ext cx="1863524" cy="2019300"/>
          </a:xfrm>
          <a:prstGeom prst="star8">
            <a:avLst>
              <a:gd name="adj" fmla="val 37500"/>
            </a:avLst>
          </a:prstGeom>
          <a:solidFill>
            <a:schemeClr val="accent3"/>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defRPr sz="1467" b="1">
                <a:solidFill>
                  <a:schemeClr val="bg1"/>
                </a:solidFill>
                <a:latin typeface="Arial"/>
                <a:ea typeface="Arial"/>
                <a:cs typeface="Arial"/>
                <a:sym typeface="Arial"/>
              </a:defRPr>
            </a:pPr>
            <a:r>
              <a:rPr lang="ar" sz="1200" dirty="0"/>
              <a:t>متوفر في مجموعة المستلزمات المشتركة بين الوكالات لحالات الطوارئ المتعلقة بالصحة الإنجابية (3أ) أو (4)</a:t>
            </a:r>
            <a:endParaRPr b="1"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E2FC81BF-1902-787E-7D82-187C9FF4BADC}"/>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8</a:t>
            </a:r>
          </a:p>
        </p:txBody>
      </p:sp>
    </p:spTree>
    <p:extLst>
      <p:ext uri="{BB962C8B-B14F-4D97-AF65-F5344CB8AC3E}">
        <p14:creationId xmlns:p14="http://schemas.microsoft.com/office/powerpoint/2010/main" val="3195388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sp>
        <p:nvSpPr>
          <p:cNvPr id="1931" name="Google Shape;1931;p220"/>
          <p:cNvSpPr txBox="1"/>
          <p:nvPr/>
        </p:nvSpPr>
        <p:spPr>
          <a:xfrm>
            <a:off x="0" y="1"/>
            <a:ext cx="12192000" cy="1481558"/>
          </a:xfrm>
          <a:prstGeom prst="rect">
            <a:avLst/>
          </a:prstGeom>
          <a:noFill/>
          <a:ln>
            <a:noFill/>
          </a:ln>
        </p:spPr>
        <p:txBody>
          <a:bodyPr spcFirstLastPara="1" wrap="square" lIns="121900" tIns="60933" rIns="121900" bIns="60933" rtlCol="1" anchor="ctr" anchorCtr="0">
            <a:no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توفير العلاج الوقائي بعد التعرض لفيروس العوز المناعي البشري</a:t>
            </a:r>
            <a:endParaRPr sz="3400" b="1" dirty="0">
              <a:solidFill>
                <a:schemeClr val="accent3"/>
              </a:solidFill>
              <a:latin typeface="Arial" panose="020B0604020202020204" pitchFamily="34" charset="0"/>
              <a:cs typeface="Arial"/>
              <a:sym typeface="Arial"/>
            </a:endParaRPr>
          </a:p>
        </p:txBody>
      </p:sp>
      <p:sp>
        <p:nvSpPr>
          <p:cNvPr id="1935" name="Google Shape;1935;p220"/>
          <p:cNvSpPr txBox="1"/>
          <p:nvPr/>
        </p:nvSpPr>
        <p:spPr>
          <a:xfrm>
            <a:off x="2543175" y="1852034"/>
            <a:ext cx="8387184" cy="3092715"/>
          </a:xfrm>
          <a:prstGeom prst="rect">
            <a:avLst/>
          </a:prstGeom>
          <a:noFill/>
          <a:ln>
            <a:noFill/>
          </a:ln>
        </p:spPr>
        <p:txBody>
          <a:bodyPr spcFirstLastPara="1" wrap="square" lIns="121900" tIns="60933" rIns="121900" bIns="60933" rtlCol="1" anchor="t" anchorCtr="0">
            <a:spAutoFit/>
          </a:bodyPr>
          <a:lstStyle>
            <a:defPPr algn="r" rtl="1"/>
          </a:lstStyle>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اختبار فيروس العوز المناعي البشري  لا تقدّم العلاج الوقائي بعد التعرّض للفيروس لأولئك الذين ثبتت إصابتهم بفيروس العوز المناعي البشري.</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يجب البدء بتقديم العلاج الوقائي بعد التعرض لفيروس العوز المناعي البشري في أسرع وقت ممكن وحتى 72 ساعة من بعد إمكانية التعرّض للفيروس.</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اختر الأدوية بناءً على المبادئ التوجيهية الوطنية/المبادئ التوجيهية الحالية الصادرة عن منظمة الصحة العالمية بشأن مضادات الفيروسات القهقرية.</a:t>
            </a:r>
            <a:endParaRPr sz="2200" dirty="0">
              <a:latin typeface="Arial" panose="020B0604020202020204" pitchFamily="34" charset="0"/>
            </a:endParaRPr>
          </a:p>
          <a:p>
            <a:pPr marL="457189" marR="970256" indent="-457189" algn="r" rtl="1">
              <a:lnSpc>
                <a:spcPct val="108000"/>
              </a:lnSpc>
              <a:spcAft>
                <a:spcPts val="800"/>
              </a:spcAft>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يجب تقديم وصفة طبية من مضادات الفيروسات القهقرية لمدة 28 يوماً.</a:t>
            </a:r>
            <a:endParaRPr sz="2200" dirty="0">
              <a:solidFill>
                <a:srgbClr val="000000"/>
              </a:solidFill>
              <a:latin typeface="Arial"/>
              <a:ea typeface="Arial"/>
              <a:cs typeface="Arial"/>
              <a:sym typeface="Arial"/>
            </a:endParaRPr>
          </a:p>
        </p:txBody>
      </p:sp>
      <p:sp>
        <p:nvSpPr>
          <p:cNvPr id="5" name="Google Shape;2023;p228">
            <a:extLst>
              <a:ext uri="{FF2B5EF4-FFF2-40B4-BE49-F238E27FC236}">
                <a16:creationId xmlns:a16="http://schemas.microsoft.com/office/drawing/2014/main" id="{FB09C1B9-80E0-4DF2-4536-A508FBDEBFBA}"/>
              </a:ext>
            </a:extLst>
          </p:cNvPr>
          <p:cNvSpPr/>
          <p:nvPr/>
        </p:nvSpPr>
        <p:spPr>
          <a:xfrm>
            <a:off x="1086931" y="2085975"/>
            <a:ext cx="1863524" cy="1962150"/>
          </a:xfrm>
          <a:prstGeom prst="star8">
            <a:avLst>
              <a:gd name="adj" fmla="val 37500"/>
            </a:avLst>
          </a:prstGeom>
          <a:solidFill>
            <a:schemeClr val="accent3"/>
          </a:solidFill>
          <a:ln w="25400" cap="flat" cmpd="sng">
            <a:noFill/>
            <a:prstDash val="solid"/>
            <a:round/>
            <a:headEnd type="none" w="sm" len="sm"/>
            <a:tailEnd type="none" w="sm" len="sm"/>
          </a:ln>
        </p:spPr>
        <p:txBody>
          <a:bodyPr spcFirstLastPara="1" wrap="square" lIns="121900" tIns="60933" rIns="121900" bIns="60933" rtlCol="1" anchor="ctr" anchorCtr="0">
            <a:noAutofit/>
          </a:bodyPr>
          <a:lstStyle>
            <a:defPPr algn="r" rtl="1"/>
          </a:lstStyle>
          <a:p>
            <a:pPr algn="ctr" rtl="1">
              <a:defRPr sz="1467" b="1">
                <a:solidFill>
                  <a:schemeClr val="bg1"/>
                </a:solidFill>
                <a:latin typeface="Arial"/>
                <a:ea typeface="Arial"/>
                <a:cs typeface="Arial"/>
                <a:sym typeface="Arial"/>
              </a:defRPr>
            </a:pPr>
            <a:r>
              <a:rPr lang="ar" sz="1200" dirty="0"/>
              <a:t>متوفرة من مجموعة المستلزمات المشتركة بين الوكالات لحالات الطوارئ المتعلقة بالصحة الإنجابية (3ب) .</a:t>
            </a:r>
            <a:endParaRPr b="1"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6EA5D2FA-300A-7736-2AF8-F55B3560247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11</a:t>
            </a:r>
            <a:r>
              <a:rPr lang="ar-EG" dirty="0"/>
              <a:t>-</a:t>
            </a:r>
            <a:r>
              <a:rPr lang="ar" dirty="0"/>
              <a:t>9</a:t>
            </a:r>
          </a:p>
        </p:txBody>
      </p:sp>
    </p:spTree>
    <p:extLst>
      <p:ext uri="{BB962C8B-B14F-4D97-AF65-F5344CB8AC3E}">
        <p14:creationId xmlns:p14="http://schemas.microsoft.com/office/powerpoint/2010/main" val="1969357477"/>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21695</TotalTime>
  <Words>2736</Words>
  <Application>Microsoft Office PowerPoint</Application>
  <PresentationFormat>Widescreen</PresentationFormat>
  <Paragraphs>215</Paragraphs>
  <Slides>21</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Aptos</vt:lpstr>
      <vt:lpstr>Arial</vt:lpstr>
      <vt:lpstr>Calibri</vt:lpstr>
      <vt:lpstr>Helvetica Neue</vt:lpstr>
      <vt:lpstr>Symbol</vt:lpstr>
      <vt:lpstr>Wingdings</vt:lpstr>
      <vt:lpstr>1_Office Theme 4 - WHO</vt:lpstr>
      <vt:lpstr>1_Office Theme 5</vt:lpstr>
      <vt:lpstr>مجموعة الشرائح</vt:lpstr>
      <vt:lpstr>PowerPoint Presentation</vt:lpstr>
      <vt:lpstr>أهداف الجلسة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القرارات المتعلقة بمعالجة الاعتداء الجنسي : دراسات حالات</vt:lpstr>
      <vt:lpstr>PowerPoint Presentation</vt:lpstr>
      <vt:lpstr>المراجع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709</cp:revision>
  <cp:lastPrinted>2024-11-29T14:13:27Z</cp:lastPrinted>
  <dcterms:created xsi:type="dcterms:W3CDTF">2024-07-22T16:05:02Z</dcterms:created>
  <dcterms:modified xsi:type="dcterms:W3CDTF">2025-10-02T21:20:42Z</dcterms:modified>
</cp:coreProperties>
</file>