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9" r:id="rId1"/>
    <p:sldMasterId id="2147483704" r:id="rId2"/>
  </p:sldMasterIdLst>
  <p:notesMasterIdLst>
    <p:notesMasterId r:id="rId24"/>
  </p:notesMasterIdLst>
  <p:sldIdLst>
    <p:sldId id="558" r:id="rId3"/>
    <p:sldId id="533" r:id="rId4"/>
    <p:sldId id="399" r:id="rId5"/>
    <p:sldId id="400" r:id="rId6"/>
    <p:sldId id="401" r:id="rId7"/>
    <p:sldId id="402" r:id="rId8"/>
    <p:sldId id="403" r:id="rId9"/>
    <p:sldId id="404" r:id="rId10"/>
    <p:sldId id="405" r:id="rId11"/>
    <p:sldId id="406" r:id="rId12"/>
    <p:sldId id="407" r:id="rId13"/>
    <p:sldId id="408" r:id="rId14"/>
    <p:sldId id="409" r:id="rId15"/>
    <p:sldId id="410" r:id="rId16"/>
    <p:sldId id="411" r:id="rId17"/>
    <p:sldId id="412" r:id="rId18"/>
    <p:sldId id="413" r:id="rId19"/>
    <p:sldId id="414" r:id="rId20"/>
    <p:sldId id="415" r:id="rId21"/>
    <p:sldId id="416" r:id="rId22"/>
    <p:sldId id="566" r:id="rId23"/>
  </p:sldIdLst>
  <p:sldSz cx="12192000" cy="6858000"/>
  <p:notesSz cx="7315200" cy="9601200"/>
  <p:defaultTextStyle>
    <a:defPPr algn="r" rtl="1"/>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665EF49-D4E8-9AD8-5744-69CAC975FEB0}" name="Guy Manners (Green Ink)" initials="GM" userId="S::g.manners@greenink.co.uk::0f72d4e3-0f22-40ba-bc66-f2cb0e17addf" providerId="AD"/>
  <p188:author id="{86D53262-4EFE-F458-67A1-2E1A19B4A1C2}" name="editor" initials="a" userId="editor" providerId="None"/>
  <p188:author id="{5655B198-2CE9-2BBB-862A-F491036D1447}" name="zarivs@who.int" initials="za" userId="S::urn:spo:guest#zarivs@who.int::"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E1E7"/>
    <a:srgbClr val="EBF1FA"/>
    <a:srgbClr val="EDEDEE"/>
    <a:srgbClr val="EBEB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1275" autoAdjust="0"/>
    <p:restoredTop sz="96374" autoAdjust="0"/>
  </p:normalViewPr>
  <p:slideViewPr>
    <p:cSldViewPr snapToGrid="0">
      <p:cViewPr varScale="1">
        <p:scale>
          <a:sx n="114" d="100"/>
          <a:sy n="114" d="100"/>
        </p:scale>
        <p:origin x="834" y="10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70" d="100"/>
        <a:sy n="70" d="100"/>
      </p:scale>
      <p:origin x="0" y="-17736"/>
    </p:cViewPr>
  </p:sorterViewPr>
  <p:notesViewPr>
    <p:cSldViewPr snapToGrid="0">
      <p:cViewPr varScale="1">
        <p:scale>
          <a:sx n="82" d="100"/>
          <a:sy n="82" d="100"/>
        </p:scale>
        <p:origin x="2664"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1"/>
          <a:lstStyle>
            <a:defPPr algn="r" rtl="1"/>
            <a:lvl1pPr algn="r" rtl="1">
              <a:defRPr sz="1300" b="0" i="0">
                <a:latin typeface="Arial" panose="020B0604020202020204" pitchFamily="34" charset="0"/>
              </a:defRPr>
            </a:lvl1pPr>
          </a:lstStyle>
          <a:p>
            <a:pPr algn="r" rtl="1"/>
            <a:endParaRPr/>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1"/>
          <a:lstStyle>
            <a:defPPr algn="r" rtl="1"/>
            <a:lvl1pPr algn="l" rtl="1">
              <a:defRPr sz="1300" b="0" i="0">
                <a:latin typeface="Arial" panose="020B0604020202020204" pitchFamily="34" charset="0"/>
              </a:defRPr>
            </a:lvl1pPr>
          </a:lstStyle>
          <a:p>
            <a:pPr algn="r" rtl="1"/>
            <a:fld id="{BFFA57CC-AB0A-46FA-AC2E-5F22813AE43B}" type="datetimeFigureOut">
              <a:rPr lang="en-GB" smtClean="0"/>
              <a:t>03/10/2025</a:t>
            </a:fld>
            <a:endParaRPr lang="en-GB"/>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1" anchor="ctr"/>
          <a:lstStyle>
            <a:defPPr algn="r" rtl="1"/>
          </a:lstStyle>
          <a:p>
            <a:pPr algn="r" rtl="1"/>
            <a:endParaRPr/>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1"/>
          <a:lstStyle>
            <a:defPPr algn="r" rtl="1"/>
          </a:lstStyle>
          <a:p>
            <a:pPr lvl="0" algn="r" rtl="1"/>
            <a:r>
              <a:rPr lang="ar"/>
              <a:t>Click to edit Master text styles</a:t>
            </a:r>
          </a:p>
          <a:p>
            <a:pPr lvl="1" algn="r" rtl="1"/>
            <a:r>
              <a:rPr lang="ar"/>
              <a:t>Second level</a:t>
            </a:r>
          </a:p>
          <a:p>
            <a:pPr lvl="2" algn="r" rtl="1"/>
            <a:r>
              <a:rPr lang="ar"/>
              <a:t>Third level</a:t>
            </a:r>
          </a:p>
          <a:p>
            <a:pPr lvl="3" algn="r" rtl="1"/>
            <a:r>
              <a:rPr lang="ar"/>
              <a:t>Fourth level</a:t>
            </a:r>
          </a:p>
          <a:p>
            <a:pPr lvl="4" algn="r" rtl="1"/>
            <a:r>
              <a:rPr lang="ar"/>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1" anchor="b"/>
          <a:lstStyle>
            <a:defPPr algn="r" rtl="1"/>
            <a:lvl1pPr algn="r" rtl="1">
              <a:defRPr sz="1300" b="0" i="0">
                <a:latin typeface="Arial" panose="020B0604020202020204" pitchFamily="34" charset="0"/>
              </a:defRPr>
            </a:lvl1pPr>
          </a:lstStyle>
          <a:p>
            <a:pPr algn="r" rtl="1"/>
            <a:endParaRPr/>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1" anchor="b"/>
          <a:lstStyle>
            <a:defPPr algn="r" rtl="1"/>
            <a:lvl1pPr algn="l" rtl="1">
              <a:defRPr sz="1300" b="0" i="0">
                <a:latin typeface="Arial" panose="020B0604020202020204" pitchFamily="34" charset="0"/>
              </a:defRPr>
            </a:lvl1pPr>
          </a:lstStyle>
          <a:p>
            <a:pPr algn="r" rtl="1"/>
            <a:fld id="{6D8C5142-FFBC-4B00-B915-C6740283A33C}" type="slidenum">
              <a:rPr lang="en-GB" smtClean="0"/>
              <a:t>‹#›</a:t>
            </a:fld>
            <a:endParaRPr lang="en-GB"/>
          </a:p>
        </p:txBody>
      </p:sp>
    </p:spTree>
    <p:extLst>
      <p:ext uri="{BB962C8B-B14F-4D97-AF65-F5344CB8AC3E}">
        <p14:creationId xmlns:p14="http://schemas.microsoft.com/office/powerpoint/2010/main" val="3393049212"/>
      </p:ext>
    </p:extLst>
  </p:cSld>
  <p:clrMap bg1="lt1" tx1="dk1" bg2="lt2" tx2="dk2" accent1="accent1" accent2="accent2" accent3="accent3" accent4="accent4" accent5="accent5" accent6="accent6" hlink="hlink" folHlink="folHlink"/>
  <p:notesStyle>
    <a:lvl1pPr marL="0" algn="r" defTabSz="914400" rtl="1" eaLnBrk="1" latinLnBrk="0" hangingPunct="1">
      <a:defRPr sz="1200" b="0" i="0" kern="1200">
        <a:solidFill>
          <a:schemeClr val="tx1"/>
        </a:solidFill>
        <a:latin typeface="Arial" panose="020B0604020202020204" pitchFamily="34" charset="0"/>
        <a:ea typeface="+mn-ea"/>
        <a:cs typeface="+mn-cs"/>
      </a:defRPr>
    </a:lvl1pPr>
    <a:lvl2pPr marL="457200" algn="r" defTabSz="914400" rtl="1" eaLnBrk="1" latinLnBrk="0" hangingPunct="1">
      <a:defRPr sz="1200" b="0" i="0" kern="1200">
        <a:solidFill>
          <a:schemeClr val="tx1"/>
        </a:solidFill>
        <a:latin typeface="Arial" panose="020B0604020202020204" pitchFamily="34" charset="0"/>
        <a:ea typeface="+mn-ea"/>
        <a:cs typeface="+mn-cs"/>
      </a:defRPr>
    </a:lvl2pPr>
    <a:lvl3pPr marL="914400" algn="r" defTabSz="914400" rtl="1" eaLnBrk="1" latinLnBrk="0" hangingPunct="1">
      <a:defRPr sz="1200" b="0" i="0" kern="1200">
        <a:solidFill>
          <a:schemeClr val="tx1"/>
        </a:solidFill>
        <a:latin typeface="Arial" panose="020B0604020202020204" pitchFamily="34" charset="0"/>
        <a:ea typeface="+mn-ea"/>
        <a:cs typeface="+mn-cs"/>
      </a:defRPr>
    </a:lvl3pPr>
    <a:lvl4pPr marL="1371600" algn="r" defTabSz="914400" rtl="1" eaLnBrk="1" latinLnBrk="0" hangingPunct="1">
      <a:defRPr sz="1200" b="0" i="0" kern="1200">
        <a:solidFill>
          <a:schemeClr val="tx1"/>
        </a:solidFill>
        <a:latin typeface="Arial" panose="020B0604020202020204" pitchFamily="34" charset="0"/>
        <a:ea typeface="+mn-ea"/>
        <a:cs typeface="+mn-cs"/>
      </a:defRPr>
    </a:lvl4pPr>
    <a:lvl5pPr marL="1828800" algn="r" defTabSz="914400" rtl="1" eaLnBrk="1" latinLnBrk="0" hangingPunct="1">
      <a:defRPr sz="1200" b="0" i="0" kern="1200">
        <a:solidFill>
          <a:schemeClr val="tx1"/>
        </a:solidFill>
        <a:latin typeface="Arial" panose="020B0604020202020204" pitchFamily="34" charset="0"/>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29BCBB-5CF3-DE83-1C9E-F19D1911DA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E9E09B-7EF0-FDF1-CDD1-5A087E5E74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E8B5B67-172B-3594-29A4-914B2DBD023E}"/>
              </a:ext>
            </a:extLst>
          </p:cNvPr>
          <p:cNvSpPr>
            <a:spLocks noGrp="1"/>
          </p:cNvSpPr>
          <p:nvPr>
            <p:ph type="body" idx="1"/>
          </p:nvPr>
        </p:nvSpPr>
        <p:spPr/>
        <p:txBody>
          <a:bodyPr rtlCol="1"/>
          <a:lstStyle>
            <a:defPPr algn="r" rtl="1"/>
          </a:lstStyle>
          <a:p>
            <a:pPr algn="r" rtl="1"/>
            <a:endParaRPr/>
          </a:p>
        </p:txBody>
      </p:sp>
      <p:sp>
        <p:nvSpPr>
          <p:cNvPr id="4" name="Slide Number Placeholder 3">
            <a:extLst>
              <a:ext uri="{FF2B5EF4-FFF2-40B4-BE49-F238E27FC236}">
                <a16:creationId xmlns:a16="http://schemas.microsoft.com/office/drawing/2014/main" id="{450C36DB-686A-F8C5-45DC-CFC7C31C7259}"/>
              </a:ext>
            </a:extLst>
          </p:cNvPr>
          <p:cNvSpPr>
            <a:spLocks noGrp="1"/>
          </p:cNvSpPr>
          <p:nvPr>
            <p:ph type="sldNum" sz="quarter" idx="5"/>
          </p:nvPr>
        </p:nvSpPr>
        <p:spPr/>
        <p:txBody>
          <a:bodyPr rtlCol="1"/>
          <a:lstStyle>
            <a:defPPr algn="r" rtl="1"/>
          </a:lstStyle>
          <a:p>
            <a:pPr algn="r" rtl="1"/>
            <a:fld id="{66082A69-CBED-43AE-B7C0-90C9CBF8E2AB}" type="slidenum">
              <a:rPr lang="en-GB" smtClean="0"/>
              <a:t>1</a:t>
            </a:fld>
            <a:endParaRPr lang="en-GB"/>
          </a:p>
        </p:txBody>
      </p:sp>
    </p:spTree>
    <p:extLst>
      <p:ext uri="{BB962C8B-B14F-4D97-AF65-F5344CB8AC3E}">
        <p14:creationId xmlns:p14="http://schemas.microsoft.com/office/powerpoint/2010/main" val="31086798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2"/>
        <p:cNvGrpSpPr/>
        <p:nvPr/>
      </p:nvGrpSpPr>
      <p:grpSpPr>
        <a:xfrm>
          <a:off x="0" y="0"/>
          <a:ext cx="0" cy="0"/>
          <a:chOff x="0" y="0"/>
          <a:chExt cx="0" cy="0"/>
        </a:xfrm>
      </p:grpSpPr>
      <p:sp>
        <p:nvSpPr>
          <p:cNvPr id="1443" name="Google Shape;1443;p175: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44" name="Google Shape;1444;p175: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rtlCol="1" anchor="t" anchorCtr="0">
            <a:noAutofit/>
          </a:bodyPr>
          <a:lstStyle>
            <a:defPPr algn="r" rtl="1"/>
          </a:lstStyle>
          <a:p>
            <a:pPr marR="60315" algn="r" rtl="1">
              <a:lnSpc>
                <a:spcPct val="118000"/>
              </a:lnSpc>
              <a:buSzPts val="1100"/>
              <a:defRPr b="1">
                <a:latin typeface="Arial"/>
                <a:ea typeface="Arial"/>
                <a:cs typeface="Arial"/>
                <a:sym typeface="Arial"/>
              </a:defRPr>
            </a:pPr>
            <a:r>
              <a:rPr lang="ar"/>
              <a:t>ملاحظات للميسر:</a:t>
            </a:r>
          </a:p>
          <a:p>
            <a:pPr marR="60315" algn="r" rtl="1">
              <a:lnSpc>
                <a:spcPct val="118000"/>
              </a:lnSpc>
              <a:buSzPts val="1100"/>
              <a:defRPr>
                <a:latin typeface="Arial"/>
                <a:ea typeface="Arial"/>
                <a:cs typeface="Arial"/>
                <a:sym typeface="Arial"/>
              </a:defRPr>
            </a:pPr>
            <a:r>
              <a:rPr lang="ar"/>
              <a:t>تناول هذه المواضيع في حال لم يطرحها المشاركون:</a:t>
            </a:r>
            <a:endParaRPr sz="1200"/>
          </a:p>
          <a:p>
            <a:pPr marL="319314" marR="60315" indent="-319314" algn="r" rtl="1">
              <a:lnSpc>
                <a:spcPct val="118000"/>
              </a:lnSpc>
              <a:buSzPts val="1100"/>
              <a:buChar char="●"/>
              <a:defRPr>
                <a:latin typeface="Arial"/>
                <a:ea typeface="Arial"/>
                <a:cs typeface="Arial"/>
                <a:sym typeface="Arial"/>
              </a:defRPr>
            </a:pPr>
            <a:r>
              <a:rPr lang="ar"/>
              <a:t>وقع الاغتصاب منذ أكثر من 7 أيام. لا يمكن جمع الأدلة المادية التي سيتم استخدامها في الإجراءات القانونية. </a:t>
            </a:r>
            <a:endParaRPr sz="1200"/>
          </a:p>
          <a:p>
            <a:pPr marL="319314" marR="60315" indent="-319314" algn="r" rtl="1">
              <a:lnSpc>
                <a:spcPct val="118000"/>
              </a:lnSpc>
              <a:buSzPts val="1100"/>
              <a:buChar char="●"/>
              <a:defRPr>
                <a:latin typeface="Arial"/>
                <a:ea typeface="Arial"/>
                <a:cs typeface="Arial"/>
                <a:sym typeface="Arial"/>
              </a:defRPr>
            </a:pPr>
            <a:r>
              <a:rPr lang="ar"/>
              <a:t>يتعيّن على فاطمة إسداء المشورة للفتيات عن واقع الإبلاغ الإلزامي، بالنظر إلى عمر برنيس. يُفضّل أن تستدعي أحد المدافعين عن حقوق الطفل نظراً لغياب أحد الوالدين أو ولي الأمر الذي يمكن الاعتماد عليه في حماية الطفلة الناجية. </a:t>
            </a:r>
            <a:endParaRPr sz="1200"/>
          </a:p>
          <a:p>
            <a:pPr marL="319314" marR="60315" indent="-319314" algn="r" rtl="1">
              <a:lnSpc>
                <a:spcPct val="118000"/>
              </a:lnSpc>
              <a:buSzPts val="1100"/>
              <a:buChar char="●"/>
              <a:defRPr>
                <a:latin typeface="Arial"/>
                <a:ea typeface="Arial"/>
                <a:cs typeface="Arial"/>
                <a:sym typeface="Arial"/>
              </a:defRPr>
            </a:pPr>
            <a:r>
              <a:rPr lang="ar"/>
              <a:t>أثناء تسجيل التاريخ المرضي وإجراء الفحص وتقديم العلاج، ينبغي التركيز على الرعاية الطبية الشاملة/التدبير العلاجي السريري للاغتصاب. يمكن استكمال الشهادة الطبية القانونية بالإشارة إلى طول الفترة الزمنية المنقضية منذ حادثة الاغتصاب المزعوم وعدم وجود عينات للأدلة المادية الصالحة. </a:t>
            </a:r>
            <a:endParaRPr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0"/>
        <p:cNvGrpSpPr/>
        <p:nvPr/>
      </p:nvGrpSpPr>
      <p:grpSpPr>
        <a:xfrm>
          <a:off x="0" y="0"/>
          <a:ext cx="0" cy="0"/>
          <a:chOff x="0" y="0"/>
          <a:chExt cx="0" cy="0"/>
        </a:xfrm>
      </p:grpSpPr>
      <p:sp>
        <p:nvSpPr>
          <p:cNvPr id="1451" name="Google Shape;1451;p176: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52" name="Google Shape;1452;p176: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rtlCol="1" anchor="t" anchorCtr="0">
            <a:noAutofit/>
          </a:bodyPr>
          <a:lstStyle>
            <a:defPPr algn="r" rtl="1"/>
          </a:lstStyle>
          <a:p>
            <a:pPr marR="60315" algn="r" rtl="1">
              <a:lnSpc>
                <a:spcPct val="118000"/>
              </a:lnSpc>
              <a:buSzPts val="1100"/>
              <a:defRPr b="1">
                <a:latin typeface="Arial"/>
                <a:ea typeface="Arial"/>
                <a:cs typeface="Arial"/>
                <a:sym typeface="Arial"/>
              </a:defRPr>
            </a:pPr>
            <a:r>
              <a:rPr lang="ar"/>
              <a:t>ملاحظات للميسر:</a:t>
            </a:r>
          </a:p>
          <a:p>
            <a:pPr marR="60315" algn="r" rtl="1">
              <a:lnSpc>
                <a:spcPct val="118000"/>
              </a:lnSpc>
              <a:buSzPts val="1100"/>
              <a:defRPr>
                <a:latin typeface="Arial"/>
                <a:ea typeface="Arial"/>
                <a:cs typeface="Arial"/>
                <a:sym typeface="Arial"/>
              </a:defRPr>
            </a:pPr>
            <a:r>
              <a:rPr lang="ar"/>
              <a:t>اطرح هذه النقاط إذا لم تتم إثارتها مِن قِبَل المشاركين:</a:t>
            </a:r>
            <a:endParaRPr sz="1200"/>
          </a:p>
          <a:p>
            <a:pPr marL="319314" marR="60315" indent="-319314" algn="r" rtl="1">
              <a:lnSpc>
                <a:spcPct val="118000"/>
              </a:lnSpc>
              <a:buSzPts val="1100"/>
              <a:buChar char="●"/>
              <a:defRPr>
                <a:latin typeface="Arial"/>
                <a:ea typeface="Arial"/>
                <a:cs typeface="Arial"/>
                <a:sym typeface="Arial"/>
              </a:defRPr>
            </a:pPr>
            <a:r>
              <a:rPr lang="ar"/>
              <a:t>لا ترغب الناجية بالذهاب إلى الشرطة أو متابعة الملاحقة القضائية.</a:t>
            </a:r>
            <a:endParaRPr sz="1200" i="0"/>
          </a:p>
          <a:p>
            <a:pPr marL="319314" marR="60315" indent="-319314" algn="r" rtl="1">
              <a:lnSpc>
                <a:spcPct val="118000"/>
              </a:lnSpc>
              <a:buSzPts val="1100"/>
              <a:buChar char="●"/>
              <a:defRPr>
                <a:latin typeface="Arial"/>
                <a:ea typeface="Arial"/>
                <a:cs typeface="Arial"/>
                <a:sym typeface="Arial"/>
              </a:defRPr>
            </a:pPr>
            <a:r>
              <a:rPr lang="ar"/>
              <a:t>هناك نقص في المرافق الشغالة التي تجري فحوصات الطب الشرعي.</a:t>
            </a:r>
            <a:endParaRPr sz="1200" i="0"/>
          </a:p>
          <a:p>
            <a:pPr marL="319314" marR="60315" indent="-319314" algn="r" rtl="1">
              <a:lnSpc>
                <a:spcPct val="118000"/>
              </a:lnSpc>
              <a:buSzPts val="1100"/>
              <a:buChar char="●"/>
              <a:defRPr>
                <a:latin typeface="Arial"/>
                <a:ea typeface="Arial"/>
                <a:cs typeface="Arial"/>
                <a:sym typeface="Arial"/>
              </a:defRPr>
            </a:pPr>
            <a:r>
              <a:rPr lang="ar"/>
              <a:t>ابدأ بإجراء الفحص السريري وتوثيق النتائج.</a:t>
            </a:r>
            <a:endParaRPr sz="1200" i="0"/>
          </a:p>
          <a:p>
            <a:pPr marR="60315" algn="r" rtl="1">
              <a:lnSpc>
                <a:spcPct val="118000"/>
              </a:lnSpc>
              <a:buSzPts val="1100"/>
            </a:pPr>
            <a:endParaRPr sz="1200">
              <a:latin typeface="Arial"/>
              <a:ea typeface="Arial"/>
              <a:cs typeface="Arial"/>
              <a:sym typeface="Arial"/>
            </a:endParaRPr>
          </a:p>
          <a:p>
            <a:pPr marR="60315" algn="r" rtl="1">
              <a:lnSpc>
                <a:spcPct val="118000"/>
              </a:lnSpc>
              <a:buSzPts val="1100"/>
              <a:defRPr>
                <a:latin typeface="Arial"/>
                <a:ea typeface="Arial"/>
                <a:cs typeface="Arial"/>
                <a:sym typeface="Arial"/>
              </a:defRPr>
            </a:pPr>
            <a:r>
              <a:rPr lang="ar"/>
              <a:t>سيلاحظ بعض المشاركين مرور وقت طويل جداً على تقديم العلاج الوقائي بعد التعرّض للفيروس.  إذا أُثيرت هذه المسألة، تجدر الإشارة إلى أنّ مناقشة بروتوكولات العلاج واعتبارات الجدول الزمني سيتمّ تناولها بالتفصيل في الجلسة التالية.  تابع المناقشة بالتركيز المستمر على النظر في إمكانية جمع الأدلة الجنائية وإجراء فحص الطب الشرعي للناجية.  </a:t>
            </a:r>
            <a:endParaRPr sz="1200" i="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7"/>
        <p:cNvGrpSpPr/>
        <p:nvPr/>
      </p:nvGrpSpPr>
      <p:grpSpPr>
        <a:xfrm>
          <a:off x="0" y="0"/>
          <a:ext cx="0" cy="0"/>
          <a:chOff x="0" y="0"/>
          <a:chExt cx="0" cy="0"/>
        </a:xfrm>
      </p:grpSpPr>
      <p:sp>
        <p:nvSpPr>
          <p:cNvPr id="1458" name="Google Shape;1458;p177: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59" name="Google Shape;1459;p177: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rtlCol="1" anchor="t" anchorCtr="0">
            <a:noAutofit/>
          </a:bodyPr>
          <a:lstStyle>
            <a:defPPr algn="r" rtl="1"/>
          </a:lstStyle>
          <a:p>
            <a:pPr marR="60315" algn="r" rtl="1">
              <a:lnSpc>
                <a:spcPct val="118000"/>
              </a:lnSpc>
              <a:buSzPts val="1100"/>
            </a:pPr>
            <a:r>
              <a:rPr lang="ar" b="1"/>
              <a:t>توجّه إلى المشاركين بالقول: </a:t>
            </a:r>
            <a:r>
              <a:rPr lang="ar"/>
              <a:t>إذا كان العمل يجري في مكان مؤقت و/أو في خيمة، يجب عندئذ وضع لافتة عامة مكتوب عليها "الفحص جارٍ في الداخل" على المدخل الخارجي لتجنّب دخول الأشخاص إلى المكان الخاص.  </a:t>
            </a:r>
          </a:p>
          <a:p>
            <a:pPr marR="60315" algn="r" rtl="1">
              <a:lnSpc>
                <a:spcPct val="118000"/>
              </a:lnSpc>
              <a:buSzPts val="1100"/>
            </a:pPr>
            <a:endParaRPr lang="ar"/>
          </a:p>
          <a:p>
            <a:pPr marR="60315" algn="r" rtl="1">
              <a:lnSpc>
                <a:spcPct val="118000"/>
              </a:lnSpc>
              <a:buSzPts val="1100"/>
            </a:pPr>
            <a:r>
              <a:rPr lang="ar"/>
              <a:t>إذا كان الشخص الداعم هو مقدم ثانوي للرعاية الصحية أو موظف دعم، فحاول اختيار شخص ناطق باللغة الأم للناجية لدعمها.  </a:t>
            </a:r>
          </a:p>
          <a:p>
            <a:pPr marR="60315" algn="r" rtl="1">
              <a:lnSpc>
                <a:spcPct val="118000"/>
              </a:lnSpc>
              <a:buSzPts val="1100"/>
            </a:pPr>
            <a:endParaRPr lang="ar"/>
          </a:p>
          <a:p>
            <a:pPr marR="60315" algn="r" rtl="1">
              <a:lnSpc>
                <a:spcPct val="118000"/>
              </a:lnSpc>
              <a:buSzPts val="1100"/>
              <a:defRPr sz="1300">
                <a:latin typeface="Arial"/>
                <a:ea typeface="Arial"/>
                <a:cs typeface="Arial"/>
                <a:sym typeface="Arial"/>
              </a:defRPr>
            </a:pPr>
            <a:r>
              <a:rPr lang="ar"/>
              <a:t>يُنصح حيثما أمكن بتأمين باب مغلق أو مقفل لضمان عدم دخول أي شخص عن غير قصد.</a:t>
            </a:r>
          </a:p>
          <a:p>
            <a:pPr marR="60315" algn="r" rtl="1">
              <a:lnSpc>
                <a:spcPct val="118000"/>
              </a:lnSpc>
              <a:buSzPts val="1100"/>
            </a:pPr>
            <a:endParaRPr sz="1300">
              <a:latin typeface="Arial"/>
              <a:ea typeface="Arial"/>
              <a:cs typeface="Arial"/>
              <a:sym typeface="Arial"/>
            </a:endParaRPr>
          </a:p>
          <a:p>
            <a:pPr marR="60315" algn="r" rtl="1">
              <a:lnSpc>
                <a:spcPct val="118000"/>
              </a:lnSpc>
              <a:buSzPts val="1100"/>
              <a:defRPr sz="1300">
                <a:latin typeface="Arial"/>
                <a:ea typeface="Arial"/>
                <a:cs typeface="Arial"/>
                <a:sym typeface="Arial"/>
              </a:defRPr>
            </a:pPr>
            <a:r>
              <a:rPr lang="ar"/>
              <a:t>اطلب من المشاركين تقديم اقتراحات وأفكار حول كيفية إنشاء الخصوصية السمعية في الأماكن التي تكون فيها الخصوصية البصرية عبارة عن ستار بسيط من القماش.</a:t>
            </a:r>
            <a:r>
              <a:rPr lang="ar" b="1"/>
              <a:t>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7"/>
        <p:cNvGrpSpPr/>
        <p:nvPr/>
      </p:nvGrpSpPr>
      <p:grpSpPr>
        <a:xfrm>
          <a:off x="0" y="0"/>
          <a:ext cx="0" cy="0"/>
          <a:chOff x="0" y="0"/>
          <a:chExt cx="0" cy="0"/>
        </a:xfrm>
      </p:grpSpPr>
      <p:sp>
        <p:nvSpPr>
          <p:cNvPr id="1468" name="Google Shape;1468;p178: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69" name="Google Shape;1469;p178: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rtlCol="1" anchor="t" anchorCtr="0">
            <a:noAutofit/>
          </a:bodyPr>
          <a:lstStyle>
            <a:defPPr algn="r" rtl="1"/>
          </a:lstStyle>
          <a:p>
            <a:pPr marL="0" indent="0" algn="r" rtl="1">
              <a:buClr>
                <a:srgbClr val="005DA9"/>
              </a:buClr>
              <a:buSzPts val="1000"/>
              <a:buFont typeface="Noto Sans Symbols"/>
              <a:buNone/>
              <a:defRPr sz="1300" b="1">
                <a:latin typeface="Arial"/>
                <a:ea typeface="Arial"/>
                <a:cs typeface="Arial"/>
                <a:sym typeface="Arial"/>
              </a:defRPr>
            </a:pPr>
            <a:r>
              <a:rPr lang="ar"/>
              <a:t>توجّه إلى المشاركين بالقول:</a:t>
            </a:r>
          </a:p>
          <a:p>
            <a:pPr marL="383178" indent="-383178" algn="r" rtl="1">
              <a:buClr>
                <a:srgbClr val="005DA9"/>
              </a:buClr>
              <a:buSzPts val="1000"/>
              <a:buFont typeface="Noto Sans Symbols"/>
              <a:buChar char="▪"/>
              <a:defRPr sz="1300">
                <a:latin typeface="Arial"/>
                <a:ea typeface="Arial"/>
                <a:cs typeface="Arial"/>
                <a:sym typeface="Arial"/>
              </a:defRPr>
            </a:pPr>
            <a:r>
              <a:rPr lang="ar"/>
              <a:t>منذ لحظة الوصول، يتوقف اقتناع المستفيدة بأنّها موجودة في مكان آمن على الكلمات التي ينطقها كل موظف وتفاعلاته.</a:t>
            </a:r>
            <a:endParaRPr sz="1300">
              <a:latin typeface="Arial"/>
              <a:ea typeface="Arial"/>
              <a:cs typeface="Arial"/>
              <a:sym typeface="Arial"/>
            </a:endParaRPr>
          </a:p>
          <a:p>
            <a:pPr marL="383178" marR="271772" indent="-383178" algn="r" rtl="1">
              <a:lnSpc>
                <a:spcPct val="113000"/>
              </a:lnSpc>
              <a:spcBef>
                <a:spcPts val="844"/>
              </a:spcBef>
              <a:buClr>
                <a:srgbClr val="005DA9"/>
              </a:buClr>
              <a:buSzPts val="1000"/>
              <a:buFont typeface="Noto Sans Symbols"/>
              <a:buChar char="▪"/>
              <a:defRPr sz="1300">
                <a:latin typeface="Arial"/>
                <a:ea typeface="Arial"/>
                <a:cs typeface="Arial"/>
                <a:sym typeface="Arial"/>
              </a:defRPr>
            </a:pPr>
            <a:r>
              <a:rPr lang="ar"/>
              <a:t>ابدأ بالأسئلة الأقل إيلاماً ثمّ انتقل إلى التفاصيل الأكثر صعوبة التي يتعيّن عليك معرفتها لتقديم الرعاية المناسبة.</a:t>
            </a:r>
            <a:endParaRPr sz="1300">
              <a:latin typeface="Arial"/>
              <a:ea typeface="Arial"/>
              <a:cs typeface="Arial"/>
              <a:sym typeface="Arial"/>
            </a:endParaRPr>
          </a:p>
          <a:p>
            <a:pPr marL="383178" marR="354793" indent="-383178" algn="r" rtl="1">
              <a:lnSpc>
                <a:spcPct val="113000"/>
              </a:lnSpc>
              <a:spcBef>
                <a:spcPts val="709"/>
              </a:spcBef>
              <a:buClr>
                <a:srgbClr val="005DA9"/>
              </a:buClr>
              <a:buSzPts val="1000"/>
              <a:buFont typeface="Noto Sans Symbols"/>
              <a:buChar char="▪"/>
              <a:defRPr sz="1300">
                <a:latin typeface="Arial"/>
                <a:ea typeface="Arial"/>
                <a:cs typeface="Arial"/>
                <a:sym typeface="Arial"/>
              </a:defRPr>
            </a:pPr>
            <a:r>
              <a:rPr lang="ar"/>
              <a:t>أكّد مجدداً على السرية واذكر القيود القانونية التي تحدّ من قدرتك على منح السرية بنسبة %100.</a:t>
            </a:r>
          </a:p>
          <a:p>
            <a:pPr marL="383178" marR="354793" indent="-383178" algn="r" rtl="1">
              <a:lnSpc>
                <a:spcPct val="113000"/>
              </a:lnSpc>
              <a:spcBef>
                <a:spcPts val="709"/>
              </a:spcBef>
              <a:buClr>
                <a:srgbClr val="005DA9"/>
              </a:buClr>
              <a:buSzPts val="1000"/>
              <a:buFont typeface="Noto Sans Symbols"/>
              <a:buChar char="▪"/>
              <a:defRPr sz="1300">
                <a:latin typeface="Arial"/>
                <a:ea typeface="Arial"/>
                <a:cs typeface="Arial"/>
                <a:sym typeface="Arial"/>
              </a:defRPr>
            </a:pPr>
            <a:r>
              <a:rPr lang="ar"/>
              <a:t>يجب ترميز التاريخ المرضي المفصل وسجل الفحوصات باستخدام نظام مجهول الهوية. لا يُسجّل سوى رمز المستفيدة في سجلات العيادة أو في أماكن أخرى حيث يطّلع العديد من الأشخاص على المعلومات. يجب دائماً تخزين السجلات التفصيلية للمستفيدة في مكان مغلق وسري (خزانة أو صندوق أو غرفة، وما إلى ذلك).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7"/>
        <p:cNvGrpSpPr/>
        <p:nvPr/>
      </p:nvGrpSpPr>
      <p:grpSpPr>
        <a:xfrm>
          <a:off x="0" y="0"/>
          <a:ext cx="0" cy="0"/>
          <a:chOff x="0" y="0"/>
          <a:chExt cx="0" cy="0"/>
        </a:xfrm>
      </p:grpSpPr>
      <p:sp>
        <p:nvSpPr>
          <p:cNvPr id="1478" name="Google Shape;1478;p179: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79" name="Google Shape;1479;p179: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rtlCol="1" anchor="t" anchorCtr="0">
            <a:noAutofit/>
          </a:bodyPr>
          <a:lstStyle>
            <a:defPPr algn="r" rtl="1"/>
          </a:lstStyle>
          <a:p>
            <a:pPr marR="60315" algn="r" rtl="1">
              <a:lnSpc>
                <a:spcPct val="118000"/>
              </a:lnSpc>
              <a:buSzPts val="1100"/>
            </a:pPr>
            <a:r>
              <a:rPr lang="ar" b="1"/>
              <a:t>توجّه إلى المشاركين بالقول: </a:t>
            </a:r>
            <a:r>
              <a:rPr lang="ar"/>
              <a:t>إذا كانت الناجية أنثى، فاجمع ووثق المعلومات المتعلقة ببداية الحيض و/أو قربه و/أو مرحلة النمو "تانر".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7"/>
        <p:cNvGrpSpPr/>
        <p:nvPr/>
      </p:nvGrpSpPr>
      <p:grpSpPr>
        <a:xfrm>
          <a:off x="0" y="0"/>
          <a:ext cx="0" cy="0"/>
          <a:chOff x="0" y="0"/>
          <a:chExt cx="0" cy="0"/>
        </a:xfrm>
      </p:grpSpPr>
      <p:sp>
        <p:nvSpPr>
          <p:cNvPr id="1488" name="Google Shape;1488;p180: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89" name="Google Shape;1489;p180: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rtlCol="1" anchor="t" anchorCtr="0">
            <a:noAutofit/>
          </a:bodyPr>
          <a:lstStyle>
            <a:defPPr algn="r" rtl="1"/>
          </a:lstStyle>
          <a:p>
            <a:pPr marR="60315" algn="r" rtl="1">
              <a:lnSpc>
                <a:spcPct val="118000"/>
              </a:lnSpc>
              <a:buSzPts val="1100"/>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7"/>
        <p:cNvGrpSpPr/>
        <p:nvPr/>
      </p:nvGrpSpPr>
      <p:grpSpPr>
        <a:xfrm>
          <a:off x="0" y="0"/>
          <a:ext cx="0" cy="0"/>
          <a:chOff x="0" y="0"/>
          <a:chExt cx="0" cy="0"/>
        </a:xfrm>
      </p:grpSpPr>
      <p:sp>
        <p:nvSpPr>
          <p:cNvPr id="1498" name="Google Shape;1498;p181: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99" name="Google Shape;1499;p181: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rtlCol="1" anchor="t" anchorCtr="0">
            <a:noAutofit/>
          </a:bodyPr>
          <a:lstStyle>
            <a:defPPr algn="r" rtl="1"/>
          </a:lstStyle>
          <a:p>
            <a:pPr marR="59690" algn="r" rtl="1">
              <a:lnSpc>
                <a:spcPct val="118000"/>
              </a:lnSpc>
              <a:buSzPts val="1100"/>
              <a:defRPr b="1">
                <a:latin typeface="Arial"/>
                <a:cs typeface="Arial"/>
              </a:defRPr>
            </a:pPr>
            <a:r>
              <a:rPr lang="ar"/>
              <a:t>ملاحظات للميسر:</a:t>
            </a:r>
          </a:p>
          <a:p>
            <a:pPr marR="59690" algn="r" rtl="1">
              <a:lnSpc>
                <a:spcPct val="118000"/>
              </a:lnSpc>
              <a:buSzPts val="1100"/>
              <a:defRPr>
                <a:latin typeface="Arial"/>
                <a:cs typeface="Arial"/>
              </a:defRPr>
            </a:pPr>
            <a:r>
              <a:rPr lang="ar"/>
              <a:t>استخدم النموذج المحلي المعتمد للتدبير العلاجي السريري للاغتصاب و/أو أداة المساعدة على العمل (9أ) لضمان تسجيل التاريخ المرضي الشامل وعدم إغفال الأسئلة الأساسية. </a:t>
            </a:r>
          </a:p>
          <a:p>
            <a:pPr marR="60315" algn="r" rtl="1">
              <a:lnSpc>
                <a:spcPct val="118000"/>
              </a:lnSpc>
              <a:buSzPts val="1100"/>
            </a:pPr>
            <a:endParaRPr lang="ar"/>
          </a:p>
          <a:p>
            <a:pPr marR="59690" algn="r" rtl="1">
              <a:lnSpc>
                <a:spcPct val="118000"/>
              </a:lnSpc>
              <a:buSzPts val="1100"/>
              <a:defRPr>
                <a:latin typeface="Arial"/>
                <a:cs typeface="Arial"/>
              </a:defRPr>
            </a:pPr>
            <a:r>
              <a:rPr lang="ar"/>
              <a:t>اطلب من المشاركين الاطلاع على أداة المساعدة على العمل (9أ). راجع أهمية اتّخاذ وضعية الإصغاء الجيد، وعدم التحديق في النموذج والكتابة خلال تسجيل التاريخ المرضي.  </a:t>
            </a:r>
          </a:p>
          <a:p>
            <a:pPr marR="60315" algn="r" rtl="1">
              <a:lnSpc>
                <a:spcPct val="118000"/>
              </a:lnSpc>
              <a:buSzPts val="1100"/>
            </a:pPr>
            <a:endParaRPr lang="ar"/>
          </a:p>
          <a:p>
            <a:pPr marR="60315" algn="r" rtl="1">
              <a:lnSpc>
                <a:spcPct val="118000"/>
              </a:lnSpc>
              <a:buSzPts val="1100"/>
            </a:pPr>
            <a:r>
              <a:rPr lang="ar"/>
              <a:t>اشرح أنّ مقدم الرعاية سوف يكتسب الخبرة مع الممارسة العملية، ما يجعله مرتاحاً في جمع عدة نقاط من المعلومات أثناء الإصغاء ببساطة وثم يدوّن الملاحظات.  </a:t>
            </a:r>
          </a:p>
          <a:p>
            <a:pPr marR="60315" algn="r" rtl="1">
              <a:lnSpc>
                <a:spcPct val="118000"/>
              </a:lnSpc>
              <a:buSzPts val="1100"/>
            </a:pPr>
            <a:endParaRPr lang="ar"/>
          </a:p>
          <a:p>
            <a:pPr marR="60315" algn="r" rtl="1">
              <a:lnSpc>
                <a:spcPct val="118000"/>
              </a:lnSpc>
              <a:buSzPts val="1100"/>
            </a:pPr>
            <a:r>
              <a:rPr lang="ar"/>
              <a:t>يُفضّل أن يقوم مقدم الرعاية الصحية بتدوين ملاحظات تقريبية أولاً لتقليل وقت الكتابة، ثم إكمال السجل بمزيد من التفاصيل والوضوح بعد مغادرة الناجية. </a:t>
            </a:r>
          </a:p>
          <a:p>
            <a:pPr marR="60315" algn="r" rtl="1">
              <a:lnSpc>
                <a:spcPct val="118000"/>
              </a:lnSpc>
              <a:buSzPts val="1100"/>
            </a:pPr>
            <a:endParaRPr lang="ar"/>
          </a:p>
          <a:p>
            <a:pPr marR="60315" algn="r" rtl="1">
              <a:lnSpc>
                <a:spcPct val="118000"/>
              </a:lnSpc>
              <a:buSzPts val="1100"/>
            </a:pPr>
            <a:r>
              <a:rPr lang="ar"/>
              <a:t>في الأماكن التي يتواجد فيها اثنان من العاملين في مجال الصحة، فكّر في أن يعمد المساعد إلى إدخال المعلومات حتى لا يضطر مقدم الرعاية الصحية الأساسي إلى الكتابة على الإطلاق.</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7"/>
        <p:cNvGrpSpPr/>
        <p:nvPr/>
      </p:nvGrpSpPr>
      <p:grpSpPr>
        <a:xfrm>
          <a:off x="0" y="0"/>
          <a:ext cx="0" cy="0"/>
          <a:chOff x="0" y="0"/>
          <a:chExt cx="0" cy="0"/>
        </a:xfrm>
      </p:grpSpPr>
      <p:sp>
        <p:nvSpPr>
          <p:cNvPr id="1498" name="Google Shape;1498;p181: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99" name="Google Shape;1499;p181: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rtlCol="1" anchor="t" anchorCtr="0">
            <a:noAutofit/>
          </a:bodyPr>
          <a:lstStyle>
            <a:defPPr algn="r" rtl="1"/>
          </a:lstStyle>
          <a:p>
            <a:pPr marR="59690" algn="r" rtl="1">
              <a:lnSpc>
                <a:spcPct val="118000"/>
              </a:lnSpc>
              <a:buSzPts val="1100"/>
              <a:defRPr b="1">
                <a:latin typeface="Arial"/>
                <a:cs typeface="Arial"/>
              </a:defRPr>
            </a:pPr>
            <a:r>
              <a:rPr lang="ar" dirty="0"/>
              <a:t>ملاحظات للميسر:</a:t>
            </a:r>
          </a:p>
          <a:p>
            <a:pPr marR="59690" algn="r" rtl="1">
              <a:lnSpc>
                <a:spcPct val="118000"/>
              </a:lnSpc>
              <a:buSzPts val="1100"/>
              <a:defRPr>
                <a:latin typeface="Arial"/>
                <a:cs typeface="Arial"/>
              </a:defRPr>
            </a:pPr>
            <a:r>
              <a:rPr lang="ar" dirty="0"/>
              <a:t>استخدم النموذج المحلي المعتمد للتدبير العلاجي السريري للاغتصاب و/أو أداة المساعدة على العمل (9أ) لضمان تسجيل التاريخ المرضي الشامل وعدم إغفال الأسئلة الأساسية. </a:t>
            </a:r>
          </a:p>
          <a:p>
            <a:pPr marR="60315" algn="r" rtl="1">
              <a:lnSpc>
                <a:spcPct val="118000"/>
              </a:lnSpc>
              <a:buSzPts val="1100"/>
            </a:pPr>
            <a:endParaRPr lang="ar" dirty="0"/>
          </a:p>
          <a:p>
            <a:pPr marR="59690" algn="r" rtl="1">
              <a:lnSpc>
                <a:spcPct val="118000"/>
              </a:lnSpc>
              <a:buSzPts val="1100"/>
              <a:defRPr>
                <a:latin typeface="Arial"/>
                <a:cs typeface="Arial"/>
              </a:defRPr>
            </a:pPr>
            <a:r>
              <a:rPr lang="ar" dirty="0"/>
              <a:t>اطلب من المشاركين الاطلاع على أداة المساعدة على العمل (9أ). راجع أهمية اتّخاذ وضعية الإصغاء الجيد، وعدم التحديق في النموذج والكتابة خلال تسجيل التاريخ المرضي.  </a:t>
            </a:r>
          </a:p>
          <a:p>
            <a:pPr marR="60315" algn="r" rtl="1">
              <a:lnSpc>
                <a:spcPct val="118000"/>
              </a:lnSpc>
              <a:buSzPts val="1100"/>
            </a:pPr>
            <a:endParaRPr lang="ar" dirty="0"/>
          </a:p>
          <a:p>
            <a:pPr marR="60315" algn="r" rtl="1">
              <a:lnSpc>
                <a:spcPct val="118000"/>
              </a:lnSpc>
              <a:buSzPts val="1100"/>
            </a:pPr>
            <a:r>
              <a:rPr lang="ar" dirty="0"/>
              <a:t>اشرح أنّ مقدم الرعاية سوف يكتسب الخبرة مع الممارسة العملية، ما يجعله مرتاحاً في جمع عدة نقاط من المعلومات أثناء الإصغاء ببساطة وثم يدوّن الملاحظات.  </a:t>
            </a:r>
          </a:p>
          <a:p>
            <a:pPr marR="60315" algn="r" rtl="1">
              <a:lnSpc>
                <a:spcPct val="118000"/>
              </a:lnSpc>
              <a:buSzPts val="1100"/>
            </a:pPr>
            <a:endParaRPr lang="ar" dirty="0"/>
          </a:p>
          <a:p>
            <a:pPr marR="60315" algn="r" rtl="1">
              <a:lnSpc>
                <a:spcPct val="118000"/>
              </a:lnSpc>
              <a:buSzPts val="1100"/>
            </a:pPr>
            <a:r>
              <a:rPr lang="ar" dirty="0"/>
              <a:t>يُفضّل أن يقوم مقدم الرعاية الصحية بتدوين ملاحظات تقريبية أولاً لتقليل وقت الكتابة، ثم إكمال السجل بمزيد من التفاصيل والوضوح بعد مغادرة الناجية. </a:t>
            </a:r>
          </a:p>
          <a:p>
            <a:pPr marR="60315" algn="r" rtl="1">
              <a:lnSpc>
                <a:spcPct val="118000"/>
              </a:lnSpc>
              <a:buSzPts val="1100"/>
            </a:pPr>
            <a:endParaRPr lang="ar" dirty="0"/>
          </a:p>
          <a:p>
            <a:pPr marR="60315" algn="r" rtl="1">
              <a:lnSpc>
                <a:spcPct val="118000"/>
              </a:lnSpc>
              <a:buSzPts val="1100"/>
            </a:pPr>
            <a:r>
              <a:rPr lang="ar" dirty="0"/>
              <a:t>في الأماكن التي يتواجد فيها اثنان من العاملين في مجال الصحة، فكّر في أن يعمد المساعد إلى إدخال المعلومات حتى لا يضطر مقدم الرعاية الصحية الأساسي إلى الكتابة على الإطلاق.</a:t>
            </a:r>
          </a:p>
        </p:txBody>
      </p:sp>
    </p:spTree>
    <p:extLst>
      <p:ext uri="{BB962C8B-B14F-4D97-AF65-F5344CB8AC3E}">
        <p14:creationId xmlns:p14="http://schemas.microsoft.com/office/powerpoint/2010/main" val="33564423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7"/>
        <p:cNvGrpSpPr/>
        <p:nvPr/>
      </p:nvGrpSpPr>
      <p:grpSpPr>
        <a:xfrm>
          <a:off x="0" y="0"/>
          <a:ext cx="0" cy="0"/>
          <a:chOff x="0" y="0"/>
          <a:chExt cx="0" cy="0"/>
        </a:xfrm>
      </p:grpSpPr>
      <p:sp>
        <p:nvSpPr>
          <p:cNvPr id="1508" name="Google Shape;1508;p182: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09" name="Google Shape;1509;p182: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rtlCol="1" anchor="t" anchorCtr="0">
            <a:noAutofit/>
          </a:bodyPr>
          <a:lstStyle>
            <a:defPPr algn="r" rtl="1"/>
          </a:lstStyle>
          <a:p>
            <a:pPr marR="60315" algn="r" rtl="1">
              <a:lnSpc>
                <a:spcPct val="118000"/>
              </a:lnSpc>
              <a:buSzPts val="1100"/>
              <a:defRPr b="1"/>
            </a:pPr>
            <a:r>
              <a:rPr lang="ar" dirty="0"/>
              <a:t>ملاحظات للميسر:</a:t>
            </a:r>
          </a:p>
          <a:p>
            <a:pPr marR="60315" algn="r" rtl="1">
              <a:lnSpc>
                <a:spcPct val="118000"/>
              </a:lnSpc>
              <a:buSzPts val="1100"/>
            </a:pPr>
            <a:r>
              <a:rPr lang="ar" dirty="0"/>
              <a:t>شغّل هذا الفيديو: </a:t>
            </a:r>
            <a:r>
              <a:rPr lang="en-US" noProof="0" dirty="0"/>
              <a:t>https://rescue.app.box.com/s/r5w6pfxzqdvgyg87lroagisa5i5sio03/file/1121630865687</a:t>
            </a:r>
            <a:r>
              <a:rPr lang="ar" dirty="0"/>
              <a:t> [متاح باللغة الإنجليزية] </a:t>
            </a:r>
          </a:p>
          <a:p>
            <a:pPr marR="60315" algn="r" rtl="1">
              <a:lnSpc>
                <a:spcPct val="118000"/>
              </a:lnSpc>
              <a:buSzPts val="1100"/>
            </a:pPr>
            <a:endParaRPr lang="ar" dirty="0"/>
          </a:p>
          <a:p>
            <a:pPr marR="60315" algn="r" rtl="1">
              <a:lnSpc>
                <a:spcPct val="118000"/>
              </a:lnSpc>
              <a:buSzPts val="1100"/>
            </a:pPr>
            <a:r>
              <a:rPr lang="ar" dirty="0"/>
              <a:t>بعد عرض الفيديو، اطلب من المشاركين التعبير عن ملاحظاتهم بشأن الممارسات الجيدة. هل هناك أي مجالات يجب تحسينها؟  ما الذي كان بإمكانهم فعله بطريقة مختلفة؟</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8"/>
        <p:cNvGrpSpPr/>
        <p:nvPr/>
      </p:nvGrpSpPr>
      <p:grpSpPr>
        <a:xfrm>
          <a:off x="0" y="0"/>
          <a:ext cx="0" cy="0"/>
          <a:chOff x="0" y="0"/>
          <a:chExt cx="0" cy="0"/>
        </a:xfrm>
      </p:grpSpPr>
      <p:sp>
        <p:nvSpPr>
          <p:cNvPr id="1519" name="Google Shape;1519;p183: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20" name="Google Shape;1520;p183: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rtlCol="1" anchor="t" anchorCtr="0">
            <a:noAutofit/>
          </a:bodyPr>
          <a:lstStyle>
            <a:defPPr algn="r" rtl="1"/>
          </a:lstStyle>
          <a:p>
            <a:pPr marR="60315" algn="r" rtl="1">
              <a:lnSpc>
                <a:spcPct val="118000"/>
              </a:lnSpc>
              <a:buSzPts val="1100"/>
              <a:defRPr b="1"/>
            </a:pPr>
            <a:r>
              <a:rPr lang="ar" dirty="0"/>
              <a:t>ملاحظات للميسر:</a:t>
            </a:r>
          </a:p>
          <a:p>
            <a:pPr marR="60315" algn="r" rtl="1">
              <a:lnSpc>
                <a:spcPct val="118000"/>
              </a:lnSpc>
              <a:buSzPts val="1100"/>
            </a:pPr>
            <a:r>
              <a:rPr lang="ar" dirty="0"/>
              <a:t>أداة المساعدة على العمل (9أ): نموذج تسجيل التاريخ المرضي وإجراء الفحص لحالات الاعتداء الجنسي (في المرفق (ب): أدوات المساعدة على العمل للمشاركين) موجود أيضاً في الصفحات 91</a:t>
            </a:r>
            <a:r>
              <a:rPr lang="ar" dirty="0">
                <a:solidFill>
                  <a:srgbClr val="000000"/>
                </a:solidFill>
                <a:latin typeface="Arial"/>
                <a:ea typeface="Arial"/>
                <a:cs typeface="Arial"/>
                <a:sym typeface="Arial"/>
              </a:rPr>
              <a:t>-</a:t>
            </a:r>
            <a:r>
              <a:rPr lang="ar" dirty="0"/>
              <a:t>93 من</a:t>
            </a:r>
            <a:r>
              <a:rPr lang="ar" i="1" dirty="0"/>
              <a:t> </a:t>
            </a:r>
            <a:r>
              <a:rPr lang="ar" i="0" dirty="0"/>
              <a:t>الدليل السريري لرعاية الناجيات من العنف ضد المرأة</a:t>
            </a:r>
            <a:r>
              <a:rPr lang="ar" dirty="0"/>
              <a:t>.</a:t>
            </a:r>
          </a:p>
          <a:p>
            <a:pPr marR="60315" algn="r" rtl="1">
              <a:lnSpc>
                <a:spcPct val="118000"/>
              </a:lnSpc>
              <a:buSzPts val="1100"/>
            </a:pPr>
            <a:endParaRPr lang="ar" dirty="0"/>
          </a:p>
          <a:p>
            <a:pPr marR="59690" algn="r" rtl="1">
              <a:lnSpc>
                <a:spcPct val="118000"/>
              </a:lnSpc>
              <a:buClr>
                <a:srgbClr val="000000"/>
              </a:buClr>
              <a:buSzPts val="1100"/>
            </a:pPr>
            <a:endParaRPr dirty="0">
              <a:cs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6"/>
        <p:cNvGrpSpPr/>
        <p:nvPr/>
      </p:nvGrpSpPr>
      <p:grpSpPr>
        <a:xfrm>
          <a:off x="0" y="0"/>
          <a:ext cx="0" cy="0"/>
          <a:chOff x="0" y="0"/>
          <a:chExt cx="0" cy="0"/>
        </a:xfrm>
      </p:grpSpPr>
      <p:sp>
        <p:nvSpPr>
          <p:cNvPr id="1077" name="Google Shape;1077;p138: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78" name="Google Shape;1078;p138: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rtlCol="1" anchor="t" anchorCtr="0">
            <a:noAutofit/>
          </a:bodyPr>
          <a:lstStyle>
            <a:defPPr algn="r" rtl="1"/>
          </a:lstStyle>
          <a:p>
            <a:pPr algn="r" rtl="1">
              <a:buSzPts val="1100"/>
            </a:pPr>
            <a:endParaRPr/>
          </a:p>
        </p:txBody>
      </p:sp>
    </p:spTree>
    <p:extLst>
      <p:ext uri="{BB962C8B-B14F-4D97-AF65-F5344CB8AC3E}">
        <p14:creationId xmlns:p14="http://schemas.microsoft.com/office/powerpoint/2010/main" val="2296080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8"/>
        <p:cNvGrpSpPr/>
        <p:nvPr/>
      </p:nvGrpSpPr>
      <p:grpSpPr>
        <a:xfrm>
          <a:off x="0" y="0"/>
          <a:ext cx="0" cy="0"/>
          <a:chOff x="0" y="0"/>
          <a:chExt cx="0" cy="0"/>
        </a:xfrm>
      </p:grpSpPr>
      <p:sp>
        <p:nvSpPr>
          <p:cNvPr id="1529" name="Google Shape;1529;p184: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30" name="Google Shape;1530;p184: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rtlCol="1" anchor="t" anchorCtr="0">
            <a:noAutofit/>
          </a:bodyPr>
          <a:lstStyle>
            <a:defPPr algn="r" rtl="1"/>
          </a:lstStyle>
          <a:p>
            <a:pPr algn="r" rtl="1">
              <a:buSzPts val="1100"/>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4"/>
        <p:cNvGrpSpPr/>
        <p:nvPr/>
      </p:nvGrpSpPr>
      <p:grpSpPr>
        <a:xfrm>
          <a:off x="0" y="0"/>
          <a:ext cx="0" cy="0"/>
          <a:chOff x="0" y="0"/>
          <a:chExt cx="0" cy="0"/>
        </a:xfrm>
      </p:grpSpPr>
      <p:sp>
        <p:nvSpPr>
          <p:cNvPr id="1355" name="Google Shape;1355;p168: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56" name="Google Shape;1356;p168: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rtlCol="1" anchor="t" anchorCtr="0">
            <a:noAutofit/>
          </a:bodyPr>
          <a:lstStyle>
            <a:defPPr algn="r" rtl="1"/>
          </a:lstStyle>
          <a:p>
            <a:pPr marR="60315" algn="r" rtl="1">
              <a:lnSpc>
                <a:spcPct val="118000"/>
              </a:lnSpc>
              <a:buSzPts val="1100"/>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5"/>
        <p:cNvGrpSpPr/>
        <p:nvPr/>
      </p:nvGrpSpPr>
      <p:grpSpPr>
        <a:xfrm>
          <a:off x="0" y="0"/>
          <a:ext cx="0" cy="0"/>
          <a:chOff x="0" y="0"/>
          <a:chExt cx="0" cy="0"/>
        </a:xfrm>
      </p:grpSpPr>
      <p:sp>
        <p:nvSpPr>
          <p:cNvPr id="1366" name="Google Shape;1366;p169: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67" name="Google Shape;1367;p169: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rtlCol="1" anchor="t" anchorCtr="0">
            <a:noAutofit/>
          </a:bodyPr>
          <a:lstStyle>
            <a:defPPr algn="r" rtl="1"/>
          </a:lstStyle>
          <a:p>
            <a:pPr marR="60315" algn="r" rtl="1">
              <a:lnSpc>
                <a:spcPct val="118000"/>
              </a:lnSpc>
              <a:buSzPts val="1100"/>
            </a:pPr>
            <a:r>
              <a:rPr lang="ar" b="1" dirty="0"/>
              <a:t>توجّه إلى المشاركين بالقول: في حين قد يُطلب منك تسجيل التاريخ السريري وإجراء الفحص البدني لحالات عنف الشريك الحميم التي لا تنطوي على اعتداء جنسي، ستركز هذه الجلسة والجلسة التالية على تسجيل التاريخ المرضي الشامل وإجراء الفحص والتوثيق الذي يُشار إليه في التدبير العلاجي السريري للاغتصاب.</a:t>
            </a:r>
            <a:r>
              <a:rPr lang="ar" dirty="0"/>
              <a:t> في كل مقابلة تجريها مع الناجية، يجب أن تسترشد بتاريخها المرضي ورغباتها لتحديد مسار المقابلة ومجريات الفحص. </a:t>
            </a:r>
          </a:p>
          <a:p>
            <a:pPr marR="60315" algn="r" rtl="1">
              <a:lnSpc>
                <a:spcPct val="118000"/>
              </a:lnSpc>
              <a:buSzPts val="1100"/>
            </a:pPr>
            <a:endParaRPr lang="ar" dirty="0"/>
          </a:p>
          <a:p>
            <a:pPr marR="60315" algn="r" rtl="1">
              <a:lnSpc>
                <a:spcPct val="118000"/>
              </a:lnSpc>
              <a:buSzPts val="1100"/>
            </a:pPr>
            <a:r>
              <a:rPr lang="ar" dirty="0"/>
              <a:t>وفي حال عدم وجود ما يشير إلى ضرورة إجراء فحص للأعضاء التناسلية والشرجية، فلا داعي لإجرائه.  </a:t>
            </a:r>
          </a:p>
          <a:p>
            <a:pPr marR="60315" algn="r" rtl="1">
              <a:lnSpc>
                <a:spcPct val="118000"/>
              </a:lnSpc>
              <a:buSzPts val="1100"/>
            </a:pPr>
            <a:endParaRPr lang="ar" dirty="0"/>
          </a:p>
          <a:p>
            <a:pPr marR="60315" algn="r" rtl="1">
              <a:lnSpc>
                <a:spcPct val="118000"/>
              </a:lnSpc>
              <a:buSzPts val="1100"/>
            </a:pPr>
            <a:r>
              <a:rPr lang="ar" dirty="0"/>
              <a:t>لا بد من الإشارة إلى أنّ الشخاص ذوي هويات جنسانية متنوعة يتعرّضون للاعتداء الجنسي، وفي أوقات الحروب والنزاعات والنزوح وسائر حالات الطوارئ الإنسانية، تتزايد مخاطر العنف الجنسي بين الرجال والفتيان.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5"/>
        <p:cNvGrpSpPr/>
        <p:nvPr/>
      </p:nvGrpSpPr>
      <p:grpSpPr>
        <a:xfrm>
          <a:off x="0" y="0"/>
          <a:ext cx="0" cy="0"/>
          <a:chOff x="0" y="0"/>
          <a:chExt cx="0" cy="0"/>
        </a:xfrm>
      </p:grpSpPr>
      <p:sp>
        <p:nvSpPr>
          <p:cNvPr id="1406" name="Google Shape;1406;p170: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07" name="Google Shape;1407;p170: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rtlCol="1" anchor="t" anchorCtr="0">
            <a:noAutofit/>
          </a:bodyPr>
          <a:lstStyle>
            <a:defPPr algn="r" rtl="1"/>
          </a:lstStyle>
          <a:p>
            <a:pPr marR="59690" algn="r" rtl="1">
              <a:lnSpc>
                <a:spcPct val="118000"/>
              </a:lnSpc>
              <a:buClr>
                <a:srgbClr val="000000"/>
              </a:buClr>
              <a:buSzPts val="1100"/>
              <a:defRPr b="1">
                <a:latin typeface="Arial"/>
                <a:cs typeface="Arial"/>
              </a:defRPr>
            </a:pPr>
            <a:r>
              <a:rPr lang="ar"/>
              <a:t> </a:t>
            </a:r>
            <a:endParaRPr i="0">
              <a:latin typeface="Arial"/>
              <a:cs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2"/>
        <p:cNvGrpSpPr/>
        <p:nvPr/>
      </p:nvGrpSpPr>
      <p:grpSpPr>
        <a:xfrm>
          <a:off x="0" y="0"/>
          <a:ext cx="0" cy="0"/>
          <a:chOff x="0" y="0"/>
          <a:chExt cx="0" cy="0"/>
        </a:xfrm>
      </p:grpSpPr>
      <p:sp>
        <p:nvSpPr>
          <p:cNvPr id="1413" name="Google Shape;1413;p171: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14" name="Google Shape;1414;p171: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rtlCol="1" anchor="t" anchorCtr="0">
            <a:noAutofit/>
          </a:bodyPr>
          <a:lstStyle>
            <a:defPPr algn="r" rtl="1"/>
          </a:lstStyle>
          <a:p>
            <a:pPr marR="59690" algn="r" rtl="1">
              <a:lnSpc>
                <a:spcPct val="118000"/>
              </a:lnSpc>
              <a:buSzPts val="1100"/>
              <a:defRPr b="1">
                <a:latin typeface="Arial"/>
                <a:cs typeface="Arial"/>
              </a:defRPr>
            </a:pPr>
            <a:r>
              <a:rPr lang="ar"/>
              <a:t>ملاحظات للميسر:</a:t>
            </a:r>
          </a:p>
          <a:p>
            <a:pPr marR="59690" algn="r" rtl="1">
              <a:lnSpc>
                <a:spcPct val="118000"/>
              </a:lnSpc>
              <a:buSzPts val="1100"/>
              <a:defRPr>
                <a:latin typeface="Arial"/>
                <a:cs typeface="Arial"/>
              </a:defRPr>
            </a:pPr>
            <a:r>
              <a:rPr lang="ar"/>
              <a:t>ذكّر المشاركين أنه من المهم جداً معرفة البيئة السياساتية والتنظيمية التي يقدمون فيها الرعاية، كما هو مذكور في الجلسة 5. راجع السياسات والقوانين الرئيسية الخاصة بالسياق المعني والتي تنظّم عمل المشاركين في تقديم الرعاية، مثل:</a:t>
            </a:r>
          </a:p>
          <a:p>
            <a:pPr marL="181240" marR="60315" indent="-181240" algn="r" rtl="1">
              <a:lnSpc>
                <a:spcPct val="118000"/>
              </a:lnSpc>
              <a:buSzPts val="1100"/>
              <a:buFont typeface="Arial"/>
              <a:buChar char="•"/>
            </a:pPr>
            <a:r>
              <a:rPr lang="ar"/>
              <a:t>السن القانونية للموافقة على الرعاية والعلاج</a:t>
            </a:r>
          </a:p>
          <a:p>
            <a:pPr marL="181240" marR="60315" indent="-181240" algn="r" rtl="1">
              <a:lnSpc>
                <a:spcPct val="118000"/>
              </a:lnSpc>
              <a:buSzPts val="1100"/>
              <a:buFont typeface="Arial"/>
              <a:buChar char="•"/>
            </a:pPr>
            <a:r>
              <a:rPr lang="ar"/>
              <a:t>السن القانونية التي ينطبق الإبلاغ الإلزامي دونها</a:t>
            </a:r>
          </a:p>
          <a:p>
            <a:pPr marL="181240" marR="60315" indent="-181240" algn="r" rtl="1">
              <a:lnSpc>
                <a:spcPct val="118000"/>
              </a:lnSpc>
              <a:buSzPts val="1100"/>
              <a:buFont typeface="Arial"/>
              <a:buChar char="•"/>
            </a:pPr>
            <a:r>
              <a:rPr lang="ar"/>
              <a:t>إذا كان الإطار القانوني يسمح للناجيات باختيار ما إذا كانت الشرطة ستحقق وتسعى إلى الملاحقة القضائية بمجرد إبلاغها عن الاعتداء</a:t>
            </a:r>
          </a:p>
          <a:p>
            <a:pPr marL="181240" marR="60315" indent="-181240" algn="r" rtl="1">
              <a:lnSpc>
                <a:spcPct val="118000"/>
              </a:lnSpc>
              <a:buSzPts val="1100"/>
              <a:buFont typeface="Arial"/>
              <a:buChar char="•"/>
            </a:pPr>
            <a:r>
              <a:rPr lang="ar"/>
              <a:t>ما إذا كانت هناك قيود قانونية على مقدمي الرعاية الصحية الذين يمكنهم جمع وتقديم عينات الأدلة وإعداد التقارير الرسمية، وإذا كانت الإجابة "نعم"، فإنّ إسداء المشورة بشأن الحاجة إلى الإحالة ونقل الرعاية إلى مقدم خدمات جنائية هو أمر بالغ الأهمية قبل المضي قدماً، إذا كانت الناجية ترغب في تلقي تلك الخدمات.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9"/>
        <p:cNvGrpSpPr/>
        <p:nvPr/>
      </p:nvGrpSpPr>
      <p:grpSpPr>
        <a:xfrm>
          <a:off x="0" y="0"/>
          <a:ext cx="0" cy="0"/>
          <a:chOff x="0" y="0"/>
          <a:chExt cx="0" cy="0"/>
        </a:xfrm>
      </p:grpSpPr>
      <p:sp>
        <p:nvSpPr>
          <p:cNvPr id="1420" name="Google Shape;1420;p172: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21" name="Google Shape;1421;p172: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rtlCol="1" anchor="t" anchorCtr="0">
            <a:noAutofit/>
          </a:bodyPr>
          <a:lstStyle>
            <a:defPPr algn="r" rtl="1"/>
          </a:lstStyle>
          <a:p>
            <a:pPr marR="60315" algn="r" rtl="1">
              <a:lnSpc>
                <a:spcPct val="118000"/>
              </a:lnSpc>
              <a:buSzPts val="1100"/>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6"/>
        <p:cNvGrpSpPr/>
        <p:nvPr/>
      </p:nvGrpSpPr>
      <p:grpSpPr>
        <a:xfrm>
          <a:off x="0" y="0"/>
          <a:ext cx="0" cy="0"/>
          <a:chOff x="0" y="0"/>
          <a:chExt cx="0" cy="0"/>
        </a:xfrm>
      </p:grpSpPr>
      <p:sp>
        <p:nvSpPr>
          <p:cNvPr id="1427" name="Google Shape;1427;p173: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28" name="Google Shape;1428;p173: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rtlCol="1" anchor="t" anchorCtr="0">
            <a:noAutofit/>
          </a:bodyPr>
          <a:lstStyle>
            <a:defPPr algn="r" rtl="1"/>
          </a:lstStyle>
          <a:p>
            <a:pPr marR="60315" algn="r" rtl="1">
              <a:lnSpc>
                <a:spcPct val="118000"/>
              </a:lnSpc>
              <a:buSzPts val="1100"/>
            </a:pPr>
            <a:r>
              <a:rPr lang="ar" b="1" dirty="0"/>
              <a:t>توجّه إلى المشاركين بالقول: </a:t>
            </a:r>
            <a:r>
              <a:rPr lang="ar" dirty="0"/>
              <a:t>تجدر الإشارة إلى أنّ هذا التدريب سيعزز مهاراتك في مجال إجراء الفحص البدني والتوثيق، ولكنه لا يتيح الوقت الكافي ولا يتضمن تمارين لتطبيق المهارات أو توفير المعلومات التي تؤهلك لتصبح أخصائياً مدرّباً في مجال فحص الطب الشرعي. </a:t>
            </a:r>
          </a:p>
          <a:p>
            <a:pPr marR="60315" algn="r" rtl="1">
              <a:lnSpc>
                <a:spcPct val="118000"/>
              </a:lnSpc>
              <a:buSzPts val="1100"/>
            </a:pPr>
            <a:endParaRPr lang="ar" dirty="0"/>
          </a:p>
          <a:p>
            <a:pPr marR="59690" algn="r" rtl="1">
              <a:lnSpc>
                <a:spcPct val="118000"/>
              </a:lnSpc>
              <a:buSzPts val="1100"/>
              <a:defRPr>
                <a:latin typeface="Arial"/>
                <a:cs typeface="Arial"/>
              </a:defRPr>
            </a:pPr>
            <a:r>
              <a:rPr lang="ar" dirty="0"/>
              <a:t>إذا كان هناك أطباء شرعيون في المركز الذي تعمل فيه، قدِّم المشورة للناجية بشأن الخيارات والعوامل المقيدة المتعلقة بقرارها لإجراء فحص الطب الشرعي. إذا اختارت الناجية هذا الطريق، يجب إحالتها دائماً إلى طبيب مختص بالطب الشرعي. </a:t>
            </a:r>
          </a:p>
          <a:p>
            <a:pPr marR="60315" algn="r" rtl="1">
              <a:lnSpc>
                <a:spcPct val="118000"/>
              </a:lnSpc>
              <a:buSzPts val="1100"/>
            </a:pPr>
            <a:endParaRPr lang="ar" dirty="0"/>
          </a:p>
          <a:p>
            <a:pPr marR="60315" algn="r" rtl="1">
              <a:lnSpc>
                <a:spcPct val="118000"/>
              </a:lnSpc>
              <a:buSzPts val="1100"/>
            </a:pPr>
            <a:r>
              <a:rPr lang="ar" dirty="0"/>
              <a:t>هناك أنواع كثيرة من الأدلة المادية التي تصبح غير قابلة للتطبيق بعد مرور 48</a:t>
            </a:r>
            <a:r>
              <a:rPr lang="ar" dirty="0">
                <a:solidFill>
                  <a:srgbClr val="000000"/>
                </a:solidFill>
                <a:latin typeface="Arial"/>
                <a:ea typeface="Arial"/>
                <a:cs typeface="Arial"/>
                <a:sym typeface="Arial"/>
              </a:rPr>
              <a:t>-</a:t>
            </a:r>
            <a:r>
              <a:rPr lang="ar" dirty="0"/>
              <a:t>72 ساعة. لذلك لا بد من إسداء المشورة بشأن تدني احتمال وجود عينات مادية صالحة لدى الناجيات اللواتي يحضرنَ بعد مرور 4</a:t>
            </a:r>
            <a:r>
              <a:rPr lang="ar" dirty="0">
                <a:solidFill>
                  <a:srgbClr val="000000"/>
                </a:solidFill>
                <a:latin typeface="Arial"/>
                <a:ea typeface="Arial"/>
                <a:cs typeface="Arial"/>
                <a:sym typeface="Arial"/>
              </a:rPr>
              <a:t>-</a:t>
            </a:r>
            <a:r>
              <a:rPr lang="ar" dirty="0"/>
              <a:t>5 أيام من تعرّضهنّ لاعتداء جنسي. </a:t>
            </a:r>
          </a:p>
          <a:p>
            <a:pPr marR="60315" algn="r" rtl="1">
              <a:lnSpc>
                <a:spcPct val="118000"/>
              </a:lnSpc>
              <a:buSzPts val="1100"/>
            </a:pPr>
            <a:endParaRPr lang="ar" dirty="0"/>
          </a:p>
          <a:p>
            <a:pPr marR="60315" algn="r" rtl="1">
              <a:lnSpc>
                <a:spcPct val="118000"/>
              </a:lnSpc>
              <a:buSzPts val="1100"/>
            </a:pPr>
            <a:r>
              <a:rPr lang="ar" dirty="0"/>
              <a:t>أكّد على أنّ المحتوى والإرشادات الواردة في </a:t>
            </a:r>
            <a:r>
              <a:rPr lang="ar" u="sng" dirty="0"/>
              <a:t>هذه الجلسة</a:t>
            </a:r>
            <a:r>
              <a:rPr lang="ar" dirty="0"/>
              <a:t> وفي الجلسة 10 تنطبق على جميع الفحوصات البدنية التي تعقب التعرّض للعنف الجنسي أو عنف الشريك الحميم، حتى عندما يتعذر إجراء فحص الطب الشرعي أو جمع الأدلة الجنائية أو عندما لا ترغب الناجية في الخضوع لهذه التجربة. </a:t>
            </a:r>
          </a:p>
          <a:p>
            <a:pPr marR="60315" algn="r" rtl="1">
              <a:lnSpc>
                <a:spcPct val="118000"/>
              </a:lnSpc>
              <a:buSzPts val="1100"/>
            </a:pPr>
            <a:endParaRPr lang="ar" dirty="0"/>
          </a:p>
          <a:p>
            <a:pPr marR="60315" algn="r" rtl="1">
              <a:lnSpc>
                <a:spcPct val="118000"/>
              </a:lnSpc>
              <a:buSzPts val="1100"/>
            </a:pPr>
            <a:r>
              <a:rPr lang="ar" b="1" dirty="0"/>
              <a:t>ملاحظة للميسر: إذا كنت ستُدرج الجلسة التكميلية 15 بشأن فحص الطب الشرعي، فمن المفيد أن تذكر المحتوى القادم أمام المشاركين.</a:t>
            </a:r>
            <a:endParaRPr b="1"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4"/>
        <p:cNvGrpSpPr/>
        <p:nvPr/>
      </p:nvGrpSpPr>
      <p:grpSpPr>
        <a:xfrm>
          <a:off x="0" y="0"/>
          <a:ext cx="0" cy="0"/>
          <a:chOff x="0" y="0"/>
          <a:chExt cx="0" cy="0"/>
        </a:xfrm>
      </p:grpSpPr>
      <p:sp>
        <p:nvSpPr>
          <p:cNvPr id="1435" name="Google Shape;1435;p174: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36" name="Google Shape;1436;p174: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rtlCol="1" anchor="t" anchorCtr="0">
            <a:noAutofit/>
          </a:bodyPr>
          <a:lstStyle>
            <a:defPPr algn="r" rtl="1"/>
          </a:lstStyle>
          <a:p>
            <a:pPr marR="60315" algn="r" rtl="1">
              <a:lnSpc>
                <a:spcPct val="118000"/>
              </a:lnSpc>
              <a:buSzPts val="1100"/>
              <a:defRPr>
                <a:latin typeface="Arial"/>
                <a:ea typeface="Arial"/>
                <a:cs typeface="Arial"/>
                <a:sym typeface="Arial"/>
              </a:defRPr>
            </a:pPr>
            <a:r>
              <a:rPr lang="ar" b="1"/>
              <a:t>توجّه إلى المشاركين بالقول: </a:t>
            </a:r>
            <a:r>
              <a:rPr lang="ar"/>
              <a:t>يواجه العديد من مقدمي الرعاية الصحية صعوبة في الموازنة بين التعقيدات والمتطلبات لتوفير الفحص الشامل وتوثيق نتائجه من جهة، وإجراء فحص كامل للطب الشرعي من جهة أخرى. تمّ تصميم هذا التمرين لمساعدتك على التفكير في كيفية تثقيف الناجيات وإسداء المشورة لهنّ بشأن الخيارات المتاحة أمامهنّ. </a:t>
            </a:r>
            <a:endParaRPr sz="1200"/>
          </a:p>
          <a:p>
            <a:pPr marR="60315" algn="r" rtl="1">
              <a:lnSpc>
                <a:spcPct val="118000"/>
              </a:lnSpc>
              <a:buSzPts val="1100"/>
            </a:pPr>
            <a:endParaRPr sz="1200">
              <a:latin typeface="Arial"/>
              <a:ea typeface="Arial"/>
              <a:cs typeface="Arial"/>
              <a:sym typeface="Arial"/>
            </a:endParaRPr>
          </a:p>
          <a:p>
            <a:pPr marR="60315" algn="r" rtl="1">
              <a:lnSpc>
                <a:spcPct val="118000"/>
              </a:lnSpc>
              <a:buSzPts val="1100"/>
              <a:defRPr>
                <a:latin typeface="Arial"/>
                <a:ea typeface="Arial"/>
                <a:cs typeface="Arial"/>
                <a:sym typeface="Arial"/>
              </a:defRPr>
            </a:pPr>
            <a:r>
              <a:rPr lang="ar"/>
              <a:t>تذكّر: إذا لم يتم استيفاء الشروط الدنيا، فلا تقدم المشورة، واعرض على الناجية خيار الإحالة إلى خدمات فحص الطب الشرعي. </a:t>
            </a:r>
            <a:endParaRPr sz="120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HO_Sess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59B9922-6B41-2A58-66E0-45E5C2873D33}"/>
              </a:ext>
            </a:extLst>
          </p:cNvPr>
          <p:cNvSpPr/>
          <p:nvPr userDrawn="1"/>
        </p:nvSpPr>
        <p:spPr>
          <a:xfrm>
            <a:off x="0" y="0"/>
            <a:ext cx="12192000" cy="601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lgn="r" rtl="1"/>
          </a:lstStyle>
          <a:p>
            <a:pPr algn="ctr" rtl="1"/>
            <a:endParaRPr dirty="0">
              <a:latin typeface="Arial" panose="020B0604020202020204" pitchFamily="34" charset="0"/>
            </a:endParaRPr>
          </a:p>
        </p:txBody>
      </p:sp>
      <p:sp>
        <p:nvSpPr>
          <p:cNvPr id="20" name="Text Placeholder 3">
            <a:extLst>
              <a:ext uri="{FF2B5EF4-FFF2-40B4-BE49-F238E27FC236}">
                <a16:creationId xmlns:a16="http://schemas.microsoft.com/office/drawing/2014/main" id="{51ED0919-8DBB-8354-ACCB-C400F2FF7380}"/>
              </a:ext>
            </a:extLst>
          </p:cNvPr>
          <p:cNvSpPr>
            <a:spLocks noGrp="1"/>
          </p:cNvSpPr>
          <p:nvPr>
            <p:ph type="body" sz="quarter" idx="11" hasCustomPrompt="1"/>
          </p:nvPr>
        </p:nvSpPr>
        <p:spPr>
          <a:xfrm>
            <a:off x="1029067" y="2782383"/>
            <a:ext cx="3780000" cy="2416150"/>
          </a:xfrm>
        </p:spPr>
        <p:txBody>
          <a:bodyPr rtlCol="1">
            <a:normAutofit/>
          </a:bodyPr>
          <a:lstStyle>
            <a:defPPr algn="r" rtl="1"/>
            <a:lvl1pPr marL="0" indent="0" algn="ctr" rtl="1">
              <a:buNone/>
              <a:defRPr sz="2800" b="1">
                <a:solidFill>
                  <a:schemeClr val="bg1"/>
                </a:solidFill>
                <a:latin typeface="Arial" panose="020B0604020202020204" pitchFamily="34" charset="0"/>
                <a:cs typeface="Arial" panose="020B0604020202020204" pitchFamily="34" charset="0"/>
              </a:defRPr>
            </a:lvl1pPr>
          </a:lstStyle>
          <a:p>
            <a:pPr lvl="0" algn="r" rtl="1"/>
            <a:r>
              <a:rPr lang="ar" dirty="0"/>
              <a:t>title</a:t>
            </a:r>
          </a:p>
        </p:txBody>
      </p:sp>
      <p:sp>
        <p:nvSpPr>
          <p:cNvPr id="6" name="Rectangle 5">
            <a:extLst>
              <a:ext uri="{FF2B5EF4-FFF2-40B4-BE49-F238E27FC236}">
                <a16:creationId xmlns:a16="http://schemas.microsoft.com/office/drawing/2014/main" id="{72ECFB44-5E1A-1FAD-105D-700179062406}"/>
              </a:ext>
            </a:extLst>
          </p:cNvPr>
          <p:cNvSpPr/>
          <p:nvPr userDrawn="1"/>
        </p:nvSpPr>
        <p:spPr>
          <a:xfrm>
            <a:off x="2127067" y="1918364"/>
            <a:ext cx="1584000" cy="36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lgn="r" rtl="1"/>
          </a:lstStyle>
          <a:p>
            <a:pPr algn="ctr" rtl="1"/>
            <a:endParaRPr dirty="0">
              <a:latin typeface="Arial" panose="020B0604020202020204" pitchFamily="34" charset="0"/>
            </a:endParaRPr>
          </a:p>
        </p:txBody>
      </p:sp>
      <p:sp>
        <p:nvSpPr>
          <p:cNvPr id="4" name="Text Placeholder 3">
            <a:extLst>
              <a:ext uri="{FF2B5EF4-FFF2-40B4-BE49-F238E27FC236}">
                <a16:creationId xmlns:a16="http://schemas.microsoft.com/office/drawing/2014/main" id="{EBBCB7D9-B4AC-4D57-F0EC-B454A7BA7F1F}"/>
              </a:ext>
            </a:extLst>
          </p:cNvPr>
          <p:cNvSpPr>
            <a:spLocks noGrp="1"/>
          </p:cNvSpPr>
          <p:nvPr>
            <p:ph type="body" sz="quarter" idx="10" hasCustomPrompt="1"/>
          </p:nvPr>
        </p:nvSpPr>
        <p:spPr>
          <a:xfrm>
            <a:off x="1029067" y="1918364"/>
            <a:ext cx="3780000" cy="397032"/>
          </a:xfrm>
        </p:spPr>
        <p:txBody>
          <a:bodyPr rtlCol="1">
            <a:spAutoFit/>
          </a:bodyPr>
          <a:lstStyle>
            <a:defPPr algn="r" rtl="1"/>
            <a:lvl1pPr marL="0" indent="0" algn="ctr" rtl="1">
              <a:buNone/>
              <a:defRPr sz="2200" b="0">
                <a:solidFill>
                  <a:schemeClr val="bg1"/>
                </a:solidFill>
                <a:latin typeface="Arial" panose="020B0604020202020204" pitchFamily="34" charset="0"/>
                <a:cs typeface="Arial" panose="020B0604020202020204" pitchFamily="34" charset="0"/>
              </a:defRPr>
            </a:lvl1pPr>
          </a:lstStyle>
          <a:p>
            <a:pPr lvl="0" algn="r" rtl="1"/>
            <a:r>
              <a:rPr lang="ar" dirty="0"/>
              <a:t>Session x.</a:t>
            </a:r>
          </a:p>
        </p:txBody>
      </p:sp>
      <p:sp>
        <p:nvSpPr>
          <p:cNvPr id="26" name="Oval 25">
            <a:extLst>
              <a:ext uri="{FF2B5EF4-FFF2-40B4-BE49-F238E27FC236}">
                <a16:creationId xmlns:a16="http://schemas.microsoft.com/office/drawing/2014/main" id="{B2D979C8-D784-E574-F98E-DF0E8177AC01}"/>
              </a:ext>
            </a:extLst>
          </p:cNvPr>
          <p:cNvSpPr/>
          <p:nvPr userDrawn="1"/>
        </p:nvSpPr>
        <p:spPr>
          <a:xfrm>
            <a:off x="626855" y="-2204865"/>
            <a:ext cx="1500212" cy="1500212"/>
          </a:xfrm>
          <a:prstGeom prst="ellipse">
            <a:avLst/>
          </a:prstGeom>
          <a:solidFill>
            <a:srgbClr val="ED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lgn="r" rtl="1"/>
          </a:lstStyle>
          <a:p>
            <a:pPr algn="ctr" rtl="1"/>
            <a:endParaRPr dirty="0">
              <a:latin typeface="Arial" panose="020B0604020202020204" pitchFamily="34" charset="0"/>
            </a:endParaRPr>
          </a:p>
        </p:txBody>
      </p:sp>
      <p:sp>
        <p:nvSpPr>
          <p:cNvPr id="12" name="Picture Placeholder 4">
            <a:extLst>
              <a:ext uri="{FF2B5EF4-FFF2-40B4-BE49-F238E27FC236}">
                <a16:creationId xmlns:a16="http://schemas.microsoft.com/office/drawing/2014/main" id="{60278AC1-9E27-22D2-CE59-BD595F39C666}"/>
              </a:ext>
            </a:extLst>
          </p:cNvPr>
          <p:cNvSpPr>
            <a:spLocks noGrp="1"/>
          </p:cNvSpPr>
          <p:nvPr>
            <p:ph type="pic" sz="quarter" idx="12"/>
          </p:nvPr>
        </p:nvSpPr>
        <p:spPr>
          <a:xfrm>
            <a:off x="5496000" y="0"/>
            <a:ext cx="6696000" cy="6012000"/>
          </a:xfrm>
        </p:spPr>
        <p:txBody>
          <a:bodyPr rtlCol="1"/>
          <a:lstStyle>
            <a:defPPr algn="r" rtl="1"/>
          </a:lstStyle>
          <a:p>
            <a:pPr algn="r" rtl="1"/>
            <a:endParaRPr/>
          </a:p>
        </p:txBody>
      </p:sp>
      <p:pic>
        <p:nvPicPr>
          <p:cNvPr id="7" name="Picture 6">
            <a:extLst>
              <a:ext uri="{FF2B5EF4-FFF2-40B4-BE49-F238E27FC236}">
                <a16:creationId xmlns:a16="http://schemas.microsoft.com/office/drawing/2014/main" id="{FCC042B7-6FEB-2156-30EB-E9242AFDF52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87067" y="4715909"/>
            <a:ext cx="1440000" cy="1440000"/>
          </a:xfrm>
          <a:prstGeom prst="rect">
            <a:avLst/>
          </a:prstGeom>
        </p:spPr>
      </p:pic>
    </p:spTree>
    <p:extLst>
      <p:ext uri="{BB962C8B-B14F-4D97-AF65-F5344CB8AC3E}">
        <p14:creationId xmlns:p14="http://schemas.microsoft.com/office/powerpoint/2010/main" val="2847548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8B2D9-CA79-A8A5-9583-7E1304D47D8D}"/>
              </a:ext>
            </a:extLst>
          </p:cNvPr>
          <p:cNvSpPr>
            <a:spLocks noGrp="1"/>
          </p:cNvSpPr>
          <p:nvPr>
            <p:ph type="title"/>
          </p:nvPr>
        </p:nvSpPr>
        <p:spPr/>
        <p:txBody>
          <a:bodyPr rtlCol="1"/>
          <a:lstStyle>
            <a:defPPr algn="r" rtl="1"/>
          </a:lstStyle>
          <a:p>
            <a:pPr algn="r" rtl="1"/>
            <a:r>
              <a:rPr lang="ar"/>
              <a:t>Click to edit Master title style</a:t>
            </a:r>
          </a:p>
        </p:txBody>
      </p:sp>
      <p:sp>
        <p:nvSpPr>
          <p:cNvPr id="3" name="Content Placeholder 2">
            <a:extLst>
              <a:ext uri="{FF2B5EF4-FFF2-40B4-BE49-F238E27FC236}">
                <a16:creationId xmlns:a16="http://schemas.microsoft.com/office/drawing/2014/main" id="{F9EFC4A7-6689-2A37-89DF-D9BEFFB96211}"/>
              </a:ext>
            </a:extLst>
          </p:cNvPr>
          <p:cNvSpPr>
            <a:spLocks noGrp="1"/>
          </p:cNvSpPr>
          <p:nvPr>
            <p:ph idx="1"/>
          </p:nvPr>
        </p:nvSpPr>
        <p:spPr/>
        <p:txBody>
          <a:bodyPr rtlCol="1"/>
          <a:lstStyle>
            <a:defPPr algn="r" rtl="1"/>
          </a:lstStyle>
          <a:p>
            <a:pPr lvl="0" algn="r" rtl="1"/>
            <a:r>
              <a:rPr lang="ar"/>
              <a:t>Click to edit Master text styles</a:t>
            </a:r>
          </a:p>
          <a:p>
            <a:pPr lvl="1" algn="r" rtl="1"/>
            <a:r>
              <a:rPr lang="ar"/>
              <a:t>Second level</a:t>
            </a:r>
          </a:p>
          <a:p>
            <a:pPr lvl="2" algn="r" rtl="1"/>
            <a:r>
              <a:rPr lang="ar"/>
              <a:t>Third level</a:t>
            </a:r>
          </a:p>
          <a:p>
            <a:pPr lvl="3" algn="r" rtl="1"/>
            <a:r>
              <a:rPr lang="ar"/>
              <a:t>Fourth level</a:t>
            </a:r>
          </a:p>
          <a:p>
            <a:pPr lvl="4" algn="r" rtl="1"/>
            <a:r>
              <a:rPr lang="ar"/>
              <a:t>Fifth level</a:t>
            </a:r>
          </a:p>
        </p:txBody>
      </p:sp>
    </p:spTree>
    <p:extLst>
      <p:ext uri="{BB962C8B-B14F-4D97-AF65-F5344CB8AC3E}">
        <p14:creationId xmlns:p14="http://schemas.microsoft.com/office/powerpoint/2010/main" val="19599932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7B303-E4FF-0827-27CE-BC101592EBD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596A478-1669-21FC-F298-957B611758D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Tree>
    <p:extLst>
      <p:ext uri="{BB962C8B-B14F-4D97-AF65-F5344CB8AC3E}">
        <p14:creationId xmlns:p14="http://schemas.microsoft.com/office/powerpoint/2010/main" val="39807769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5E5C9-FB06-6BBF-C3E8-330F487AD0A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C3C987D-862C-A453-F592-9C8B6E7363E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AB15AAF-AB72-46AB-3DC3-39411937856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854610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BE707-41C4-51CF-2C66-FC09897E9BB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C58E3DD-EA96-110A-4268-8D06206BD27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7E658F7-EE3D-C5FC-B36E-86A6343A19E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00B29EF-A775-4026-0266-23705D2DC6C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A216514-4B2B-BF9D-F9B3-DFA715CE271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088641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397DE-DCD7-C236-610F-AC4156788BBB}"/>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4787474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02512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21E70-55E1-313A-5C1E-E30569AF48E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48BC589-5334-704D-34BD-22EFBA70735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1E87C34-9C7B-4041-F59C-A7661D2F2D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1018416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0F0D0-B4FF-B150-06EB-7909FE5B9B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0E0995D-ECB1-B473-2922-062508D7EB4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BB8E1E90-FB4D-6C75-0890-37E3F60FCE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5311347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61807-193E-DCE7-42DB-A228D02FED0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5CA6FF6-3419-8BA3-128B-AEFC9DA6391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8041307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CC70CE9-5692-07EC-BD04-FAF404FC37F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49D3AAB-5825-23D0-C0E2-7B40C5280BE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424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preserve="1" userDrawn="1">
  <p:cSld name="WHO_Title ">
    <p:spTree>
      <p:nvGrpSpPr>
        <p:cNvPr id="1" name="Shape 7"/>
        <p:cNvGrpSpPr/>
        <p:nvPr/>
      </p:nvGrpSpPr>
      <p:grpSpPr>
        <a:xfrm>
          <a:off x="0" y="0"/>
          <a:ext cx="0" cy="0"/>
          <a:chOff x="0" y="0"/>
          <a:chExt cx="0" cy="0"/>
        </a:xfrm>
      </p:grpSpPr>
      <p:sp>
        <p:nvSpPr>
          <p:cNvPr id="4" name="Google Shape;8;p13">
            <a:extLst>
              <a:ext uri="{FF2B5EF4-FFF2-40B4-BE49-F238E27FC236}">
                <a16:creationId xmlns:a16="http://schemas.microsoft.com/office/drawing/2014/main" id="{26AD09B2-93F8-21D8-EFD5-F50762A5AFA2}"/>
              </a:ext>
            </a:extLst>
          </p:cNvPr>
          <p:cNvSpPr txBox="1">
            <a:spLocks noGrp="1"/>
          </p:cNvSpPr>
          <p:nvPr>
            <p:ph type="title"/>
          </p:nvPr>
        </p:nvSpPr>
        <p:spPr>
          <a:xfrm>
            <a:off x="415600" y="288000"/>
            <a:ext cx="11360800" cy="720000"/>
          </a:xfrm>
          <a:prstGeom prst="rect">
            <a:avLst/>
          </a:prstGeom>
          <a:noFill/>
          <a:ln>
            <a:noFill/>
          </a:ln>
        </p:spPr>
        <p:txBody>
          <a:bodyPr spcFirstLastPara="1" wrap="none" lIns="91425" tIns="91425" rIns="91425" bIns="91425" rtlCol="1" anchor="t" anchorCtr="0">
            <a:noAutofit/>
          </a:bodyPr>
          <a:lstStyle>
            <a:defPPr algn="r" rtl="1"/>
            <a:lvl1pPr marR="0" lvl="0" algn="ctr" rtl="1">
              <a:lnSpc>
                <a:spcPct val="100000"/>
              </a:lnSpc>
              <a:spcBef>
                <a:spcPts val="0"/>
              </a:spcBef>
              <a:spcAft>
                <a:spcPts val="0"/>
              </a:spcAft>
              <a:buClr>
                <a:srgbClr val="000000"/>
              </a:buClr>
              <a:buSzPts val="1400"/>
              <a:buFont typeface="Arial"/>
              <a:buNone/>
              <a:defRPr sz="3400" b="1" i="0" u="none" strike="noStrike" cap="none">
                <a:solidFill>
                  <a:schemeClr val="accent3"/>
                </a:solidFill>
                <a:latin typeface="Arial" panose="020B0604020202020204" pitchFamily="34" charset="0"/>
                <a:ea typeface="Arial" panose="020B0604020202020204" pitchFamily="34" charset="0"/>
                <a:cs typeface="Arial" panose="020B0604020202020204" pitchFamily="34" charset="0"/>
                <a:sym typeface="Arial"/>
              </a:defRPr>
            </a:lvl1pPr>
            <a:lvl2pPr marR="0" lvl="1"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2pPr>
            <a:lvl3pPr marR="0" lvl="2"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3pPr>
            <a:lvl4pPr marR="0" lvl="3"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4pPr>
            <a:lvl5pPr marR="0" lvl="4"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5pPr>
            <a:lvl6pPr marR="0" lvl="5"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6pPr>
            <a:lvl7pPr marR="0" lvl="6"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7pPr>
            <a:lvl8pPr marR="0" lvl="7"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8pPr>
            <a:lvl9pPr marR="0" lvl="8"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9pPr>
          </a:lstStyle>
          <a:p>
            <a:pPr algn="r" rtl="1"/>
            <a:endParaRPr dirty="0"/>
          </a:p>
        </p:txBody>
      </p:sp>
    </p:spTree>
    <p:extLst>
      <p:ext uri="{BB962C8B-B14F-4D97-AF65-F5344CB8AC3E}">
        <p14:creationId xmlns:p14="http://schemas.microsoft.com/office/powerpoint/2010/main" val="33714241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Title Slide_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8EABD-6AC5-040C-8D60-77F57BE8E4D2}"/>
              </a:ext>
            </a:extLst>
          </p:cNvPr>
          <p:cNvSpPr>
            <a:spLocks noGrp="1"/>
          </p:cNvSpPr>
          <p:nvPr>
            <p:ph type="ctrTitle"/>
          </p:nvPr>
        </p:nvSpPr>
        <p:spPr>
          <a:xfrm>
            <a:off x="1524000" y="1122363"/>
            <a:ext cx="9144000" cy="2387600"/>
          </a:xfrm>
        </p:spPr>
        <p:txBody>
          <a:bodyPr rtlCol="1" anchor="b"/>
          <a:lstStyle>
            <a:defPPr algn="r" rtl="1"/>
            <a:lvl1pPr algn="ctr" rtl="1">
              <a:defRPr sz="6000"/>
            </a:lvl1pPr>
          </a:lstStyle>
          <a:p>
            <a:pPr algn="r" rtl="1"/>
            <a:r>
              <a:rPr lang="ar"/>
              <a:t>Click to edit Master title style</a:t>
            </a:r>
          </a:p>
        </p:txBody>
      </p:sp>
      <p:sp>
        <p:nvSpPr>
          <p:cNvPr id="3" name="Subtitle 2">
            <a:extLst>
              <a:ext uri="{FF2B5EF4-FFF2-40B4-BE49-F238E27FC236}">
                <a16:creationId xmlns:a16="http://schemas.microsoft.com/office/drawing/2014/main" id="{CDF34BE6-D9FC-A8F5-AEA7-E36C6C5AE03A}"/>
              </a:ext>
            </a:extLst>
          </p:cNvPr>
          <p:cNvSpPr>
            <a:spLocks noGrp="1"/>
          </p:cNvSpPr>
          <p:nvPr>
            <p:ph type="subTitle" idx="1"/>
          </p:nvPr>
        </p:nvSpPr>
        <p:spPr>
          <a:xfrm>
            <a:off x="1524000" y="3602038"/>
            <a:ext cx="9144000" cy="1655762"/>
          </a:xfrm>
        </p:spPr>
        <p:txBody>
          <a:bodyPr rtlCol="1"/>
          <a:lstStyle>
            <a:defPPr algn="r" rtl="1"/>
            <a:lvl1pPr marL="0" indent="0" algn="ctr" rtl="1">
              <a:buNone/>
              <a:defRPr sz="2400"/>
            </a:lvl1pPr>
            <a:lvl2pPr marL="457200" indent="0" algn="ctr" rtl="1">
              <a:buNone/>
              <a:defRPr sz="2000"/>
            </a:lvl2pPr>
            <a:lvl3pPr marL="914400" indent="0" algn="ctr" rtl="1">
              <a:buNone/>
              <a:defRPr sz="1800"/>
            </a:lvl3pPr>
            <a:lvl4pPr marL="1371600" indent="0" algn="ctr" rtl="1">
              <a:buNone/>
              <a:defRPr sz="1600"/>
            </a:lvl4pPr>
            <a:lvl5pPr marL="1828800" indent="0" algn="ctr" rtl="1">
              <a:buNone/>
              <a:defRPr sz="1600"/>
            </a:lvl5pPr>
            <a:lvl6pPr marL="2286000" indent="0" algn="ctr" rtl="1">
              <a:buNone/>
              <a:defRPr sz="1600"/>
            </a:lvl6pPr>
            <a:lvl7pPr marL="2743200" indent="0" algn="ctr" rtl="1">
              <a:buNone/>
              <a:defRPr sz="1600"/>
            </a:lvl7pPr>
            <a:lvl8pPr marL="3200400" indent="0" algn="ctr" rtl="1">
              <a:buNone/>
              <a:defRPr sz="1600"/>
            </a:lvl8pPr>
            <a:lvl9pPr marL="3657600" indent="0" algn="ctr" rtl="1">
              <a:buNone/>
              <a:defRPr sz="1600"/>
            </a:lvl9pPr>
          </a:lstStyle>
          <a:p>
            <a:pPr algn="r" rtl="1"/>
            <a:r>
              <a:rPr lang="ar"/>
              <a:t>Click to edit Master subtitle style</a:t>
            </a:r>
          </a:p>
        </p:txBody>
      </p:sp>
    </p:spTree>
    <p:extLst>
      <p:ext uri="{BB962C8B-B14F-4D97-AF65-F5344CB8AC3E}">
        <p14:creationId xmlns:p14="http://schemas.microsoft.com/office/powerpoint/2010/main" val="42719839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body" type="tx" preserve="1">
  <p:cSld name="Title and body">
    <p:spTree>
      <p:nvGrpSpPr>
        <p:cNvPr id="1" name="Shape 7"/>
        <p:cNvGrpSpPr/>
        <p:nvPr/>
      </p:nvGrpSpPr>
      <p:grpSpPr>
        <a:xfrm>
          <a:off x="0" y="0"/>
          <a:ext cx="0" cy="0"/>
          <a:chOff x="0" y="0"/>
          <a:chExt cx="0" cy="0"/>
        </a:xfrm>
      </p:grpSpPr>
      <p:sp>
        <p:nvSpPr>
          <p:cNvPr id="8" name="Google Shape;8;p13"/>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9pPr>
          </a:lstStyle>
          <a:p>
            <a:endParaRPr/>
          </a:p>
        </p:txBody>
      </p:sp>
      <p:sp>
        <p:nvSpPr>
          <p:cNvPr id="9" name="Google Shape;9;p13"/>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ctr" anchorCtr="0">
            <a:noAutofit/>
          </a:bodyPr>
          <a:lstStyle>
            <a:lvl1pPr marL="609585" marR="0" lvl="0" indent="-423323" algn="l" rtl="0">
              <a:lnSpc>
                <a:spcPct val="100000"/>
              </a:lnSpc>
              <a:spcBef>
                <a:spcPts val="0"/>
              </a:spcBef>
              <a:spcAft>
                <a:spcPts val="0"/>
              </a:spcAft>
              <a:buClr>
                <a:srgbClr val="000000"/>
              </a:buClr>
              <a:buSzPts val="1400"/>
              <a:buFont typeface="Wingdings" panose="05000000000000000000" pitchFamily="2" charset="2"/>
              <a:buChar char="n"/>
              <a:defRPr sz="1867" b="0" i="0" u="none" strike="noStrike" cap="none">
                <a:solidFill>
                  <a:srgbClr val="000000"/>
                </a:solidFill>
                <a:latin typeface="Arial"/>
                <a:ea typeface="Arial"/>
                <a:cs typeface="Arial"/>
                <a:sym typeface="Arial"/>
              </a:defRPr>
            </a:lvl1pPr>
            <a:lvl2pPr marL="1219170" marR="0" lvl="1" indent="-42332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2pPr>
            <a:lvl3pPr marL="1828754" marR="0" lvl="2" indent="-42332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3pPr>
            <a:lvl4pPr marL="2438339" marR="0" lvl="3" indent="-42332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4pPr>
            <a:lvl5pPr marL="3047924" marR="0" lvl="4" indent="-42332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5pPr>
            <a:lvl6pPr marL="3657509" marR="0" lvl="5" indent="-42332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6pPr>
            <a:lvl7pPr marL="4267093" marR="0" lvl="6" indent="-42332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7pPr>
            <a:lvl8pPr marL="4876678" marR="0" lvl="7" indent="-42332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8pPr>
            <a:lvl9pPr marL="5486263" marR="0" lvl="8" indent="-42332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9pPr>
          </a:lstStyle>
          <a:p>
            <a:endParaRPr dirty="0"/>
          </a:p>
        </p:txBody>
      </p:sp>
    </p:spTree>
    <p:extLst>
      <p:ext uri="{BB962C8B-B14F-4D97-AF65-F5344CB8AC3E}">
        <p14:creationId xmlns:p14="http://schemas.microsoft.com/office/powerpoint/2010/main" val="1807625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HO_Headline &amp; hands">
    <p:spTree>
      <p:nvGrpSpPr>
        <p:cNvPr id="1" name=""/>
        <p:cNvGrpSpPr/>
        <p:nvPr/>
      </p:nvGrpSpPr>
      <p:grpSpPr>
        <a:xfrm>
          <a:off x="0" y="0"/>
          <a:ext cx="0" cy="0"/>
          <a:chOff x="0" y="0"/>
          <a:chExt cx="0" cy="0"/>
        </a:xfrm>
      </p:grpSpPr>
      <p:pic>
        <p:nvPicPr>
          <p:cNvPr id="3" name="Picture 2" descr="A close-up of two hands  Description automatically generated">
            <a:extLst>
              <a:ext uri="{FF2B5EF4-FFF2-40B4-BE49-F238E27FC236}">
                <a16:creationId xmlns:a16="http://schemas.microsoft.com/office/drawing/2014/main" id="{ED50E1EF-925E-4E73-1D64-A606A558BB2F}"/>
              </a:ext>
            </a:extLst>
          </p:cNvPr>
          <p:cNvPicPr>
            <a:picLocks noChangeAspect="1"/>
          </p:cNvPicPr>
          <p:nvPr userDrawn="1"/>
        </p:nvPicPr>
        <p:blipFill rotWithShape="1">
          <a:blip r:embed="rId2">
            <a:alphaModFix amt="5000"/>
            <a:extLst>
              <a:ext uri="{28A0092B-C50C-407E-A947-70E740481C1C}">
                <a14:useLocalDpi xmlns:a14="http://schemas.microsoft.com/office/drawing/2010/main" val="0"/>
              </a:ext>
            </a:extLst>
          </a:blip>
          <a:srcRect l="-1" r="-1"/>
          <a:stretch/>
        </p:blipFill>
        <p:spPr>
          <a:xfrm>
            <a:off x="2317750" y="1260000"/>
            <a:ext cx="7556500" cy="4711700"/>
          </a:xfrm>
          <a:prstGeom prst="rect">
            <a:avLst/>
          </a:prstGeom>
        </p:spPr>
      </p:pic>
      <p:sp>
        <p:nvSpPr>
          <p:cNvPr id="4" name="Google Shape;8;p13">
            <a:extLst>
              <a:ext uri="{FF2B5EF4-FFF2-40B4-BE49-F238E27FC236}">
                <a16:creationId xmlns:a16="http://schemas.microsoft.com/office/drawing/2014/main" id="{AA309982-B38B-A1C5-395E-29FA9FD6839F}"/>
              </a:ext>
            </a:extLst>
          </p:cNvPr>
          <p:cNvSpPr txBox="1">
            <a:spLocks noGrp="1"/>
          </p:cNvSpPr>
          <p:nvPr>
            <p:ph type="title"/>
          </p:nvPr>
        </p:nvSpPr>
        <p:spPr>
          <a:xfrm>
            <a:off x="415600" y="288000"/>
            <a:ext cx="11360800" cy="720000"/>
          </a:xfrm>
          <a:prstGeom prst="rect">
            <a:avLst/>
          </a:prstGeom>
          <a:noFill/>
          <a:ln>
            <a:noFill/>
          </a:ln>
        </p:spPr>
        <p:txBody>
          <a:bodyPr spcFirstLastPara="1" wrap="none" lIns="91425" tIns="91425" rIns="91425" bIns="91425" rtlCol="1" anchor="t" anchorCtr="0">
            <a:noAutofit/>
          </a:bodyPr>
          <a:lstStyle>
            <a:defPPr algn="r" rtl="1"/>
            <a:lvl1pPr marR="0" lvl="0" algn="ctr" rtl="1">
              <a:lnSpc>
                <a:spcPct val="100000"/>
              </a:lnSpc>
              <a:spcBef>
                <a:spcPts val="0"/>
              </a:spcBef>
              <a:spcAft>
                <a:spcPts val="0"/>
              </a:spcAft>
              <a:buClr>
                <a:srgbClr val="000000"/>
              </a:buClr>
              <a:buSzPts val="1400"/>
              <a:buFont typeface="Arial"/>
              <a:buNone/>
              <a:defRPr sz="3400" b="1" i="0" u="none" strike="noStrike" cap="none">
                <a:solidFill>
                  <a:schemeClr val="accent3"/>
                </a:solidFill>
                <a:latin typeface="Arial" panose="020B0604020202020204" pitchFamily="34" charset="0"/>
                <a:ea typeface="Arial" panose="020B0604020202020204" pitchFamily="34" charset="0"/>
                <a:cs typeface="Arial" panose="020B0604020202020204" pitchFamily="34" charset="0"/>
                <a:sym typeface="Arial"/>
              </a:defRPr>
            </a:lvl1pPr>
            <a:lvl2pPr marR="0" lvl="1"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2pPr>
            <a:lvl3pPr marR="0" lvl="2"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3pPr>
            <a:lvl4pPr marR="0" lvl="3"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4pPr>
            <a:lvl5pPr marR="0" lvl="4"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5pPr>
            <a:lvl6pPr marR="0" lvl="5"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6pPr>
            <a:lvl7pPr marR="0" lvl="6"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7pPr>
            <a:lvl8pPr marR="0" lvl="7"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8pPr>
            <a:lvl9pPr marR="0" lvl="8"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9pPr>
          </a:lstStyle>
          <a:p>
            <a:pPr algn="r" rtl="1"/>
            <a:endParaRPr dirty="0"/>
          </a:p>
        </p:txBody>
      </p:sp>
      <p:cxnSp>
        <p:nvCxnSpPr>
          <p:cNvPr id="5" name="Straight Connector 4">
            <a:extLst>
              <a:ext uri="{FF2B5EF4-FFF2-40B4-BE49-F238E27FC236}">
                <a16:creationId xmlns:a16="http://schemas.microsoft.com/office/drawing/2014/main" id="{A8984105-E130-A742-DE2C-E2EF35023166}"/>
              </a:ext>
            </a:extLst>
          </p:cNvPr>
          <p:cNvCxnSpPr/>
          <p:nvPr userDrawn="1"/>
        </p:nvCxnSpPr>
        <p:spPr>
          <a:xfrm>
            <a:off x="0" y="6012000"/>
            <a:ext cx="12192000" cy="0"/>
          </a:xfrm>
          <a:prstGeom prst="line">
            <a:avLst/>
          </a:prstGeom>
          <a:ln>
            <a:solidFill>
              <a:srgbClr val="EBF1FA"/>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234053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HO_Image &amp; tex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2596610-E595-A1FD-A5C6-D68D249D8850}"/>
              </a:ext>
            </a:extLst>
          </p:cNvPr>
          <p:cNvSpPr/>
          <p:nvPr userDrawn="1"/>
        </p:nvSpPr>
        <p:spPr>
          <a:xfrm>
            <a:off x="-2" y="0"/>
            <a:ext cx="12192002" cy="6012000"/>
          </a:xfrm>
          <a:prstGeom prst="rect">
            <a:avLst/>
          </a:prstGeom>
          <a:solidFill>
            <a:srgbClr val="E2E1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4" name="Google Shape;8;p13">
            <a:extLst>
              <a:ext uri="{FF2B5EF4-FFF2-40B4-BE49-F238E27FC236}">
                <a16:creationId xmlns:a16="http://schemas.microsoft.com/office/drawing/2014/main" id="{7B53EB13-7A0D-9234-4582-E627888080D7}"/>
              </a:ext>
            </a:extLst>
          </p:cNvPr>
          <p:cNvSpPr txBox="1">
            <a:spLocks noGrp="1"/>
          </p:cNvSpPr>
          <p:nvPr>
            <p:ph type="title"/>
          </p:nvPr>
        </p:nvSpPr>
        <p:spPr>
          <a:xfrm>
            <a:off x="6096000" y="287999"/>
            <a:ext cx="5857200" cy="1871877"/>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rgbClr val="000000"/>
              </a:buClr>
              <a:buSzPts val="1400"/>
              <a:buFont typeface="Arial"/>
              <a:buNone/>
              <a:defRPr sz="3400" b="1" i="0" u="none" strike="noStrike" cap="none">
                <a:solidFill>
                  <a:schemeClr val="accent3"/>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9pPr>
          </a:lstStyle>
          <a:p>
            <a:endParaRPr dirty="0"/>
          </a:p>
        </p:txBody>
      </p:sp>
      <p:sp>
        <p:nvSpPr>
          <p:cNvPr id="6" name="Picture Placeholder 4">
            <a:extLst>
              <a:ext uri="{FF2B5EF4-FFF2-40B4-BE49-F238E27FC236}">
                <a16:creationId xmlns:a16="http://schemas.microsoft.com/office/drawing/2014/main" id="{A0C4875E-81DF-6E7C-FF11-445B7DB3B4DE}"/>
              </a:ext>
            </a:extLst>
          </p:cNvPr>
          <p:cNvSpPr>
            <a:spLocks noGrp="1"/>
          </p:cNvSpPr>
          <p:nvPr>
            <p:ph type="pic" sz="quarter" idx="12"/>
          </p:nvPr>
        </p:nvSpPr>
        <p:spPr>
          <a:xfrm>
            <a:off x="0" y="0"/>
            <a:ext cx="5857200" cy="6012000"/>
          </a:xfrm>
        </p:spPr>
        <p:txBody>
          <a:bodyPr/>
          <a:lstStyle/>
          <a:p>
            <a:endParaRPr lang="en-US" dirty="0"/>
          </a:p>
        </p:txBody>
      </p:sp>
      <p:pic>
        <p:nvPicPr>
          <p:cNvPr id="7" name="Picture 6">
            <a:extLst>
              <a:ext uri="{FF2B5EF4-FFF2-40B4-BE49-F238E27FC236}">
                <a16:creationId xmlns:a16="http://schemas.microsoft.com/office/drawing/2014/main" id="{7B689E74-55AC-33F3-2449-D3B449CE6EE3}"/>
              </a:ext>
            </a:extLst>
          </p:cNvPr>
          <p:cNvPicPr>
            <a:picLocks noChangeAspect="1"/>
          </p:cNvPicPr>
          <p:nvPr userDrawn="1"/>
        </p:nvPicPr>
        <p:blipFill>
          <a:blip r:embed="rId2">
            <a:alphaModFix amt="30000"/>
            <a:extLst>
              <a:ext uri="{28A0092B-C50C-407E-A947-70E740481C1C}">
                <a14:useLocalDpi xmlns:a14="http://schemas.microsoft.com/office/drawing/2010/main" val="0"/>
              </a:ext>
            </a:extLst>
          </a:blip>
          <a:srcRect t="18824" b="18824"/>
          <a:stretch/>
        </p:blipFill>
        <p:spPr>
          <a:xfrm>
            <a:off x="5857198" y="1718446"/>
            <a:ext cx="6334801" cy="4012136"/>
          </a:xfrm>
          <a:prstGeom prst="rect">
            <a:avLst/>
          </a:prstGeom>
        </p:spPr>
      </p:pic>
    </p:spTree>
    <p:extLst>
      <p:ext uri="{BB962C8B-B14F-4D97-AF65-F5344CB8AC3E}">
        <p14:creationId xmlns:p14="http://schemas.microsoft.com/office/powerpoint/2010/main" val="13956459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WHO_Grey 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2596610-E595-A1FD-A5C6-D68D249D8850}"/>
              </a:ext>
            </a:extLst>
          </p:cNvPr>
          <p:cNvSpPr/>
          <p:nvPr userDrawn="1"/>
        </p:nvSpPr>
        <p:spPr>
          <a:xfrm>
            <a:off x="-2" y="0"/>
            <a:ext cx="12192002" cy="6012000"/>
          </a:xfrm>
          <a:prstGeom prst="rect">
            <a:avLst/>
          </a:prstGeom>
          <a:solidFill>
            <a:srgbClr val="E2E1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pic>
        <p:nvPicPr>
          <p:cNvPr id="9" name="Picture 8">
            <a:extLst>
              <a:ext uri="{FF2B5EF4-FFF2-40B4-BE49-F238E27FC236}">
                <a16:creationId xmlns:a16="http://schemas.microsoft.com/office/drawing/2014/main" id="{4F1D0AA4-5EF0-B5B7-BF8A-FA40B59C7A7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824223" y="24860"/>
            <a:ext cx="6817488" cy="5970191"/>
          </a:xfrm>
          <a:prstGeom prst="rect">
            <a:avLst/>
          </a:prstGeom>
        </p:spPr>
      </p:pic>
      <p:sp>
        <p:nvSpPr>
          <p:cNvPr id="4" name="Google Shape;8;p13">
            <a:extLst>
              <a:ext uri="{FF2B5EF4-FFF2-40B4-BE49-F238E27FC236}">
                <a16:creationId xmlns:a16="http://schemas.microsoft.com/office/drawing/2014/main" id="{7B53EB13-7A0D-9234-4582-E627888080D7}"/>
              </a:ext>
            </a:extLst>
          </p:cNvPr>
          <p:cNvSpPr txBox="1">
            <a:spLocks noGrp="1"/>
          </p:cNvSpPr>
          <p:nvPr>
            <p:ph type="title"/>
          </p:nvPr>
        </p:nvSpPr>
        <p:spPr>
          <a:xfrm>
            <a:off x="1799400" y="2493061"/>
            <a:ext cx="8593200" cy="1871877"/>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rgbClr val="000000"/>
              </a:buClr>
              <a:buSzPts val="1400"/>
              <a:buFont typeface="Arial"/>
              <a:buNone/>
              <a:defRPr sz="4800" b="1" i="0" u="none" strike="noStrike" cap="none">
                <a:solidFill>
                  <a:schemeClr val="accent1"/>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9pPr>
          </a:lstStyle>
          <a:p>
            <a:endParaRPr dirty="0"/>
          </a:p>
        </p:txBody>
      </p:sp>
      <p:pic>
        <p:nvPicPr>
          <p:cNvPr id="2" name="Picture 1">
            <a:extLst>
              <a:ext uri="{FF2B5EF4-FFF2-40B4-BE49-F238E27FC236}">
                <a16:creationId xmlns:a16="http://schemas.microsoft.com/office/drawing/2014/main" id="{D3F6E684-E70A-3379-EA50-3578007D9DF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064933" y="4715909"/>
            <a:ext cx="1440000" cy="1440000"/>
          </a:xfrm>
          <a:prstGeom prst="rect">
            <a:avLst/>
          </a:prstGeom>
        </p:spPr>
      </p:pic>
    </p:spTree>
    <p:extLst>
      <p:ext uri="{BB962C8B-B14F-4D97-AF65-F5344CB8AC3E}">
        <p14:creationId xmlns:p14="http://schemas.microsoft.com/office/powerpoint/2010/main" val="29156499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WHO_light blue-that's a wrap">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2596610-E595-A1FD-A5C6-D68D249D8850}"/>
              </a:ext>
            </a:extLst>
          </p:cNvPr>
          <p:cNvSpPr/>
          <p:nvPr userDrawn="1"/>
        </p:nvSpPr>
        <p:spPr>
          <a:xfrm>
            <a:off x="-2" y="0"/>
            <a:ext cx="12192002" cy="6012000"/>
          </a:xfrm>
          <a:prstGeom prst="rect">
            <a:avLst/>
          </a:prstGeom>
          <a:solidFill>
            <a:schemeClr val="accent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lgn="r" rtl="1"/>
          </a:lstStyle>
          <a:p>
            <a:pPr algn="ctr" rtl="1"/>
            <a:endParaRPr dirty="0">
              <a:latin typeface="Arial" panose="020B0604020202020204" pitchFamily="34" charset="0"/>
            </a:endParaRPr>
          </a:p>
        </p:txBody>
      </p:sp>
      <p:pic>
        <p:nvPicPr>
          <p:cNvPr id="9" name="Picture 8">
            <a:extLst>
              <a:ext uri="{FF2B5EF4-FFF2-40B4-BE49-F238E27FC236}">
                <a16:creationId xmlns:a16="http://schemas.microsoft.com/office/drawing/2014/main" id="{4F1D0AA4-5EF0-B5B7-BF8A-FA40B59C7A75}"/>
              </a:ext>
            </a:extLst>
          </p:cNvPr>
          <p:cNvPicPr>
            <a:picLocks noChangeAspect="1"/>
          </p:cNvPicPr>
          <p:nvPr userDrawn="1"/>
        </p:nvPicPr>
        <p:blipFill>
          <a:blip r:embed="rId2">
            <a:alphaModFix amt="50000"/>
            <a:extLst>
              <a:ext uri="{28A0092B-C50C-407E-A947-70E740481C1C}">
                <a14:useLocalDpi xmlns:a14="http://schemas.microsoft.com/office/drawing/2010/main" val="0"/>
              </a:ext>
            </a:extLst>
          </a:blip>
          <a:srcRect/>
          <a:stretch/>
        </p:blipFill>
        <p:spPr>
          <a:xfrm>
            <a:off x="2824223" y="24860"/>
            <a:ext cx="6817488" cy="5970191"/>
          </a:xfrm>
          <a:prstGeom prst="rect">
            <a:avLst/>
          </a:prstGeom>
        </p:spPr>
      </p:pic>
    </p:spTree>
    <p:extLst>
      <p:ext uri="{BB962C8B-B14F-4D97-AF65-F5344CB8AC3E}">
        <p14:creationId xmlns:p14="http://schemas.microsoft.com/office/powerpoint/2010/main" val="3844456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WHO_Session objectiv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7FA5AA-BCF7-A45B-BE3A-AB38B0ABF20F}"/>
              </a:ext>
            </a:extLst>
          </p:cNvPr>
          <p:cNvSpPr/>
          <p:nvPr userDrawn="1"/>
        </p:nvSpPr>
        <p:spPr>
          <a:xfrm>
            <a:off x="0" y="0"/>
            <a:ext cx="12192000" cy="6003407"/>
          </a:xfrm>
          <a:prstGeom prst="rect">
            <a:avLst/>
          </a:prstGeom>
          <a:solidFill>
            <a:srgbClr val="EBF1F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lgn="r" rtl="1"/>
          </a:lstStyle>
          <a:p>
            <a:pPr algn="ctr" rtl="1"/>
            <a:endParaRPr dirty="0">
              <a:latin typeface="Arial" panose="020B0604020202020204" pitchFamily="34" charset="0"/>
            </a:endParaRPr>
          </a:p>
        </p:txBody>
      </p:sp>
      <p:grpSp>
        <p:nvGrpSpPr>
          <p:cNvPr id="2" name="Group 1">
            <a:extLst>
              <a:ext uri="{FF2B5EF4-FFF2-40B4-BE49-F238E27FC236}">
                <a16:creationId xmlns:a16="http://schemas.microsoft.com/office/drawing/2014/main" id="{C0EFCFC8-664F-80B7-64B9-D77512B078B1}"/>
              </a:ext>
            </a:extLst>
          </p:cNvPr>
          <p:cNvGrpSpPr/>
          <p:nvPr userDrawn="1"/>
        </p:nvGrpSpPr>
        <p:grpSpPr>
          <a:xfrm flipH="1">
            <a:off x="3564226" y="432000"/>
            <a:ext cx="4410541" cy="720000"/>
            <a:chOff x="3564226" y="288000"/>
            <a:chExt cx="4410541" cy="720000"/>
          </a:xfrm>
        </p:grpSpPr>
        <p:sp>
          <p:nvSpPr>
            <p:cNvPr id="4" name="Rectangle 3">
              <a:extLst>
                <a:ext uri="{FF2B5EF4-FFF2-40B4-BE49-F238E27FC236}">
                  <a16:creationId xmlns:a16="http://schemas.microsoft.com/office/drawing/2014/main" id="{011B7A65-7202-7E26-FFB4-648395D69368}"/>
                </a:ext>
              </a:extLst>
            </p:cNvPr>
            <p:cNvSpPr/>
            <p:nvPr userDrawn="1"/>
          </p:nvSpPr>
          <p:spPr>
            <a:xfrm>
              <a:off x="3926541" y="288000"/>
              <a:ext cx="4048226" cy="72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lgn="r" rtl="1"/>
            </a:lstStyle>
            <a:p>
              <a:pPr algn="ctr" rtl="1"/>
              <a:endParaRPr dirty="0">
                <a:solidFill>
                  <a:schemeClr val="accent3"/>
                </a:solidFill>
                <a:latin typeface="Arial" panose="020B0604020202020204" pitchFamily="34" charset="0"/>
              </a:endParaRPr>
            </a:p>
          </p:txBody>
        </p:sp>
        <p:pic>
          <p:nvPicPr>
            <p:cNvPr id="7" name="Graphic 6">
              <a:extLst>
                <a:ext uri="{FF2B5EF4-FFF2-40B4-BE49-F238E27FC236}">
                  <a16:creationId xmlns:a16="http://schemas.microsoft.com/office/drawing/2014/main" id="{A9C230F1-04DE-7834-D90A-9615F5AB2F5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564226" y="288000"/>
              <a:ext cx="720000" cy="720000"/>
            </a:xfrm>
            <a:prstGeom prst="rect">
              <a:avLst/>
            </a:prstGeom>
          </p:spPr>
        </p:pic>
      </p:grpSp>
      <p:sp>
        <p:nvSpPr>
          <p:cNvPr id="6" name="Google Shape;8;p13">
            <a:extLst>
              <a:ext uri="{FF2B5EF4-FFF2-40B4-BE49-F238E27FC236}">
                <a16:creationId xmlns:a16="http://schemas.microsoft.com/office/drawing/2014/main" id="{A7FE434E-ED69-6499-EA9B-0E67A0FA3CCF}"/>
              </a:ext>
            </a:extLst>
          </p:cNvPr>
          <p:cNvSpPr txBox="1">
            <a:spLocks noGrp="1"/>
          </p:cNvSpPr>
          <p:nvPr>
            <p:ph type="title"/>
          </p:nvPr>
        </p:nvSpPr>
        <p:spPr>
          <a:xfrm>
            <a:off x="415600" y="432000"/>
            <a:ext cx="11360800" cy="720000"/>
          </a:xfrm>
          <a:prstGeom prst="rect">
            <a:avLst/>
          </a:prstGeom>
          <a:noFill/>
          <a:ln>
            <a:noFill/>
          </a:ln>
        </p:spPr>
        <p:txBody>
          <a:bodyPr spcFirstLastPara="1" wrap="none" lIns="91425" tIns="91425" rIns="91425" bIns="91425" rtlCol="1" anchor="t" anchorCtr="0">
            <a:noAutofit/>
          </a:bodyPr>
          <a:lstStyle>
            <a:defPPr algn="r" rtl="1"/>
            <a:lvl1pPr marR="0" lvl="0" algn="ctr" rtl="1">
              <a:lnSpc>
                <a:spcPct val="100000"/>
              </a:lnSpc>
              <a:spcBef>
                <a:spcPts val="0"/>
              </a:spcBef>
              <a:spcAft>
                <a:spcPts val="0"/>
              </a:spcAft>
              <a:buClr>
                <a:srgbClr val="000000"/>
              </a:buClr>
              <a:buSzPts val="1400"/>
              <a:buFont typeface="Arial"/>
              <a:buNone/>
              <a:defRPr sz="3400" b="1" i="0" u="none" strike="noStrike" cap="none">
                <a:solidFill>
                  <a:schemeClr val="bg1"/>
                </a:solidFill>
                <a:latin typeface="Arial" panose="020B0604020202020204" pitchFamily="34" charset="0"/>
                <a:ea typeface="Arial" panose="020B0604020202020204" pitchFamily="34" charset="0"/>
                <a:cs typeface="Arial" panose="020B0604020202020204" pitchFamily="34" charset="0"/>
                <a:sym typeface="Arial"/>
              </a:defRPr>
            </a:lvl1pPr>
            <a:lvl2pPr marR="0" lvl="1"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2pPr>
            <a:lvl3pPr marR="0" lvl="2"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3pPr>
            <a:lvl4pPr marR="0" lvl="3"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4pPr>
            <a:lvl5pPr marR="0" lvl="4"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5pPr>
            <a:lvl6pPr marR="0" lvl="5"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6pPr>
            <a:lvl7pPr marR="0" lvl="6"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7pPr>
            <a:lvl8pPr marR="0" lvl="7"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8pPr>
            <a:lvl9pPr marR="0" lvl="8"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9pPr>
          </a:lstStyle>
          <a:p>
            <a:pPr algn="r" rtl="1"/>
            <a:endParaRPr dirty="0"/>
          </a:p>
        </p:txBody>
      </p:sp>
      <p:pic>
        <p:nvPicPr>
          <p:cNvPr id="5" name="Picture 4">
            <a:extLst>
              <a:ext uri="{FF2B5EF4-FFF2-40B4-BE49-F238E27FC236}">
                <a16:creationId xmlns:a16="http://schemas.microsoft.com/office/drawing/2014/main" id="{0FAC1E4B-8FAA-78B8-E08E-8B765E0674BD}"/>
              </a:ext>
            </a:extLst>
          </p:cNvPr>
          <p:cNvPicPr>
            <a:picLocks noChangeAspect="1"/>
          </p:cNvPicPr>
          <p:nvPr userDrawn="1"/>
        </p:nvPicPr>
        <p:blipFill>
          <a:blip r:embed="rId4">
            <a:alphaModFix amt="50000"/>
            <a:extLst>
              <a:ext uri="{28A0092B-C50C-407E-A947-70E740481C1C}">
                <a14:useLocalDpi xmlns:a14="http://schemas.microsoft.com/office/drawing/2010/main" val="0"/>
              </a:ext>
            </a:extLst>
          </a:blip>
          <a:srcRect t="18824" b="18824"/>
          <a:stretch/>
        </p:blipFill>
        <p:spPr>
          <a:xfrm>
            <a:off x="2317750" y="1260000"/>
            <a:ext cx="7556500" cy="4711629"/>
          </a:xfrm>
          <a:prstGeom prst="rect">
            <a:avLst/>
          </a:prstGeom>
        </p:spPr>
      </p:pic>
    </p:spTree>
    <p:extLst>
      <p:ext uri="{BB962C8B-B14F-4D97-AF65-F5344CB8AC3E}">
        <p14:creationId xmlns:p14="http://schemas.microsoft.com/office/powerpoint/2010/main" val="7110847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WHO_Exercis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7FA5AA-BCF7-A45B-BE3A-AB38B0ABF20F}"/>
              </a:ext>
            </a:extLst>
          </p:cNvPr>
          <p:cNvSpPr/>
          <p:nvPr userDrawn="1"/>
        </p:nvSpPr>
        <p:spPr>
          <a:xfrm>
            <a:off x="0" y="0"/>
            <a:ext cx="12192000" cy="6003407"/>
          </a:xfrm>
          <a:prstGeom prst="rect">
            <a:avLst/>
          </a:prstGeom>
          <a:solidFill>
            <a:srgbClr val="EBF1F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lgn="r" rtl="1"/>
          </a:lstStyle>
          <a:p>
            <a:pPr algn="ctr" rtl="1"/>
            <a:endParaRPr dirty="0">
              <a:latin typeface="Arial" panose="020B0604020202020204" pitchFamily="34" charset="0"/>
            </a:endParaRPr>
          </a:p>
        </p:txBody>
      </p:sp>
      <p:grpSp>
        <p:nvGrpSpPr>
          <p:cNvPr id="2" name="Group 1">
            <a:extLst>
              <a:ext uri="{FF2B5EF4-FFF2-40B4-BE49-F238E27FC236}">
                <a16:creationId xmlns:a16="http://schemas.microsoft.com/office/drawing/2014/main" id="{C0EFCFC8-664F-80B7-64B9-D77512B078B1}"/>
              </a:ext>
            </a:extLst>
          </p:cNvPr>
          <p:cNvGrpSpPr/>
          <p:nvPr userDrawn="1"/>
        </p:nvGrpSpPr>
        <p:grpSpPr>
          <a:xfrm flipH="1">
            <a:off x="4046364" y="432000"/>
            <a:ext cx="3379274" cy="720000"/>
            <a:chOff x="3564226" y="288000"/>
            <a:chExt cx="3379274" cy="720000"/>
          </a:xfrm>
        </p:grpSpPr>
        <p:sp>
          <p:nvSpPr>
            <p:cNvPr id="4" name="Rectangle 3">
              <a:extLst>
                <a:ext uri="{FF2B5EF4-FFF2-40B4-BE49-F238E27FC236}">
                  <a16:creationId xmlns:a16="http://schemas.microsoft.com/office/drawing/2014/main" id="{011B7A65-7202-7E26-FFB4-648395D69368}"/>
                </a:ext>
              </a:extLst>
            </p:cNvPr>
            <p:cNvSpPr/>
            <p:nvPr userDrawn="1"/>
          </p:nvSpPr>
          <p:spPr>
            <a:xfrm>
              <a:off x="3926541" y="288000"/>
              <a:ext cx="3016959" cy="72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lgn="r" rtl="1"/>
            </a:lstStyle>
            <a:p>
              <a:pPr algn="ctr" rtl="1"/>
              <a:endParaRPr dirty="0">
                <a:solidFill>
                  <a:schemeClr val="accent3"/>
                </a:solidFill>
                <a:latin typeface="Arial" panose="020B0604020202020204" pitchFamily="34" charset="0"/>
              </a:endParaRPr>
            </a:p>
          </p:txBody>
        </p:sp>
        <p:pic>
          <p:nvPicPr>
            <p:cNvPr id="7" name="Graphic 6">
              <a:extLst>
                <a:ext uri="{FF2B5EF4-FFF2-40B4-BE49-F238E27FC236}">
                  <a16:creationId xmlns:a16="http://schemas.microsoft.com/office/drawing/2014/main" id="{A9C230F1-04DE-7834-D90A-9615F5AB2F5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564226" y="288000"/>
              <a:ext cx="720000" cy="720000"/>
            </a:xfrm>
            <a:prstGeom prst="rect">
              <a:avLst/>
            </a:prstGeom>
          </p:spPr>
        </p:pic>
      </p:grpSp>
      <p:pic>
        <p:nvPicPr>
          <p:cNvPr id="5" name="Picture 4">
            <a:extLst>
              <a:ext uri="{FF2B5EF4-FFF2-40B4-BE49-F238E27FC236}">
                <a16:creationId xmlns:a16="http://schemas.microsoft.com/office/drawing/2014/main" id="{0FAC1E4B-8FAA-78B8-E08E-8B765E0674BD}"/>
              </a:ext>
            </a:extLst>
          </p:cNvPr>
          <p:cNvPicPr>
            <a:picLocks noChangeAspect="1"/>
          </p:cNvPicPr>
          <p:nvPr userDrawn="1"/>
        </p:nvPicPr>
        <p:blipFill>
          <a:blip r:embed="rId4">
            <a:alphaModFix amt="50000"/>
            <a:extLst>
              <a:ext uri="{28A0092B-C50C-407E-A947-70E740481C1C}">
                <a14:useLocalDpi xmlns:a14="http://schemas.microsoft.com/office/drawing/2010/main" val="0"/>
              </a:ext>
            </a:extLst>
          </a:blip>
          <a:srcRect t="18824" b="18824"/>
          <a:stretch/>
        </p:blipFill>
        <p:spPr>
          <a:xfrm>
            <a:off x="2317750" y="1260000"/>
            <a:ext cx="7556500" cy="4711629"/>
          </a:xfrm>
          <a:prstGeom prst="rect">
            <a:avLst/>
          </a:prstGeom>
        </p:spPr>
      </p:pic>
      <p:sp>
        <p:nvSpPr>
          <p:cNvPr id="6" name="Google Shape;8;p13">
            <a:extLst>
              <a:ext uri="{FF2B5EF4-FFF2-40B4-BE49-F238E27FC236}">
                <a16:creationId xmlns:a16="http://schemas.microsoft.com/office/drawing/2014/main" id="{A7FE434E-ED69-6499-EA9B-0E67A0FA3CCF}"/>
              </a:ext>
            </a:extLst>
          </p:cNvPr>
          <p:cNvSpPr txBox="1">
            <a:spLocks noGrp="1"/>
          </p:cNvSpPr>
          <p:nvPr>
            <p:ph type="title"/>
          </p:nvPr>
        </p:nvSpPr>
        <p:spPr>
          <a:xfrm>
            <a:off x="415600" y="1292989"/>
            <a:ext cx="11360800" cy="720000"/>
          </a:xfrm>
          <a:prstGeom prst="rect">
            <a:avLst/>
          </a:prstGeom>
          <a:noFill/>
          <a:ln>
            <a:noFill/>
          </a:ln>
        </p:spPr>
        <p:txBody>
          <a:bodyPr spcFirstLastPara="1" wrap="none" lIns="91425" tIns="91425" rIns="91425" bIns="91425" rtlCol="1" anchor="t" anchorCtr="0">
            <a:noAutofit/>
          </a:bodyPr>
          <a:lstStyle>
            <a:defPPr algn="r" rtl="1"/>
            <a:lvl1pPr marR="0" lvl="0" algn="ctr" rtl="1">
              <a:lnSpc>
                <a:spcPct val="100000"/>
              </a:lnSpc>
              <a:spcBef>
                <a:spcPts val="0"/>
              </a:spcBef>
              <a:spcAft>
                <a:spcPts val="0"/>
              </a:spcAft>
              <a:buClr>
                <a:srgbClr val="000000"/>
              </a:buClr>
              <a:buSzPts val="1400"/>
              <a:buFont typeface="Arial"/>
              <a:buNone/>
              <a:defRPr sz="3400" b="1" i="0" u="none" strike="noStrike" cap="none">
                <a:solidFill>
                  <a:schemeClr val="accent3"/>
                </a:solidFill>
                <a:latin typeface="Arial" panose="020B0604020202020204" pitchFamily="34" charset="0"/>
                <a:ea typeface="Arial" panose="020B0604020202020204" pitchFamily="34" charset="0"/>
                <a:cs typeface="Arial" panose="020B0604020202020204" pitchFamily="34" charset="0"/>
                <a:sym typeface="Arial"/>
              </a:defRPr>
            </a:lvl1pPr>
            <a:lvl2pPr marR="0" lvl="1"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2pPr>
            <a:lvl3pPr marR="0" lvl="2"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3pPr>
            <a:lvl4pPr marR="0" lvl="3"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4pPr>
            <a:lvl5pPr marR="0" lvl="4"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5pPr>
            <a:lvl6pPr marR="0" lvl="5"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6pPr>
            <a:lvl7pPr marR="0" lvl="6"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7pPr>
            <a:lvl8pPr marR="0" lvl="7"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8pPr>
            <a:lvl9pPr marR="0" lvl="8"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9pPr>
          </a:lstStyle>
          <a:p>
            <a:pPr algn="r" rtl="1"/>
            <a:endParaRPr dirty="0"/>
          </a:p>
        </p:txBody>
      </p:sp>
      <p:sp>
        <p:nvSpPr>
          <p:cNvPr id="10" name="Text Placeholder 9">
            <a:extLst>
              <a:ext uri="{FF2B5EF4-FFF2-40B4-BE49-F238E27FC236}">
                <a16:creationId xmlns:a16="http://schemas.microsoft.com/office/drawing/2014/main" id="{992D0F24-CD0F-5D0B-396C-357E51D3C177}"/>
              </a:ext>
            </a:extLst>
          </p:cNvPr>
          <p:cNvSpPr>
            <a:spLocks noGrp="1"/>
          </p:cNvSpPr>
          <p:nvPr>
            <p:ph type="body" sz="quarter" idx="10" hasCustomPrompt="1"/>
          </p:nvPr>
        </p:nvSpPr>
        <p:spPr>
          <a:xfrm>
            <a:off x="415600" y="498500"/>
            <a:ext cx="11360800" cy="720000"/>
          </a:xfrm>
        </p:spPr>
        <p:txBody>
          <a:bodyPr rtlCol="1">
            <a:normAutofit/>
          </a:bodyPr>
          <a:lstStyle>
            <a:defPPr algn="r" rtl="1"/>
            <a:lvl1pPr marL="0" indent="0" algn="ctr" rtl="1">
              <a:lnSpc>
                <a:spcPct val="100000"/>
              </a:lnSpc>
              <a:spcBef>
                <a:spcPts val="0"/>
              </a:spcBef>
              <a:buFontTx/>
              <a:buNone/>
              <a:defRPr sz="3400" b="1">
                <a:solidFill>
                  <a:schemeClr val="bg1"/>
                </a:solidFill>
                <a:latin typeface="Arial" panose="020B0604020202020204" pitchFamily="34" charset="0"/>
                <a:cs typeface="Arial" panose="020B0604020202020204" pitchFamily="34" charset="0"/>
              </a:defRPr>
            </a:lvl1pPr>
          </a:lstStyle>
          <a:p>
            <a:pPr lvl="0" algn="r" rtl="1"/>
            <a:r>
              <a:rPr lang="ar" dirty="0"/>
              <a:t>Exercise x.x</a:t>
            </a:r>
          </a:p>
        </p:txBody>
      </p:sp>
    </p:spTree>
    <p:extLst>
      <p:ext uri="{BB962C8B-B14F-4D97-AF65-F5344CB8AC3E}">
        <p14:creationId xmlns:p14="http://schemas.microsoft.com/office/powerpoint/2010/main" val="11688089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WHO_Blue background and titl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7FA5AA-BCF7-A45B-BE3A-AB38B0ABF20F}"/>
              </a:ext>
            </a:extLst>
          </p:cNvPr>
          <p:cNvSpPr/>
          <p:nvPr userDrawn="1"/>
        </p:nvSpPr>
        <p:spPr>
          <a:xfrm>
            <a:off x="0" y="0"/>
            <a:ext cx="12192000" cy="6003407"/>
          </a:xfrm>
          <a:prstGeom prst="rect">
            <a:avLst/>
          </a:prstGeom>
          <a:solidFill>
            <a:srgbClr val="EBF1F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lgn="r" rtl="1"/>
          </a:lstStyle>
          <a:p>
            <a:pPr algn="ctr" rtl="1"/>
            <a:endParaRPr dirty="0">
              <a:latin typeface="Arial" panose="020B0604020202020204" pitchFamily="34" charset="0"/>
            </a:endParaRPr>
          </a:p>
        </p:txBody>
      </p:sp>
      <p:pic>
        <p:nvPicPr>
          <p:cNvPr id="5" name="Picture 4">
            <a:extLst>
              <a:ext uri="{FF2B5EF4-FFF2-40B4-BE49-F238E27FC236}">
                <a16:creationId xmlns:a16="http://schemas.microsoft.com/office/drawing/2014/main" id="{0FAC1E4B-8FAA-78B8-E08E-8B765E0674BD}"/>
              </a:ext>
            </a:extLst>
          </p:cNvPr>
          <p:cNvPicPr>
            <a:picLocks noChangeAspect="1"/>
          </p:cNvPicPr>
          <p:nvPr userDrawn="1"/>
        </p:nvPicPr>
        <p:blipFill>
          <a:blip r:embed="rId2">
            <a:alphaModFix amt="50000"/>
            <a:extLst>
              <a:ext uri="{28A0092B-C50C-407E-A947-70E740481C1C}">
                <a14:useLocalDpi xmlns:a14="http://schemas.microsoft.com/office/drawing/2010/main" val="0"/>
              </a:ext>
            </a:extLst>
          </a:blip>
          <a:srcRect t="18824" b="18824"/>
          <a:stretch/>
        </p:blipFill>
        <p:spPr>
          <a:xfrm>
            <a:off x="2317750" y="1260000"/>
            <a:ext cx="7556500" cy="4711629"/>
          </a:xfrm>
          <a:prstGeom prst="rect">
            <a:avLst/>
          </a:prstGeom>
        </p:spPr>
      </p:pic>
      <p:sp>
        <p:nvSpPr>
          <p:cNvPr id="6" name="Google Shape;8;p13">
            <a:extLst>
              <a:ext uri="{FF2B5EF4-FFF2-40B4-BE49-F238E27FC236}">
                <a16:creationId xmlns:a16="http://schemas.microsoft.com/office/drawing/2014/main" id="{A7FE434E-ED69-6499-EA9B-0E67A0FA3CCF}"/>
              </a:ext>
            </a:extLst>
          </p:cNvPr>
          <p:cNvSpPr txBox="1">
            <a:spLocks noGrp="1"/>
          </p:cNvSpPr>
          <p:nvPr>
            <p:ph type="title"/>
          </p:nvPr>
        </p:nvSpPr>
        <p:spPr>
          <a:xfrm>
            <a:off x="415600" y="288000"/>
            <a:ext cx="11360800" cy="720000"/>
          </a:xfrm>
          <a:prstGeom prst="rect">
            <a:avLst/>
          </a:prstGeom>
          <a:noFill/>
          <a:ln>
            <a:noFill/>
          </a:ln>
        </p:spPr>
        <p:txBody>
          <a:bodyPr spcFirstLastPara="1" wrap="none" lIns="91425" tIns="91425" rIns="91425" bIns="91425" rtlCol="1" anchor="t" anchorCtr="0">
            <a:noAutofit/>
          </a:bodyPr>
          <a:lstStyle>
            <a:defPPr algn="r" rtl="1"/>
            <a:lvl1pPr marR="0" lvl="0" algn="ctr" rtl="1">
              <a:lnSpc>
                <a:spcPct val="100000"/>
              </a:lnSpc>
              <a:spcBef>
                <a:spcPts val="0"/>
              </a:spcBef>
              <a:spcAft>
                <a:spcPts val="0"/>
              </a:spcAft>
              <a:buClr>
                <a:srgbClr val="000000"/>
              </a:buClr>
              <a:buSzPts val="1400"/>
              <a:buFont typeface="Arial"/>
              <a:buNone/>
              <a:defRPr sz="3400" b="1" i="0" u="none" strike="noStrike" cap="none">
                <a:solidFill>
                  <a:schemeClr val="accent3"/>
                </a:solidFill>
                <a:latin typeface="Arial" panose="020B0604020202020204" pitchFamily="34" charset="0"/>
                <a:ea typeface="Arial" panose="020B0604020202020204" pitchFamily="34" charset="0"/>
                <a:cs typeface="Arial" panose="020B0604020202020204" pitchFamily="34" charset="0"/>
                <a:sym typeface="Arial"/>
              </a:defRPr>
            </a:lvl1pPr>
            <a:lvl2pPr marR="0" lvl="1"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2pPr>
            <a:lvl3pPr marR="0" lvl="2"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3pPr>
            <a:lvl4pPr marR="0" lvl="3"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4pPr>
            <a:lvl5pPr marR="0" lvl="4"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5pPr>
            <a:lvl6pPr marR="0" lvl="5"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6pPr>
            <a:lvl7pPr marR="0" lvl="6"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7pPr>
            <a:lvl8pPr marR="0" lvl="7"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8pPr>
            <a:lvl9pPr marR="0" lvl="8"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9pPr>
          </a:lstStyle>
          <a:p>
            <a:pPr algn="r" rtl="1"/>
            <a:endParaRPr dirty="0"/>
          </a:p>
        </p:txBody>
      </p:sp>
    </p:spTree>
    <p:extLst>
      <p:ext uri="{BB962C8B-B14F-4D97-AF65-F5344CB8AC3E}">
        <p14:creationId xmlns:p14="http://schemas.microsoft.com/office/powerpoint/2010/main" val="37766462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sv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CF4AC2-32E8-4C1A-19E2-24C2DC3724F7}"/>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defPPr algn="r" rtl="1"/>
          </a:lstStyle>
          <a:p>
            <a:pPr algn="r" rtl="1"/>
            <a:r>
              <a:rPr lang="ar"/>
              <a:t>Click to edit Master title style</a:t>
            </a:r>
          </a:p>
        </p:txBody>
      </p:sp>
      <p:sp>
        <p:nvSpPr>
          <p:cNvPr id="3" name="Text Placeholder 2">
            <a:extLst>
              <a:ext uri="{FF2B5EF4-FFF2-40B4-BE49-F238E27FC236}">
                <a16:creationId xmlns:a16="http://schemas.microsoft.com/office/drawing/2014/main" id="{13E1CBCB-3F1D-2D7C-08AE-91282A87E0F1}"/>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defPPr algn="r" rtl="1"/>
          </a:lstStyle>
          <a:p>
            <a:pPr lvl="0" algn="r" rtl="1"/>
            <a:r>
              <a:rPr lang="ar"/>
              <a:t>Click to edit Master text styles</a:t>
            </a:r>
          </a:p>
          <a:p>
            <a:pPr lvl="1" algn="r" rtl="1"/>
            <a:r>
              <a:rPr lang="ar"/>
              <a:t>Second level</a:t>
            </a:r>
          </a:p>
          <a:p>
            <a:pPr lvl="2" algn="r" rtl="1"/>
            <a:r>
              <a:rPr lang="ar"/>
              <a:t>Third level</a:t>
            </a:r>
          </a:p>
          <a:p>
            <a:pPr lvl="3" algn="r" rtl="1"/>
            <a:r>
              <a:rPr lang="ar"/>
              <a:t>Fourth level</a:t>
            </a:r>
          </a:p>
          <a:p>
            <a:pPr lvl="4" algn="r" rtl="1"/>
            <a:r>
              <a:rPr lang="ar"/>
              <a:t>Fifth level</a:t>
            </a:r>
          </a:p>
        </p:txBody>
      </p:sp>
      <p:sp>
        <p:nvSpPr>
          <p:cNvPr id="8" name="Slide Number Placeholder 3">
            <a:extLst>
              <a:ext uri="{FF2B5EF4-FFF2-40B4-BE49-F238E27FC236}">
                <a16:creationId xmlns:a16="http://schemas.microsoft.com/office/drawing/2014/main" id="{C0A47286-A8E1-8C5B-5E35-5BA301E66661}"/>
              </a:ext>
            </a:extLst>
          </p:cNvPr>
          <p:cNvSpPr txBox="1">
            <a:spLocks/>
          </p:cNvSpPr>
          <p:nvPr userDrawn="1"/>
        </p:nvSpPr>
        <p:spPr>
          <a:xfrm>
            <a:off x="78834" y="6353778"/>
            <a:ext cx="494967" cy="299389"/>
          </a:xfrm>
          <a:prstGeom prst="rect">
            <a:avLst/>
          </a:prstGeom>
          <a:ln w="3175">
            <a:noFill/>
          </a:ln>
        </p:spPr>
        <p:txBody>
          <a:bodyPr vert="horz" lIns="91440" tIns="45720" rIns="91440" bIns="45720" rtlCol="1" anchor="ctr"/>
          <a:lstStyle>
            <a:defPPr algn="r" rtl="1"/>
            <a:lvl1pPr marL="0" algn="l" defTabSz="914400" rtl="1" eaLnBrk="1" latinLnBrk="0" hangingPunct="1">
              <a:defRPr sz="1200" kern="1200">
                <a:solidFill>
                  <a:schemeClr val="tx1">
                    <a:tint val="82000"/>
                  </a:schemeClr>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rtl="1">
              <a:defRPr sz="1100">
                <a:solidFill>
                  <a:schemeClr val="tx1"/>
                </a:solidFill>
                <a:latin typeface="Arial" panose="020B0604020202020204" pitchFamily="34" charset="0"/>
              </a:defRPr>
            </a:pPr>
            <a:r>
              <a:rPr lang="ar"/>
              <a:t> </a:t>
            </a:r>
          </a:p>
        </p:txBody>
      </p:sp>
      <p:pic>
        <p:nvPicPr>
          <p:cNvPr id="24" name="Graphic 23">
            <a:extLst>
              <a:ext uri="{FF2B5EF4-FFF2-40B4-BE49-F238E27FC236}">
                <a16:creationId xmlns:a16="http://schemas.microsoft.com/office/drawing/2014/main" id="{0A783D73-6DC7-966A-2B15-5EADC1A6E1EB}"/>
              </a:ext>
            </a:extLst>
          </p:cNvPr>
          <p:cNvPicPr>
            <a:picLocks noChangeAspect="1"/>
          </p:cNvPicPr>
          <p:nvPr userDrawn="1"/>
        </p:nvPicPr>
        <p:blipFill>
          <a:blip r:embed="rId22">
            <a:extLst>
              <a:ext uri="{96DAC541-7B7A-43D3-8B79-37D633B846F1}">
                <asvg:svgBlip xmlns:asvg="http://schemas.microsoft.com/office/drawing/2016/SVG/main" r:embed="rId23"/>
              </a:ext>
            </a:extLst>
          </a:blip>
          <a:stretch>
            <a:fillRect/>
          </a:stretch>
        </p:blipFill>
        <p:spPr>
          <a:xfrm>
            <a:off x="11058215" y="6241316"/>
            <a:ext cx="957553" cy="411851"/>
          </a:xfrm>
          <a:prstGeom prst="rect">
            <a:avLst/>
          </a:prstGeom>
        </p:spPr>
      </p:pic>
    </p:spTree>
    <p:extLst>
      <p:ext uri="{BB962C8B-B14F-4D97-AF65-F5344CB8AC3E}">
        <p14:creationId xmlns:p14="http://schemas.microsoft.com/office/powerpoint/2010/main" val="2061359004"/>
      </p:ext>
    </p:extLst>
  </p:cSld>
  <p:clrMap bg1="lt1" tx1="dk1" bg2="lt2" tx2="dk2" accent1="accent1" accent2="accent2" accent3="accent3" accent4="accent4" accent5="accent5" accent6="accent6" hlink="hlink" folHlink="folHlink"/>
  <p:sldLayoutIdLst>
    <p:sldLayoutId id="2147483705" r:id="rId1"/>
    <p:sldLayoutId id="2147483681" r:id="rId2"/>
    <p:sldLayoutId id="2147483710" r:id="rId3"/>
    <p:sldLayoutId id="2147483706" r:id="rId4"/>
    <p:sldLayoutId id="2147483707" r:id="rId5"/>
    <p:sldLayoutId id="2147483713" r:id="rId6"/>
    <p:sldLayoutId id="2147483709" r:id="rId7"/>
    <p:sldLayoutId id="2147483712" r:id="rId8"/>
    <p:sldLayoutId id="214748371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715" r:id="rId20"/>
  </p:sldLayoutIdLst>
  <p:txStyles>
    <p:titleStyle>
      <a:lvl1pPr algn="r" defTabSz="914400" rtl="1" eaLnBrk="1" latinLnBrk="0" hangingPunct="1">
        <a:lnSpc>
          <a:spcPct val="90000"/>
        </a:lnSpc>
        <a:spcBef>
          <a:spcPct val="0"/>
        </a:spcBef>
        <a:buNone/>
        <a:defRPr sz="3600" b="0" i="0" kern="1200">
          <a:solidFill>
            <a:srgbClr val="002060"/>
          </a:solidFill>
          <a:latin typeface="Arial" panose="020B0604020202020204" pitchFamily="34" charset="0"/>
          <a:ea typeface="+mj-ea"/>
          <a:cs typeface="Arial" panose="020B0604020202020204" pitchFamily="34" charset="0"/>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400" b="0" i="0" kern="1200">
          <a:solidFill>
            <a:srgbClr val="002060"/>
          </a:solidFill>
          <a:latin typeface="Arial" panose="020B0604020202020204" pitchFamily="34" charset="0"/>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200" b="0" i="0" kern="1200">
          <a:solidFill>
            <a:schemeClr val="tx1"/>
          </a:solidFill>
          <a:latin typeface="Arial" panose="020B0604020202020204" pitchFamily="34" charset="0"/>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600" b="0" i="0" kern="1200">
          <a:solidFill>
            <a:schemeClr val="tx1"/>
          </a:solidFill>
          <a:latin typeface="Arial" panose="020B0604020202020204" pitchFamily="34" charset="0"/>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lgn="r" rtl="1"/>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CF4AC2-32E8-4C1A-19E2-24C2DC3724F7}"/>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defPPr algn="r" rtl="1"/>
          </a:lstStyle>
          <a:p>
            <a:pPr algn="r" rtl="1"/>
            <a:r>
              <a:rPr lang="ar" dirty="0"/>
              <a:t>Click to edit Master title style</a:t>
            </a:r>
          </a:p>
        </p:txBody>
      </p:sp>
      <p:sp>
        <p:nvSpPr>
          <p:cNvPr id="3" name="Text Placeholder 2">
            <a:extLst>
              <a:ext uri="{FF2B5EF4-FFF2-40B4-BE49-F238E27FC236}">
                <a16:creationId xmlns:a16="http://schemas.microsoft.com/office/drawing/2014/main" id="{13E1CBCB-3F1D-2D7C-08AE-91282A87E0F1}"/>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defPPr algn="r" rtl="1"/>
          </a:lstStyle>
          <a:p>
            <a:pPr lvl="0" algn="r" rtl="1"/>
            <a:r>
              <a:rPr lang="ar"/>
              <a:t>Click to edit Master text styles</a:t>
            </a:r>
          </a:p>
          <a:p>
            <a:pPr lvl="1" algn="r" rtl="1"/>
            <a:r>
              <a:rPr lang="ar"/>
              <a:t>Second level</a:t>
            </a:r>
          </a:p>
          <a:p>
            <a:pPr lvl="2" algn="r" rtl="1"/>
            <a:r>
              <a:rPr lang="ar"/>
              <a:t>Third level</a:t>
            </a:r>
          </a:p>
          <a:p>
            <a:pPr lvl="3" algn="r" rtl="1"/>
            <a:r>
              <a:rPr lang="ar"/>
              <a:t>Fourth level</a:t>
            </a:r>
          </a:p>
          <a:p>
            <a:pPr lvl="4" algn="r" rtl="1"/>
            <a:r>
              <a:rPr lang="ar"/>
              <a:t>Fifth level</a:t>
            </a:r>
          </a:p>
        </p:txBody>
      </p:sp>
      <p:sp>
        <p:nvSpPr>
          <p:cNvPr id="8" name="Slide Number Placeholder 3">
            <a:extLst>
              <a:ext uri="{FF2B5EF4-FFF2-40B4-BE49-F238E27FC236}">
                <a16:creationId xmlns:a16="http://schemas.microsoft.com/office/drawing/2014/main" id="{C0A47286-A8E1-8C5B-5E35-5BA301E66661}"/>
              </a:ext>
            </a:extLst>
          </p:cNvPr>
          <p:cNvSpPr txBox="1">
            <a:spLocks/>
          </p:cNvSpPr>
          <p:nvPr userDrawn="1"/>
        </p:nvSpPr>
        <p:spPr>
          <a:xfrm>
            <a:off x="78834" y="6353778"/>
            <a:ext cx="494967" cy="365125"/>
          </a:xfrm>
          <a:prstGeom prst="rect">
            <a:avLst/>
          </a:prstGeom>
          <a:ln w="3175">
            <a:noFill/>
          </a:ln>
        </p:spPr>
        <p:txBody>
          <a:bodyPr vert="horz" lIns="91440" tIns="45720" rIns="91440" bIns="45720" rtlCol="1" anchor="ctr"/>
          <a:lstStyle>
            <a:defPPr algn="r" rtl="1"/>
            <a:lvl1pPr marL="0" algn="l" defTabSz="914400" rtl="1" eaLnBrk="1" latinLnBrk="0" hangingPunct="1">
              <a:defRPr sz="1200" kern="1200">
                <a:solidFill>
                  <a:schemeClr val="tx1">
                    <a:tint val="82000"/>
                  </a:schemeClr>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rtl="1">
              <a:defRPr sz="1100">
                <a:solidFill>
                  <a:schemeClr val="tx1"/>
                </a:solidFill>
                <a:latin typeface="Arial" panose="020B0604020202020204" pitchFamily="34" charset="0"/>
              </a:defRPr>
            </a:pPr>
            <a:r>
              <a:rPr lang="ar"/>
              <a:t> </a:t>
            </a:r>
          </a:p>
        </p:txBody>
      </p:sp>
    </p:spTree>
    <p:extLst>
      <p:ext uri="{BB962C8B-B14F-4D97-AF65-F5344CB8AC3E}">
        <p14:creationId xmlns:p14="http://schemas.microsoft.com/office/powerpoint/2010/main" val="2892468308"/>
      </p:ext>
    </p:extLst>
  </p:cSld>
  <p:clrMap bg1="lt1" tx1="dk1" bg2="lt2" tx2="dk2" accent1="accent1" accent2="accent2" accent3="accent3" accent4="accent4" accent5="accent5" accent6="accent6" hlink="hlink" folHlink="folHlink"/>
  <p:sldLayoutIdLst>
    <p:sldLayoutId id="2147483663" r:id="rId1"/>
  </p:sldLayoutIdLst>
  <p:txStyles>
    <p:titleStyle>
      <a:lvl1pPr algn="r" defTabSz="914400" rtl="1" eaLnBrk="1" latinLnBrk="0" hangingPunct="1">
        <a:lnSpc>
          <a:spcPct val="90000"/>
        </a:lnSpc>
        <a:spcBef>
          <a:spcPct val="0"/>
        </a:spcBef>
        <a:buNone/>
        <a:defRPr sz="3600" b="0" i="0" kern="1200">
          <a:solidFill>
            <a:schemeClr val="accent1"/>
          </a:solidFill>
          <a:latin typeface="Arial" panose="020B0604020202020204" pitchFamily="34" charset="0"/>
          <a:ea typeface="+mj-ea"/>
          <a:cs typeface="Arial" panose="020B0604020202020204" pitchFamily="34" charset="0"/>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400" b="0" i="0" kern="1200">
          <a:solidFill>
            <a:srgbClr val="002060"/>
          </a:solidFill>
          <a:latin typeface="Arial" panose="020B0604020202020204" pitchFamily="34" charset="0"/>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200" b="0" i="0" kern="1200">
          <a:solidFill>
            <a:schemeClr val="tx1"/>
          </a:solidFill>
          <a:latin typeface="Arial" panose="020B0604020202020204" pitchFamily="34" charset="0"/>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600" b="0" i="0" kern="1200">
          <a:solidFill>
            <a:schemeClr val="tx1"/>
          </a:solidFill>
          <a:latin typeface="Arial" panose="020B0604020202020204" pitchFamily="34" charset="0"/>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lgn="r" rtl="1"/>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6.sv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8.sv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hyperlink" Target="https://iris.who.int/handle/10665/136101" TargetMode="Externa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6.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87FC82-7CE7-36B2-E145-6466C45FF206}"/>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FB8A8477-D891-1B0C-8D3E-4718A5744782}"/>
              </a:ext>
            </a:extLst>
          </p:cNvPr>
          <p:cNvSpPr/>
          <p:nvPr/>
        </p:nvSpPr>
        <p:spPr>
          <a:xfrm>
            <a:off x="0" y="0"/>
            <a:ext cx="6096000" cy="5459526"/>
          </a:xfrm>
          <a:prstGeom prst="rect">
            <a:avLst/>
          </a:prstGeom>
          <a:solidFill>
            <a:srgbClr val="ED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lgn="r" rtl="1"/>
          </a:lstStyle>
          <a:p>
            <a:pPr algn="ctr" rtl="1"/>
            <a:endParaRPr dirty="0">
              <a:latin typeface="Arial" panose="020B0604020202020204" pitchFamily="34" charset="0"/>
            </a:endParaRPr>
          </a:p>
        </p:txBody>
      </p:sp>
      <p:sp>
        <p:nvSpPr>
          <p:cNvPr id="35" name="Rectangle 34">
            <a:extLst>
              <a:ext uri="{FF2B5EF4-FFF2-40B4-BE49-F238E27FC236}">
                <a16:creationId xmlns:a16="http://schemas.microsoft.com/office/drawing/2014/main" id="{DD9D81E3-BBA7-AA8D-E5ED-29CA59735E73}"/>
              </a:ext>
            </a:extLst>
          </p:cNvPr>
          <p:cNvSpPr/>
          <p:nvPr/>
        </p:nvSpPr>
        <p:spPr>
          <a:xfrm>
            <a:off x="0" y="4470750"/>
            <a:ext cx="6096000" cy="108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lgn="r" rtl="1"/>
          </a:lstStyle>
          <a:p>
            <a:pPr algn="ctr" rtl="1"/>
            <a:endParaRPr dirty="0">
              <a:latin typeface="Arial" panose="020B0604020202020204" pitchFamily="34" charset="0"/>
            </a:endParaRPr>
          </a:p>
        </p:txBody>
      </p:sp>
      <p:sp>
        <p:nvSpPr>
          <p:cNvPr id="4" name="ZoneTexte 6">
            <a:extLst>
              <a:ext uri="{FF2B5EF4-FFF2-40B4-BE49-F238E27FC236}">
                <a16:creationId xmlns:a16="http://schemas.microsoft.com/office/drawing/2014/main" id="{9B06ED39-05F2-163A-A532-DFA57CE17F2E}"/>
              </a:ext>
            </a:extLst>
          </p:cNvPr>
          <p:cNvSpPr txBox="1"/>
          <p:nvPr/>
        </p:nvSpPr>
        <p:spPr>
          <a:xfrm>
            <a:off x="334148" y="1736229"/>
            <a:ext cx="5138578" cy="1877437"/>
          </a:xfrm>
          <a:prstGeom prst="rect">
            <a:avLst/>
          </a:prstGeom>
          <a:noFill/>
          <a:ln>
            <a:noFill/>
          </a:ln>
        </p:spPr>
        <p:txBody>
          <a:bodyPr wrap="square" rtlCol="1">
            <a:spAutoFit/>
          </a:bodyPr>
          <a:lstStyle>
            <a:defPPr algn="r" rtl="1"/>
          </a:lstStyle>
          <a:p>
            <a:pPr algn="r" rtl="1">
              <a:spcAft>
                <a:spcPts val="600"/>
              </a:spcAft>
              <a:defRPr sz="3000" b="1">
                <a:solidFill>
                  <a:schemeClr val="accent1"/>
                </a:solidFill>
                <a:latin typeface="Calibri" panose="020F0502020204030204" pitchFamily="34" charset="0"/>
                <a:cs typeface="Calibri" panose="020F0502020204030204" pitchFamily="34" charset="0"/>
              </a:defRPr>
            </a:pPr>
            <a:r>
              <a:rPr lang="ar" dirty="0">
                <a:latin typeface="Arial" panose="020B0604020202020204" pitchFamily="34" charset="0"/>
                <a:cs typeface="Arial" panose="020B0604020202020204" pitchFamily="34" charset="0"/>
              </a:rPr>
              <a:t>التدبير العلاجي السريري للاغتصاب ولعنف الشريك الحميم في حالات الطوارئ </a:t>
            </a:r>
          </a:p>
          <a:p>
            <a:pPr algn="r" rtl="1">
              <a:defRPr sz="2100">
                <a:solidFill>
                  <a:schemeClr val="accent2"/>
                </a:solidFill>
                <a:latin typeface="Calibri" panose="020F0502020204030204" pitchFamily="34" charset="0"/>
                <a:cs typeface="Calibri" panose="020F0502020204030204" pitchFamily="34" charset="0"/>
              </a:defRPr>
            </a:pPr>
            <a:r>
              <a:rPr lang="ar" dirty="0">
                <a:latin typeface="Arial" panose="020B0604020202020204" pitchFamily="34" charset="0"/>
                <a:cs typeface="Arial" panose="020B0604020202020204" pitchFamily="34" charset="0"/>
              </a:rPr>
              <a:t>منهج تدريبي للعاملين في مجال الصحة  </a:t>
            </a:r>
          </a:p>
        </p:txBody>
      </p:sp>
      <p:sp>
        <p:nvSpPr>
          <p:cNvPr id="6" name="Title 9">
            <a:extLst>
              <a:ext uri="{FF2B5EF4-FFF2-40B4-BE49-F238E27FC236}">
                <a16:creationId xmlns:a16="http://schemas.microsoft.com/office/drawing/2014/main" id="{967233D8-39AF-9DA7-F6AE-6CEF62F4432B}"/>
              </a:ext>
            </a:extLst>
          </p:cNvPr>
          <p:cNvSpPr>
            <a:spLocks noGrp="1"/>
          </p:cNvSpPr>
          <p:nvPr>
            <p:ph type="ctrTitle"/>
          </p:nvPr>
        </p:nvSpPr>
        <p:spPr>
          <a:xfrm>
            <a:off x="653551" y="4792635"/>
            <a:ext cx="4825832" cy="541871"/>
          </a:xfrm>
        </p:spPr>
        <p:txBody>
          <a:bodyPr rtlCol="1" anchor="t">
            <a:noAutofit/>
          </a:bodyPr>
          <a:lstStyle>
            <a:defPPr algn="r" rtl="1"/>
            <a:lvl1pPr algn="r" rtl="1">
              <a:defRPr>
                <a:solidFill>
                  <a:schemeClr val="accent1">
                    <a:lumMod val="60000"/>
                    <a:lumOff val="40000"/>
                  </a:schemeClr>
                </a:solidFill>
              </a:defRPr>
            </a:lvl1pPr>
          </a:lstStyle>
          <a:p>
            <a:pPr algn="ctr" rtl="1">
              <a:defRPr sz="2800" cap="all">
                <a:solidFill>
                  <a:schemeClr val="bg1"/>
                </a:solidFill>
                <a:latin typeface="Calibri" panose="020F0502020204030204" pitchFamily="34" charset="0"/>
                <a:cs typeface="Calibri" panose="020F0502020204030204" pitchFamily="34" charset="0"/>
              </a:defRPr>
            </a:pPr>
            <a:r>
              <a:rPr lang="ar" dirty="0">
                <a:cs typeface="+mj-cs"/>
              </a:rPr>
              <a:t>مجموعة الشرائح</a:t>
            </a:r>
          </a:p>
        </p:txBody>
      </p:sp>
      <p:sp>
        <p:nvSpPr>
          <p:cNvPr id="2" name="Rectangle 1">
            <a:extLst>
              <a:ext uri="{FF2B5EF4-FFF2-40B4-BE49-F238E27FC236}">
                <a16:creationId xmlns:a16="http://schemas.microsoft.com/office/drawing/2014/main" id="{7295C902-D9B8-B2F5-8B24-5E39FE79EC84}"/>
              </a:ext>
            </a:extLst>
          </p:cNvPr>
          <p:cNvSpPr/>
          <p:nvPr/>
        </p:nvSpPr>
        <p:spPr>
          <a:xfrm>
            <a:off x="6096000" y="0"/>
            <a:ext cx="6096000" cy="68580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lgn="r" rtl="1"/>
          </a:lstStyle>
          <a:p>
            <a:pPr algn="ctr" rtl="1"/>
            <a:endParaRPr dirty="0">
              <a:latin typeface="Arial" panose="020B0604020202020204" pitchFamily="34" charset="0"/>
            </a:endParaRPr>
          </a:p>
        </p:txBody>
      </p:sp>
      <p:pic>
        <p:nvPicPr>
          <p:cNvPr id="37" name="Picture 36" descr="A black and white world map  Description automatically generated">
            <a:extLst>
              <a:ext uri="{FF2B5EF4-FFF2-40B4-BE49-F238E27FC236}">
                <a16:creationId xmlns:a16="http://schemas.microsoft.com/office/drawing/2014/main" id="{EBED4394-2780-DC71-CEA9-65D7420A83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72000" y="950451"/>
            <a:ext cx="6120000" cy="4790448"/>
          </a:xfrm>
          <a:prstGeom prst="rect">
            <a:avLst/>
          </a:prstGeom>
        </p:spPr>
      </p:pic>
      <p:pic>
        <p:nvPicPr>
          <p:cNvPr id="39" name="Picture 38">
            <a:extLst>
              <a:ext uri="{FF2B5EF4-FFF2-40B4-BE49-F238E27FC236}">
                <a16:creationId xmlns:a16="http://schemas.microsoft.com/office/drawing/2014/main" id="{CF6BD05A-02D0-87EF-5F42-9ADE3B62307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flipH="1">
            <a:off x="5523360" y="481433"/>
            <a:ext cx="1152000" cy="1152000"/>
          </a:xfrm>
          <a:prstGeom prst="rect">
            <a:avLst/>
          </a:prstGeom>
        </p:spPr>
      </p:pic>
      <p:grpSp>
        <p:nvGrpSpPr>
          <p:cNvPr id="5" name="Group 4">
            <a:extLst>
              <a:ext uri="{FF2B5EF4-FFF2-40B4-BE49-F238E27FC236}">
                <a16:creationId xmlns:a16="http://schemas.microsoft.com/office/drawing/2014/main" id="{8AF08C33-403D-3E41-867B-C675E87D5F43}"/>
              </a:ext>
            </a:extLst>
          </p:cNvPr>
          <p:cNvGrpSpPr/>
          <p:nvPr/>
        </p:nvGrpSpPr>
        <p:grpSpPr>
          <a:xfrm>
            <a:off x="4442376" y="6018223"/>
            <a:ext cx="983226" cy="415055"/>
            <a:chOff x="5121785" y="6180774"/>
            <a:chExt cx="1116156" cy="471170"/>
          </a:xfrm>
        </p:grpSpPr>
        <p:grpSp>
          <p:nvGrpSpPr>
            <p:cNvPr id="24" name="Group 23">
              <a:extLst>
                <a:ext uri="{FF2B5EF4-FFF2-40B4-BE49-F238E27FC236}">
                  <a16:creationId xmlns:a16="http://schemas.microsoft.com/office/drawing/2014/main" id="{2B71A8D1-43EB-F1CB-2A0C-E721028B36EC}"/>
                </a:ext>
              </a:extLst>
            </p:cNvPr>
            <p:cNvGrpSpPr>
              <a:grpSpLocks/>
            </p:cNvGrpSpPr>
            <p:nvPr/>
          </p:nvGrpSpPr>
          <p:grpSpPr>
            <a:xfrm>
              <a:off x="5665974" y="6311584"/>
              <a:ext cx="571967" cy="213640"/>
              <a:chOff x="-6" y="0"/>
              <a:chExt cx="571967" cy="214271"/>
            </a:xfrm>
          </p:grpSpPr>
          <p:sp>
            <p:nvSpPr>
              <p:cNvPr id="28" name="Graphic 22">
                <a:extLst>
                  <a:ext uri="{FF2B5EF4-FFF2-40B4-BE49-F238E27FC236}">
                    <a16:creationId xmlns:a16="http://schemas.microsoft.com/office/drawing/2014/main" id="{A609F215-F1EF-F9B8-8ABD-A0D1D9F7F34A}"/>
                  </a:ext>
                </a:extLst>
              </p:cNvPr>
              <p:cNvSpPr/>
              <p:nvPr/>
            </p:nvSpPr>
            <p:spPr>
              <a:xfrm>
                <a:off x="502111" y="123249"/>
                <a:ext cx="69850" cy="89535"/>
              </a:xfrm>
              <a:custGeom>
                <a:avLst/>
                <a:gdLst/>
                <a:ahLst/>
                <a:cxnLst/>
                <a:rect l="l" t="t" r="r" b="b"/>
                <a:pathLst>
                  <a:path w="69850" h="89535">
                    <a:moveTo>
                      <a:pt x="0" y="0"/>
                    </a:moveTo>
                    <a:lnTo>
                      <a:pt x="0" y="88950"/>
                    </a:lnTo>
                    <a:lnTo>
                      <a:pt x="17487" y="88950"/>
                    </a:lnTo>
                    <a:lnTo>
                      <a:pt x="17487" y="59156"/>
                    </a:lnTo>
                    <a:lnTo>
                      <a:pt x="50963" y="59156"/>
                    </a:lnTo>
                    <a:lnTo>
                      <a:pt x="48958" y="55880"/>
                    </a:lnTo>
                    <a:lnTo>
                      <a:pt x="50926" y="54635"/>
                    </a:lnTo>
                    <a:lnTo>
                      <a:pt x="52501" y="53695"/>
                    </a:lnTo>
                    <a:lnTo>
                      <a:pt x="59397" y="49072"/>
                    </a:lnTo>
                    <a:lnTo>
                      <a:pt x="62839" y="44094"/>
                    </a:lnTo>
                    <a:lnTo>
                      <a:pt x="63176" y="42811"/>
                    </a:lnTo>
                    <a:lnTo>
                      <a:pt x="17525" y="42811"/>
                    </a:lnTo>
                    <a:lnTo>
                      <a:pt x="17525" y="17272"/>
                    </a:lnTo>
                    <a:lnTo>
                      <a:pt x="24549" y="17081"/>
                    </a:lnTo>
                    <a:lnTo>
                      <a:pt x="31496" y="16370"/>
                    </a:lnTo>
                    <a:lnTo>
                      <a:pt x="62279" y="16370"/>
                    </a:lnTo>
                    <a:lnTo>
                      <a:pt x="21234" y="495"/>
                    </a:lnTo>
                    <a:lnTo>
                      <a:pt x="0" y="0"/>
                    </a:lnTo>
                    <a:close/>
                  </a:path>
                  <a:path w="69850" h="89535">
                    <a:moveTo>
                      <a:pt x="50963" y="59156"/>
                    </a:moveTo>
                    <a:lnTo>
                      <a:pt x="31114" y="59156"/>
                    </a:lnTo>
                    <a:lnTo>
                      <a:pt x="49618" y="88950"/>
                    </a:lnTo>
                    <a:lnTo>
                      <a:pt x="69227" y="88950"/>
                    </a:lnTo>
                    <a:lnTo>
                      <a:pt x="55702" y="66840"/>
                    </a:lnTo>
                    <a:lnTo>
                      <a:pt x="50963" y="59156"/>
                    </a:lnTo>
                    <a:close/>
                  </a:path>
                  <a:path w="69850" h="89535">
                    <a:moveTo>
                      <a:pt x="24803" y="42367"/>
                    </a:moveTo>
                    <a:lnTo>
                      <a:pt x="17525" y="42811"/>
                    </a:lnTo>
                    <a:lnTo>
                      <a:pt x="63176" y="42811"/>
                    </a:lnTo>
                    <a:lnTo>
                      <a:pt x="63253" y="42519"/>
                    </a:lnTo>
                    <a:lnTo>
                      <a:pt x="31623" y="42519"/>
                    </a:lnTo>
                    <a:lnTo>
                      <a:pt x="24803" y="42367"/>
                    </a:lnTo>
                    <a:close/>
                  </a:path>
                  <a:path w="69850" h="89535">
                    <a:moveTo>
                      <a:pt x="62279" y="16370"/>
                    </a:moveTo>
                    <a:lnTo>
                      <a:pt x="31496" y="16370"/>
                    </a:lnTo>
                    <a:lnTo>
                      <a:pt x="43662" y="19354"/>
                    </a:lnTo>
                    <a:lnTo>
                      <a:pt x="46913" y="24015"/>
                    </a:lnTo>
                    <a:lnTo>
                      <a:pt x="47015" y="29514"/>
                    </a:lnTo>
                    <a:lnTo>
                      <a:pt x="47116" y="35356"/>
                    </a:lnTo>
                    <a:lnTo>
                      <a:pt x="44030" y="40373"/>
                    </a:lnTo>
                    <a:lnTo>
                      <a:pt x="31623" y="42519"/>
                    </a:lnTo>
                    <a:lnTo>
                      <a:pt x="63253" y="42519"/>
                    </a:lnTo>
                    <a:lnTo>
                      <a:pt x="64477" y="37858"/>
                    </a:lnTo>
                    <a:lnTo>
                      <a:pt x="65379" y="25282"/>
                    </a:lnTo>
                    <a:lnTo>
                      <a:pt x="62279" y="16370"/>
                    </a:lnTo>
                    <a:close/>
                  </a:path>
                </a:pathLst>
              </a:custGeom>
              <a:solidFill>
                <a:srgbClr val="090909"/>
              </a:solidFill>
            </p:spPr>
            <p:txBody>
              <a:bodyPr wrap="square" lIns="0" tIns="0" rIns="0" bIns="0" rtlCol="1">
                <a:prstTxWarp prst="textNoShape">
                  <a:avLst/>
                </a:prstTxWarp>
                <a:noAutofit/>
              </a:bodyPr>
              <a:lstStyle>
                <a:defPPr algn="r" rtl="1"/>
              </a:lstStyle>
              <a:p>
                <a:pPr algn="r" rtl="1"/>
                <a:endParaRPr>
                  <a:latin typeface="Arial" panose="020B0604020202020204" pitchFamily="34" charset="0"/>
                </a:endParaRPr>
              </a:p>
            </p:txBody>
          </p:sp>
          <p:sp>
            <p:nvSpPr>
              <p:cNvPr id="29" name="Graphic 23">
                <a:extLst>
                  <a:ext uri="{FF2B5EF4-FFF2-40B4-BE49-F238E27FC236}">
                    <a16:creationId xmlns:a16="http://schemas.microsoft.com/office/drawing/2014/main" id="{C0CE72E7-9C17-FA71-233A-43DA0BFF309B}"/>
                  </a:ext>
                </a:extLst>
              </p:cNvPr>
              <p:cNvSpPr/>
              <p:nvPr/>
            </p:nvSpPr>
            <p:spPr>
              <a:xfrm>
                <a:off x="417433" y="59"/>
                <a:ext cx="73025" cy="87630"/>
              </a:xfrm>
              <a:custGeom>
                <a:avLst/>
                <a:gdLst/>
                <a:ahLst/>
                <a:cxnLst/>
                <a:rect l="l" t="t" r="r" b="b"/>
                <a:pathLst>
                  <a:path w="73025" h="87630">
                    <a:moveTo>
                      <a:pt x="72796" y="12"/>
                    </a:moveTo>
                    <a:lnTo>
                      <a:pt x="55016" y="12"/>
                    </a:lnTo>
                    <a:lnTo>
                      <a:pt x="55016" y="34391"/>
                    </a:lnTo>
                    <a:lnTo>
                      <a:pt x="17449" y="34391"/>
                    </a:lnTo>
                    <a:lnTo>
                      <a:pt x="17449" y="0"/>
                    </a:lnTo>
                    <a:lnTo>
                      <a:pt x="0" y="0"/>
                    </a:lnTo>
                    <a:lnTo>
                      <a:pt x="0" y="87629"/>
                    </a:lnTo>
                    <a:lnTo>
                      <a:pt x="17729" y="87629"/>
                    </a:lnTo>
                    <a:lnTo>
                      <a:pt x="17729" y="52196"/>
                    </a:lnTo>
                    <a:lnTo>
                      <a:pt x="55372" y="52196"/>
                    </a:lnTo>
                    <a:lnTo>
                      <a:pt x="55372" y="87401"/>
                    </a:lnTo>
                    <a:lnTo>
                      <a:pt x="72796" y="87401"/>
                    </a:lnTo>
                    <a:lnTo>
                      <a:pt x="72796" y="12"/>
                    </a:lnTo>
                    <a:close/>
                  </a:path>
                </a:pathLst>
              </a:custGeom>
              <a:solidFill>
                <a:srgbClr val="1FA0DA"/>
              </a:solidFill>
            </p:spPr>
            <p:txBody>
              <a:bodyPr wrap="square" lIns="0" tIns="0" rIns="0" bIns="0" rtlCol="1">
                <a:prstTxWarp prst="textNoShape">
                  <a:avLst/>
                </a:prstTxWarp>
                <a:noAutofit/>
              </a:bodyPr>
              <a:lstStyle>
                <a:defPPr algn="r" rtl="1"/>
              </a:lstStyle>
              <a:p>
                <a:pPr algn="r" rtl="1"/>
                <a:endParaRPr>
                  <a:latin typeface="Arial" panose="020B0604020202020204" pitchFamily="34" charset="0"/>
                </a:endParaRPr>
              </a:p>
            </p:txBody>
          </p:sp>
          <p:sp>
            <p:nvSpPr>
              <p:cNvPr id="30" name="Graphic 24">
                <a:extLst>
                  <a:ext uri="{FF2B5EF4-FFF2-40B4-BE49-F238E27FC236}">
                    <a16:creationId xmlns:a16="http://schemas.microsoft.com/office/drawing/2014/main" id="{A1DA80B6-9585-25C6-3D75-0D64312CA8FB}"/>
                  </a:ext>
                </a:extLst>
              </p:cNvPr>
              <p:cNvSpPr/>
              <p:nvPr/>
            </p:nvSpPr>
            <p:spPr>
              <a:xfrm>
                <a:off x="419887" y="124131"/>
                <a:ext cx="62865" cy="88265"/>
              </a:xfrm>
              <a:custGeom>
                <a:avLst/>
                <a:gdLst/>
                <a:ahLst/>
                <a:cxnLst/>
                <a:rect l="l" t="t" r="r" b="b"/>
                <a:pathLst>
                  <a:path w="62865" h="88265">
                    <a:moveTo>
                      <a:pt x="62052" y="0"/>
                    </a:moveTo>
                    <a:lnTo>
                      <a:pt x="0" y="0"/>
                    </a:lnTo>
                    <a:lnTo>
                      <a:pt x="0" y="88061"/>
                    </a:lnTo>
                    <a:lnTo>
                      <a:pt x="62687" y="88061"/>
                    </a:lnTo>
                    <a:lnTo>
                      <a:pt x="62687" y="71361"/>
                    </a:lnTo>
                    <a:lnTo>
                      <a:pt x="17856" y="71361"/>
                    </a:lnTo>
                    <a:lnTo>
                      <a:pt x="17856" y="50926"/>
                    </a:lnTo>
                    <a:lnTo>
                      <a:pt x="52628" y="50926"/>
                    </a:lnTo>
                    <a:lnTo>
                      <a:pt x="52628" y="34670"/>
                    </a:lnTo>
                    <a:lnTo>
                      <a:pt x="17741" y="34670"/>
                    </a:lnTo>
                    <a:lnTo>
                      <a:pt x="17741" y="16294"/>
                    </a:lnTo>
                    <a:lnTo>
                      <a:pt x="62052" y="16294"/>
                    </a:lnTo>
                    <a:lnTo>
                      <a:pt x="62052" y="0"/>
                    </a:lnTo>
                    <a:close/>
                  </a:path>
                </a:pathLst>
              </a:custGeom>
              <a:solidFill>
                <a:srgbClr val="090909"/>
              </a:solidFill>
            </p:spPr>
            <p:txBody>
              <a:bodyPr wrap="square" lIns="0" tIns="0" rIns="0" bIns="0" rtlCol="1">
                <a:prstTxWarp prst="textNoShape">
                  <a:avLst/>
                </a:prstTxWarp>
                <a:noAutofit/>
              </a:bodyPr>
              <a:lstStyle>
                <a:defPPr algn="r" rtl="1"/>
              </a:lstStyle>
              <a:p>
                <a:pPr algn="r" rtl="1"/>
                <a:endParaRPr>
                  <a:latin typeface="Arial" panose="020B0604020202020204" pitchFamily="34" charset="0"/>
                </a:endParaRPr>
              </a:p>
            </p:txBody>
          </p:sp>
          <p:pic>
            <p:nvPicPr>
              <p:cNvPr id="31" name="Image 25">
                <a:extLst>
                  <a:ext uri="{FF2B5EF4-FFF2-40B4-BE49-F238E27FC236}">
                    <a16:creationId xmlns:a16="http://schemas.microsoft.com/office/drawing/2014/main" id="{98139606-3B64-2F90-1F3F-CE42FBEF06ED}"/>
                  </a:ext>
                </a:extLst>
              </p:cNvPr>
              <p:cNvPicPr/>
              <p:nvPr/>
            </p:nvPicPr>
            <p:blipFill>
              <a:blip r:embed="rId5" cstate="print"/>
              <a:stretch>
                <a:fillRect/>
              </a:stretch>
            </p:blipFill>
            <p:spPr>
              <a:xfrm>
                <a:off x="5714" y="153"/>
                <a:ext cx="73025" cy="87388"/>
              </a:xfrm>
              <a:prstGeom prst="rect">
                <a:avLst/>
              </a:prstGeom>
            </p:spPr>
          </p:pic>
          <p:sp>
            <p:nvSpPr>
              <p:cNvPr id="32" name="Graphic 26">
                <a:extLst>
                  <a:ext uri="{FF2B5EF4-FFF2-40B4-BE49-F238E27FC236}">
                    <a16:creationId xmlns:a16="http://schemas.microsoft.com/office/drawing/2014/main" id="{62FC7790-2551-D604-7631-19DA951B4997}"/>
                  </a:ext>
                </a:extLst>
              </p:cNvPr>
              <p:cNvSpPr/>
              <p:nvPr/>
            </p:nvSpPr>
            <p:spPr>
              <a:xfrm>
                <a:off x="100006" y="60"/>
                <a:ext cx="169545" cy="88265"/>
              </a:xfrm>
              <a:custGeom>
                <a:avLst/>
                <a:gdLst/>
                <a:ahLst/>
                <a:cxnLst/>
                <a:rect l="l" t="t" r="r" b="b"/>
                <a:pathLst>
                  <a:path w="169545" h="88265">
                    <a:moveTo>
                      <a:pt x="62750" y="71374"/>
                    </a:moveTo>
                    <a:lnTo>
                      <a:pt x="17805" y="71374"/>
                    </a:lnTo>
                    <a:lnTo>
                      <a:pt x="17805" y="50761"/>
                    </a:lnTo>
                    <a:lnTo>
                      <a:pt x="52705" y="50761"/>
                    </a:lnTo>
                    <a:lnTo>
                      <a:pt x="52705" y="34480"/>
                    </a:lnTo>
                    <a:lnTo>
                      <a:pt x="17767" y="34480"/>
                    </a:lnTo>
                    <a:lnTo>
                      <a:pt x="17767" y="16129"/>
                    </a:lnTo>
                    <a:lnTo>
                      <a:pt x="62001" y="16129"/>
                    </a:lnTo>
                    <a:lnTo>
                      <a:pt x="62001" y="50"/>
                    </a:lnTo>
                    <a:lnTo>
                      <a:pt x="0" y="50"/>
                    </a:lnTo>
                    <a:lnTo>
                      <a:pt x="0" y="87731"/>
                    </a:lnTo>
                    <a:lnTo>
                      <a:pt x="62750" y="87731"/>
                    </a:lnTo>
                    <a:lnTo>
                      <a:pt x="62750" y="71374"/>
                    </a:lnTo>
                    <a:close/>
                  </a:path>
                  <a:path w="169545" h="88265">
                    <a:moveTo>
                      <a:pt x="168998" y="87718"/>
                    </a:moveTo>
                    <a:lnTo>
                      <a:pt x="162090" y="73355"/>
                    </a:lnTo>
                    <a:lnTo>
                      <a:pt x="153873" y="56261"/>
                    </a:lnTo>
                    <a:lnTo>
                      <a:pt x="139611" y="26568"/>
                    </a:lnTo>
                    <a:lnTo>
                      <a:pt x="134404" y="15748"/>
                    </a:lnTo>
                    <a:lnTo>
                      <a:pt x="134404" y="56261"/>
                    </a:lnTo>
                    <a:lnTo>
                      <a:pt x="106578" y="56261"/>
                    </a:lnTo>
                    <a:lnTo>
                      <a:pt x="120459" y="26568"/>
                    </a:lnTo>
                    <a:lnTo>
                      <a:pt x="134404" y="56261"/>
                    </a:lnTo>
                    <a:lnTo>
                      <a:pt x="134404" y="15748"/>
                    </a:lnTo>
                    <a:lnTo>
                      <a:pt x="126834" y="0"/>
                    </a:lnTo>
                    <a:lnTo>
                      <a:pt x="114134" y="0"/>
                    </a:lnTo>
                    <a:lnTo>
                      <a:pt x="72009" y="87566"/>
                    </a:lnTo>
                    <a:lnTo>
                      <a:pt x="91719" y="87566"/>
                    </a:lnTo>
                    <a:lnTo>
                      <a:pt x="98691" y="73355"/>
                    </a:lnTo>
                    <a:lnTo>
                      <a:pt x="142214" y="73355"/>
                    </a:lnTo>
                    <a:lnTo>
                      <a:pt x="149212" y="87566"/>
                    </a:lnTo>
                    <a:lnTo>
                      <a:pt x="149288" y="87718"/>
                    </a:lnTo>
                    <a:lnTo>
                      <a:pt x="168998" y="87718"/>
                    </a:lnTo>
                    <a:close/>
                  </a:path>
                </a:pathLst>
              </a:custGeom>
              <a:solidFill>
                <a:srgbClr val="1FA0DA"/>
              </a:solidFill>
            </p:spPr>
            <p:txBody>
              <a:bodyPr wrap="square" lIns="0" tIns="0" rIns="0" bIns="0" rtlCol="1">
                <a:prstTxWarp prst="textNoShape">
                  <a:avLst/>
                </a:prstTxWarp>
                <a:noAutofit/>
              </a:bodyPr>
              <a:lstStyle>
                <a:defPPr algn="r" rtl="1"/>
              </a:lstStyle>
              <a:p>
                <a:pPr algn="r" rtl="1"/>
                <a:endParaRPr>
                  <a:latin typeface="Arial" panose="020B0604020202020204" pitchFamily="34" charset="0"/>
                </a:endParaRPr>
              </a:p>
            </p:txBody>
          </p:sp>
          <p:sp>
            <p:nvSpPr>
              <p:cNvPr id="33" name="Graphic 27">
                <a:extLst>
                  <a:ext uri="{FF2B5EF4-FFF2-40B4-BE49-F238E27FC236}">
                    <a16:creationId xmlns:a16="http://schemas.microsoft.com/office/drawing/2014/main" id="{83ABDF2F-8F96-1B87-915D-09066918F9EA}"/>
                  </a:ext>
                </a:extLst>
              </p:cNvPr>
              <p:cNvSpPr/>
              <p:nvPr/>
            </p:nvSpPr>
            <p:spPr>
              <a:xfrm>
                <a:off x="-6" y="122196"/>
                <a:ext cx="407670" cy="92075"/>
              </a:xfrm>
              <a:custGeom>
                <a:avLst/>
                <a:gdLst/>
                <a:ahLst/>
                <a:cxnLst/>
                <a:rect l="l" t="t" r="r" b="b"/>
                <a:pathLst>
                  <a:path w="407670" h="92075">
                    <a:moveTo>
                      <a:pt x="86550" y="65697"/>
                    </a:moveTo>
                    <a:lnTo>
                      <a:pt x="69811" y="61277"/>
                    </a:lnTo>
                    <a:lnTo>
                      <a:pt x="59905" y="69850"/>
                    </a:lnTo>
                    <a:lnTo>
                      <a:pt x="48945" y="73888"/>
                    </a:lnTo>
                    <a:lnTo>
                      <a:pt x="37909" y="73291"/>
                    </a:lnTo>
                    <a:lnTo>
                      <a:pt x="27813" y="67957"/>
                    </a:lnTo>
                    <a:lnTo>
                      <a:pt x="21183" y="59105"/>
                    </a:lnTo>
                    <a:lnTo>
                      <a:pt x="18415" y="47993"/>
                    </a:lnTo>
                    <a:lnTo>
                      <a:pt x="19646" y="36487"/>
                    </a:lnTo>
                    <a:lnTo>
                      <a:pt x="24993" y="26454"/>
                    </a:lnTo>
                    <a:lnTo>
                      <a:pt x="34074" y="19596"/>
                    </a:lnTo>
                    <a:lnTo>
                      <a:pt x="44894" y="17589"/>
                    </a:lnTo>
                    <a:lnTo>
                      <a:pt x="56654" y="20396"/>
                    </a:lnTo>
                    <a:lnTo>
                      <a:pt x="68529" y="28054"/>
                    </a:lnTo>
                    <a:lnTo>
                      <a:pt x="85496" y="23495"/>
                    </a:lnTo>
                    <a:lnTo>
                      <a:pt x="76504" y="11531"/>
                    </a:lnTo>
                    <a:lnTo>
                      <a:pt x="63792" y="3517"/>
                    </a:lnTo>
                    <a:lnTo>
                      <a:pt x="48780" y="0"/>
                    </a:lnTo>
                    <a:lnTo>
                      <a:pt x="32969" y="1574"/>
                    </a:lnTo>
                    <a:lnTo>
                      <a:pt x="18592" y="8331"/>
                    </a:lnTo>
                    <a:lnTo>
                      <a:pt x="7886" y="19291"/>
                    </a:lnTo>
                    <a:lnTo>
                      <a:pt x="1473" y="33502"/>
                    </a:lnTo>
                    <a:lnTo>
                      <a:pt x="0" y="50025"/>
                    </a:lnTo>
                    <a:lnTo>
                      <a:pt x="3873" y="65443"/>
                    </a:lnTo>
                    <a:lnTo>
                      <a:pt x="12547" y="78193"/>
                    </a:lnTo>
                    <a:lnTo>
                      <a:pt x="25057" y="87274"/>
                    </a:lnTo>
                    <a:lnTo>
                      <a:pt x="40449" y="91706"/>
                    </a:lnTo>
                    <a:lnTo>
                      <a:pt x="55486" y="90881"/>
                    </a:lnTo>
                    <a:lnTo>
                      <a:pt x="69202" y="85725"/>
                    </a:lnTo>
                    <a:lnTo>
                      <a:pt x="80073" y="77050"/>
                    </a:lnTo>
                    <a:lnTo>
                      <a:pt x="86550" y="65697"/>
                    </a:lnTo>
                    <a:close/>
                  </a:path>
                  <a:path w="407670" h="92075">
                    <a:moveTo>
                      <a:pt x="248310" y="5041"/>
                    </a:moveTo>
                    <a:lnTo>
                      <a:pt x="247891" y="1981"/>
                    </a:lnTo>
                    <a:lnTo>
                      <a:pt x="230530" y="1981"/>
                    </a:lnTo>
                    <a:lnTo>
                      <a:pt x="230479" y="56045"/>
                    </a:lnTo>
                    <a:lnTo>
                      <a:pt x="230009" y="58445"/>
                    </a:lnTo>
                    <a:lnTo>
                      <a:pt x="227469" y="65659"/>
                    </a:lnTo>
                    <a:lnTo>
                      <a:pt x="223088" y="70967"/>
                    </a:lnTo>
                    <a:lnTo>
                      <a:pt x="217068" y="74244"/>
                    </a:lnTo>
                    <a:lnTo>
                      <a:pt x="209588" y="75349"/>
                    </a:lnTo>
                    <a:lnTo>
                      <a:pt x="202044" y="74231"/>
                    </a:lnTo>
                    <a:lnTo>
                      <a:pt x="188417" y="5054"/>
                    </a:lnTo>
                    <a:lnTo>
                      <a:pt x="188010" y="1790"/>
                    </a:lnTo>
                    <a:lnTo>
                      <a:pt x="171183" y="1790"/>
                    </a:lnTo>
                    <a:lnTo>
                      <a:pt x="170840" y="31254"/>
                    </a:lnTo>
                    <a:lnTo>
                      <a:pt x="174650" y="72720"/>
                    </a:lnTo>
                    <a:lnTo>
                      <a:pt x="207899" y="91973"/>
                    </a:lnTo>
                    <a:lnTo>
                      <a:pt x="211023" y="91973"/>
                    </a:lnTo>
                    <a:lnTo>
                      <a:pt x="247497" y="62217"/>
                    </a:lnTo>
                    <a:lnTo>
                      <a:pt x="248285" y="55651"/>
                    </a:lnTo>
                    <a:lnTo>
                      <a:pt x="248310" y="5041"/>
                    </a:lnTo>
                    <a:close/>
                  </a:path>
                  <a:path w="407670" h="92075">
                    <a:moveTo>
                      <a:pt x="329971" y="54673"/>
                    </a:moveTo>
                    <a:lnTo>
                      <a:pt x="324980" y="47739"/>
                    </a:lnTo>
                    <a:lnTo>
                      <a:pt x="310438" y="40665"/>
                    </a:lnTo>
                    <a:lnTo>
                      <a:pt x="304126" y="38608"/>
                    </a:lnTo>
                    <a:lnTo>
                      <a:pt x="289928" y="33058"/>
                    </a:lnTo>
                    <a:lnTo>
                      <a:pt x="283159" y="29743"/>
                    </a:lnTo>
                    <a:lnTo>
                      <a:pt x="281063" y="27419"/>
                    </a:lnTo>
                    <a:lnTo>
                      <a:pt x="281825" y="20370"/>
                    </a:lnTo>
                    <a:lnTo>
                      <a:pt x="283921" y="18249"/>
                    </a:lnTo>
                    <a:lnTo>
                      <a:pt x="286918" y="16878"/>
                    </a:lnTo>
                    <a:lnTo>
                      <a:pt x="293725" y="15265"/>
                    </a:lnTo>
                    <a:lnTo>
                      <a:pt x="300443" y="16294"/>
                    </a:lnTo>
                    <a:lnTo>
                      <a:pt x="306336" y="19685"/>
                    </a:lnTo>
                    <a:lnTo>
                      <a:pt x="310680" y="25196"/>
                    </a:lnTo>
                    <a:lnTo>
                      <a:pt x="312318" y="28663"/>
                    </a:lnTo>
                    <a:lnTo>
                      <a:pt x="328828" y="24053"/>
                    </a:lnTo>
                    <a:lnTo>
                      <a:pt x="319087" y="8496"/>
                    </a:lnTo>
                    <a:lnTo>
                      <a:pt x="303733" y="914"/>
                    </a:lnTo>
                    <a:lnTo>
                      <a:pt x="286740" y="800"/>
                    </a:lnTo>
                    <a:lnTo>
                      <a:pt x="272059" y="7683"/>
                    </a:lnTo>
                    <a:lnTo>
                      <a:pt x="264769" y="17195"/>
                    </a:lnTo>
                    <a:lnTo>
                      <a:pt x="263067" y="27698"/>
                    </a:lnTo>
                    <a:lnTo>
                      <a:pt x="266852" y="37630"/>
                    </a:lnTo>
                    <a:lnTo>
                      <a:pt x="275958" y="45427"/>
                    </a:lnTo>
                    <a:lnTo>
                      <a:pt x="281381" y="48298"/>
                    </a:lnTo>
                    <a:lnTo>
                      <a:pt x="287401" y="50050"/>
                    </a:lnTo>
                    <a:lnTo>
                      <a:pt x="297345" y="54051"/>
                    </a:lnTo>
                    <a:lnTo>
                      <a:pt x="301637" y="55562"/>
                    </a:lnTo>
                    <a:lnTo>
                      <a:pt x="309295" y="59486"/>
                    </a:lnTo>
                    <a:lnTo>
                      <a:pt x="312000" y="62407"/>
                    </a:lnTo>
                    <a:lnTo>
                      <a:pt x="310527" y="71437"/>
                    </a:lnTo>
                    <a:lnTo>
                      <a:pt x="307365" y="73596"/>
                    </a:lnTo>
                    <a:lnTo>
                      <a:pt x="303415" y="74879"/>
                    </a:lnTo>
                    <a:lnTo>
                      <a:pt x="296341" y="75844"/>
                    </a:lnTo>
                    <a:lnTo>
                      <a:pt x="289483" y="74383"/>
                    </a:lnTo>
                    <a:lnTo>
                      <a:pt x="283502" y="70751"/>
                    </a:lnTo>
                    <a:lnTo>
                      <a:pt x="279019" y="65189"/>
                    </a:lnTo>
                    <a:lnTo>
                      <a:pt x="276809" y="60629"/>
                    </a:lnTo>
                    <a:lnTo>
                      <a:pt x="260210" y="65227"/>
                    </a:lnTo>
                    <a:lnTo>
                      <a:pt x="270052" y="82207"/>
                    </a:lnTo>
                    <a:lnTo>
                      <a:pt x="285051" y="90525"/>
                    </a:lnTo>
                    <a:lnTo>
                      <a:pt x="301625" y="91694"/>
                    </a:lnTo>
                    <a:lnTo>
                      <a:pt x="316242" y="87198"/>
                    </a:lnTo>
                    <a:lnTo>
                      <a:pt x="322122" y="83070"/>
                    </a:lnTo>
                    <a:lnTo>
                      <a:pt x="326402" y="77939"/>
                    </a:lnTo>
                    <a:lnTo>
                      <a:pt x="329031" y="71805"/>
                    </a:lnTo>
                    <a:lnTo>
                      <a:pt x="329933" y="64630"/>
                    </a:lnTo>
                    <a:lnTo>
                      <a:pt x="329971" y="54673"/>
                    </a:lnTo>
                    <a:close/>
                  </a:path>
                  <a:path w="407670" h="92075">
                    <a:moveTo>
                      <a:pt x="407466" y="2095"/>
                    </a:moveTo>
                    <a:lnTo>
                      <a:pt x="334924" y="2095"/>
                    </a:lnTo>
                    <a:lnTo>
                      <a:pt x="334924" y="18402"/>
                    </a:lnTo>
                    <a:lnTo>
                      <a:pt x="362102" y="18402"/>
                    </a:lnTo>
                    <a:lnTo>
                      <a:pt x="362102" y="89954"/>
                    </a:lnTo>
                    <a:lnTo>
                      <a:pt x="379768" y="89954"/>
                    </a:lnTo>
                    <a:lnTo>
                      <a:pt x="379768" y="18389"/>
                    </a:lnTo>
                    <a:lnTo>
                      <a:pt x="407466" y="18389"/>
                    </a:lnTo>
                    <a:lnTo>
                      <a:pt x="407466" y="2095"/>
                    </a:lnTo>
                    <a:close/>
                  </a:path>
                </a:pathLst>
              </a:custGeom>
              <a:solidFill>
                <a:srgbClr val="090909"/>
              </a:solidFill>
            </p:spPr>
            <p:txBody>
              <a:bodyPr wrap="square" lIns="0" tIns="0" rIns="0" bIns="0" rtlCol="1">
                <a:prstTxWarp prst="textNoShape">
                  <a:avLst/>
                </a:prstTxWarp>
                <a:noAutofit/>
              </a:bodyPr>
              <a:lstStyle>
                <a:defPPr algn="r" rtl="1"/>
              </a:lstStyle>
              <a:p>
                <a:pPr algn="r" rtl="1"/>
                <a:endParaRPr>
                  <a:latin typeface="Arial" panose="020B0604020202020204" pitchFamily="34" charset="0"/>
                </a:endParaRPr>
              </a:p>
            </p:txBody>
          </p:sp>
          <p:sp>
            <p:nvSpPr>
              <p:cNvPr id="34" name="Graphic 28">
                <a:extLst>
                  <a:ext uri="{FF2B5EF4-FFF2-40B4-BE49-F238E27FC236}">
                    <a16:creationId xmlns:a16="http://schemas.microsoft.com/office/drawing/2014/main" id="{C6835BDB-5014-4FAA-48F7-69558C996C64}"/>
                  </a:ext>
                </a:extLst>
              </p:cNvPr>
              <p:cNvSpPr/>
              <p:nvPr/>
            </p:nvSpPr>
            <p:spPr>
              <a:xfrm>
                <a:off x="332740" y="267"/>
                <a:ext cx="72390" cy="88265"/>
              </a:xfrm>
              <a:custGeom>
                <a:avLst/>
                <a:gdLst/>
                <a:ahLst/>
                <a:cxnLst/>
                <a:rect l="l" t="t" r="r" b="b"/>
                <a:pathLst>
                  <a:path w="72390" h="88265">
                    <a:moveTo>
                      <a:pt x="72136" y="0"/>
                    </a:moveTo>
                    <a:lnTo>
                      <a:pt x="0" y="0"/>
                    </a:lnTo>
                    <a:lnTo>
                      <a:pt x="0" y="16040"/>
                    </a:lnTo>
                    <a:lnTo>
                      <a:pt x="26962" y="16040"/>
                    </a:lnTo>
                    <a:lnTo>
                      <a:pt x="26962" y="87693"/>
                    </a:lnTo>
                    <a:lnTo>
                      <a:pt x="45059" y="87693"/>
                    </a:lnTo>
                    <a:lnTo>
                      <a:pt x="45059" y="15887"/>
                    </a:lnTo>
                    <a:lnTo>
                      <a:pt x="72136" y="15887"/>
                    </a:lnTo>
                    <a:lnTo>
                      <a:pt x="72136" y="0"/>
                    </a:lnTo>
                    <a:close/>
                  </a:path>
                </a:pathLst>
              </a:custGeom>
              <a:solidFill>
                <a:srgbClr val="1FA0DA"/>
              </a:solidFill>
            </p:spPr>
            <p:txBody>
              <a:bodyPr wrap="square" lIns="0" tIns="0" rIns="0" bIns="0" rtlCol="1">
                <a:prstTxWarp prst="textNoShape">
                  <a:avLst/>
                </a:prstTxWarp>
                <a:noAutofit/>
              </a:bodyPr>
              <a:lstStyle>
                <a:defPPr algn="r" rtl="1"/>
              </a:lstStyle>
              <a:p>
                <a:pPr algn="r" rtl="1"/>
                <a:endParaRPr>
                  <a:latin typeface="Arial" panose="020B0604020202020204" pitchFamily="34" charset="0"/>
                </a:endParaRPr>
              </a:p>
            </p:txBody>
          </p:sp>
          <p:sp>
            <p:nvSpPr>
              <p:cNvPr id="36" name="Graphic 29">
                <a:extLst>
                  <a:ext uri="{FF2B5EF4-FFF2-40B4-BE49-F238E27FC236}">
                    <a16:creationId xmlns:a16="http://schemas.microsoft.com/office/drawing/2014/main" id="{772613B4-1A15-0A16-4792-D2913B80C7C2}"/>
                  </a:ext>
                </a:extLst>
              </p:cNvPr>
              <p:cNvSpPr/>
              <p:nvPr/>
            </p:nvSpPr>
            <p:spPr>
              <a:xfrm>
                <a:off x="99923" y="124103"/>
                <a:ext cx="60960" cy="88265"/>
              </a:xfrm>
              <a:custGeom>
                <a:avLst/>
                <a:gdLst/>
                <a:ahLst/>
                <a:cxnLst/>
                <a:rect l="l" t="t" r="r" b="b"/>
                <a:pathLst>
                  <a:path w="60960" h="88265">
                    <a:moveTo>
                      <a:pt x="17551" y="0"/>
                    </a:moveTo>
                    <a:lnTo>
                      <a:pt x="0" y="0"/>
                    </a:lnTo>
                    <a:lnTo>
                      <a:pt x="0" y="87998"/>
                    </a:lnTo>
                    <a:lnTo>
                      <a:pt x="60718" y="87998"/>
                    </a:lnTo>
                    <a:lnTo>
                      <a:pt x="60718" y="71424"/>
                    </a:lnTo>
                    <a:lnTo>
                      <a:pt x="17551" y="71424"/>
                    </a:lnTo>
                    <a:lnTo>
                      <a:pt x="17551" y="0"/>
                    </a:lnTo>
                    <a:close/>
                  </a:path>
                </a:pathLst>
              </a:custGeom>
              <a:solidFill>
                <a:srgbClr val="090909"/>
              </a:solidFill>
            </p:spPr>
            <p:txBody>
              <a:bodyPr wrap="square" lIns="0" tIns="0" rIns="0" bIns="0" rtlCol="1">
                <a:prstTxWarp prst="textNoShape">
                  <a:avLst/>
                </a:prstTxWarp>
                <a:noAutofit/>
              </a:bodyPr>
              <a:lstStyle>
                <a:defPPr algn="r" rtl="1"/>
              </a:lstStyle>
              <a:p>
                <a:pPr algn="r" rtl="1"/>
                <a:endParaRPr>
                  <a:latin typeface="Arial" panose="020B0604020202020204" pitchFamily="34" charset="0"/>
                </a:endParaRPr>
              </a:p>
            </p:txBody>
          </p:sp>
          <p:sp>
            <p:nvSpPr>
              <p:cNvPr id="38" name="Graphic 30">
                <a:extLst>
                  <a:ext uri="{FF2B5EF4-FFF2-40B4-BE49-F238E27FC236}">
                    <a16:creationId xmlns:a16="http://schemas.microsoft.com/office/drawing/2014/main" id="{AB5E7ADD-433A-435A-0E7E-A225CBCF955A}"/>
                  </a:ext>
                </a:extLst>
              </p:cNvPr>
              <p:cNvSpPr/>
              <p:nvPr/>
            </p:nvSpPr>
            <p:spPr>
              <a:xfrm>
                <a:off x="278163" y="0"/>
                <a:ext cx="60960" cy="87630"/>
              </a:xfrm>
              <a:custGeom>
                <a:avLst/>
                <a:gdLst/>
                <a:ahLst/>
                <a:cxnLst/>
                <a:rect l="l" t="t" r="r" b="b"/>
                <a:pathLst>
                  <a:path w="60960" h="87630">
                    <a:moveTo>
                      <a:pt x="17132" y="0"/>
                    </a:moveTo>
                    <a:lnTo>
                      <a:pt x="0" y="0"/>
                    </a:lnTo>
                    <a:lnTo>
                      <a:pt x="0" y="87553"/>
                    </a:lnTo>
                    <a:lnTo>
                      <a:pt x="60756" y="87553"/>
                    </a:lnTo>
                    <a:lnTo>
                      <a:pt x="60756" y="71424"/>
                    </a:lnTo>
                    <a:lnTo>
                      <a:pt x="17132" y="71424"/>
                    </a:lnTo>
                    <a:lnTo>
                      <a:pt x="17132" y="0"/>
                    </a:lnTo>
                    <a:close/>
                  </a:path>
                </a:pathLst>
              </a:custGeom>
              <a:solidFill>
                <a:srgbClr val="1FA0DA"/>
              </a:solidFill>
            </p:spPr>
            <p:txBody>
              <a:bodyPr wrap="square" lIns="0" tIns="0" rIns="0" bIns="0" rtlCol="1">
                <a:prstTxWarp prst="textNoShape">
                  <a:avLst/>
                </a:prstTxWarp>
                <a:noAutofit/>
              </a:bodyPr>
              <a:lstStyle>
                <a:defPPr algn="r" rtl="1"/>
              </a:lstStyle>
              <a:p>
                <a:pPr algn="r" rtl="1"/>
                <a:endParaRPr>
                  <a:latin typeface="Arial" panose="020B0604020202020204" pitchFamily="34" charset="0"/>
                </a:endParaRPr>
              </a:p>
            </p:txBody>
          </p:sp>
          <p:sp>
            <p:nvSpPr>
              <p:cNvPr id="40" name="Graphic 31">
                <a:extLst>
                  <a:ext uri="{FF2B5EF4-FFF2-40B4-BE49-F238E27FC236}">
                    <a16:creationId xmlns:a16="http://schemas.microsoft.com/office/drawing/2014/main" id="{F4D8AB90-3B61-5064-DF27-BA505633F56E}"/>
                  </a:ext>
                </a:extLst>
              </p:cNvPr>
              <p:cNvSpPr/>
              <p:nvPr/>
            </p:nvSpPr>
            <p:spPr>
              <a:xfrm>
                <a:off x="206584" y="26629"/>
                <a:ext cx="342900" cy="139700"/>
              </a:xfrm>
              <a:custGeom>
                <a:avLst/>
                <a:gdLst/>
                <a:ahLst/>
                <a:cxnLst/>
                <a:rect l="l" t="t" r="r" b="b"/>
                <a:pathLst>
                  <a:path w="342900" h="139700">
                    <a:moveTo>
                      <a:pt x="27825" y="29692"/>
                    </a:moveTo>
                    <a:lnTo>
                      <a:pt x="13881" y="0"/>
                    </a:lnTo>
                    <a:lnTo>
                      <a:pt x="0" y="29692"/>
                    </a:lnTo>
                    <a:lnTo>
                      <a:pt x="27825" y="29692"/>
                    </a:lnTo>
                    <a:close/>
                  </a:path>
                  <a:path w="342900" h="139700">
                    <a:moveTo>
                      <a:pt x="342633" y="131978"/>
                    </a:moveTo>
                    <a:lnTo>
                      <a:pt x="342430" y="120637"/>
                    </a:lnTo>
                    <a:lnTo>
                      <a:pt x="339178" y="115976"/>
                    </a:lnTo>
                    <a:lnTo>
                      <a:pt x="327012" y="112991"/>
                    </a:lnTo>
                    <a:lnTo>
                      <a:pt x="320065" y="113703"/>
                    </a:lnTo>
                    <a:lnTo>
                      <a:pt x="313042" y="113893"/>
                    </a:lnTo>
                    <a:lnTo>
                      <a:pt x="313042" y="139433"/>
                    </a:lnTo>
                    <a:lnTo>
                      <a:pt x="320319" y="138988"/>
                    </a:lnTo>
                    <a:lnTo>
                      <a:pt x="327139" y="139141"/>
                    </a:lnTo>
                    <a:lnTo>
                      <a:pt x="339547" y="136994"/>
                    </a:lnTo>
                    <a:lnTo>
                      <a:pt x="342633" y="131978"/>
                    </a:lnTo>
                    <a:close/>
                  </a:path>
                </a:pathLst>
              </a:custGeom>
              <a:solidFill>
                <a:srgbClr val="FDFEFF"/>
              </a:solidFill>
            </p:spPr>
            <p:txBody>
              <a:bodyPr wrap="square" lIns="0" tIns="0" rIns="0" bIns="0" rtlCol="1">
                <a:prstTxWarp prst="textNoShape">
                  <a:avLst/>
                </a:prstTxWarp>
                <a:noAutofit/>
              </a:bodyPr>
              <a:lstStyle>
                <a:defPPr algn="r" rtl="1"/>
              </a:lstStyle>
              <a:p>
                <a:pPr algn="r" rtl="1"/>
                <a:endParaRPr>
                  <a:latin typeface="Arial" panose="020B0604020202020204" pitchFamily="34" charset="0"/>
                </a:endParaRPr>
              </a:p>
            </p:txBody>
          </p:sp>
        </p:grpSp>
        <p:pic>
          <p:nvPicPr>
            <p:cNvPr id="25" name="Image 32">
              <a:extLst>
                <a:ext uri="{FF2B5EF4-FFF2-40B4-BE49-F238E27FC236}">
                  <a16:creationId xmlns:a16="http://schemas.microsoft.com/office/drawing/2014/main" id="{CB322BDD-A0B3-1D08-5C74-46BDF7796CC5}"/>
                </a:ext>
              </a:extLst>
            </p:cNvPr>
            <p:cNvPicPr>
              <a:picLocks/>
            </p:cNvPicPr>
            <p:nvPr/>
          </p:nvPicPr>
          <p:blipFill>
            <a:blip r:embed="rId6" cstate="print"/>
            <a:stretch>
              <a:fillRect/>
            </a:stretch>
          </p:blipFill>
          <p:spPr>
            <a:xfrm>
              <a:off x="5121785" y="6180774"/>
              <a:ext cx="470535" cy="471170"/>
            </a:xfrm>
            <a:prstGeom prst="rect">
              <a:avLst/>
            </a:prstGeom>
          </p:spPr>
        </p:pic>
      </p:grpSp>
      <p:sp>
        <p:nvSpPr>
          <p:cNvPr id="7" name="Rectangle 6">
            <a:extLst>
              <a:ext uri="{FF2B5EF4-FFF2-40B4-BE49-F238E27FC236}">
                <a16:creationId xmlns:a16="http://schemas.microsoft.com/office/drawing/2014/main" id="{36C4168D-BA9B-942E-B644-3FC0FFB9D1A2}"/>
              </a:ext>
            </a:extLst>
          </p:cNvPr>
          <p:cNvSpPr/>
          <p:nvPr/>
        </p:nvSpPr>
        <p:spPr>
          <a:xfrm>
            <a:off x="14746" y="6279542"/>
            <a:ext cx="638805" cy="49339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defPPr algn="r" rtl="1"/>
          </a:lstStyle>
          <a:p>
            <a:pPr algn="ctr" rtl="1"/>
            <a:endParaRPr dirty="0">
              <a:latin typeface="Arial" panose="020B0604020202020204" pitchFamily="34" charset="0"/>
            </a:endParaRPr>
          </a:p>
        </p:txBody>
      </p:sp>
    </p:spTree>
    <p:extLst>
      <p:ext uri="{BB962C8B-B14F-4D97-AF65-F5344CB8AC3E}">
        <p14:creationId xmlns:p14="http://schemas.microsoft.com/office/powerpoint/2010/main" val="36564075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45"/>
        <p:cNvGrpSpPr/>
        <p:nvPr/>
      </p:nvGrpSpPr>
      <p:grpSpPr>
        <a:xfrm>
          <a:off x="0" y="0"/>
          <a:ext cx="0" cy="0"/>
          <a:chOff x="0" y="0"/>
          <a:chExt cx="0" cy="0"/>
        </a:xfrm>
      </p:grpSpPr>
      <p:sp>
        <p:nvSpPr>
          <p:cNvPr id="1448" name="Google Shape;1448;p175"/>
          <p:cNvSpPr txBox="1"/>
          <p:nvPr/>
        </p:nvSpPr>
        <p:spPr>
          <a:xfrm>
            <a:off x="-392625" y="4889029"/>
            <a:ext cx="11344760" cy="1608971"/>
          </a:xfrm>
          <a:prstGeom prst="rect">
            <a:avLst/>
          </a:prstGeom>
          <a:noFill/>
          <a:ln>
            <a:noFill/>
          </a:ln>
        </p:spPr>
        <p:txBody>
          <a:bodyPr spcFirstLastPara="1" wrap="square" lIns="121900" tIns="60933" rIns="121900" bIns="60933" rtlCol="1" anchor="t" anchorCtr="0">
            <a:noAutofit/>
          </a:bodyPr>
          <a:lstStyle>
            <a:defPPr algn="r" rtl="1"/>
          </a:lstStyle>
          <a:p>
            <a:pPr marR="970256" algn="r" rtl="1">
              <a:lnSpc>
                <a:spcPct val="113000"/>
              </a:lnSpc>
            </a:pPr>
            <a:endParaRPr sz="2133">
              <a:solidFill>
                <a:srgbClr val="000000"/>
              </a:solidFill>
              <a:latin typeface="Arial"/>
              <a:ea typeface="Arial"/>
              <a:cs typeface="Arial"/>
              <a:sym typeface="Arial"/>
            </a:endParaRPr>
          </a:p>
        </p:txBody>
      </p:sp>
      <p:sp>
        <p:nvSpPr>
          <p:cNvPr id="1449" name="Google Shape;1449;p175"/>
          <p:cNvSpPr txBox="1"/>
          <p:nvPr/>
        </p:nvSpPr>
        <p:spPr>
          <a:xfrm>
            <a:off x="313259" y="1142060"/>
            <a:ext cx="11438935" cy="3931278"/>
          </a:xfrm>
          <a:prstGeom prst="rect">
            <a:avLst/>
          </a:prstGeom>
          <a:noFill/>
          <a:ln>
            <a:noFill/>
          </a:ln>
        </p:spPr>
        <p:txBody>
          <a:bodyPr spcFirstLastPara="1" wrap="square" lIns="121900" tIns="60933" rIns="121900" bIns="60933" rtlCol="1" anchor="t" anchorCtr="0">
            <a:spAutoFit/>
          </a:bodyPr>
          <a:lstStyle>
            <a:defPPr algn="r" rtl="1"/>
          </a:lstStyle>
          <a:p>
            <a:pPr algn="r" rtl="1">
              <a:lnSpc>
                <a:spcPct val="120000"/>
              </a:lnSpc>
              <a:defRPr sz="2400">
                <a:solidFill>
                  <a:srgbClr val="00B0F0"/>
                </a:solidFill>
                <a:latin typeface="Arial"/>
                <a:ea typeface="Arial"/>
                <a:cs typeface="Arial"/>
                <a:sym typeface="Arial"/>
              </a:defRPr>
            </a:pPr>
            <a:r>
              <a:rPr lang="ar" dirty="0"/>
              <a:t>السيناريو 1</a:t>
            </a:r>
            <a:endParaRPr sz="2400" dirty="0">
              <a:solidFill>
                <a:srgbClr val="00B0F0"/>
              </a:solidFill>
              <a:latin typeface="Arial"/>
              <a:ea typeface="Arial"/>
              <a:cs typeface="Arial"/>
              <a:sym typeface="Arial"/>
            </a:endParaRPr>
          </a:p>
          <a:p>
            <a:pPr algn="r" rtl="1">
              <a:lnSpc>
                <a:spcPct val="120000"/>
              </a:lnSpc>
              <a:spcAft>
                <a:spcPts val="1600"/>
              </a:spcAft>
              <a:defRPr sz="1600">
                <a:solidFill>
                  <a:srgbClr val="000000"/>
                </a:solidFill>
                <a:latin typeface="Arial"/>
                <a:ea typeface="Arial"/>
                <a:cs typeface="Arial"/>
                <a:sym typeface="Arial"/>
              </a:defRPr>
            </a:pPr>
            <a:r>
              <a:rPr lang="ar" dirty="0"/>
              <a:t>تعمل فاطمة كممرضة مختصة بصحة الأم والوليد والطفل في المستشفى المحلي بمدينة آنيوير تاون، نيشن فيل. في نشين فيل، يعتبر الإبلاغ إلزامياً لأي حالة عنف جنسي مشتبه بها ضدّ طفل دون سنّ 16 عاماً. تم تدريب فاطمة على تقديم الاستجابة الأولية لحالات العنف القائم على النوع الاجتماعي. يركّز عملها المعتاد على خدمات تنظيم الأسرة/الصحة الإنجابية، بما في ذلك توفير وسائل منع الحمل طويلة المفعول، والرعاية اللاحقة للإجهاض، والرعاية السابقة للولادة وما بعدها. لا يوجد أخصائيين بالعنف القائم على النوع الاجتماعي في المستشفى الذي ذهبت إليه. يوجد مركز جامع للخدمات في المستشفى الوطني الذي يقع على بُعد 3 ساعات. يوجد حالياً تحذير من السفر على الطريق بين آنيوير تاون والعاصمة بسبب احتلال الطريق من قوات الميليشيا وإغلاقه بقوة السلاح. </a:t>
            </a:r>
            <a:endParaRPr sz="1600" dirty="0">
              <a:latin typeface="Arial" panose="020B0604020202020204" pitchFamily="34" charset="0"/>
            </a:endParaRPr>
          </a:p>
          <a:p>
            <a:pPr algn="r" rtl="1">
              <a:lnSpc>
                <a:spcPct val="120000"/>
              </a:lnSpc>
              <a:spcAft>
                <a:spcPts val="1600"/>
              </a:spcAft>
              <a:defRPr sz="1600">
                <a:solidFill>
                  <a:srgbClr val="000000"/>
                </a:solidFill>
                <a:latin typeface="Arial"/>
                <a:ea typeface="Arial"/>
                <a:cs typeface="Arial"/>
                <a:sym typeface="Arial"/>
              </a:defRPr>
            </a:pPr>
            <a:r>
              <a:rPr lang="ar" dirty="0"/>
              <a:t>تنادي فاطمة على المريضة التالية وترى فتاتين مراهقتين تدخلان عليها. برنيس فتاة تبلغ من العمر 13 عاماً. أحضرتها شقيقتها الكبرى (17 عاماً) التي وجدتها تبكي في المنزل. بعد مقتل والدهما في غارة شنّتها الميليشيا منذ عدة أشهر، كان خالها يقيم معهما لحمايتهما، وكان يعتدي جنسياً على برنيس. بدأ الأمر باللمس، ثم قبّلها وأجبرها على مشاهدته وهو يمارس العادة السرية. وهدد بإيذائها إذا أخبرت أمها أو إخوتها. وقد اغتصبها من المهبل قبل بضعة أسابيع. كانت تواجه ليالٍ مؤرقة وتعاني من القلق والكوابيس المزعجة، لكنها كانت مرعوبة من البوح بأي شيء خوفاً من أن يؤذيها. وأخيراً، ليلة أمس، أخبرت شقيقتها أنها تعاني من ألم في المهبل وأنّ لديها إفرازات صفراء وخضراء. أحضرتها أختها إلى الطبيب في الصباح الباكر. لم تخبر أمها بأي شيء لأن هذا الخال هو أخاها المفضل. </a:t>
            </a:r>
            <a:endParaRPr sz="1600" dirty="0">
              <a:latin typeface="Arial" panose="020B0604020202020204" pitchFamily="34" charset="0"/>
            </a:endParaRPr>
          </a:p>
        </p:txBody>
      </p:sp>
      <p:sp>
        <p:nvSpPr>
          <p:cNvPr id="2" name="TextBox 1">
            <a:extLst>
              <a:ext uri="{FF2B5EF4-FFF2-40B4-BE49-F238E27FC236}">
                <a16:creationId xmlns:a16="http://schemas.microsoft.com/office/drawing/2014/main" id="{B3B5D392-A0D3-988C-8C03-45B7776502F4}"/>
              </a:ext>
            </a:extLst>
          </p:cNvPr>
          <p:cNvSpPr txBox="1"/>
          <p:nvPr/>
        </p:nvSpPr>
        <p:spPr>
          <a:xfrm>
            <a:off x="54591" y="6349429"/>
            <a:ext cx="517337" cy="358688"/>
          </a:xfrm>
          <a:prstGeom prst="rect">
            <a:avLst/>
          </a:prstGeom>
          <a:solidFill>
            <a:schemeClr val="bg1"/>
          </a:solidFill>
          <a:ln>
            <a:solidFill>
              <a:schemeClr val="bg1"/>
            </a:solidFill>
          </a:ln>
        </p:spPr>
        <p:txBody>
          <a:bodyPr wrap="square" rtlCol="1">
            <a:spAutoFit/>
          </a:bodyPr>
          <a:lstStyle>
            <a:defPPr algn="r" rtl="1"/>
          </a:lstStyle>
          <a:p>
            <a:pPr algn="l" rtl="1">
              <a:lnSpc>
                <a:spcPct val="200000"/>
              </a:lnSpc>
              <a:defRPr sz="1000">
                <a:latin typeface="Aptos" panose="020B0004020202020204" pitchFamily="34" charset="0"/>
              </a:defRPr>
            </a:pPr>
            <a:r>
              <a:rPr lang="ar" dirty="0"/>
              <a:t>9</a:t>
            </a:r>
            <a:r>
              <a:rPr lang="ar-EG" dirty="0"/>
              <a:t>-</a:t>
            </a:r>
            <a:r>
              <a:rPr lang="ar" dirty="0"/>
              <a:t>10</a:t>
            </a:r>
          </a:p>
        </p:txBody>
      </p:sp>
      <p:sp>
        <p:nvSpPr>
          <p:cNvPr id="7" name="Text Placeholder 2">
            <a:extLst>
              <a:ext uri="{FF2B5EF4-FFF2-40B4-BE49-F238E27FC236}">
                <a16:creationId xmlns:a16="http://schemas.microsoft.com/office/drawing/2014/main" id="{CD9F8690-E420-108A-315B-31E429BC186C}"/>
              </a:ext>
            </a:extLst>
          </p:cNvPr>
          <p:cNvSpPr>
            <a:spLocks noGrp="1"/>
          </p:cNvSpPr>
          <p:nvPr>
            <p:ph type="body" sz="quarter" idx="10"/>
          </p:nvPr>
        </p:nvSpPr>
        <p:spPr>
          <a:xfrm>
            <a:off x="415600" y="498500"/>
            <a:ext cx="10100000" cy="720000"/>
          </a:xfrm>
        </p:spPr>
        <p:txBody>
          <a:bodyPr rtlCol="1"/>
          <a:lstStyle>
            <a:defPPr algn="r" rtl="1"/>
          </a:lstStyle>
          <a:p>
            <a:pPr rtl="1">
              <a:defRPr sz="3400" b="1">
                <a:solidFill>
                  <a:schemeClr val="bg1"/>
                </a:solidFill>
                <a:latin typeface="+mj-lt"/>
                <a:ea typeface="Arial"/>
                <a:cs typeface="Arial"/>
                <a:sym typeface="Arial"/>
              </a:defRPr>
            </a:pPr>
            <a:r>
              <a:rPr lang="ar" dirty="0"/>
              <a:t>التمرين (9-1)</a:t>
            </a:r>
          </a:p>
        </p:txBody>
      </p:sp>
    </p:spTree>
    <p:extLst>
      <p:ext uri="{BB962C8B-B14F-4D97-AF65-F5344CB8AC3E}">
        <p14:creationId xmlns:p14="http://schemas.microsoft.com/office/powerpoint/2010/main" val="17225984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53"/>
        <p:cNvGrpSpPr/>
        <p:nvPr/>
      </p:nvGrpSpPr>
      <p:grpSpPr>
        <a:xfrm>
          <a:off x="0" y="0"/>
          <a:ext cx="0" cy="0"/>
          <a:chOff x="0" y="0"/>
          <a:chExt cx="0" cy="0"/>
        </a:xfrm>
      </p:grpSpPr>
      <p:sp>
        <p:nvSpPr>
          <p:cNvPr id="1456" name="Google Shape;1456;p176"/>
          <p:cNvSpPr txBox="1"/>
          <p:nvPr/>
        </p:nvSpPr>
        <p:spPr>
          <a:xfrm>
            <a:off x="313259" y="1143738"/>
            <a:ext cx="11436626" cy="3340347"/>
          </a:xfrm>
          <a:prstGeom prst="rect">
            <a:avLst/>
          </a:prstGeom>
          <a:noFill/>
          <a:ln>
            <a:noFill/>
          </a:ln>
        </p:spPr>
        <p:txBody>
          <a:bodyPr spcFirstLastPara="1" wrap="square" lIns="121900" tIns="60933" rIns="121900" bIns="60933" rtlCol="1" anchor="t" anchorCtr="0">
            <a:spAutoFit/>
          </a:bodyPr>
          <a:lstStyle>
            <a:defPPr algn="r" rtl="1"/>
          </a:lstStyle>
          <a:p>
            <a:pPr algn="r" rtl="1">
              <a:lnSpc>
                <a:spcPct val="120000"/>
              </a:lnSpc>
              <a:spcAft>
                <a:spcPts val="800"/>
              </a:spcAft>
              <a:defRPr sz="2400">
                <a:solidFill>
                  <a:srgbClr val="00B0F0"/>
                </a:solidFill>
                <a:latin typeface="Arial"/>
                <a:ea typeface="Arial"/>
                <a:cs typeface="Arial"/>
                <a:sym typeface="Arial"/>
              </a:defRPr>
            </a:pPr>
            <a:r>
              <a:rPr lang="ar" dirty="0"/>
              <a:t>السيناريو 2</a:t>
            </a:r>
            <a:endParaRPr sz="2400" dirty="0">
              <a:solidFill>
                <a:srgbClr val="00B0F0"/>
              </a:solidFill>
              <a:latin typeface="Arial"/>
              <a:ea typeface="Arial"/>
              <a:cs typeface="Arial"/>
              <a:sym typeface="Arial"/>
            </a:endParaRPr>
          </a:p>
          <a:p>
            <a:pPr algn="r" rtl="1">
              <a:lnSpc>
                <a:spcPct val="120000"/>
              </a:lnSpc>
              <a:spcAft>
                <a:spcPts val="800"/>
              </a:spcAft>
              <a:defRPr sz="1600">
                <a:solidFill>
                  <a:srgbClr val="000000"/>
                </a:solidFill>
                <a:latin typeface="Arial"/>
                <a:ea typeface="Arial"/>
                <a:cs typeface="Arial"/>
                <a:sym typeface="Arial"/>
              </a:defRPr>
            </a:pPr>
            <a:r>
              <a:rPr lang="ar" dirty="0"/>
              <a:t>برينسيس طبيبة مدربة على الاستجابة لحالات العنف القائم على النوع الاجتماعي وتعمل عادةً في المركز الجامع للخدمات في مستشفى في باندا آتشيه في سومطرة. كانت تقضي عطلة عيد الميلاد في الريف مع عائلتها عندما تدمّرت المدينة بسبب تسونامي عام 2004. عادت مسرعة للمساعدة في الاستجابة. بعد مرور أسبوع على كارثة تسونامي، بدأت برنسيس بالعمل في المستشفى الذي لحقت به أضرار جسيمة، حيث تقدم خدمات الطب العام في قسم المستشفى الذي تم تنظيفه من الركام. تم تدمير المركز الجامع للخدمات بالكامل ولم يتوفر أي مختبر جنائي في المقاطعة. </a:t>
            </a:r>
            <a:endParaRPr sz="1600" dirty="0">
              <a:latin typeface="Arial" panose="020B0604020202020204" pitchFamily="34" charset="0"/>
            </a:endParaRPr>
          </a:p>
          <a:p>
            <a:pPr algn="r" rtl="1">
              <a:lnSpc>
                <a:spcPct val="120000"/>
              </a:lnSpc>
              <a:spcAft>
                <a:spcPts val="800"/>
              </a:spcAft>
              <a:defRPr sz="1600">
                <a:solidFill>
                  <a:srgbClr val="000000"/>
                </a:solidFill>
                <a:latin typeface="Arial"/>
                <a:ea typeface="Arial"/>
                <a:cs typeface="Arial"/>
                <a:sym typeface="Arial"/>
              </a:defRPr>
            </a:pPr>
            <a:r>
              <a:rPr lang="ar" dirty="0"/>
              <a:t>شام امرأة تبلغ من العمر 36 عاماً. تم إجراء أعمال الترميم في منزلها وقد انتهت الآن. قبل خمسة أيام، دخل أحد العمال إلى غرفة نومها وأجبرها على ممارسة الجنس بينما كان الأطفال يلعبون في الخارج. ثم، بعد مرور يومين، وقعت كارثة تسونامي في المنطقة. لم تعثر على زوجها واعتقدت أنه قُتل في الموجة الأولى.</a:t>
            </a:r>
            <a:endParaRPr sz="1600" dirty="0">
              <a:latin typeface="Arial" panose="020B0604020202020204" pitchFamily="34" charset="0"/>
            </a:endParaRPr>
          </a:p>
          <a:p>
            <a:pPr algn="r" rtl="1">
              <a:lnSpc>
                <a:spcPct val="120000"/>
              </a:lnSpc>
              <a:spcAft>
                <a:spcPts val="800"/>
              </a:spcAft>
              <a:defRPr sz="1600">
                <a:solidFill>
                  <a:srgbClr val="000000"/>
                </a:solidFill>
                <a:latin typeface="Arial"/>
                <a:ea typeface="Arial"/>
                <a:cs typeface="Arial"/>
                <a:sym typeface="Arial"/>
              </a:defRPr>
            </a:pPr>
            <a:r>
              <a:rPr lang="ar" dirty="0"/>
              <a:t>ذهبت أخيراً إلى العيادة اليوم لأنها تخشى الحمل أو الإصابة بفيروس العوز المناعي البشري. لا تريد اللجوء إلى الشرطة وتريد فقط أن تكون قادرة على رعاية أطفالها الباقين على قيد الحياة ومعرفة أين سيعيشون الآن.  </a:t>
            </a:r>
            <a:endParaRPr sz="1600" dirty="0">
              <a:latin typeface="Arial" panose="020B0604020202020204" pitchFamily="34" charset="0"/>
            </a:endParaRPr>
          </a:p>
        </p:txBody>
      </p:sp>
      <p:sp>
        <p:nvSpPr>
          <p:cNvPr id="2" name="TextBox 1">
            <a:extLst>
              <a:ext uri="{FF2B5EF4-FFF2-40B4-BE49-F238E27FC236}">
                <a16:creationId xmlns:a16="http://schemas.microsoft.com/office/drawing/2014/main" id="{AD22DA78-02BF-BC63-049D-5435C61059DB}"/>
              </a:ext>
            </a:extLst>
          </p:cNvPr>
          <p:cNvSpPr txBox="1"/>
          <p:nvPr/>
        </p:nvSpPr>
        <p:spPr>
          <a:xfrm>
            <a:off x="54591" y="6349429"/>
            <a:ext cx="517337" cy="358688"/>
          </a:xfrm>
          <a:prstGeom prst="rect">
            <a:avLst/>
          </a:prstGeom>
          <a:solidFill>
            <a:schemeClr val="bg1"/>
          </a:solidFill>
          <a:ln>
            <a:solidFill>
              <a:schemeClr val="bg1"/>
            </a:solidFill>
          </a:ln>
        </p:spPr>
        <p:txBody>
          <a:bodyPr wrap="square" rtlCol="1">
            <a:spAutoFit/>
          </a:bodyPr>
          <a:lstStyle>
            <a:defPPr algn="r" rtl="1"/>
          </a:lstStyle>
          <a:p>
            <a:pPr algn="l" rtl="1">
              <a:lnSpc>
                <a:spcPct val="200000"/>
              </a:lnSpc>
              <a:defRPr sz="1000">
                <a:latin typeface="Aptos" panose="020B0004020202020204" pitchFamily="34" charset="0"/>
              </a:defRPr>
            </a:pPr>
            <a:r>
              <a:rPr lang="ar" dirty="0"/>
              <a:t>9</a:t>
            </a:r>
            <a:r>
              <a:rPr lang="ar-EG" dirty="0"/>
              <a:t>-</a:t>
            </a:r>
            <a:r>
              <a:rPr lang="ar" dirty="0"/>
              <a:t>11</a:t>
            </a:r>
          </a:p>
        </p:txBody>
      </p:sp>
      <p:sp>
        <p:nvSpPr>
          <p:cNvPr id="6" name="Text Placeholder 2">
            <a:extLst>
              <a:ext uri="{FF2B5EF4-FFF2-40B4-BE49-F238E27FC236}">
                <a16:creationId xmlns:a16="http://schemas.microsoft.com/office/drawing/2014/main" id="{A35CCB0B-99A6-49D3-2BFF-AB5D040DFBF1}"/>
              </a:ext>
            </a:extLst>
          </p:cNvPr>
          <p:cNvSpPr>
            <a:spLocks noGrp="1"/>
          </p:cNvSpPr>
          <p:nvPr>
            <p:ph type="body" sz="quarter" idx="10"/>
          </p:nvPr>
        </p:nvSpPr>
        <p:spPr>
          <a:xfrm>
            <a:off x="415600" y="498500"/>
            <a:ext cx="10100000" cy="720000"/>
          </a:xfrm>
        </p:spPr>
        <p:txBody>
          <a:bodyPr rtlCol="1"/>
          <a:lstStyle>
            <a:defPPr algn="r" rtl="1"/>
          </a:lstStyle>
          <a:p>
            <a:pPr rtl="1">
              <a:defRPr sz="3400" b="1">
                <a:solidFill>
                  <a:schemeClr val="bg1"/>
                </a:solidFill>
                <a:latin typeface="+mj-lt"/>
                <a:ea typeface="Arial"/>
                <a:cs typeface="Arial"/>
                <a:sym typeface="Arial"/>
              </a:defRPr>
            </a:pPr>
            <a:r>
              <a:rPr lang="ar" dirty="0"/>
              <a:t>التمرين (9-1)</a:t>
            </a:r>
          </a:p>
        </p:txBody>
      </p:sp>
    </p:spTree>
    <p:extLst>
      <p:ext uri="{BB962C8B-B14F-4D97-AF65-F5344CB8AC3E}">
        <p14:creationId xmlns:p14="http://schemas.microsoft.com/office/powerpoint/2010/main" val="26885030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60"/>
        <p:cNvGrpSpPr/>
        <p:nvPr/>
      </p:nvGrpSpPr>
      <p:grpSpPr>
        <a:xfrm>
          <a:off x="0" y="0"/>
          <a:ext cx="0" cy="0"/>
          <a:chOff x="0" y="0"/>
          <a:chExt cx="0" cy="0"/>
        </a:xfrm>
      </p:grpSpPr>
      <p:sp>
        <p:nvSpPr>
          <p:cNvPr id="1462" name="Google Shape;1462;p177"/>
          <p:cNvSpPr txBox="1"/>
          <p:nvPr/>
        </p:nvSpPr>
        <p:spPr>
          <a:xfrm>
            <a:off x="0" y="1"/>
            <a:ext cx="12192000" cy="1484242"/>
          </a:xfrm>
          <a:prstGeom prst="rect">
            <a:avLst/>
          </a:prstGeom>
          <a:noFill/>
          <a:ln>
            <a:noFill/>
          </a:ln>
        </p:spPr>
        <p:txBody>
          <a:bodyPr spcFirstLastPara="1" wrap="square" lIns="121900" tIns="60933" rIns="121900" bIns="60933" rtlCol="1" anchor="ctr" anchorCtr="0">
            <a:noAutofit/>
          </a:bodyPr>
          <a:lstStyle>
            <a:defPPr algn="r" rtl="1"/>
          </a:lstStyle>
          <a:p>
            <a:pPr algn="ctr" rtl="1">
              <a:lnSpc>
                <a:spcPct val="90000"/>
              </a:lnSpc>
              <a:spcAft>
                <a:spcPts val="800"/>
              </a:spcAft>
              <a:buClr>
                <a:srgbClr val="000000"/>
              </a:buClr>
              <a:buSzPts val="2400"/>
              <a:defRPr sz="3400" b="1">
                <a:solidFill>
                  <a:schemeClr val="accent3"/>
                </a:solidFill>
                <a:latin typeface="+mj-lt"/>
                <a:cs typeface="Arial"/>
                <a:sym typeface="Arial"/>
              </a:defRPr>
            </a:pPr>
            <a:r>
              <a:rPr lang="ar" dirty="0">
                <a:latin typeface="Arial" panose="020B0604020202020204" pitchFamily="34" charset="0"/>
              </a:rPr>
              <a:t>التحضير لتسجيل التاريخ السريري</a:t>
            </a:r>
            <a:endParaRPr sz="3400" b="1" dirty="0">
              <a:solidFill>
                <a:schemeClr val="accent3"/>
              </a:solidFill>
              <a:latin typeface="Arial" panose="020B0604020202020204" pitchFamily="34" charset="0"/>
              <a:cs typeface="Arial"/>
              <a:sym typeface="Arial"/>
            </a:endParaRPr>
          </a:p>
        </p:txBody>
      </p:sp>
      <p:sp>
        <p:nvSpPr>
          <p:cNvPr id="1466" name="Google Shape;1466;p177"/>
          <p:cNvSpPr txBox="1"/>
          <p:nvPr/>
        </p:nvSpPr>
        <p:spPr>
          <a:xfrm>
            <a:off x="1173191" y="1842051"/>
            <a:ext cx="9201583" cy="3137471"/>
          </a:xfrm>
          <a:prstGeom prst="rect">
            <a:avLst/>
          </a:prstGeom>
          <a:noFill/>
          <a:ln>
            <a:noFill/>
          </a:ln>
        </p:spPr>
        <p:txBody>
          <a:bodyPr spcFirstLastPara="1" wrap="square" lIns="121900" tIns="60933" rIns="121900" bIns="60933" rtlCol="1" anchor="t" anchorCtr="0">
            <a:spAutoFit/>
          </a:bodyPr>
          <a:lstStyle>
            <a:defPPr algn="r" rtl="1"/>
          </a:lstStyle>
          <a:p>
            <a:pPr algn="r" rtl="1">
              <a:lnSpc>
                <a:spcPct val="108000"/>
              </a:lnSpc>
              <a:spcAft>
                <a:spcPts val="1600"/>
              </a:spcAft>
              <a:buClr>
                <a:schemeClr val="accent2"/>
              </a:buClr>
              <a:buSzPct val="125000"/>
              <a:defRPr sz="2200">
                <a:solidFill>
                  <a:srgbClr val="000000"/>
                </a:solidFill>
                <a:latin typeface="Arial"/>
                <a:ea typeface="Arial"/>
                <a:cs typeface="Arial"/>
                <a:sym typeface="Arial"/>
              </a:defRPr>
            </a:pPr>
            <a:r>
              <a:rPr lang="ar" dirty="0"/>
              <a:t>تذكر أن تقدم الخطوات الثلاث الأولى لعنصري تعزيز السلامة والدعم من نهج LIVES</a:t>
            </a:r>
            <a:r>
              <a:rPr lang="ar" i="1" dirty="0"/>
              <a:t> </a:t>
            </a:r>
            <a:r>
              <a:rPr lang="ar" dirty="0"/>
              <a:t>في وقت مبكر وفي كثير من الأحيان.</a:t>
            </a:r>
            <a:endParaRPr sz="2200" i="1" dirty="0">
              <a:solidFill>
                <a:srgbClr val="000000"/>
              </a:solidFill>
              <a:latin typeface="Arial"/>
              <a:ea typeface="Arial"/>
              <a:cs typeface="Arial"/>
              <a:sym typeface="Arial"/>
            </a:endParaRPr>
          </a:p>
          <a:p>
            <a:pPr algn="r" rtl="1">
              <a:lnSpc>
                <a:spcPct val="108000"/>
              </a:lnSpc>
              <a:spcAft>
                <a:spcPts val="1600"/>
              </a:spcAft>
              <a:buClr>
                <a:schemeClr val="accent2"/>
              </a:buClr>
              <a:buSzPct val="125000"/>
              <a:defRPr sz="2200">
                <a:solidFill>
                  <a:srgbClr val="000000"/>
                </a:solidFill>
                <a:latin typeface="Arial"/>
                <a:ea typeface="Arial"/>
                <a:cs typeface="Arial"/>
                <a:sym typeface="Arial"/>
              </a:defRPr>
            </a:pPr>
            <a:r>
              <a:rPr lang="ar" dirty="0"/>
              <a:t>يُعتبر الإصغاء الفعّال والتعبير عن الاهتمام بواسطة التواصل الشفهي ولغة الجسد أمرين مهمين طوال فترة الفحص.</a:t>
            </a:r>
            <a:endParaRPr sz="2200" dirty="0">
              <a:latin typeface="Arial" panose="020B0604020202020204" pitchFamily="34" charset="0"/>
            </a:endParaRPr>
          </a:p>
          <a:p>
            <a:pPr algn="r" rtl="1">
              <a:lnSpc>
                <a:spcPct val="108000"/>
              </a:lnSpc>
              <a:spcAft>
                <a:spcPts val="1600"/>
              </a:spcAft>
              <a:buClr>
                <a:schemeClr val="accent2"/>
              </a:buClr>
              <a:buSzPct val="125000"/>
              <a:defRPr sz="2200">
                <a:solidFill>
                  <a:srgbClr val="000000"/>
                </a:solidFill>
                <a:latin typeface="Arial"/>
                <a:ea typeface="Arial"/>
                <a:cs typeface="Arial"/>
                <a:sym typeface="Arial"/>
              </a:defRPr>
            </a:pPr>
            <a:r>
              <a:rPr lang="ar" dirty="0"/>
              <a:t>احرص على وجود شخص آخر في الغرفة لدعم الناجية.</a:t>
            </a:r>
            <a:endParaRPr sz="2200" dirty="0">
              <a:solidFill>
                <a:srgbClr val="000000"/>
              </a:solidFill>
              <a:latin typeface="Arial"/>
              <a:ea typeface="Arial"/>
              <a:cs typeface="Arial"/>
              <a:sym typeface="Arial"/>
            </a:endParaRPr>
          </a:p>
          <a:p>
            <a:pPr algn="r" rtl="1">
              <a:lnSpc>
                <a:spcPct val="108000"/>
              </a:lnSpc>
              <a:spcAft>
                <a:spcPts val="1600"/>
              </a:spcAft>
              <a:buClr>
                <a:schemeClr val="accent2"/>
              </a:buClr>
              <a:buSzPct val="125000"/>
              <a:defRPr sz="2200">
                <a:solidFill>
                  <a:srgbClr val="000000"/>
                </a:solidFill>
                <a:latin typeface="Arial"/>
                <a:ea typeface="Arial"/>
                <a:cs typeface="Arial"/>
                <a:sym typeface="Arial"/>
              </a:defRPr>
            </a:pPr>
            <a:r>
              <a:rPr lang="ar" dirty="0"/>
              <a:t>احرص على الخصوصية السمعية والبصرية.</a:t>
            </a:r>
            <a:endParaRPr sz="2200" dirty="0">
              <a:latin typeface="Arial" panose="020B0604020202020204" pitchFamily="34" charset="0"/>
            </a:endParaRPr>
          </a:p>
        </p:txBody>
      </p:sp>
      <p:pic>
        <p:nvPicPr>
          <p:cNvPr id="3" name="Graphic 2" descr="Checkbox Ticked with solid fill">
            <a:extLst>
              <a:ext uri="{FF2B5EF4-FFF2-40B4-BE49-F238E27FC236}">
                <a16:creationId xmlns:a16="http://schemas.microsoft.com/office/drawing/2014/main" id="{6DB24A18-05D4-E1DF-8A33-94EA657A2E5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483182" y="1757855"/>
            <a:ext cx="612000" cy="612000"/>
          </a:xfrm>
          <a:prstGeom prst="rect">
            <a:avLst/>
          </a:prstGeom>
        </p:spPr>
      </p:pic>
      <p:pic>
        <p:nvPicPr>
          <p:cNvPr id="4" name="Graphic 3" descr="Checkbox Ticked with solid fill">
            <a:extLst>
              <a:ext uri="{FF2B5EF4-FFF2-40B4-BE49-F238E27FC236}">
                <a16:creationId xmlns:a16="http://schemas.microsoft.com/office/drawing/2014/main" id="{DDCF5326-C2DC-CE49-3043-9AF39D54C68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483182" y="2796823"/>
            <a:ext cx="612000" cy="612000"/>
          </a:xfrm>
          <a:prstGeom prst="rect">
            <a:avLst/>
          </a:prstGeom>
        </p:spPr>
      </p:pic>
      <p:pic>
        <p:nvPicPr>
          <p:cNvPr id="5" name="Graphic 4" descr="Checkbox Ticked with solid fill">
            <a:extLst>
              <a:ext uri="{FF2B5EF4-FFF2-40B4-BE49-F238E27FC236}">
                <a16:creationId xmlns:a16="http://schemas.microsoft.com/office/drawing/2014/main" id="{BBC3759F-B46D-286C-5800-3BFCE8B90B7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483182" y="3628129"/>
            <a:ext cx="612000" cy="612000"/>
          </a:xfrm>
          <a:prstGeom prst="rect">
            <a:avLst/>
          </a:prstGeom>
        </p:spPr>
      </p:pic>
      <p:pic>
        <p:nvPicPr>
          <p:cNvPr id="6" name="Graphic 5" descr="Checkbox Ticked with solid fill">
            <a:extLst>
              <a:ext uri="{FF2B5EF4-FFF2-40B4-BE49-F238E27FC236}">
                <a16:creationId xmlns:a16="http://schemas.microsoft.com/office/drawing/2014/main" id="{BC397128-45E7-AB91-57E5-C56B5538EB2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483182" y="4240129"/>
            <a:ext cx="612000" cy="612000"/>
          </a:xfrm>
          <a:prstGeom prst="rect">
            <a:avLst/>
          </a:prstGeom>
        </p:spPr>
      </p:pic>
      <p:sp>
        <p:nvSpPr>
          <p:cNvPr id="2" name="TextBox 1">
            <a:extLst>
              <a:ext uri="{FF2B5EF4-FFF2-40B4-BE49-F238E27FC236}">
                <a16:creationId xmlns:a16="http://schemas.microsoft.com/office/drawing/2014/main" id="{EBCDDA5C-B84C-35EA-DD37-533269CACA05}"/>
              </a:ext>
            </a:extLst>
          </p:cNvPr>
          <p:cNvSpPr txBox="1"/>
          <p:nvPr/>
        </p:nvSpPr>
        <p:spPr>
          <a:xfrm>
            <a:off x="54591" y="6349429"/>
            <a:ext cx="517337" cy="358688"/>
          </a:xfrm>
          <a:prstGeom prst="rect">
            <a:avLst/>
          </a:prstGeom>
          <a:solidFill>
            <a:schemeClr val="bg1"/>
          </a:solidFill>
          <a:ln>
            <a:solidFill>
              <a:schemeClr val="bg1"/>
            </a:solidFill>
          </a:ln>
        </p:spPr>
        <p:txBody>
          <a:bodyPr wrap="square" rtlCol="1">
            <a:spAutoFit/>
          </a:bodyPr>
          <a:lstStyle>
            <a:defPPr algn="r" rtl="1"/>
          </a:lstStyle>
          <a:p>
            <a:pPr algn="l" rtl="1">
              <a:lnSpc>
                <a:spcPct val="200000"/>
              </a:lnSpc>
              <a:defRPr sz="1000">
                <a:latin typeface="Aptos" panose="020B0004020202020204" pitchFamily="34" charset="0"/>
              </a:defRPr>
            </a:pPr>
            <a:r>
              <a:rPr lang="ar" dirty="0"/>
              <a:t>9</a:t>
            </a:r>
            <a:r>
              <a:rPr lang="ar-EG" dirty="0"/>
              <a:t>-</a:t>
            </a:r>
            <a:r>
              <a:rPr lang="ar" dirty="0"/>
              <a:t>12</a:t>
            </a:r>
          </a:p>
        </p:txBody>
      </p:sp>
    </p:spTree>
    <p:extLst>
      <p:ext uri="{BB962C8B-B14F-4D97-AF65-F5344CB8AC3E}">
        <p14:creationId xmlns:p14="http://schemas.microsoft.com/office/powerpoint/2010/main" val="28532840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70"/>
        <p:cNvGrpSpPr/>
        <p:nvPr/>
      </p:nvGrpSpPr>
      <p:grpSpPr>
        <a:xfrm>
          <a:off x="0" y="0"/>
          <a:ext cx="0" cy="0"/>
          <a:chOff x="0" y="0"/>
          <a:chExt cx="0" cy="0"/>
        </a:xfrm>
      </p:grpSpPr>
      <p:sp>
        <p:nvSpPr>
          <p:cNvPr id="1472" name="Google Shape;1472;p178"/>
          <p:cNvSpPr txBox="1"/>
          <p:nvPr/>
        </p:nvSpPr>
        <p:spPr>
          <a:xfrm>
            <a:off x="0" y="0"/>
            <a:ext cx="12192000" cy="1404730"/>
          </a:xfrm>
          <a:prstGeom prst="rect">
            <a:avLst/>
          </a:prstGeom>
          <a:noFill/>
          <a:ln>
            <a:noFill/>
          </a:ln>
        </p:spPr>
        <p:txBody>
          <a:bodyPr spcFirstLastPara="1" wrap="square" lIns="121900" tIns="60933" rIns="121900" bIns="60933" rtlCol="1" anchor="ctr" anchorCtr="0">
            <a:noAutofit/>
          </a:bodyPr>
          <a:lstStyle>
            <a:defPPr algn="r" rtl="1"/>
          </a:lstStyle>
          <a:p>
            <a:pPr algn="ctr" rtl="1">
              <a:lnSpc>
                <a:spcPct val="90000"/>
              </a:lnSpc>
              <a:spcAft>
                <a:spcPts val="800"/>
              </a:spcAft>
              <a:defRPr sz="3400" b="1">
                <a:solidFill>
                  <a:schemeClr val="accent3"/>
                </a:solidFill>
                <a:latin typeface="+mj-lt"/>
                <a:ea typeface="Arial"/>
                <a:cs typeface="Arial"/>
                <a:sym typeface="Arial"/>
              </a:defRPr>
            </a:pPr>
            <a:r>
              <a:rPr lang="ar" dirty="0">
                <a:latin typeface="Arial" panose="020B0604020202020204" pitchFamily="34" charset="0"/>
              </a:rPr>
              <a:t>تسجيل التاريخ المرضي</a:t>
            </a:r>
            <a:endParaRPr sz="3400" dirty="0">
              <a:solidFill>
                <a:schemeClr val="accent3"/>
              </a:solidFill>
              <a:latin typeface="Arial" panose="020B0604020202020204" pitchFamily="34" charset="0"/>
              <a:ea typeface="Arial"/>
              <a:cs typeface="Arial"/>
              <a:sym typeface="Arial"/>
            </a:endParaRPr>
          </a:p>
        </p:txBody>
      </p:sp>
      <p:sp>
        <p:nvSpPr>
          <p:cNvPr id="1476" name="Google Shape;1476;p178"/>
          <p:cNvSpPr txBox="1"/>
          <p:nvPr/>
        </p:nvSpPr>
        <p:spPr>
          <a:xfrm>
            <a:off x="556592" y="1577009"/>
            <a:ext cx="11276593" cy="4187687"/>
          </a:xfrm>
          <a:prstGeom prst="rect">
            <a:avLst/>
          </a:prstGeom>
          <a:noFill/>
          <a:ln>
            <a:noFill/>
          </a:ln>
        </p:spPr>
        <p:txBody>
          <a:bodyPr spcFirstLastPara="1" wrap="square" lIns="121900" tIns="60933" rIns="121900" bIns="60933" rtlCol="1" anchor="t" anchorCtr="0">
            <a:noAutofit/>
          </a:bodyPr>
          <a:lstStyle>
            <a:defPPr algn="r" rtl="1"/>
          </a:lstStyle>
          <a:p>
            <a:pPr marR="118530" lvl="1" algn="r" rtl="1">
              <a:lnSpc>
                <a:spcPct val="90000"/>
              </a:lnSpc>
              <a:defRPr sz="2200">
                <a:solidFill>
                  <a:srgbClr val="00B0F0"/>
                </a:solidFill>
                <a:latin typeface="Arial"/>
                <a:ea typeface="Arial"/>
                <a:cs typeface="Arial"/>
                <a:sym typeface="Arial"/>
              </a:defRPr>
            </a:pPr>
            <a:r>
              <a:rPr lang="ar" dirty="0"/>
              <a:t>يمكن للناجية أن تأخذ وضعية الجلوس أو أي وضعية مريحة لها عند إجراء هذه المحادثة.</a:t>
            </a:r>
            <a:endParaRPr sz="2200" dirty="0">
              <a:solidFill>
                <a:srgbClr val="00B0F0"/>
              </a:solidFill>
              <a:latin typeface="Arial" panose="020B0604020202020204" pitchFamily="34" charset="0"/>
            </a:endParaRPr>
          </a:p>
          <a:p>
            <a:pPr marR="118530" algn="r" rtl="1">
              <a:lnSpc>
                <a:spcPct val="90000"/>
              </a:lnSpc>
              <a:spcBef>
                <a:spcPts val="627"/>
              </a:spcBef>
            </a:pPr>
            <a:endParaRPr sz="2400" b="1" dirty="0">
              <a:solidFill>
                <a:schemeClr val="dk1"/>
              </a:solidFill>
              <a:latin typeface="Arial"/>
              <a:ea typeface="Arial"/>
              <a:cs typeface="Arial"/>
              <a:sym typeface="Arial"/>
            </a:endParaRPr>
          </a:p>
          <a:p>
            <a:pPr marL="863978" marR="423323" indent="-457189" algn="r" rtl="1">
              <a:lnSpc>
                <a:spcPct val="108000"/>
              </a:lnSpc>
              <a:spcAft>
                <a:spcPts val="600"/>
              </a:spcAft>
              <a:buClr>
                <a:schemeClr val="accent2"/>
              </a:buClr>
              <a:buSzPct val="125000"/>
              <a:buFont typeface="Arial" panose="020B0604020202020204" pitchFamily="34" charset="0"/>
              <a:buChar char="•"/>
              <a:defRPr sz="2200">
                <a:solidFill>
                  <a:srgbClr val="000000"/>
                </a:solidFill>
                <a:latin typeface="Arial"/>
                <a:ea typeface="Arial"/>
                <a:cs typeface="Arial"/>
                <a:sym typeface="Arial"/>
              </a:defRPr>
            </a:pPr>
            <a:r>
              <a:rPr lang="ar" dirty="0"/>
              <a:t>اخلق بيئة من الثقة.</a:t>
            </a:r>
            <a:endParaRPr sz="2200" dirty="0">
              <a:latin typeface="Arial" panose="020B0604020202020204" pitchFamily="34" charset="0"/>
            </a:endParaRPr>
          </a:p>
          <a:p>
            <a:pPr marL="863978" marR="423323" indent="-457189" algn="r" rtl="1">
              <a:lnSpc>
                <a:spcPct val="108000"/>
              </a:lnSpc>
              <a:spcAft>
                <a:spcPts val="600"/>
              </a:spcAft>
              <a:buClr>
                <a:schemeClr val="accent2"/>
              </a:buClr>
              <a:buSzPct val="125000"/>
              <a:buFont typeface="Arial" panose="020B0604020202020204" pitchFamily="34" charset="0"/>
              <a:buChar char="•"/>
              <a:defRPr sz="2200">
                <a:solidFill>
                  <a:srgbClr val="000000"/>
                </a:solidFill>
                <a:latin typeface="Arial"/>
                <a:ea typeface="Arial"/>
                <a:cs typeface="Arial"/>
                <a:sym typeface="Arial"/>
              </a:defRPr>
            </a:pPr>
            <a:r>
              <a:rPr lang="ar" dirty="0"/>
              <a:t>امنحها متسعاً من الوقت وتقدم وفقاً لوتيرة الناجية. </a:t>
            </a:r>
            <a:endParaRPr sz="2200" dirty="0">
              <a:latin typeface="Arial" panose="020B0604020202020204" pitchFamily="34" charset="0"/>
            </a:endParaRPr>
          </a:p>
          <a:p>
            <a:pPr marL="863978" marR="423323" indent="-457189" algn="r" rtl="1">
              <a:lnSpc>
                <a:spcPct val="108000"/>
              </a:lnSpc>
              <a:spcAft>
                <a:spcPts val="600"/>
              </a:spcAft>
              <a:buClr>
                <a:schemeClr val="accent2"/>
              </a:buClr>
              <a:buSzPct val="125000"/>
              <a:buFont typeface="Arial" panose="020B0604020202020204" pitchFamily="34" charset="0"/>
              <a:buChar char="•"/>
              <a:defRPr sz="2200">
                <a:solidFill>
                  <a:srgbClr val="000000"/>
                </a:solidFill>
                <a:latin typeface="Arial"/>
                <a:ea typeface="Arial"/>
                <a:cs typeface="Arial"/>
                <a:sym typeface="Arial"/>
              </a:defRPr>
            </a:pPr>
            <a:r>
              <a:rPr lang="ar" dirty="0"/>
              <a:t>خصص بعض الوقت للصمت أو الاستراحة أو البكاء أو غير ذلك من فترات التوقف.</a:t>
            </a:r>
            <a:endParaRPr sz="2200" dirty="0">
              <a:latin typeface="Arial" panose="020B0604020202020204" pitchFamily="34" charset="0"/>
            </a:endParaRPr>
          </a:p>
          <a:p>
            <a:pPr marL="863978" marR="423323" indent="-457189" algn="r" rtl="1">
              <a:lnSpc>
                <a:spcPct val="108000"/>
              </a:lnSpc>
              <a:spcAft>
                <a:spcPts val="1600"/>
              </a:spcAft>
              <a:buClr>
                <a:schemeClr val="accent2"/>
              </a:buClr>
              <a:buSzPct val="125000"/>
              <a:buFont typeface="Arial" panose="020B0604020202020204" pitchFamily="34" charset="0"/>
              <a:buChar char="•"/>
              <a:defRPr sz="2200">
                <a:solidFill>
                  <a:srgbClr val="000000"/>
                </a:solidFill>
                <a:latin typeface="Arial"/>
                <a:ea typeface="Arial"/>
                <a:cs typeface="Arial"/>
                <a:sym typeface="Arial"/>
              </a:defRPr>
            </a:pPr>
            <a:r>
              <a:rPr lang="ar" dirty="0"/>
              <a:t>وثّق النتائج في السجلات الرسمية للمستفيدات من الخدمات</a:t>
            </a:r>
            <a:endParaRPr sz="2200" dirty="0">
              <a:solidFill>
                <a:srgbClr val="000000"/>
              </a:solidFill>
              <a:latin typeface="Arial"/>
              <a:ea typeface="Arial"/>
              <a:cs typeface="Arial"/>
              <a:sym typeface="Arial"/>
            </a:endParaRPr>
          </a:p>
        </p:txBody>
      </p:sp>
      <p:sp>
        <p:nvSpPr>
          <p:cNvPr id="2" name="TextBox 1">
            <a:extLst>
              <a:ext uri="{FF2B5EF4-FFF2-40B4-BE49-F238E27FC236}">
                <a16:creationId xmlns:a16="http://schemas.microsoft.com/office/drawing/2014/main" id="{5149A87A-0D99-5038-271B-0AF3C2BBA439}"/>
              </a:ext>
            </a:extLst>
          </p:cNvPr>
          <p:cNvSpPr txBox="1"/>
          <p:nvPr/>
        </p:nvSpPr>
        <p:spPr>
          <a:xfrm>
            <a:off x="54591" y="6349429"/>
            <a:ext cx="517337" cy="358688"/>
          </a:xfrm>
          <a:prstGeom prst="rect">
            <a:avLst/>
          </a:prstGeom>
          <a:solidFill>
            <a:schemeClr val="bg1"/>
          </a:solidFill>
          <a:ln>
            <a:solidFill>
              <a:schemeClr val="bg1"/>
            </a:solidFill>
          </a:ln>
        </p:spPr>
        <p:txBody>
          <a:bodyPr wrap="square" rtlCol="1">
            <a:spAutoFit/>
          </a:bodyPr>
          <a:lstStyle>
            <a:defPPr algn="r" rtl="1"/>
          </a:lstStyle>
          <a:p>
            <a:pPr algn="l" rtl="1">
              <a:lnSpc>
                <a:spcPct val="200000"/>
              </a:lnSpc>
              <a:defRPr sz="1000">
                <a:latin typeface="Aptos" panose="020B0004020202020204" pitchFamily="34" charset="0"/>
              </a:defRPr>
            </a:pPr>
            <a:r>
              <a:rPr lang="ar" dirty="0"/>
              <a:t>9</a:t>
            </a:r>
            <a:r>
              <a:rPr lang="ar-EG" dirty="0"/>
              <a:t>-</a:t>
            </a:r>
            <a:r>
              <a:rPr lang="ar" dirty="0"/>
              <a:t>13</a:t>
            </a:r>
          </a:p>
        </p:txBody>
      </p:sp>
    </p:spTree>
    <p:extLst>
      <p:ext uri="{BB962C8B-B14F-4D97-AF65-F5344CB8AC3E}">
        <p14:creationId xmlns:p14="http://schemas.microsoft.com/office/powerpoint/2010/main" val="213102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80"/>
        <p:cNvGrpSpPr/>
        <p:nvPr/>
      </p:nvGrpSpPr>
      <p:grpSpPr>
        <a:xfrm>
          <a:off x="0" y="0"/>
          <a:ext cx="0" cy="0"/>
          <a:chOff x="0" y="0"/>
          <a:chExt cx="0" cy="0"/>
        </a:xfrm>
      </p:grpSpPr>
      <p:sp>
        <p:nvSpPr>
          <p:cNvPr id="1482" name="Google Shape;1482;p179"/>
          <p:cNvSpPr txBox="1"/>
          <p:nvPr/>
        </p:nvSpPr>
        <p:spPr>
          <a:xfrm>
            <a:off x="0" y="0"/>
            <a:ext cx="12192000" cy="1431235"/>
          </a:xfrm>
          <a:prstGeom prst="rect">
            <a:avLst/>
          </a:prstGeom>
          <a:noFill/>
          <a:ln>
            <a:noFill/>
          </a:ln>
        </p:spPr>
        <p:txBody>
          <a:bodyPr spcFirstLastPara="1" wrap="square" lIns="121900" tIns="60933" rIns="121900" bIns="60933" rtlCol="1" anchor="ctr" anchorCtr="0">
            <a:noAutofit/>
          </a:bodyPr>
          <a:lstStyle>
            <a:defPPr algn="r" rtl="1"/>
          </a:lstStyle>
          <a:p>
            <a:pPr algn="ctr" rtl="1">
              <a:lnSpc>
                <a:spcPct val="90000"/>
              </a:lnSpc>
              <a:spcAft>
                <a:spcPts val="800"/>
              </a:spcAft>
              <a:defRPr sz="3200" b="1">
                <a:solidFill>
                  <a:schemeClr val="accent3"/>
                </a:solidFill>
                <a:latin typeface="+mj-lt"/>
                <a:cs typeface="Arial"/>
                <a:sym typeface="Arial"/>
              </a:defRPr>
            </a:pPr>
            <a:r>
              <a:rPr lang="ar" dirty="0">
                <a:latin typeface="Arial" panose="020B0604020202020204" pitchFamily="34" charset="0"/>
              </a:rPr>
              <a:t>تسجيل التاريخ المرضي للطفلـ(ـة) الناجيـ(ـة)</a:t>
            </a:r>
            <a:endParaRPr sz="3200" b="1" dirty="0">
              <a:solidFill>
                <a:schemeClr val="accent3"/>
              </a:solidFill>
              <a:latin typeface="Arial" panose="020B0604020202020204" pitchFamily="34" charset="0"/>
              <a:cs typeface="Arial"/>
              <a:sym typeface="Arial"/>
            </a:endParaRPr>
          </a:p>
        </p:txBody>
      </p:sp>
      <p:sp>
        <p:nvSpPr>
          <p:cNvPr id="1486" name="Google Shape;1486;p179"/>
          <p:cNvSpPr txBox="1"/>
          <p:nvPr/>
        </p:nvSpPr>
        <p:spPr>
          <a:xfrm>
            <a:off x="609601" y="1315279"/>
            <a:ext cx="10749022" cy="4227442"/>
          </a:xfrm>
          <a:prstGeom prst="rect">
            <a:avLst/>
          </a:prstGeom>
          <a:noFill/>
          <a:ln>
            <a:noFill/>
          </a:ln>
        </p:spPr>
        <p:txBody>
          <a:bodyPr spcFirstLastPara="1" wrap="square" lIns="121900" tIns="60933" rIns="121900" bIns="60933" rtlCol="1" anchor="t" anchorCtr="0">
            <a:noAutofit/>
          </a:bodyPr>
          <a:lstStyle>
            <a:defPPr algn="r" rtl="1"/>
          </a:lstStyle>
          <a:p>
            <a:pPr marR="118530" algn="r" rtl="1">
              <a:lnSpc>
                <a:spcPct val="90000"/>
              </a:lnSpc>
              <a:spcAft>
                <a:spcPts val="1200"/>
              </a:spcAft>
              <a:defRPr sz="2200">
                <a:solidFill>
                  <a:srgbClr val="00B0F0"/>
                </a:solidFill>
                <a:latin typeface="Arial"/>
                <a:ea typeface="Arial"/>
                <a:cs typeface="Arial"/>
                <a:sym typeface="Arial"/>
              </a:defRPr>
            </a:pPr>
            <a:r>
              <a:rPr lang="ar" dirty="0"/>
              <a:t>يمكن للطفلـ(ـة) الناجيـ(ـة) أن يأخذ وضعية الجلوس أو أي وضعية مريحة له عند إجراء هذه المحادثة.</a:t>
            </a:r>
            <a:endParaRPr sz="2200" dirty="0">
              <a:solidFill>
                <a:srgbClr val="00B0F0"/>
              </a:solidFill>
              <a:latin typeface="Arial" panose="020B0604020202020204" pitchFamily="34" charset="0"/>
            </a:endParaRPr>
          </a:p>
          <a:p>
            <a:pPr marL="457189" marR="423323" indent="-457189" algn="r" rtl="1">
              <a:lnSpc>
                <a:spcPct val="108000"/>
              </a:lnSpc>
              <a:spcAft>
                <a:spcPts val="600"/>
              </a:spcAft>
              <a:buClr>
                <a:schemeClr val="accent2"/>
              </a:buClr>
              <a:buSzPct val="125000"/>
              <a:buFont typeface="Arial" panose="020B0604020202020204" pitchFamily="34" charset="0"/>
              <a:buChar char="•"/>
              <a:defRPr sz="2200">
                <a:solidFill>
                  <a:srgbClr val="000000"/>
                </a:solidFill>
                <a:latin typeface="Arial" panose="020B0604020202020204" pitchFamily="34" charset="0"/>
                <a:sym typeface="Arial"/>
              </a:defRPr>
            </a:pPr>
            <a:r>
              <a:rPr lang="ar" dirty="0"/>
              <a:t>يمكن أن يظل الأطفال الأصغر سناً في حضن الوالد/مقدم الرعاية أو في أي وضعية مريحة لهم.</a:t>
            </a:r>
            <a:endParaRPr sz="2200" dirty="0">
              <a:latin typeface="Arial" panose="020B0604020202020204" pitchFamily="34" charset="0"/>
            </a:endParaRPr>
          </a:p>
          <a:p>
            <a:pPr marL="457189" marR="423323" indent="-457189" algn="r" rtl="1">
              <a:lnSpc>
                <a:spcPct val="108000"/>
              </a:lnSpc>
              <a:spcAft>
                <a:spcPts val="600"/>
              </a:spcAft>
              <a:buClr>
                <a:schemeClr val="accent2"/>
              </a:buClr>
              <a:buSzPct val="125000"/>
              <a:buFont typeface="Arial" panose="020B0604020202020204" pitchFamily="34" charset="0"/>
              <a:buChar char="•"/>
              <a:defRPr sz="2200">
                <a:solidFill>
                  <a:srgbClr val="000000"/>
                </a:solidFill>
                <a:latin typeface="Arial" panose="020B0604020202020204" pitchFamily="34" charset="0"/>
                <a:sym typeface="Arial"/>
              </a:defRPr>
            </a:pPr>
            <a:r>
              <a:rPr lang="ar" dirty="0"/>
              <a:t>اجمع ووثق تاريخ الناجيـ(ـة) لناحية توقيت البلوغ وبدايته ومرحلته.       </a:t>
            </a:r>
            <a:endParaRPr sz="2200" dirty="0">
              <a:latin typeface="Arial" panose="020B0604020202020204" pitchFamily="34" charset="0"/>
            </a:endParaRPr>
          </a:p>
          <a:p>
            <a:pPr marL="457189" marR="423323" indent="-457189" algn="r" rtl="1">
              <a:lnSpc>
                <a:spcPct val="108000"/>
              </a:lnSpc>
              <a:spcAft>
                <a:spcPts val="600"/>
              </a:spcAft>
              <a:buClr>
                <a:schemeClr val="accent2"/>
              </a:buClr>
              <a:buSzPct val="125000"/>
              <a:buFont typeface="Arial" panose="020B0604020202020204" pitchFamily="34" charset="0"/>
              <a:buChar char="•"/>
              <a:defRPr sz="2200">
                <a:solidFill>
                  <a:srgbClr val="000000"/>
                </a:solidFill>
                <a:latin typeface="Arial" panose="020B0604020202020204" pitchFamily="34" charset="0"/>
                <a:sym typeface="Arial"/>
              </a:defRPr>
            </a:pPr>
            <a:r>
              <a:rPr lang="ar" dirty="0"/>
              <a:t>اجمع معلومات عن البيئة التي يعيش فيها الناجيـ(ـة) ومقدمي الرعاية والبالغين/المراهقين الأكبر سناً الذين يقضون الوقت معه.</a:t>
            </a:r>
            <a:endParaRPr sz="2200" dirty="0">
              <a:latin typeface="Arial" panose="020B0604020202020204" pitchFamily="34" charset="0"/>
            </a:endParaRPr>
          </a:p>
          <a:p>
            <a:pPr marL="457189" marR="423323" indent="-457189" algn="r" rtl="1">
              <a:lnSpc>
                <a:spcPct val="108000"/>
              </a:lnSpc>
              <a:spcAft>
                <a:spcPts val="800"/>
              </a:spcAft>
              <a:buClr>
                <a:schemeClr val="accent2"/>
              </a:buClr>
              <a:buSzPct val="125000"/>
              <a:buFont typeface="Arial" panose="020B0604020202020204" pitchFamily="34" charset="0"/>
              <a:buChar char="•"/>
              <a:defRPr sz="2200">
                <a:solidFill>
                  <a:srgbClr val="000000"/>
                </a:solidFill>
                <a:latin typeface="Arial" panose="020B0604020202020204" pitchFamily="34" charset="0"/>
                <a:sym typeface="Arial"/>
              </a:defRPr>
            </a:pPr>
            <a:r>
              <a:rPr lang="ar" dirty="0"/>
              <a:t>قدّم خيارات للطفلـ(ـة) تشمل استخدام الصور أو الألعاب لتمثيل جوانب من التجربة/التاريخ.</a:t>
            </a:r>
            <a:endParaRPr sz="2200" dirty="0">
              <a:solidFill>
                <a:srgbClr val="000000"/>
              </a:solidFill>
              <a:latin typeface="Arial" panose="020B0604020202020204" pitchFamily="34" charset="0"/>
              <a:sym typeface="Arial"/>
            </a:endParaRPr>
          </a:p>
        </p:txBody>
      </p:sp>
      <p:sp>
        <p:nvSpPr>
          <p:cNvPr id="2" name="TextBox 1">
            <a:extLst>
              <a:ext uri="{FF2B5EF4-FFF2-40B4-BE49-F238E27FC236}">
                <a16:creationId xmlns:a16="http://schemas.microsoft.com/office/drawing/2014/main" id="{1387AAE7-3B64-A0F0-CAB3-708DDC0DA28A}"/>
              </a:ext>
            </a:extLst>
          </p:cNvPr>
          <p:cNvSpPr txBox="1"/>
          <p:nvPr/>
        </p:nvSpPr>
        <p:spPr>
          <a:xfrm>
            <a:off x="54591" y="6349429"/>
            <a:ext cx="517337" cy="358688"/>
          </a:xfrm>
          <a:prstGeom prst="rect">
            <a:avLst/>
          </a:prstGeom>
          <a:solidFill>
            <a:schemeClr val="bg1"/>
          </a:solidFill>
          <a:ln>
            <a:solidFill>
              <a:schemeClr val="bg1"/>
            </a:solidFill>
          </a:ln>
        </p:spPr>
        <p:txBody>
          <a:bodyPr wrap="square" rtlCol="1">
            <a:spAutoFit/>
          </a:bodyPr>
          <a:lstStyle>
            <a:defPPr algn="r" rtl="1"/>
          </a:lstStyle>
          <a:p>
            <a:pPr algn="l" rtl="1">
              <a:lnSpc>
                <a:spcPct val="200000"/>
              </a:lnSpc>
              <a:defRPr sz="1000">
                <a:latin typeface="Aptos" panose="020B0004020202020204" pitchFamily="34" charset="0"/>
              </a:defRPr>
            </a:pPr>
            <a:r>
              <a:rPr lang="ar" dirty="0"/>
              <a:t>9</a:t>
            </a:r>
            <a:r>
              <a:rPr lang="ar-EG" dirty="0"/>
              <a:t>-</a:t>
            </a:r>
            <a:r>
              <a:rPr lang="ar" dirty="0"/>
              <a:t>14</a:t>
            </a:r>
          </a:p>
        </p:txBody>
      </p:sp>
    </p:spTree>
    <p:extLst>
      <p:ext uri="{BB962C8B-B14F-4D97-AF65-F5344CB8AC3E}">
        <p14:creationId xmlns:p14="http://schemas.microsoft.com/office/powerpoint/2010/main" val="28885433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90"/>
        <p:cNvGrpSpPr/>
        <p:nvPr/>
      </p:nvGrpSpPr>
      <p:grpSpPr>
        <a:xfrm>
          <a:off x="0" y="0"/>
          <a:ext cx="0" cy="0"/>
          <a:chOff x="0" y="0"/>
          <a:chExt cx="0" cy="0"/>
        </a:xfrm>
      </p:grpSpPr>
      <p:sp>
        <p:nvSpPr>
          <p:cNvPr id="6" name="Rectangle 5">
            <a:extLst>
              <a:ext uri="{FF2B5EF4-FFF2-40B4-BE49-F238E27FC236}">
                <a16:creationId xmlns:a16="http://schemas.microsoft.com/office/drawing/2014/main" id="{48E980DD-EF35-4903-18B3-7FD751B5AC4A}"/>
              </a:ext>
            </a:extLst>
          </p:cNvPr>
          <p:cNvSpPr/>
          <p:nvPr/>
        </p:nvSpPr>
        <p:spPr>
          <a:xfrm>
            <a:off x="790935" y="1626718"/>
            <a:ext cx="8935656" cy="688218"/>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defPPr algn="r" rtl="1"/>
          </a:lstStyle>
          <a:p>
            <a:pPr algn="ctr" rtl="1"/>
            <a:endParaRPr dirty="0">
              <a:latin typeface="Arial" panose="020B0604020202020204" pitchFamily="34" charset="0"/>
            </a:endParaRPr>
          </a:p>
        </p:txBody>
      </p:sp>
      <p:sp>
        <p:nvSpPr>
          <p:cNvPr id="1496" name="Google Shape;1496;p180"/>
          <p:cNvSpPr txBox="1"/>
          <p:nvPr/>
        </p:nvSpPr>
        <p:spPr>
          <a:xfrm>
            <a:off x="790935" y="2289691"/>
            <a:ext cx="8935656" cy="3057812"/>
          </a:xfrm>
          <a:prstGeom prst="rect">
            <a:avLst/>
          </a:prstGeom>
          <a:noFill/>
          <a:ln w="25400" cap="flat" cmpd="sng">
            <a:solidFill>
              <a:schemeClr val="accent2"/>
            </a:solidFill>
            <a:prstDash val="solid"/>
            <a:miter lim="800000"/>
            <a:headEnd type="none" w="sm" len="sm"/>
            <a:tailEnd type="none" w="sm" len="sm"/>
            <a:extLst>
              <a:ext uri="{C807C97D-BFC1-408E-A445-0C87EB9F89A2}">
                <ask:lineSketchStyleProps xmlns:ask="http://schemas.microsoft.com/office/drawing/2018/sketchyshapes">
                  <ask:type>
                    <ask:lineSketchNone/>
                  </ask:type>
                </ask:lineSketchStyleProps>
              </a:ext>
            </a:extLst>
          </a:ln>
        </p:spPr>
        <p:txBody>
          <a:bodyPr spcFirstLastPara="1" wrap="square" lIns="216000" tIns="216000" rIns="216000" bIns="251999" rtlCol="1" anchor="t" anchorCtr="0">
            <a:noAutofit/>
          </a:bodyPr>
          <a:lstStyle>
            <a:defPPr algn="r" rtl="1"/>
          </a:lstStyle>
          <a:p>
            <a:pPr marL="457189" indent="-457189" algn="r" rtl="1">
              <a:lnSpc>
                <a:spcPct val="108000"/>
              </a:lnSpc>
              <a:spcAft>
                <a:spcPts val="1600"/>
              </a:spcAft>
              <a:buClr>
                <a:schemeClr val="accent2"/>
              </a:buClr>
              <a:buSzPct val="125000"/>
              <a:buFont typeface="Arial" panose="020B0604020202020204" pitchFamily="34" charset="0"/>
              <a:buChar char="•"/>
              <a:defRPr sz="2200">
                <a:solidFill>
                  <a:srgbClr val="000000"/>
                </a:solidFill>
                <a:latin typeface="Arial"/>
                <a:ea typeface="Arial"/>
                <a:cs typeface="Arial"/>
                <a:sym typeface="Arial"/>
              </a:defRPr>
            </a:pPr>
            <a:r>
              <a:rPr lang="ar" dirty="0"/>
              <a:t>يُعدّ التعرّض للإساءة حدثاً يُحتمل أن يكون عصيباً.</a:t>
            </a:r>
          </a:p>
          <a:p>
            <a:pPr marL="457189" indent="-457189" algn="r" rtl="1">
              <a:lnSpc>
                <a:spcPct val="108000"/>
              </a:lnSpc>
              <a:spcAft>
                <a:spcPts val="1600"/>
              </a:spcAft>
              <a:buClr>
                <a:schemeClr val="accent2"/>
              </a:buClr>
              <a:buSzPct val="125000"/>
              <a:buFont typeface="Arial" panose="020B0604020202020204" pitchFamily="34" charset="0"/>
              <a:buChar char="•"/>
              <a:defRPr sz="2200">
                <a:solidFill>
                  <a:srgbClr val="000000"/>
                </a:solidFill>
                <a:latin typeface="Arial"/>
                <a:ea typeface="Arial"/>
                <a:cs typeface="Arial"/>
                <a:sym typeface="Arial"/>
              </a:defRPr>
            </a:pPr>
            <a:r>
              <a:rPr lang="ar" dirty="0"/>
              <a:t>ولذلك، يجب أن يسعى العاملون في مجال الصحة إلى تخفيف التوتر النفسي الإضافي من خلال تقليل عدد التقييمات التي يخضع لها الناجيـ(ـة)، بما في ذلك تفادي طرح الأسئلة </a:t>
            </a:r>
            <a:br>
              <a:rPr lang="ar-EG" dirty="0"/>
            </a:br>
            <a:r>
              <a:rPr lang="ar" dirty="0"/>
              <a:t>نفسها أكثر من مرة.</a:t>
            </a:r>
          </a:p>
          <a:p>
            <a:pPr marL="457189" indent="-457189" algn="r" rtl="1">
              <a:lnSpc>
                <a:spcPct val="108000"/>
              </a:lnSpc>
              <a:spcAft>
                <a:spcPts val="1600"/>
              </a:spcAft>
              <a:buClr>
                <a:schemeClr val="accent2"/>
              </a:buClr>
              <a:buSzPct val="125000"/>
              <a:buFont typeface="Arial" panose="020B0604020202020204" pitchFamily="34" charset="0"/>
              <a:buChar char="•"/>
              <a:defRPr sz="2200">
                <a:solidFill>
                  <a:srgbClr val="000000"/>
                </a:solidFill>
                <a:latin typeface="Arial"/>
                <a:ea typeface="Arial"/>
                <a:cs typeface="Arial"/>
                <a:sym typeface="Arial"/>
              </a:defRPr>
            </a:pPr>
            <a:r>
              <a:rPr lang="ar" dirty="0"/>
              <a:t>إذ أنّ الطلب من الطفلـ(ـة) سرد الأحداث الماضية مراراً وتكراراً قد يسبب</a:t>
            </a:r>
            <a:r>
              <a:rPr lang="ar-EG" dirty="0"/>
              <a:t> </a:t>
            </a:r>
            <a:r>
              <a:rPr lang="ar" dirty="0"/>
              <a:t>صدمة نفسية </a:t>
            </a:r>
            <a:br>
              <a:rPr lang="ar-EG" dirty="0"/>
            </a:br>
            <a:r>
              <a:rPr lang="ar" dirty="0"/>
              <a:t>من جديد.</a:t>
            </a:r>
          </a:p>
        </p:txBody>
      </p:sp>
      <p:sp>
        <p:nvSpPr>
          <p:cNvPr id="4" name="Google Shape;1482;p179">
            <a:extLst>
              <a:ext uri="{FF2B5EF4-FFF2-40B4-BE49-F238E27FC236}">
                <a16:creationId xmlns:a16="http://schemas.microsoft.com/office/drawing/2014/main" id="{CD441316-F01B-326D-AF93-9E6DC0017158}"/>
              </a:ext>
            </a:extLst>
          </p:cNvPr>
          <p:cNvSpPr txBox="1"/>
          <p:nvPr/>
        </p:nvSpPr>
        <p:spPr>
          <a:xfrm>
            <a:off x="0" y="0"/>
            <a:ext cx="12192000" cy="1431235"/>
          </a:xfrm>
          <a:prstGeom prst="rect">
            <a:avLst/>
          </a:prstGeom>
          <a:noFill/>
          <a:ln>
            <a:noFill/>
          </a:ln>
        </p:spPr>
        <p:txBody>
          <a:bodyPr spcFirstLastPara="1" wrap="square" lIns="121900" tIns="60933" rIns="121900" bIns="60933" rtlCol="1" anchor="ctr" anchorCtr="0">
            <a:noAutofit/>
          </a:bodyPr>
          <a:lstStyle>
            <a:defPPr algn="r" rtl="1"/>
          </a:lstStyle>
          <a:p>
            <a:pPr algn="ctr" rtl="1">
              <a:lnSpc>
                <a:spcPct val="90000"/>
              </a:lnSpc>
              <a:spcAft>
                <a:spcPts val="800"/>
              </a:spcAft>
              <a:defRPr sz="3200" b="1">
                <a:solidFill>
                  <a:schemeClr val="accent3"/>
                </a:solidFill>
                <a:latin typeface="+mj-lt"/>
                <a:cs typeface="Arial"/>
                <a:sym typeface="Arial"/>
              </a:defRPr>
            </a:pPr>
            <a:r>
              <a:rPr lang="ar" dirty="0">
                <a:latin typeface="Arial" panose="020B0604020202020204" pitchFamily="34" charset="0"/>
              </a:rPr>
              <a:t>تسجيل التاريخ المرضي للطفلـ(ـة) الناجيـ(ـة)</a:t>
            </a:r>
            <a:endParaRPr sz="3200" b="1" dirty="0">
              <a:solidFill>
                <a:schemeClr val="accent3"/>
              </a:solidFill>
              <a:latin typeface="Arial" panose="020B0604020202020204" pitchFamily="34" charset="0"/>
              <a:cs typeface="Arial"/>
              <a:sym typeface="Arial"/>
            </a:endParaRPr>
          </a:p>
        </p:txBody>
      </p:sp>
      <p:pic>
        <p:nvPicPr>
          <p:cNvPr id="2" name="Graphic 1">
            <a:extLst>
              <a:ext uri="{FF2B5EF4-FFF2-40B4-BE49-F238E27FC236}">
                <a16:creationId xmlns:a16="http://schemas.microsoft.com/office/drawing/2014/main" id="{C93F84C0-930B-2BA7-15BA-8CE85031D84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726592" y="1153608"/>
            <a:ext cx="2322655" cy="2322655"/>
          </a:xfrm>
          <a:prstGeom prst="rect">
            <a:avLst/>
          </a:prstGeom>
        </p:spPr>
      </p:pic>
      <p:sp>
        <p:nvSpPr>
          <p:cNvPr id="5" name="TextBox 4">
            <a:extLst>
              <a:ext uri="{FF2B5EF4-FFF2-40B4-BE49-F238E27FC236}">
                <a16:creationId xmlns:a16="http://schemas.microsoft.com/office/drawing/2014/main" id="{0AA2B2F7-B081-80AB-0AE0-D7FD9E78B65C}"/>
              </a:ext>
            </a:extLst>
          </p:cNvPr>
          <p:cNvSpPr txBox="1"/>
          <p:nvPr/>
        </p:nvSpPr>
        <p:spPr>
          <a:xfrm>
            <a:off x="3186897" y="1626718"/>
            <a:ext cx="4217041" cy="688218"/>
          </a:xfrm>
          <a:prstGeom prst="rect">
            <a:avLst/>
          </a:prstGeom>
          <a:noFill/>
        </p:spPr>
        <p:txBody>
          <a:bodyPr wrap="square" rtlCol="1" anchor="ctr">
            <a:noAutofit/>
          </a:bodyPr>
          <a:lstStyle>
            <a:defPPr algn="r" rtl="1"/>
          </a:lstStyle>
          <a:p>
            <a:pPr algn="ctr" rtl="1">
              <a:lnSpc>
                <a:spcPct val="108000"/>
              </a:lnSpc>
              <a:spcBef>
                <a:spcPts val="800"/>
              </a:spcBef>
              <a:spcAft>
                <a:spcPts val="2400"/>
              </a:spcAft>
              <a:defRPr sz="2400" b="1">
                <a:solidFill>
                  <a:schemeClr val="bg1"/>
                </a:solidFill>
                <a:latin typeface="Arial"/>
                <a:ea typeface="Arial"/>
                <a:cs typeface="Arial"/>
                <a:sym typeface="Arial"/>
              </a:defRPr>
            </a:pPr>
            <a:r>
              <a:rPr lang="ar"/>
              <a:t>‫تذكّر!‬</a:t>
            </a:r>
            <a:endParaRPr sz="2400">
              <a:solidFill>
                <a:schemeClr val="bg1"/>
              </a:solidFill>
              <a:latin typeface="Arial"/>
              <a:ea typeface="Arial"/>
              <a:cs typeface="Arial"/>
              <a:sym typeface="Arial"/>
            </a:endParaRPr>
          </a:p>
        </p:txBody>
      </p:sp>
      <p:sp>
        <p:nvSpPr>
          <p:cNvPr id="3" name="TextBox 2">
            <a:extLst>
              <a:ext uri="{FF2B5EF4-FFF2-40B4-BE49-F238E27FC236}">
                <a16:creationId xmlns:a16="http://schemas.microsoft.com/office/drawing/2014/main" id="{3EB374BE-BB13-7988-9B76-2450B20F1716}"/>
              </a:ext>
            </a:extLst>
          </p:cNvPr>
          <p:cNvSpPr txBox="1"/>
          <p:nvPr/>
        </p:nvSpPr>
        <p:spPr>
          <a:xfrm>
            <a:off x="54591" y="6349429"/>
            <a:ext cx="517337" cy="358688"/>
          </a:xfrm>
          <a:prstGeom prst="rect">
            <a:avLst/>
          </a:prstGeom>
          <a:solidFill>
            <a:schemeClr val="bg1"/>
          </a:solidFill>
          <a:ln>
            <a:solidFill>
              <a:schemeClr val="bg1"/>
            </a:solidFill>
          </a:ln>
        </p:spPr>
        <p:txBody>
          <a:bodyPr wrap="square" rtlCol="1">
            <a:spAutoFit/>
          </a:bodyPr>
          <a:lstStyle>
            <a:defPPr algn="r" rtl="1"/>
          </a:lstStyle>
          <a:p>
            <a:pPr algn="l" rtl="1">
              <a:lnSpc>
                <a:spcPct val="200000"/>
              </a:lnSpc>
              <a:defRPr sz="1000">
                <a:latin typeface="Aptos" panose="020B0004020202020204" pitchFamily="34" charset="0"/>
              </a:defRPr>
            </a:pPr>
            <a:r>
              <a:rPr lang="ar" dirty="0"/>
              <a:t>9</a:t>
            </a:r>
            <a:r>
              <a:rPr lang="ar-EG" dirty="0"/>
              <a:t>-</a:t>
            </a:r>
            <a:r>
              <a:rPr lang="ar" dirty="0"/>
              <a:t>15</a:t>
            </a:r>
          </a:p>
        </p:txBody>
      </p:sp>
    </p:spTree>
    <p:extLst>
      <p:ext uri="{BB962C8B-B14F-4D97-AF65-F5344CB8AC3E}">
        <p14:creationId xmlns:p14="http://schemas.microsoft.com/office/powerpoint/2010/main" val="4419047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00"/>
        <p:cNvGrpSpPr/>
        <p:nvPr/>
      </p:nvGrpSpPr>
      <p:grpSpPr>
        <a:xfrm>
          <a:off x="0" y="0"/>
          <a:ext cx="0" cy="0"/>
          <a:chOff x="0" y="0"/>
          <a:chExt cx="0" cy="0"/>
        </a:xfrm>
      </p:grpSpPr>
      <p:sp>
        <p:nvSpPr>
          <p:cNvPr id="1502" name="Google Shape;1502;p181"/>
          <p:cNvSpPr txBox="1"/>
          <p:nvPr/>
        </p:nvSpPr>
        <p:spPr>
          <a:xfrm>
            <a:off x="0" y="0"/>
            <a:ext cx="12192000" cy="1313218"/>
          </a:xfrm>
          <a:prstGeom prst="rect">
            <a:avLst/>
          </a:prstGeom>
          <a:noFill/>
          <a:ln>
            <a:noFill/>
          </a:ln>
        </p:spPr>
        <p:txBody>
          <a:bodyPr spcFirstLastPara="1" wrap="square" lIns="121900" tIns="60933" rIns="121900" bIns="60933" rtlCol="1" anchor="ctr" anchorCtr="0">
            <a:noAutofit/>
          </a:bodyPr>
          <a:lstStyle>
            <a:defPPr algn="r" rtl="1"/>
          </a:lstStyle>
          <a:p>
            <a:pPr algn="ctr" rtl="1">
              <a:lnSpc>
                <a:spcPct val="90000"/>
              </a:lnSpc>
              <a:spcAft>
                <a:spcPts val="800"/>
              </a:spcAft>
              <a:defRPr sz="3200" b="1">
                <a:solidFill>
                  <a:schemeClr val="accent3"/>
                </a:solidFill>
                <a:latin typeface="+mj-lt"/>
                <a:cs typeface="Arial"/>
                <a:sym typeface="Arial"/>
              </a:defRPr>
            </a:pPr>
            <a:r>
              <a:rPr lang="ar" dirty="0">
                <a:latin typeface="Arial" panose="020B0604020202020204" pitchFamily="34" charset="0"/>
              </a:rPr>
              <a:t>تسجيل التاريخ السريري من أجل تقديم التدبير العلاجي السريري للاغتصاب</a:t>
            </a:r>
          </a:p>
        </p:txBody>
      </p:sp>
      <p:graphicFrame>
        <p:nvGraphicFramePr>
          <p:cNvPr id="1506" name="Google Shape;1506;p181"/>
          <p:cNvGraphicFramePr/>
          <p:nvPr>
            <p:extLst>
              <p:ext uri="{D42A27DB-BD31-4B8C-83A1-F6EECF244321}">
                <p14:modId xmlns:p14="http://schemas.microsoft.com/office/powerpoint/2010/main" val="530251127"/>
              </p:ext>
            </p:extLst>
          </p:nvPr>
        </p:nvGraphicFramePr>
        <p:xfrm>
          <a:off x="814086" y="1440540"/>
          <a:ext cx="10390128" cy="3678964"/>
        </p:xfrm>
        <a:graphic>
          <a:graphicData uri="http://schemas.openxmlformats.org/drawingml/2006/table">
            <a:tbl>
              <a:tblPr rtl="1" firstRow="1" bandRow="1">
                <a:noFill/>
              </a:tblPr>
              <a:tblGrid>
                <a:gridCol w="3078131">
                  <a:extLst>
                    <a:ext uri="{9D8B030D-6E8A-4147-A177-3AD203B41FA5}">
                      <a16:colId xmlns:a16="http://schemas.microsoft.com/office/drawing/2014/main" val="20000"/>
                    </a:ext>
                  </a:extLst>
                </a:gridCol>
                <a:gridCol w="7311997">
                  <a:extLst>
                    <a:ext uri="{9D8B030D-6E8A-4147-A177-3AD203B41FA5}">
                      <a16:colId xmlns:a16="http://schemas.microsoft.com/office/drawing/2014/main" val="20001"/>
                    </a:ext>
                  </a:extLst>
                </a:gridCol>
              </a:tblGrid>
              <a:tr h="588391">
                <a:tc>
                  <a:txBody>
                    <a:bodyPr/>
                    <a:lstStyle>
                      <a:defPPr algn="r" rtl="1"/>
                    </a:lstStyle>
                    <a:p>
                      <a:pPr marL="0" marR="0" lvl="0" indent="0" algn="r" rtl="1">
                        <a:lnSpc>
                          <a:spcPct val="100000"/>
                        </a:lnSpc>
                        <a:spcBef>
                          <a:spcPts val="0"/>
                        </a:spcBef>
                        <a:spcAft>
                          <a:spcPts val="0"/>
                        </a:spcAft>
                        <a:buNone/>
                        <a:defRPr sz="2200" b="1">
                          <a:solidFill>
                            <a:schemeClr val="bg1"/>
                          </a:solidFill>
                          <a:latin typeface="Arial" panose="020B0604020202020204" pitchFamily="34" charset="0"/>
                        </a:defRPr>
                      </a:pPr>
                      <a:r>
                        <a:rPr lang="ar"/>
                        <a:t>مكوّن التاريخ</a:t>
                      </a:r>
                      <a:endParaRPr sz="2200" b="1">
                        <a:solidFill>
                          <a:schemeClr val="bg1"/>
                        </a:solidFill>
                      </a:endParaRPr>
                    </a:p>
                  </a:txBody>
                  <a:tcPr marL="121933" marR="121933" marT="60967" marB="60967"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accent1"/>
                    </a:solidFill>
                  </a:tcPr>
                </a:tc>
                <a:tc>
                  <a:txBody>
                    <a:bodyPr/>
                    <a:lstStyle>
                      <a:defPPr algn="r" rtl="1"/>
                    </a:lstStyle>
                    <a:p>
                      <a:pPr marL="0" marR="0" lvl="0" indent="0" algn="r" rtl="1">
                        <a:lnSpc>
                          <a:spcPct val="100000"/>
                        </a:lnSpc>
                        <a:spcBef>
                          <a:spcPts val="0"/>
                        </a:spcBef>
                        <a:spcAft>
                          <a:spcPts val="0"/>
                        </a:spcAft>
                        <a:buNone/>
                        <a:defRPr sz="2200" b="1">
                          <a:solidFill>
                            <a:schemeClr val="bg1"/>
                          </a:solidFill>
                          <a:latin typeface="Arial" panose="020B0604020202020204" pitchFamily="34" charset="0"/>
                        </a:defRPr>
                      </a:pPr>
                      <a:r>
                        <a:rPr lang="ar"/>
                        <a:t>المعلومات المطلوبة</a:t>
                      </a:r>
                      <a:endParaRPr sz="2200" b="1">
                        <a:solidFill>
                          <a:schemeClr val="bg1"/>
                        </a:solidFill>
                      </a:endParaRPr>
                    </a:p>
                  </a:txBody>
                  <a:tcPr marL="121933" marR="121933" marT="60967" marB="60967"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0"/>
                  </a:ext>
                </a:extLst>
              </a:tr>
              <a:tr h="1749439">
                <a:tc>
                  <a:txBody>
                    <a:bodyPr/>
                    <a:lstStyle>
                      <a:defPPr algn="r" rtl="1"/>
                    </a:lstStyle>
                    <a:p>
                      <a:pPr marL="0" marR="0" lvl="0" indent="0" algn="r" rtl="1">
                        <a:lnSpc>
                          <a:spcPct val="100000"/>
                        </a:lnSpc>
                        <a:spcBef>
                          <a:spcPts val="0"/>
                        </a:spcBef>
                        <a:spcAft>
                          <a:spcPts val="0"/>
                        </a:spcAft>
                        <a:buNone/>
                        <a:defRPr sz="2000" b="1">
                          <a:latin typeface="Arial" panose="020B0604020202020204" pitchFamily="34" charset="0"/>
                          <a:cs typeface="Arial" panose="020B0604020202020204" pitchFamily="34" charset="0"/>
                        </a:defRPr>
                      </a:pPr>
                      <a:r>
                        <a:rPr lang="ar"/>
                        <a:t>أحداث الاعتداء العامة</a:t>
                      </a:r>
                      <a:endParaRPr sz="2000" b="1" i="0">
                        <a:latin typeface="Arial" panose="020B0604020202020204" pitchFamily="34" charset="0"/>
                        <a:cs typeface="Arial" panose="020B0604020202020204" pitchFamily="34" charset="0"/>
                      </a:endParaRPr>
                    </a:p>
                  </a:txBody>
                  <a:tcPr marL="121933" marR="121933" marT="60967" marB="60967">
                    <a:lnL w="12700" cmpd="sng">
                      <a:noFill/>
                      <a:prstDash val="solid"/>
                    </a:lnL>
                    <a:lnR w="12700" cmpd="sng">
                      <a:noFill/>
                      <a:prstDash val="soli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defPPr algn="r" rtl="1"/>
                    </a:lstStyle>
                    <a:p>
                      <a:pPr marL="171450" marR="0" lvl="0" indent="-171450" algn="r" rtl="1">
                        <a:lnSpc>
                          <a:spcPct val="100000"/>
                        </a:lnSpc>
                        <a:spcBef>
                          <a:spcPts val="0"/>
                        </a:spcBef>
                        <a:spcAft>
                          <a:spcPts val="0"/>
                        </a:spcAft>
                        <a:buClr>
                          <a:schemeClr val="accent2"/>
                        </a:buClr>
                        <a:buSzPct val="100000"/>
                        <a:buFont typeface="Arial" panose="020B0604020202020204" pitchFamily="34" charset="0"/>
                        <a:buChar char="•"/>
                        <a:defRPr sz="2000">
                          <a:latin typeface="Arial" panose="020B0604020202020204" pitchFamily="34" charset="0"/>
                          <a:cs typeface="Arial" panose="020B0604020202020204" pitchFamily="34" charset="0"/>
                        </a:defRPr>
                      </a:pPr>
                      <a:r>
                        <a:rPr lang="ar" dirty="0"/>
                        <a:t>التاريخ والوقت والمكان</a:t>
                      </a:r>
                      <a:endParaRPr sz="2000" b="0" i="0" dirty="0">
                        <a:latin typeface="Arial" panose="020B0604020202020204" pitchFamily="34" charset="0"/>
                        <a:cs typeface="Arial" panose="020B0604020202020204" pitchFamily="34" charset="0"/>
                      </a:endParaRPr>
                    </a:p>
                    <a:p>
                      <a:pPr marL="171450" marR="0" lvl="0" indent="-171450" algn="r" rtl="1">
                        <a:lnSpc>
                          <a:spcPct val="100000"/>
                        </a:lnSpc>
                        <a:spcBef>
                          <a:spcPts val="0"/>
                        </a:spcBef>
                        <a:spcAft>
                          <a:spcPts val="0"/>
                        </a:spcAft>
                        <a:buClr>
                          <a:schemeClr val="accent2"/>
                        </a:buClr>
                        <a:buSzPct val="100000"/>
                        <a:buFont typeface="Arial" panose="020B0604020202020204" pitchFamily="34" charset="0"/>
                        <a:buChar char="•"/>
                        <a:defRPr sz="2000">
                          <a:latin typeface="Arial" panose="020B0604020202020204" pitchFamily="34" charset="0"/>
                          <a:cs typeface="Arial" panose="020B0604020202020204" pitchFamily="34" charset="0"/>
                        </a:defRPr>
                      </a:pPr>
                      <a:r>
                        <a:rPr lang="ar" dirty="0"/>
                        <a:t>مشتبه به معروف أو غير معروف</a:t>
                      </a:r>
                      <a:endParaRPr sz="2000" b="0" i="0" dirty="0">
                        <a:latin typeface="Arial" panose="020B0604020202020204" pitchFamily="34" charset="0"/>
                        <a:cs typeface="Arial" panose="020B0604020202020204" pitchFamily="34" charset="0"/>
                      </a:endParaRPr>
                    </a:p>
                    <a:p>
                      <a:pPr marL="171450" marR="0" lvl="0" indent="-171450" algn="r" rtl="1">
                        <a:lnSpc>
                          <a:spcPct val="100000"/>
                        </a:lnSpc>
                        <a:spcBef>
                          <a:spcPts val="0"/>
                        </a:spcBef>
                        <a:spcAft>
                          <a:spcPts val="0"/>
                        </a:spcAft>
                        <a:buClr>
                          <a:schemeClr val="accent2"/>
                        </a:buClr>
                        <a:buSzPct val="100000"/>
                        <a:buFont typeface="Arial" panose="020B0604020202020204" pitchFamily="34" charset="0"/>
                        <a:buChar char="•"/>
                        <a:defRPr sz="2000">
                          <a:latin typeface="Arial" panose="020B0604020202020204" pitchFamily="34" charset="0"/>
                          <a:cs typeface="Arial" panose="020B0604020202020204" pitchFamily="34" charset="0"/>
                        </a:defRPr>
                      </a:pPr>
                      <a:r>
                        <a:rPr lang="ar" dirty="0"/>
                        <a:t>كيف تم اكتشاف حالة العنف: جروح، إيلاج، من أي نوع وبأي عضو من الجسم أو بأي أداة، وفقدان الوعي، وتناول المخدرات أو المواد السامة</a:t>
                      </a:r>
                      <a:endParaRPr sz="2000" b="0" i="0" dirty="0">
                        <a:latin typeface="Arial" panose="020B0604020202020204" pitchFamily="34" charset="0"/>
                        <a:cs typeface="Arial" panose="020B0604020202020204" pitchFamily="34" charset="0"/>
                      </a:endParaRPr>
                    </a:p>
                    <a:p>
                      <a:pPr marL="171450" marR="0" lvl="0" indent="-171450" algn="r" rtl="1">
                        <a:lnSpc>
                          <a:spcPct val="100000"/>
                        </a:lnSpc>
                        <a:spcBef>
                          <a:spcPts val="0"/>
                        </a:spcBef>
                        <a:spcAft>
                          <a:spcPts val="0"/>
                        </a:spcAft>
                        <a:buClr>
                          <a:schemeClr val="accent2"/>
                        </a:buClr>
                        <a:buSzPct val="100000"/>
                        <a:buFont typeface="Arial" panose="020B0604020202020204" pitchFamily="34" charset="0"/>
                        <a:buChar char="•"/>
                        <a:defRPr sz="2000">
                          <a:latin typeface="Arial" panose="020B0604020202020204" pitchFamily="34" charset="0"/>
                          <a:cs typeface="Arial" panose="020B0604020202020204" pitchFamily="34" charset="0"/>
                        </a:defRPr>
                      </a:pPr>
                      <a:r>
                        <a:rPr lang="ar" dirty="0"/>
                        <a:t>الأنشطة اللاحقة التي قد تؤثر على الأدلة مثل الاستحمام أو الاغتسال أو تغيير الملابس</a:t>
                      </a:r>
                      <a:endParaRPr sz="2000" b="0" i="0" dirty="0">
                        <a:latin typeface="Arial" panose="020B0604020202020204" pitchFamily="34" charset="0"/>
                        <a:cs typeface="Arial" panose="020B0604020202020204" pitchFamily="34" charset="0"/>
                      </a:endParaRPr>
                    </a:p>
                  </a:txBody>
                  <a:tcPr marL="121933" marR="121933" marT="60967" marB="60967">
                    <a:lnL w="12700" cmpd="sng">
                      <a:noFill/>
                      <a:prstDash val="solid"/>
                    </a:lnL>
                    <a:lnR w="12700" cmpd="sng">
                      <a:noFill/>
                      <a:prstDash val="soli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302753">
                <a:tc>
                  <a:txBody>
                    <a:bodyPr/>
                    <a:lstStyle>
                      <a:defPPr algn="r" rtl="1"/>
                    </a:lstStyle>
                    <a:p>
                      <a:pPr marL="0" marR="0" lvl="0" indent="0" algn="r" rtl="1">
                        <a:lnSpc>
                          <a:spcPct val="100000"/>
                        </a:lnSpc>
                        <a:spcBef>
                          <a:spcPts val="0"/>
                        </a:spcBef>
                        <a:spcAft>
                          <a:spcPts val="0"/>
                        </a:spcAft>
                        <a:buNone/>
                        <a:defRPr sz="2000" b="1">
                          <a:latin typeface="Arial" panose="020B0604020202020204" pitchFamily="34" charset="0"/>
                          <a:cs typeface="Arial" panose="020B0604020202020204" pitchFamily="34" charset="0"/>
                        </a:defRPr>
                      </a:pPr>
                      <a:r>
                        <a:rPr lang="ar"/>
                        <a:t>التاريخ الطبي العام أو الحالات المرضية للناجية</a:t>
                      </a:r>
                      <a:endParaRPr sz="2000" b="1" i="0">
                        <a:latin typeface="Arial" panose="020B0604020202020204" pitchFamily="34" charset="0"/>
                        <a:cs typeface="Arial" panose="020B0604020202020204" pitchFamily="34" charset="0"/>
                      </a:endParaRPr>
                    </a:p>
                  </a:txBody>
                  <a:tcPr marL="121933" marR="121933" marT="60967" marB="60967">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defPPr algn="r" rtl="1"/>
                    </a:lstStyle>
                    <a:p>
                      <a:pPr marL="171450" marR="0" lvl="0" indent="-171450" algn="r" rtl="1">
                        <a:lnSpc>
                          <a:spcPct val="100000"/>
                        </a:lnSpc>
                        <a:spcBef>
                          <a:spcPts val="0"/>
                        </a:spcBef>
                        <a:spcAft>
                          <a:spcPts val="0"/>
                        </a:spcAft>
                        <a:buClr>
                          <a:schemeClr val="accent2"/>
                        </a:buClr>
                        <a:buSzPct val="100000"/>
                        <a:buFont typeface="Arial" panose="020B0604020202020204" pitchFamily="34" charset="0"/>
                        <a:buChar char="•"/>
                        <a:defRPr sz="2000">
                          <a:latin typeface="Arial" panose="020B0604020202020204" pitchFamily="34" charset="0"/>
                          <a:cs typeface="Arial" panose="020B0604020202020204" pitchFamily="34" charset="0"/>
                        </a:defRPr>
                      </a:pPr>
                      <a:r>
                        <a:rPr lang="ar" dirty="0"/>
                        <a:t>الأعراض غير المبررة المثيرة للقلق</a:t>
                      </a:r>
                      <a:endParaRPr sz="2000" b="0" i="0" dirty="0">
                        <a:latin typeface="Arial" panose="020B0604020202020204" pitchFamily="34" charset="0"/>
                        <a:cs typeface="Arial" panose="020B0604020202020204" pitchFamily="34" charset="0"/>
                      </a:endParaRPr>
                    </a:p>
                    <a:p>
                      <a:pPr marL="171450" marR="0" lvl="0" indent="-171450" algn="r" rtl="1">
                        <a:lnSpc>
                          <a:spcPct val="100000"/>
                        </a:lnSpc>
                        <a:spcBef>
                          <a:spcPts val="0"/>
                        </a:spcBef>
                        <a:spcAft>
                          <a:spcPts val="0"/>
                        </a:spcAft>
                        <a:buClr>
                          <a:schemeClr val="accent2"/>
                        </a:buClr>
                        <a:buSzPct val="100000"/>
                        <a:buFont typeface="Arial" panose="020B0604020202020204" pitchFamily="34" charset="0"/>
                        <a:buChar char="•"/>
                        <a:defRPr sz="2000">
                          <a:latin typeface="Arial" panose="020B0604020202020204" pitchFamily="34" charset="0"/>
                          <a:cs typeface="Arial" panose="020B0604020202020204" pitchFamily="34" charset="0"/>
                        </a:defRPr>
                      </a:pPr>
                      <a:r>
                        <a:rPr lang="ar" dirty="0"/>
                        <a:t>الحالات الطبية المزمنة المعروفة</a:t>
                      </a:r>
                      <a:endParaRPr sz="2000" b="0" i="0" dirty="0">
                        <a:latin typeface="Arial" panose="020B0604020202020204" pitchFamily="34" charset="0"/>
                        <a:cs typeface="Arial" panose="020B0604020202020204" pitchFamily="34" charset="0"/>
                      </a:endParaRPr>
                    </a:p>
                    <a:p>
                      <a:pPr marL="171450" marR="0" lvl="0" indent="-171450" algn="r" rtl="1">
                        <a:lnSpc>
                          <a:spcPct val="100000"/>
                        </a:lnSpc>
                        <a:spcBef>
                          <a:spcPts val="0"/>
                        </a:spcBef>
                        <a:spcAft>
                          <a:spcPts val="0"/>
                        </a:spcAft>
                        <a:buClr>
                          <a:schemeClr val="accent2"/>
                        </a:buClr>
                        <a:buSzPct val="100000"/>
                        <a:buFont typeface="Arial" panose="020B0604020202020204" pitchFamily="34" charset="0"/>
                        <a:buChar char="•"/>
                        <a:defRPr sz="2000">
                          <a:latin typeface="Arial" panose="020B0604020202020204" pitchFamily="34" charset="0"/>
                          <a:cs typeface="Arial" panose="020B0604020202020204" pitchFamily="34" charset="0"/>
                        </a:defRPr>
                      </a:pPr>
                      <a:r>
                        <a:rPr lang="ar" dirty="0"/>
                        <a:t>الأدوية أو المكملات الغذائية الحالية</a:t>
                      </a:r>
                      <a:endParaRPr sz="2000" b="0" i="0" dirty="0">
                        <a:latin typeface="Arial" panose="020B0604020202020204" pitchFamily="34" charset="0"/>
                        <a:cs typeface="Arial" panose="020B0604020202020204" pitchFamily="34" charset="0"/>
                      </a:endParaRPr>
                    </a:p>
                    <a:p>
                      <a:pPr marL="171450" marR="0" lvl="0" indent="-171450" algn="r" rtl="1">
                        <a:lnSpc>
                          <a:spcPct val="100000"/>
                        </a:lnSpc>
                        <a:spcBef>
                          <a:spcPts val="0"/>
                        </a:spcBef>
                        <a:spcAft>
                          <a:spcPts val="0"/>
                        </a:spcAft>
                        <a:buClr>
                          <a:schemeClr val="accent2"/>
                        </a:buClr>
                        <a:buSzPct val="100000"/>
                        <a:buFont typeface="Arial" panose="020B0604020202020204" pitchFamily="34" charset="0"/>
                        <a:buChar char="•"/>
                        <a:defRPr sz="2000">
                          <a:latin typeface="Arial" panose="020B0604020202020204" pitchFamily="34" charset="0"/>
                          <a:cs typeface="Arial" panose="020B0604020202020204" pitchFamily="34" charset="0"/>
                        </a:defRPr>
                      </a:pPr>
                      <a:r>
                        <a:rPr lang="ar" dirty="0"/>
                        <a:t>استخدام/إساءة استخدام الكحول أو المخدرات حالياً</a:t>
                      </a:r>
                      <a:endParaRPr sz="2000" b="0" i="0" dirty="0">
                        <a:latin typeface="Arial" panose="020B0604020202020204" pitchFamily="34" charset="0"/>
                        <a:cs typeface="Arial" panose="020B0604020202020204" pitchFamily="34" charset="0"/>
                      </a:endParaRPr>
                    </a:p>
                  </a:txBody>
                  <a:tcPr marL="121933" marR="121933" marT="60967" marB="60967">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bl>
          </a:graphicData>
        </a:graphic>
      </p:graphicFrame>
      <p:sp>
        <p:nvSpPr>
          <p:cNvPr id="2" name="TextBox 1">
            <a:extLst>
              <a:ext uri="{FF2B5EF4-FFF2-40B4-BE49-F238E27FC236}">
                <a16:creationId xmlns:a16="http://schemas.microsoft.com/office/drawing/2014/main" id="{08050D66-43ED-3417-7CC6-4F13A28CA84F}"/>
              </a:ext>
            </a:extLst>
          </p:cNvPr>
          <p:cNvSpPr txBox="1"/>
          <p:nvPr/>
        </p:nvSpPr>
        <p:spPr>
          <a:xfrm>
            <a:off x="54591" y="6349429"/>
            <a:ext cx="517337" cy="358688"/>
          </a:xfrm>
          <a:prstGeom prst="rect">
            <a:avLst/>
          </a:prstGeom>
          <a:solidFill>
            <a:schemeClr val="bg1"/>
          </a:solidFill>
          <a:ln>
            <a:solidFill>
              <a:schemeClr val="bg1"/>
            </a:solidFill>
          </a:ln>
        </p:spPr>
        <p:txBody>
          <a:bodyPr wrap="square" rtlCol="1">
            <a:spAutoFit/>
          </a:bodyPr>
          <a:lstStyle>
            <a:defPPr algn="r" rtl="1"/>
          </a:lstStyle>
          <a:p>
            <a:pPr algn="l" rtl="1">
              <a:lnSpc>
                <a:spcPct val="200000"/>
              </a:lnSpc>
              <a:defRPr sz="1000">
                <a:latin typeface="Aptos" panose="020B0004020202020204" pitchFamily="34" charset="0"/>
              </a:defRPr>
            </a:pPr>
            <a:r>
              <a:rPr lang="ar" dirty="0"/>
              <a:t>9</a:t>
            </a:r>
            <a:r>
              <a:rPr lang="ar-EG" dirty="0"/>
              <a:t>-</a:t>
            </a:r>
            <a:r>
              <a:rPr lang="ar" dirty="0"/>
              <a:t>16</a:t>
            </a:r>
          </a:p>
        </p:txBody>
      </p:sp>
    </p:spTree>
    <p:extLst>
      <p:ext uri="{BB962C8B-B14F-4D97-AF65-F5344CB8AC3E}">
        <p14:creationId xmlns:p14="http://schemas.microsoft.com/office/powerpoint/2010/main" val="21998302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00"/>
        <p:cNvGrpSpPr/>
        <p:nvPr/>
      </p:nvGrpSpPr>
      <p:grpSpPr>
        <a:xfrm>
          <a:off x="0" y="0"/>
          <a:ext cx="0" cy="0"/>
          <a:chOff x="0" y="0"/>
          <a:chExt cx="0" cy="0"/>
        </a:xfrm>
      </p:grpSpPr>
      <p:sp>
        <p:nvSpPr>
          <p:cNvPr id="1502" name="Google Shape;1502;p181"/>
          <p:cNvSpPr txBox="1"/>
          <p:nvPr/>
        </p:nvSpPr>
        <p:spPr>
          <a:xfrm>
            <a:off x="0" y="0"/>
            <a:ext cx="12192000" cy="1501165"/>
          </a:xfrm>
          <a:prstGeom prst="rect">
            <a:avLst/>
          </a:prstGeom>
          <a:noFill/>
          <a:ln>
            <a:noFill/>
          </a:ln>
        </p:spPr>
        <p:txBody>
          <a:bodyPr spcFirstLastPara="1" wrap="square" lIns="121900" tIns="60933" rIns="121900" bIns="60933" rtlCol="1" anchor="ctr" anchorCtr="0">
            <a:noAutofit/>
          </a:bodyPr>
          <a:lstStyle>
            <a:defPPr algn="r" rtl="1"/>
          </a:lstStyle>
          <a:p>
            <a:pPr algn="ctr" rtl="1">
              <a:lnSpc>
                <a:spcPct val="90000"/>
              </a:lnSpc>
              <a:spcAft>
                <a:spcPts val="800"/>
              </a:spcAft>
              <a:defRPr sz="3200">
                <a:solidFill>
                  <a:schemeClr val="accent3"/>
                </a:solidFill>
                <a:latin typeface="+mj-lt"/>
                <a:cs typeface="Arial"/>
                <a:sym typeface="Arial"/>
              </a:defRPr>
            </a:pPr>
            <a:r>
              <a:rPr lang="ar" b="1" dirty="0">
                <a:latin typeface="Arial" panose="020B0604020202020204" pitchFamily="34" charset="0"/>
              </a:rPr>
              <a:t>تسجيل التاريخ السريري من أجل تقديم التدبير العلاجي السريري للاغتصاب</a:t>
            </a:r>
            <a:r>
              <a:rPr lang="ar" dirty="0">
                <a:latin typeface="Arial" panose="020B0604020202020204" pitchFamily="34" charset="0"/>
              </a:rPr>
              <a:t> (تكملة)</a:t>
            </a:r>
          </a:p>
        </p:txBody>
      </p:sp>
      <p:graphicFrame>
        <p:nvGraphicFramePr>
          <p:cNvPr id="1506" name="Google Shape;1506;p181"/>
          <p:cNvGraphicFramePr/>
          <p:nvPr>
            <p:extLst>
              <p:ext uri="{D42A27DB-BD31-4B8C-83A1-F6EECF244321}">
                <p14:modId xmlns:p14="http://schemas.microsoft.com/office/powerpoint/2010/main" val="1120778670"/>
              </p:ext>
            </p:extLst>
          </p:nvPr>
        </p:nvGraphicFramePr>
        <p:xfrm>
          <a:off x="790937" y="1497621"/>
          <a:ext cx="10401702" cy="3528891"/>
        </p:xfrm>
        <a:graphic>
          <a:graphicData uri="http://schemas.openxmlformats.org/drawingml/2006/table">
            <a:tbl>
              <a:tblPr rtl="1" firstRow="1" bandRow="1">
                <a:noFill/>
              </a:tblPr>
              <a:tblGrid>
                <a:gridCol w="3367985">
                  <a:extLst>
                    <a:ext uri="{9D8B030D-6E8A-4147-A177-3AD203B41FA5}">
                      <a16:colId xmlns:a16="http://schemas.microsoft.com/office/drawing/2014/main" val="20000"/>
                    </a:ext>
                  </a:extLst>
                </a:gridCol>
                <a:gridCol w="7033717">
                  <a:extLst>
                    <a:ext uri="{9D8B030D-6E8A-4147-A177-3AD203B41FA5}">
                      <a16:colId xmlns:a16="http://schemas.microsoft.com/office/drawing/2014/main" val="20001"/>
                    </a:ext>
                  </a:extLst>
                </a:gridCol>
              </a:tblGrid>
              <a:tr h="628148">
                <a:tc>
                  <a:txBody>
                    <a:bodyPr/>
                    <a:lstStyle>
                      <a:defPPr algn="r" rtl="1"/>
                    </a:lstStyle>
                    <a:p>
                      <a:pPr marL="0" marR="0" lvl="0" indent="0" algn="r" rtl="1">
                        <a:lnSpc>
                          <a:spcPct val="100000"/>
                        </a:lnSpc>
                        <a:spcBef>
                          <a:spcPts val="0"/>
                        </a:spcBef>
                        <a:spcAft>
                          <a:spcPts val="0"/>
                        </a:spcAft>
                        <a:buNone/>
                        <a:defRPr sz="2200" b="1">
                          <a:solidFill>
                            <a:schemeClr val="bg1"/>
                          </a:solidFill>
                          <a:latin typeface="Arial" panose="020B0604020202020204" pitchFamily="34" charset="0"/>
                        </a:defRPr>
                      </a:pPr>
                      <a:r>
                        <a:rPr lang="ar"/>
                        <a:t>مكوّن التاريخ</a:t>
                      </a:r>
                      <a:endParaRPr sz="2200" b="1">
                        <a:solidFill>
                          <a:schemeClr val="bg1"/>
                        </a:solidFill>
                      </a:endParaRPr>
                    </a:p>
                  </a:txBody>
                  <a:tcPr marL="121933" marR="121933" marT="60967" marB="60967"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accent1"/>
                    </a:solidFill>
                  </a:tcPr>
                </a:tc>
                <a:tc>
                  <a:txBody>
                    <a:bodyPr/>
                    <a:lstStyle>
                      <a:defPPr algn="r" rtl="1"/>
                    </a:lstStyle>
                    <a:p>
                      <a:pPr marL="0" marR="0" lvl="0" indent="0" algn="r" rtl="1">
                        <a:lnSpc>
                          <a:spcPct val="100000"/>
                        </a:lnSpc>
                        <a:spcBef>
                          <a:spcPts val="0"/>
                        </a:spcBef>
                        <a:spcAft>
                          <a:spcPts val="0"/>
                        </a:spcAft>
                        <a:buNone/>
                        <a:defRPr sz="2200" b="1">
                          <a:solidFill>
                            <a:schemeClr val="bg1"/>
                          </a:solidFill>
                          <a:latin typeface="Arial" panose="020B0604020202020204" pitchFamily="34" charset="0"/>
                        </a:defRPr>
                      </a:pPr>
                      <a:r>
                        <a:rPr lang="ar"/>
                        <a:t>المعلومات المطلوبة</a:t>
                      </a:r>
                      <a:endParaRPr sz="2200" b="1">
                        <a:solidFill>
                          <a:schemeClr val="bg1"/>
                        </a:solidFill>
                      </a:endParaRPr>
                    </a:p>
                  </a:txBody>
                  <a:tcPr marL="121933" marR="121933" marT="60967" marB="60967"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0"/>
                  </a:ext>
                </a:extLst>
              </a:tr>
              <a:tr h="1480073">
                <a:tc>
                  <a:txBody>
                    <a:bodyPr/>
                    <a:lstStyle>
                      <a:defPPr algn="r" rtl="1"/>
                    </a:lstStyle>
                    <a:p>
                      <a:pPr marL="0" marR="0" lvl="0" indent="0" algn="r" rtl="1">
                        <a:lnSpc>
                          <a:spcPct val="100000"/>
                        </a:lnSpc>
                        <a:spcBef>
                          <a:spcPts val="0"/>
                        </a:spcBef>
                        <a:spcAft>
                          <a:spcPts val="0"/>
                        </a:spcAft>
                        <a:buNone/>
                        <a:defRPr sz="2000" b="1">
                          <a:latin typeface="Arial" panose="020B0604020202020204" pitchFamily="34" charset="0"/>
                          <a:cs typeface="Arial" panose="020B0604020202020204" pitchFamily="34" charset="0"/>
                        </a:defRPr>
                      </a:pPr>
                      <a:r>
                        <a:rPr lang="ar"/>
                        <a:t>التاريخ التوليدي/التاريخ الطبي النسائي للناجية</a:t>
                      </a:r>
                      <a:endParaRPr sz="2000" b="1" i="0">
                        <a:latin typeface="Arial" panose="020B0604020202020204" pitchFamily="34" charset="0"/>
                        <a:cs typeface="Arial" panose="020B0604020202020204" pitchFamily="34" charset="0"/>
                      </a:endParaRPr>
                    </a:p>
                  </a:txBody>
                  <a:tcPr marL="121933" marR="121933" marT="60967" marB="60967">
                    <a:lnL w="12700" cmpd="sng">
                      <a:noFill/>
                      <a:prstDash val="solid"/>
                    </a:lnL>
                    <a:lnR w="12700" cmpd="sng">
                      <a:noFill/>
                      <a:prstDash val="soli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defPPr algn="r" rtl="1"/>
                    </a:lstStyle>
                    <a:p>
                      <a:pPr marL="171450" marR="0" lvl="0" indent="-171450" algn="r" rtl="1">
                        <a:lnSpc>
                          <a:spcPct val="100000"/>
                        </a:lnSpc>
                        <a:spcBef>
                          <a:spcPts val="0"/>
                        </a:spcBef>
                        <a:spcAft>
                          <a:spcPts val="0"/>
                        </a:spcAft>
                        <a:buClr>
                          <a:schemeClr val="accent2"/>
                        </a:buClr>
                        <a:buSzPct val="100000"/>
                        <a:buFont typeface="Arial" panose="020B0604020202020204" pitchFamily="34" charset="0"/>
                        <a:buChar char="•"/>
                        <a:defRPr sz="2000">
                          <a:latin typeface="Arial" panose="020B0604020202020204" pitchFamily="34" charset="0"/>
                          <a:cs typeface="Arial" panose="020B0604020202020204" pitchFamily="34" charset="0"/>
                        </a:defRPr>
                      </a:pPr>
                      <a:r>
                        <a:rPr lang="ar"/>
                        <a:t>حامل حالياً؟</a:t>
                      </a:r>
                      <a:endParaRPr sz="2000" b="0" i="0">
                        <a:latin typeface="Arial" panose="020B0604020202020204" pitchFamily="34" charset="0"/>
                        <a:cs typeface="Arial" panose="020B0604020202020204" pitchFamily="34" charset="0"/>
                      </a:endParaRPr>
                    </a:p>
                    <a:p>
                      <a:pPr marL="171450" marR="0" lvl="0" indent="-171450" algn="r" rtl="1">
                        <a:lnSpc>
                          <a:spcPct val="100000"/>
                        </a:lnSpc>
                        <a:spcBef>
                          <a:spcPts val="0"/>
                        </a:spcBef>
                        <a:spcAft>
                          <a:spcPts val="0"/>
                        </a:spcAft>
                        <a:buClr>
                          <a:schemeClr val="accent2"/>
                        </a:buClr>
                        <a:buSzPct val="100000"/>
                        <a:buFont typeface="Arial" panose="020B0604020202020204" pitchFamily="34" charset="0"/>
                        <a:buChar char="•"/>
                        <a:defRPr sz="2000">
                          <a:latin typeface="Arial" panose="020B0604020202020204" pitchFamily="34" charset="0"/>
                          <a:cs typeface="Arial" panose="020B0604020202020204" pitchFamily="34" charset="0"/>
                        </a:defRPr>
                      </a:pPr>
                      <a:r>
                        <a:rPr lang="ar"/>
                        <a:t>اليوم الأول من آخر دورة شهرية</a:t>
                      </a:r>
                      <a:endParaRPr sz="2000" b="0" i="0">
                        <a:latin typeface="Arial" panose="020B0604020202020204" pitchFamily="34" charset="0"/>
                        <a:cs typeface="Arial" panose="020B0604020202020204" pitchFamily="34" charset="0"/>
                      </a:endParaRPr>
                    </a:p>
                    <a:p>
                      <a:pPr marL="171450" marR="0" lvl="0" indent="-171450" algn="r" rtl="1">
                        <a:lnSpc>
                          <a:spcPct val="100000"/>
                        </a:lnSpc>
                        <a:spcBef>
                          <a:spcPts val="0"/>
                        </a:spcBef>
                        <a:spcAft>
                          <a:spcPts val="0"/>
                        </a:spcAft>
                        <a:buClr>
                          <a:schemeClr val="accent2"/>
                        </a:buClr>
                        <a:buSzPct val="100000"/>
                        <a:buFont typeface="Arial" panose="020B0604020202020204" pitchFamily="34" charset="0"/>
                        <a:buChar char="•"/>
                        <a:defRPr sz="2000">
                          <a:latin typeface="Arial" panose="020B0604020202020204" pitchFamily="34" charset="0"/>
                          <a:cs typeface="Arial" panose="020B0604020202020204" pitchFamily="34" charset="0"/>
                        </a:defRPr>
                      </a:pPr>
                      <a:r>
                        <a:rPr lang="ar"/>
                        <a:t>استخدام وسائل منع الحمل حالياً وأي نوع منها</a:t>
                      </a:r>
                      <a:endParaRPr sz="2000" b="0" i="0" u="none" strike="noStrike" cap="none">
                        <a:latin typeface="Arial" panose="020B0604020202020204" pitchFamily="34" charset="0"/>
                        <a:cs typeface="Arial" panose="020B0604020202020204" pitchFamily="34" charset="0"/>
                      </a:endParaRPr>
                    </a:p>
                    <a:p>
                      <a:pPr marL="171450" marR="0" lvl="0" indent="-171450" algn="r" rtl="1">
                        <a:lnSpc>
                          <a:spcPct val="100000"/>
                        </a:lnSpc>
                        <a:spcBef>
                          <a:spcPts val="0"/>
                        </a:spcBef>
                        <a:spcAft>
                          <a:spcPts val="0"/>
                        </a:spcAft>
                        <a:buClr>
                          <a:schemeClr val="accent2"/>
                        </a:buClr>
                        <a:buSzPct val="100000"/>
                        <a:buFont typeface="Arial" panose="020B0604020202020204" pitchFamily="34" charset="0"/>
                        <a:buChar char="•"/>
                        <a:defRPr sz="2000">
                          <a:latin typeface="Arial" panose="020B0604020202020204" pitchFamily="34" charset="0"/>
                          <a:cs typeface="Arial" panose="020B0604020202020204" pitchFamily="34" charset="0"/>
                        </a:defRPr>
                      </a:pPr>
                      <a:r>
                        <a:rPr lang="ar"/>
                        <a:t>أي ألم و/أو دم أثناء التبول أو التغوط أو في منطقة الأعضاء التناسلية</a:t>
                      </a:r>
                      <a:endParaRPr sz="2000" b="0" i="0">
                        <a:latin typeface="Arial" panose="020B0604020202020204" pitchFamily="34" charset="0"/>
                        <a:cs typeface="Arial" panose="020B0604020202020204" pitchFamily="34" charset="0"/>
                      </a:endParaRPr>
                    </a:p>
                  </a:txBody>
                  <a:tcPr marL="121933" marR="121933" marT="60967" marB="60967">
                    <a:lnL w="12700" cmpd="sng">
                      <a:noFill/>
                      <a:prstDash val="solid"/>
                    </a:lnL>
                    <a:lnR w="12700" cmpd="sng">
                      <a:noFill/>
                      <a:prstDash val="soli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1420670">
                <a:tc>
                  <a:txBody>
                    <a:bodyPr/>
                    <a:lstStyle>
                      <a:defPPr algn="r" rtl="1"/>
                    </a:lstStyle>
                    <a:p>
                      <a:pPr marL="0" marR="0" lvl="0" indent="0" algn="r" rtl="1">
                        <a:lnSpc>
                          <a:spcPct val="100000"/>
                        </a:lnSpc>
                        <a:spcBef>
                          <a:spcPts val="0"/>
                        </a:spcBef>
                        <a:spcAft>
                          <a:spcPts val="0"/>
                        </a:spcAft>
                        <a:buNone/>
                        <a:defRPr sz="2000" b="1">
                          <a:latin typeface="Arial" panose="020B0604020202020204" pitchFamily="34" charset="0"/>
                          <a:cs typeface="Arial" panose="020B0604020202020204" pitchFamily="34" charset="0"/>
                        </a:defRPr>
                      </a:pPr>
                      <a:r>
                        <a:rPr lang="ar"/>
                        <a:t>تقييم الصحة النفسية</a:t>
                      </a:r>
                      <a:endParaRPr sz="2000" b="1" i="0">
                        <a:latin typeface="Arial" panose="020B0604020202020204" pitchFamily="34" charset="0"/>
                        <a:cs typeface="Arial" panose="020B0604020202020204" pitchFamily="34" charset="0"/>
                      </a:endParaRPr>
                    </a:p>
                  </a:txBody>
                  <a:tcPr marL="121933" marR="121933" marT="60967" marB="60967">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defPPr algn="r" rtl="1"/>
                    </a:lstStyle>
                    <a:p>
                      <a:pPr marL="171450" marR="0" lvl="0" indent="-171450" algn="r" rtl="1">
                        <a:lnSpc>
                          <a:spcPct val="100000"/>
                        </a:lnSpc>
                        <a:spcBef>
                          <a:spcPts val="0"/>
                        </a:spcBef>
                        <a:spcAft>
                          <a:spcPts val="0"/>
                        </a:spcAft>
                        <a:buClr>
                          <a:schemeClr val="accent2"/>
                        </a:buClr>
                        <a:buSzPct val="100000"/>
                        <a:buFont typeface="Arial" panose="020B0604020202020204" pitchFamily="34" charset="0"/>
                        <a:buChar char="•"/>
                        <a:defRPr sz="2000">
                          <a:latin typeface="Arial" panose="020B0604020202020204" pitchFamily="34" charset="0"/>
                          <a:cs typeface="Arial" panose="020B0604020202020204" pitchFamily="34" charset="0"/>
                        </a:defRPr>
                      </a:pPr>
                      <a:r>
                        <a:rPr lang="ar" dirty="0"/>
                        <a:t>القدرة الحالية على تذكّر الأحداث</a:t>
                      </a:r>
                      <a:endParaRPr sz="2000" b="0" i="0" dirty="0">
                        <a:latin typeface="Arial" panose="020B0604020202020204" pitchFamily="34" charset="0"/>
                        <a:cs typeface="Arial" panose="020B0604020202020204" pitchFamily="34" charset="0"/>
                      </a:endParaRPr>
                    </a:p>
                    <a:p>
                      <a:pPr marL="171450" marR="0" lvl="0" indent="-171450" algn="r" rtl="1">
                        <a:lnSpc>
                          <a:spcPct val="100000"/>
                        </a:lnSpc>
                        <a:spcBef>
                          <a:spcPts val="0"/>
                        </a:spcBef>
                        <a:spcAft>
                          <a:spcPts val="0"/>
                        </a:spcAft>
                        <a:buClr>
                          <a:schemeClr val="accent2"/>
                        </a:buClr>
                        <a:buSzPct val="100000"/>
                        <a:buFont typeface="Arial" panose="020B0604020202020204" pitchFamily="34" charset="0"/>
                        <a:buChar char="•"/>
                        <a:defRPr sz="2000">
                          <a:latin typeface="Arial" panose="020B0604020202020204" pitchFamily="34" charset="0"/>
                          <a:cs typeface="Arial" panose="020B0604020202020204" pitchFamily="34" charset="0"/>
                        </a:defRPr>
                      </a:pPr>
                      <a:r>
                        <a:rPr lang="ar" dirty="0"/>
                        <a:t>القدرة الحالية على فهم ما يحدث</a:t>
                      </a:r>
                      <a:endParaRPr sz="2000" b="0" i="0" dirty="0">
                        <a:latin typeface="Arial" panose="020B0604020202020204" pitchFamily="34" charset="0"/>
                        <a:cs typeface="Arial" panose="020B0604020202020204" pitchFamily="34" charset="0"/>
                      </a:endParaRPr>
                    </a:p>
                    <a:p>
                      <a:pPr marL="171450" marR="0" lvl="0" indent="-171450" algn="r" rtl="1">
                        <a:lnSpc>
                          <a:spcPct val="100000"/>
                        </a:lnSpc>
                        <a:spcBef>
                          <a:spcPts val="0"/>
                        </a:spcBef>
                        <a:spcAft>
                          <a:spcPts val="0"/>
                        </a:spcAft>
                        <a:buClr>
                          <a:schemeClr val="accent2"/>
                        </a:buClr>
                        <a:buSzPct val="100000"/>
                        <a:buFont typeface="Arial" panose="020B0604020202020204" pitchFamily="34" charset="0"/>
                        <a:buChar char="•"/>
                        <a:defRPr sz="2000">
                          <a:latin typeface="Arial" panose="020B0604020202020204" pitchFamily="34" charset="0"/>
                          <a:cs typeface="Arial" panose="020B0604020202020204" pitchFamily="34" charset="0"/>
                        </a:defRPr>
                      </a:pPr>
                      <a:r>
                        <a:rPr lang="ar" dirty="0"/>
                        <a:t>درجة التوتر/القدرة على النوم والراحة</a:t>
                      </a:r>
                      <a:endParaRPr sz="2000" b="0" i="0" dirty="0">
                        <a:latin typeface="Arial" panose="020B0604020202020204" pitchFamily="34" charset="0"/>
                        <a:cs typeface="Arial" panose="020B0604020202020204" pitchFamily="34" charset="0"/>
                      </a:endParaRPr>
                    </a:p>
                    <a:p>
                      <a:pPr marL="171450" marR="0" lvl="0" indent="-171450" algn="r" rtl="1">
                        <a:lnSpc>
                          <a:spcPct val="100000"/>
                        </a:lnSpc>
                        <a:spcBef>
                          <a:spcPts val="0"/>
                        </a:spcBef>
                        <a:spcAft>
                          <a:spcPts val="0"/>
                        </a:spcAft>
                        <a:buClr>
                          <a:schemeClr val="accent2"/>
                        </a:buClr>
                        <a:buSzPct val="100000"/>
                        <a:buFont typeface="Arial" panose="020B0604020202020204" pitchFamily="34" charset="0"/>
                        <a:buChar char="•"/>
                        <a:defRPr sz="2000">
                          <a:latin typeface="Arial" panose="020B0604020202020204" pitchFamily="34" charset="0"/>
                          <a:cs typeface="Arial" panose="020B0604020202020204" pitchFamily="34" charset="0"/>
                        </a:defRPr>
                      </a:pPr>
                      <a:r>
                        <a:rPr lang="ar" dirty="0"/>
                        <a:t>أي تفكير بإيذاء النفس أو الانتحار</a:t>
                      </a:r>
                      <a:endParaRPr sz="2000" b="0" i="0" dirty="0">
                        <a:latin typeface="Arial" panose="020B0604020202020204" pitchFamily="34" charset="0"/>
                        <a:cs typeface="Arial" panose="020B0604020202020204" pitchFamily="34" charset="0"/>
                      </a:endParaRPr>
                    </a:p>
                  </a:txBody>
                  <a:tcPr marL="121933" marR="121933" marT="60967" marB="60967">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
        <p:nvSpPr>
          <p:cNvPr id="2" name="TextBox 1">
            <a:extLst>
              <a:ext uri="{FF2B5EF4-FFF2-40B4-BE49-F238E27FC236}">
                <a16:creationId xmlns:a16="http://schemas.microsoft.com/office/drawing/2014/main" id="{F6F1820C-FBAB-E6B2-C875-CBEA5197FC15}"/>
              </a:ext>
            </a:extLst>
          </p:cNvPr>
          <p:cNvSpPr txBox="1"/>
          <p:nvPr/>
        </p:nvSpPr>
        <p:spPr>
          <a:xfrm>
            <a:off x="54591" y="6349429"/>
            <a:ext cx="517337" cy="358688"/>
          </a:xfrm>
          <a:prstGeom prst="rect">
            <a:avLst/>
          </a:prstGeom>
          <a:solidFill>
            <a:schemeClr val="bg1"/>
          </a:solidFill>
          <a:ln>
            <a:solidFill>
              <a:schemeClr val="bg1"/>
            </a:solidFill>
          </a:ln>
        </p:spPr>
        <p:txBody>
          <a:bodyPr wrap="square" rtlCol="1">
            <a:spAutoFit/>
          </a:bodyPr>
          <a:lstStyle>
            <a:defPPr algn="r" rtl="1"/>
          </a:lstStyle>
          <a:p>
            <a:pPr algn="l" rtl="1">
              <a:lnSpc>
                <a:spcPct val="200000"/>
              </a:lnSpc>
              <a:defRPr sz="1000">
                <a:latin typeface="Aptos" panose="020B0004020202020204" pitchFamily="34" charset="0"/>
              </a:defRPr>
            </a:pPr>
            <a:r>
              <a:rPr lang="ar" dirty="0"/>
              <a:t>9</a:t>
            </a:r>
            <a:r>
              <a:rPr lang="ar-EG" dirty="0"/>
              <a:t>-</a:t>
            </a:r>
            <a:r>
              <a:rPr lang="ar" dirty="0"/>
              <a:t>17</a:t>
            </a:r>
          </a:p>
        </p:txBody>
      </p:sp>
    </p:spTree>
    <p:extLst>
      <p:ext uri="{BB962C8B-B14F-4D97-AF65-F5344CB8AC3E}">
        <p14:creationId xmlns:p14="http://schemas.microsoft.com/office/powerpoint/2010/main" val="37114040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10"/>
        <p:cNvGrpSpPr/>
        <p:nvPr/>
      </p:nvGrpSpPr>
      <p:grpSpPr>
        <a:xfrm>
          <a:off x="0" y="0"/>
          <a:ext cx="0" cy="0"/>
          <a:chOff x="0" y="0"/>
          <a:chExt cx="0" cy="0"/>
        </a:xfrm>
      </p:grpSpPr>
      <p:sp>
        <p:nvSpPr>
          <p:cNvPr id="8" name="Rectangle 7">
            <a:extLst>
              <a:ext uri="{FF2B5EF4-FFF2-40B4-BE49-F238E27FC236}">
                <a16:creationId xmlns:a16="http://schemas.microsoft.com/office/drawing/2014/main" id="{8838CB7A-D3D5-810E-7905-BFCE4DB90E34}"/>
              </a:ext>
            </a:extLst>
          </p:cNvPr>
          <p:cNvSpPr/>
          <p:nvPr/>
        </p:nvSpPr>
        <p:spPr>
          <a:xfrm>
            <a:off x="351099" y="1152151"/>
            <a:ext cx="3885907" cy="4506528"/>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defPPr algn="r" rtl="1"/>
          </a:lstStyle>
          <a:p>
            <a:pPr algn="ctr" rtl="1"/>
            <a:endParaRPr dirty="0">
              <a:latin typeface="Arial" panose="020B0604020202020204" pitchFamily="34" charset="0"/>
            </a:endParaRPr>
          </a:p>
        </p:txBody>
      </p:sp>
      <p:sp>
        <p:nvSpPr>
          <p:cNvPr id="1512" name="Google Shape;1512;p182"/>
          <p:cNvSpPr txBox="1"/>
          <p:nvPr/>
        </p:nvSpPr>
        <p:spPr>
          <a:xfrm>
            <a:off x="3" y="0"/>
            <a:ext cx="12191997" cy="1225277"/>
          </a:xfrm>
          <a:prstGeom prst="rect">
            <a:avLst/>
          </a:prstGeom>
          <a:noFill/>
          <a:ln>
            <a:noFill/>
          </a:ln>
        </p:spPr>
        <p:txBody>
          <a:bodyPr spcFirstLastPara="1" wrap="square" lIns="121900" tIns="60933" rIns="121900" bIns="60933" rtlCol="1" anchor="ctr" anchorCtr="0">
            <a:noAutofit/>
          </a:bodyPr>
          <a:lstStyle>
            <a:defPPr algn="r" rtl="1"/>
          </a:lstStyle>
          <a:p>
            <a:pPr algn="ctr" rtl="1">
              <a:lnSpc>
                <a:spcPct val="90000"/>
              </a:lnSpc>
              <a:spcAft>
                <a:spcPts val="800"/>
              </a:spcAft>
              <a:defRPr sz="3200" b="1">
                <a:solidFill>
                  <a:schemeClr val="accent3"/>
                </a:solidFill>
                <a:latin typeface="+mj-lt"/>
                <a:cs typeface="Arial"/>
                <a:sym typeface="Arial"/>
              </a:defRPr>
            </a:pPr>
            <a:r>
              <a:rPr lang="ar" dirty="0">
                <a:latin typeface="Arial" panose="020B0604020202020204" pitchFamily="34" charset="0"/>
              </a:rPr>
              <a:t>تطبيق المهارات: تسجيل التاريخ المرضي</a:t>
            </a:r>
          </a:p>
        </p:txBody>
      </p:sp>
      <p:sp>
        <p:nvSpPr>
          <p:cNvPr id="1515" name="Google Shape;1515;p182"/>
          <p:cNvSpPr/>
          <p:nvPr/>
        </p:nvSpPr>
        <p:spPr>
          <a:xfrm>
            <a:off x="4128656" y="5619619"/>
            <a:ext cx="4876800" cy="384499"/>
          </a:xfrm>
          <a:prstGeom prst="rect">
            <a:avLst/>
          </a:prstGeom>
          <a:noFill/>
          <a:ln w="9525" cap="flat" cmpd="sng">
            <a:noFill/>
            <a:prstDash val="solid"/>
            <a:round/>
            <a:headEnd type="none" w="sm" len="sm"/>
            <a:tailEnd type="none" w="sm" len="sm"/>
          </a:ln>
        </p:spPr>
        <p:txBody>
          <a:bodyPr spcFirstLastPara="1" wrap="square" lIns="121900" tIns="121900" rIns="121900" bIns="121900" rtlCol="1" anchor="ctr" anchorCtr="0">
            <a:noAutofit/>
          </a:bodyPr>
          <a:lstStyle>
            <a:defPPr algn="r" rtl="1"/>
          </a:lstStyle>
          <a:p>
            <a:pPr algn="ctr" rtl="1">
              <a:defRPr sz="1200">
                <a:latin typeface="Arial"/>
                <a:ea typeface="Arial"/>
                <a:cs typeface="Arial"/>
                <a:sym typeface="Arial"/>
              </a:defRPr>
            </a:pPr>
            <a:r>
              <a:rPr lang="ar" dirty="0"/>
              <a:t>© لجنة الإنقاذ الدولية ومنظمة المعونة الكنسية النرويجية. 2022</a:t>
            </a:r>
          </a:p>
        </p:txBody>
      </p:sp>
      <p:sp>
        <p:nvSpPr>
          <p:cNvPr id="1516" name="Google Shape;1516;p182"/>
          <p:cNvSpPr txBox="1"/>
          <p:nvPr/>
        </p:nvSpPr>
        <p:spPr>
          <a:xfrm>
            <a:off x="573420" y="2305877"/>
            <a:ext cx="3444495" cy="1319730"/>
          </a:xfrm>
          <a:prstGeom prst="rect">
            <a:avLst/>
          </a:prstGeom>
          <a:noFill/>
          <a:ln>
            <a:noFill/>
          </a:ln>
        </p:spPr>
        <p:txBody>
          <a:bodyPr spcFirstLastPara="1" wrap="square" lIns="121900" tIns="60933" rIns="121900" bIns="60933" rtlCol="1" anchor="t" anchorCtr="0">
            <a:spAutoFit/>
          </a:bodyPr>
          <a:lstStyle>
            <a:defPPr algn="r" rtl="1"/>
          </a:lstStyle>
          <a:p>
            <a:pPr algn="r" rtl="1">
              <a:lnSpc>
                <a:spcPct val="108000"/>
              </a:lnSpc>
              <a:defRPr sz="2400">
                <a:solidFill>
                  <a:schemeClr val="bg1"/>
                </a:solidFill>
                <a:latin typeface="Arial"/>
                <a:ea typeface="Arial"/>
                <a:cs typeface="Arial"/>
                <a:sym typeface="Arial"/>
              </a:defRPr>
            </a:pPr>
            <a:r>
              <a:rPr lang="ar"/>
              <a:t>اسمح للناجية أن تُخبرك بما حدث بطريقتها الخاصة. </a:t>
            </a:r>
            <a:endParaRPr sz="2400">
              <a:solidFill>
                <a:schemeClr val="bg1"/>
              </a:solidFill>
              <a:latin typeface="Arial" panose="020B0604020202020204" pitchFamily="34" charset="0"/>
            </a:endParaRPr>
          </a:p>
        </p:txBody>
      </p:sp>
      <p:sp>
        <p:nvSpPr>
          <p:cNvPr id="1517" name="Google Shape;1517;p182"/>
          <p:cNvSpPr/>
          <p:nvPr/>
        </p:nvSpPr>
        <p:spPr>
          <a:xfrm>
            <a:off x="3380509" y="1225331"/>
            <a:ext cx="7417868" cy="4685325"/>
          </a:xfrm>
          <a:prstGeom prst="rect">
            <a:avLst/>
          </a:prstGeom>
          <a:noFill/>
          <a:ln>
            <a:noFill/>
          </a:ln>
        </p:spPr>
        <p:txBody>
          <a:bodyPr rtlCol="1"/>
          <a:lstStyle>
            <a:defPPr algn="r" rtl="1"/>
          </a:lstStyle>
          <a:p>
            <a:pPr algn="r" rtl="1"/>
            <a:endParaRPr sz="2400">
              <a:latin typeface="Arial" panose="020B0604020202020204" pitchFamily="34" charset="0"/>
            </a:endParaRPr>
          </a:p>
        </p:txBody>
      </p:sp>
      <p:pic>
        <p:nvPicPr>
          <p:cNvPr id="9" name="Picture 8">
            <a:extLst>
              <a:ext uri="{FF2B5EF4-FFF2-40B4-BE49-F238E27FC236}">
                <a16:creationId xmlns:a16="http://schemas.microsoft.com/office/drawing/2014/main" id="{D57B01C1-3BDF-DF82-E351-265D3EE33111}"/>
              </a:ext>
            </a:extLst>
          </p:cNvPr>
          <p:cNvPicPr>
            <a:picLocks noChangeAspect="1"/>
          </p:cNvPicPr>
          <p:nvPr/>
        </p:nvPicPr>
        <p:blipFill>
          <a:blip r:embed="rId3"/>
          <a:stretch>
            <a:fillRect/>
          </a:stretch>
        </p:blipFill>
        <p:spPr>
          <a:xfrm>
            <a:off x="4237006" y="1152151"/>
            <a:ext cx="7134793" cy="4506528"/>
          </a:xfrm>
          <a:prstGeom prst="rect">
            <a:avLst/>
          </a:prstGeom>
        </p:spPr>
      </p:pic>
      <p:grpSp>
        <p:nvGrpSpPr>
          <p:cNvPr id="2" name="Group 1">
            <a:extLst>
              <a:ext uri="{FF2B5EF4-FFF2-40B4-BE49-F238E27FC236}">
                <a16:creationId xmlns:a16="http://schemas.microsoft.com/office/drawing/2014/main" id="{F3460A92-3616-D63A-2BEB-E361CE20652E}"/>
              </a:ext>
            </a:extLst>
          </p:cNvPr>
          <p:cNvGrpSpPr/>
          <p:nvPr/>
        </p:nvGrpSpPr>
        <p:grpSpPr>
          <a:xfrm>
            <a:off x="10387315" y="1918855"/>
            <a:ext cx="1299943" cy="1299943"/>
            <a:chOff x="4706670" y="3561888"/>
            <a:chExt cx="1475315" cy="1475315"/>
          </a:xfrm>
        </p:grpSpPr>
        <p:sp>
          <p:nvSpPr>
            <p:cNvPr id="3" name="Oval 2">
              <a:extLst>
                <a:ext uri="{FF2B5EF4-FFF2-40B4-BE49-F238E27FC236}">
                  <a16:creationId xmlns:a16="http://schemas.microsoft.com/office/drawing/2014/main" id="{2623CEEE-10F6-9F59-0BB3-53D9497D5BDB}"/>
                </a:ext>
              </a:extLst>
            </p:cNvPr>
            <p:cNvSpPr/>
            <p:nvPr/>
          </p:nvSpPr>
          <p:spPr>
            <a:xfrm>
              <a:off x="4706670" y="3561888"/>
              <a:ext cx="1475315" cy="147531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lgn="r" rtl="1"/>
            </a:lstStyle>
            <a:p>
              <a:pPr algn="ctr" rtl="1"/>
              <a:endParaRPr dirty="0">
                <a:latin typeface="Arial" panose="020B0604020202020204" pitchFamily="34" charset="0"/>
              </a:endParaRPr>
            </a:p>
          </p:txBody>
        </p:sp>
        <p:grpSp>
          <p:nvGrpSpPr>
            <p:cNvPr id="4" name="Google Shape;290;p50">
              <a:extLst>
                <a:ext uri="{FF2B5EF4-FFF2-40B4-BE49-F238E27FC236}">
                  <a16:creationId xmlns:a16="http://schemas.microsoft.com/office/drawing/2014/main" id="{6C2879CC-0345-CEAB-06C8-3D155819035C}"/>
                </a:ext>
              </a:extLst>
            </p:cNvPr>
            <p:cNvGrpSpPr/>
            <p:nvPr/>
          </p:nvGrpSpPr>
          <p:grpSpPr>
            <a:xfrm>
              <a:off x="4924538" y="3846334"/>
              <a:ext cx="1039577" cy="806498"/>
              <a:chOff x="511556" y="2988297"/>
              <a:chExt cx="1138555" cy="883285"/>
            </a:xfrm>
          </p:grpSpPr>
          <p:sp>
            <p:nvSpPr>
              <p:cNvPr id="5" name="Google Shape;291;p50">
                <a:extLst>
                  <a:ext uri="{FF2B5EF4-FFF2-40B4-BE49-F238E27FC236}">
                    <a16:creationId xmlns:a16="http://schemas.microsoft.com/office/drawing/2014/main" id="{E40C88A1-33E0-F358-4C22-7844814E4EE6}"/>
                  </a:ext>
                </a:extLst>
              </p:cNvPr>
              <p:cNvSpPr/>
              <p:nvPr/>
            </p:nvSpPr>
            <p:spPr>
              <a:xfrm>
                <a:off x="668034" y="3173383"/>
                <a:ext cx="170697" cy="170851"/>
              </a:xfrm>
              <a:prstGeom prst="rect">
                <a:avLst/>
              </a:prstGeom>
              <a:noFill/>
              <a:ln>
                <a:noFill/>
              </a:ln>
            </p:spPr>
            <p:txBody>
              <a:bodyPr rtlCol="1"/>
              <a:lstStyle>
                <a:defPPr algn="r" rtl="1"/>
              </a:lstStyle>
              <a:p>
                <a:pPr algn="r" rtl="1"/>
                <a:endParaRPr sz="2400">
                  <a:latin typeface="Arial" panose="020B0604020202020204" pitchFamily="34" charset="0"/>
                </a:endParaRPr>
              </a:p>
            </p:txBody>
          </p:sp>
          <p:sp>
            <p:nvSpPr>
              <p:cNvPr id="6" name="Google Shape;292;p50">
                <a:extLst>
                  <a:ext uri="{FF2B5EF4-FFF2-40B4-BE49-F238E27FC236}">
                    <a16:creationId xmlns:a16="http://schemas.microsoft.com/office/drawing/2014/main" id="{68E89BFB-5C1C-5BA7-496E-4E45C7D9781E}"/>
                  </a:ext>
                </a:extLst>
              </p:cNvPr>
              <p:cNvSpPr/>
              <p:nvPr/>
            </p:nvSpPr>
            <p:spPr>
              <a:xfrm>
                <a:off x="1066327" y="3116432"/>
                <a:ext cx="170697" cy="170851"/>
              </a:xfrm>
              <a:prstGeom prst="rect">
                <a:avLst/>
              </a:prstGeom>
              <a:noFill/>
              <a:ln>
                <a:noFill/>
              </a:ln>
            </p:spPr>
            <p:txBody>
              <a:bodyPr rtlCol="1"/>
              <a:lstStyle>
                <a:defPPr algn="r" rtl="1"/>
              </a:lstStyle>
              <a:p>
                <a:pPr algn="r" rtl="1"/>
                <a:endParaRPr sz="2400">
                  <a:latin typeface="Arial" panose="020B0604020202020204" pitchFamily="34" charset="0"/>
                </a:endParaRPr>
              </a:p>
            </p:txBody>
          </p:sp>
          <p:sp>
            <p:nvSpPr>
              <p:cNvPr id="7" name="Google Shape;293;p50">
                <a:extLst>
                  <a:ext uri="{FF2B5EF4-FFF2-40B4-BE49-F238E27FC236}">
                    <a16:creationId xmlns:a16="http://schemas.microsoft.com/office/drawing/2014/main" id="{C00AFEEA-B41A-1EE3-F3DA-436107174A16}"/>
                  </a:ext>
                </a:extLst>
              </p:cNvPr>
              <p:cNvSpPr/>
              <p:nvPr/>
            </p:nvSpPr>
            <p:spPr>
              <a:xfrm>
                <a:off x="511556" y="2988297"/>
                <a:ext cx="1138555" cy="883285"/>
              </a:xfrm>
              <a:custGeom>
                <a:avLst/>
                <a:gdLst/>
                <a:ahLst/>
                <a:cxnLst/>
                <a:rect l="l" t="t" r="r" b="b"/>
                <a:pathLst>
                  <a:path w="1138555" h="883285" extrusionOk="0">
                    <a:moveTo>
                      <a:pt x="853490" y="213563"/>
                    </a:moveTo>
                    <a:lnTo>
                      <a:pt x="847864" y="164528"/>
                    </a:lnTo>
                    <a:lnTo>
                      <a:pt x="831837" y="119545"/>
                    </a:lnTo>
                    <a:lnTo>
                      <a:pt x="810183" y="85432"/>
                    </a:lnTo>
                    <a:lnTo>
                      <a:pt x="806678" y="79895"/>
                    </a:lnTo>
                    <a:lnTo>
                      <a:pt x="773658" y="46850"/>
                    </a:lnTo>
                    <a:lnTo>
                      <a:pt x="768134" y="43345"/>
                    </a:lnTo>
                    <a:lnTo>
                      <a:pt x="768134" y="213563"/>
                    </a:lnTo>
                    <a:lnTo>
                      <a:pt x="758139" y="263626"/>
                    </a:lnTo>
                    <a:lnTo>
                      <a:pt x="730796" y="304330"/>
                    </a:lnTo>
                    <a:lnTo>
                      <a:pt x="711238" y="317500"/>
                    </a:lnTo>
                    <a:lnTo>
                      <a:pt x="711238" y="768832"/>
                    </a:lnTo>
                    <a:lnTo>
                      <a:pt x="708990" y="779894"/>
                    </a:lnTo>
                    <a:lnTo>
                      <a:pt x="702881" y="788949"/>
                    </a:lnTo>
                    <a:lnTo>
                      <a:pt x="693839" y="795058"/>
                    </a:lnTo>
                    <a:lnTo>
                      <a:pt x="682790" y="797306"/>
                    </a:lnTo>
                    <a:lnTo>
                      <a:pt x="671741" y="795058"/>
                    </a:lnTo>
                    <a:lnTo>
                      <a:pt x="662698" y="788949"/>
                    </a:lnTo>
                    <a:lnTo>
                      <a:pt x="656577" y="779894"/>
                    </a:lnTo>
                    <a:lnTo>
                      <a:pt x="654342" y="768832"/>
                    </a:lnTo>
                    <a:lnTo>
                      <a:pt x="656577" y="757770"/>
                    </a:lnTo>
                    <a:lnTo>
                      <a:pt x="662698" y="748728"/>
                    </a:lnTo>
                    <a:lnTo>
                      <a:pt x="671741" y="742607"/>
                    </a:lnTo>
                    <a:lnTo>
                      <a:pt x="682790" y="740359"/>
                    </a:lnTo>
                    <a:lnTo>
                      <a:pt x="693839" y="742607"/>
                    </a:lnTo>
                    <a:lnTo>
                      <a:pt x="702881" y="748728"/>
                    </a:lnTo>
                    <a:lnTo>
                      <a:pt x="708990" y="757770"/>
                    </a:lnTo>
                    <a:lnTo>
                      <a:pt x="711238" y="768832"/>
                    </a:lnTo>
                    <a:lnTo>
                      <a:pt x="711238" y="317500"/>
                    </a:lnTo>
                    <a:lnTo>
                      <a:pt x="690118" y="331698"/>
                    </a:lnTo>
                    <a:lnTo>
                      <a:pt x="640118" y="341706"/>
                    </a:lnTo>
                    <a:lnTo>
                      <a:pt x="590105" y="331698"/>
                    </a:lnTo>
                    <a:lnTo>
                      <a:pt x="560539" y="311810"/>
                    </a:lnTo>
                    <a:lnTo>
                      <a:pt x="549427" y="304330"/>
                    </a:lnTo>
                    <a:lnTo>
                      <a:pt x="533425" y="280504"/>
                    </a:lnTo>
                    <a:lnTo>
                      <a:pt x="533425" y="398653"/>
                    </a:lnTo>
                    <a:lnTo>
                      <a:pt x="412521" y="398653"/>
                    </a:lnTo>
                    <a:lnTo>
                      <a:pt x="425526" y="378879"/>
                    </a:lnTo>
                    <a:lnTo>
                      <a:pt x="436524" y="357898"/>
                    </a:lnTo>
                    <a:lnTo>
                      <a:pt x="445122" y="335584"/>
                    </a:lnTo>
                    <a:lnTo>
                      <a:pt x="450926" y="311810"/>
                    </a:lnTo>
                    <a:lnTo>
                      <a:pt x="466813" y="337388"/>
                    </a:lnTo>
                    <a:lnTo>
                      <a:pt x="486308" y="360565"/>
                    </a:lnTo>
                    <a:lnTo>
                      <a:pt x="508736" y="381076"/>
                    </a:lnTo>
                    <a:lnTo>
                      <a:pt x="533425" y="398653"/>
                    </a:lnTo>
                    <a:lnTo>
                      <a:pt x="533425" y="280504"/>
                    </a:lnTo>
                    <a:lnTo>
                      <a:pt x="522097" y="263626"/>
                    </a:lnTo>
                    <a:lnTo>
                      <a:pt x="512089" y="213563"/>
                    </a:lnTo>
                    <a:lnTo>
                      <a:pt x="520344" y="172275"/>
                    </a:lnTo>
                    <a:lnTo>
                      <a:pt x="549427" y="122809"/>
                    </a:lnTo>
                    <a:lnTo>
                      <a:pt x="590105" y="95440"/>
                    </a:lnTo>
                    <a:lnTo>
                      <a:pt x="640118" y="85432"/>
                    </a:lnTo>
                    <a:lnTo>
                      <a:pt x="690118" y="95440"/>
                    </a:lnTo>
                    <a:lnTo>
                      <a:pt x="730796" y="122809"/>
                    </a:lnTo>
                    <a:lnTo>
                      <a:pt x="758139" y="163512"/>
                    </a:lnTo>
                    <a:lnTo>
                      <a:pt x="768134" y="213563"/>
                    </a:lnTo>
                    <a:lnTo>
                      <a:pt x="768134" y="43345"/>
                    </a:lnTo>
                    <a:lnTo>
                      <a:pt x="734047" y="21666"/>
                    </a:lnTo>
                    <a:lnTo>
                      <a:pt x="689114" y="5626"/>
                    </a:lnTo>
                    <a:lnTo>
                      <a:pt x="640118" y="0"/>
                    </a:lnTo>
                    <a:lnTo>
                      <a:pt x="589953" y="5943"/>
                    </a:lnTo>
                    <a:lnTo>
                      <a:pt x="544169" y="22834"/>
                    </a:lnTo>
                    <a:lnTo>
                      <a:pt x="504088" y="49301"/>
                    </a:lnTo>
                    <a:lnTo>
                      <a:pt x="470992" y="83947"/>
                    </a:lnTo>
                    <a:lnTo>
                      <a:pt x="446201" y="125412"/>
                    </a:lnTo>
                    <a:lnTo>
                      <a:pt x="431012" y="172275"/>
                    </a:lnTo>
                    <a:lnTo>
                      <a:pt x="411137" y="142379"/>
                    </a:lnTo>
                    <a:lnTo>
                      <a:pt x="405599" y="134035"/>
                    </a:lnTo>
                    <a:lnTo>
                      <a:pt x="372808" y="102158"/>
                    </a:lnTo>
                    <a:lnTo>
                      <a:pt x="369849" y="100317"/>
                    </a:lnTo>
                    <a:lnTo>
                      <a:pt x="369849" y="270522"/>
                    </a:lnTo>
                    <a:lnTo>
                      <a:pt x="359841" y="320573"/>
                    </a:lnTo>
                    <a:lnTo>
                      <a:pt x="332498" y="361276"/>
                    </a:lnTo>
                    <a:lnTo>
                      <a:pt x="291833" y="388645"/>
                    </a:lnTo>
                    <a:lnTo>
                      <a:pt x="241820" y="398653"/>
                    </a:lnTo>
                    <a:lnTo>
                      <a:pt x="191808" y="388645"/>
                    </a:lnTo>
                    <a:lnTo>
                      <a:pt x="151142" y="361276"/>
                    </a:lnTo>
                    <a:lnTo>
                      <a:pt x="123799" y="320573"/>
                    </a:lnTo>
                    <a:lnTo>
                      <a:pt x="113792" y="270522"/>
                    </a:lnTo>
                    <a:lnTo>
                      <a:pt x="123799" y="220459"/>
                    </a:lnTo>
                    <a:lnTo>
                      <a:pt x="151142" y="179755"/>
                    </a:lnTo>
                    <a:lnTo>
                      <a:pt x="191808" y="152387"/>
                    </a:lnTo>
                    <a:lnTo>
                      <a:pt x="241820" y="142379"/>
                    </a:lnTo>
                    <a:lnTo>
                      <a:pt x="291833" y="152387"/>
                    </a:lnTo>
                    <a:lnTo>
                      <a:pt x="332498" y="179755"/>
                    </a:lnTo>
                    <a:lnTo>
                      <a:pt x="359841" y="220459"/>
                    </a:lnTo>
                    <a:lnTo>
                      <a:pt x="369849" y="270522"/>
                    </a:lnTo>
                    <a:lnTo>
                      <a:pt x="369849" y="100317"/>
                    </a:lnTo>
                    <a:lnTo>
                      <a:pt x="333819" y="77863"/>
                    </a:lnTo>
                    <a:lnTo>
                      <a:pt x="289763" y="62382"/>
                    </a:lnTo>
                    <a:lnTo>
                      <a:pt x="241820" y="56959"/>
                    </a:lnTo>
                    <a:lnTo>
                      <a:pt x="192824" y="62585"/>
                    </a:lnTo>
                    <a:lnTo>
                      <a:pt x="147891" y="78625"/>
                    </a:lnTo>
                    <a:lnTo>
                      <a:pt x="108267" y="103797"/>
                    </a:lnTo>
                    <a:lnTo>
                      <a:pt x="75260" y="136855"/>
                    </a:lnTo>
                    <a:lnTo>
                      <a:pt x="50101" y="176504"/>
                    </a:lnTo>
                    <a:lnTo>
                      <a:pt x="34074" y="221475"/>
                    </a:lnTo>
                    <a:lnTo>
                      <a:pt x="28448" y="270522"/>
                    </a:lnTo>
                    <a:lnTo>
                      <a:pt x="34582" y="321043"/>
                    </a:lnTo>
                    <a:lnTo>
                      <a:pt x="51917" y="367157"/>
                    </a:lnTo>
                    <a:lnTo>
                      <a:pt x="78854" y="407670"/>
                    </a:lnTo>
                    <a:lnTo>
                      <a:pt x="113792" y="441363"/>
                    </a:lnTo>
                    <a:lnTo>
                      <a:pt x="113792" y="484085"/>
                    </a:lnTo>
                    <a:lnTo>
                      <a:pt x="85344" y="484085"/>
                    </a:lnTo>
                    <a:lnTo>
                      <a:pt x="56896" y="455612"/>
                    </a:lnTo>
                    <a:lnTo>
                      <a:pt x="0" y="455612"/>
                    </a:lnTo>
                    <a:lnTo>
                      <a:pt x="0" y="597979"/>
                    </a:lnTo>
                    <a:lnTo>
                      <a:pt x="56896" y="597979"/>
                    </a:lnTo>
                    <a:lnTo>
                      <a:pt x="85344" y="569506"/>
                    </a:lnTo>
                    <a:lnTo>
                      <a:pt x="113792" y="569506"/>
                    </a:lnTo>
                    <a:lnTo>
                      <a:pt x="113792" y="825779"/>
                    </a:lnTo>
                    <a:lnTo>
                      <a:pt x="118287" y="847902"/>
                    </a:lnTo>
                    <a:lnTo>
                      <a:pt x="130517" y="866000"/>
                    </a:lnTo>
                    <a:lnTo>
                      <a:pt x="148602" y="878243"/>
                    </a:lnTo>
                    <a:lnTo>
                      <a:pt x="170700" y="882738"/>
                    </a:lnTo>
                    <a:lnTo>
                      <a:pt x="739686" y="882738"/>
                    </a:lnTo>
                    <a:lnTo>
                      <a:pt x="761784" y="878243"/>
                    </a:lnTo>
                    <a:lnTo>
                      <a:pt x="779868" y="866000"/>
                    </a:lnTo>
                    <a:lnTo>
                      <a:pt x="792099" y="847902"/>
                    </a:lnTo>
                    <a:lnTo>
                      <a:pt x="796582" y="825779"/>
                    </a:lnTo>
                    <a:lnTo>
                      <a:pt x="796582" y="797306"/>
                    </a:lnTo>
                    <a:lnTo>
                      <a:pt x="796582" y="740359"/>
                    </a:lnTo>
                    <a:lnTo>
                      <a:pt x="796582" y="569506"/>
                    </a:lnTo>
                    <a:lnTo>
                      <a:pt x="796582" y="484085"/>
                    </a:lnTo>
                    <a:lnTo>
                      <a:pt x="796582" y="455612"/>
                    </a:lnTo>
                    <a:lnTo>
                      <a:pt x="792581" y="434492"/>
                    </a:lnTo>
                    <a:lnTo>
                      <a:pt x="781646" y="416991"/>
                    </a:lnTo>
                    <a:lnTo>
                      <a:pt x="765378" y="404545"/>
                    </a:lnTo>
                    <a:lnTo>
                      <a:pt x="745375" y="398653"/>
                    </a:lnTo>
                    <a:lnTo>
                      <a:pt x="781202" y="372846"/>
                    </a:lnTo>
                    <a:lnTo>
                      <a:pt x="809942" y="341706"/>
                    </a:lnTo>
                    <a:lnTo>
                      <a:pt x="811085" y="340474"/>
                    </a:lnTo>
                    <a:lnTo>
                      <a:pt x="833869" y="302501"/>
                    </a:lnTo>
                    <a:lnTo>
                      <a:pt x="848385" y="259880"/>
                    </a:lnTo>
                    <a:lnTo>
                      <a:pt x="853490" y="213563"/>
                    </a:lnTo>
                    <a:close/>
                  </a:path>
                  <a:path w="1138555" h="883285" extrusionOk="0">
                    <a:moveTo>
                      <a:pt x="1137983" y="398653"/>
                    </a:moveTo>
                    <a:lnTo>
                      <a:pt x="1052639" y="398653"/>
                    </a:lnTo>
                    <a:lnTo>
                      <a:pt x="967282" y="484085"/>
                    </a:lnTo>
                    <a:lnTo>
                      <a:pt x="853490" y="484085"/>
                    </a:lnTo>
                    <a:lnTo>
                      <a:pt x="853490" y="797306"/>
                    </a:lnTo>
                    <a:lnTo>
                      <a:pt x="967282" y="797306"/>
                    </a:lnTo>
                    <a:lnTo>
                      <a:pt x="1052639" y="882738"/>
                    </a:lnTo>
                    <a:lnTo>
                      <a:pt x="1137983" y="882738"/>
                    </a:lnTo>
                    <a:lnTo>
                      <a:pt x="1137983" y="398653"/>
                    </a:lnTo>
                    <a:close/>
                  </a:path>
                </a:pathLst>
              </a:custGeom>
              <a:solidFill>
                <a:schemeClr val="bg1"/>
              </a:solidFill>
              <a:ln>
                <a:noFill/>
              </a:ln>
            </p:spPr>
            <p:txBody>
              <a:bodyPr spcFirstLastPara="1" wrap="square" lIns="0" tIns="0" rIns="0" bIns="0" rtlCol="1" anchor="t" anchorCtr="0">
                <a:noAutofit/>
              </a:bodyPr>
              <a:lstStyle>
                <a:defPPr algn="r" rtl="1"/>
              </a:lstStyle>
              <a:p>
                <a:pPr algn="r" rtl="1"/>
                <a:endParaRPr sz="1867">
                  <a:solidFill>
                    <a:srgbClr val="000000"/>
                  </a:solidFill>
                  <a:latin typeface="Arial"/>
                  <a:ea typeface="Arial"/>
                  <a:cs typeface="Arial"/>
                  <a:sym typeface="Arial"/>
                </a:endParaRPr>
              </a:p>
            </p:txBody>
          </p:sp>
        </p:grpSp>
      </p:grpSp>
      <p:sp>
        <p:nvSpPr>
          <p:cNvPr id="10" name="TextBox 9">
            <a:extLst>
              <a:ext uri="{FF2B5EF4-FFF2-40B4-BE49-F238E27FC236}">
                <a16:creationId xmlns:a16="http://schemas.microsoft.com/office/drawing/2014/main" id="{9B702431-670B-E948-3858-62C2C8B3FC2A}"/>
              </a:ext>
            </a:extLst>
          </p:cNvPr>
          <p:cNvSpPr txBox="1"/>
          <p:nvPr/>
        </p:nvSpPr>
        <p:spPr>
          <a:xfrm>
            <a:off x="54591" y="6349429"/>
            <a:ext cx="517337" cy="358688"/>
          </a:xfrm>
          <a:prstGeom prst="rect">
            <a:avLst/>
          </a:prstGeom>
          <a:solidFill>
            <a:schemeClr val="bg1"/>
          </a:solidFill>
          <a:ln>
            <a:solidFill>
              <a:schemeClr val="bg1"/>
            </a:solidFill>
          </a:ln>
        </p:spPr>
        <p:txBody>
          <a:bodyPr wrap="square" rtlCol="1">
            <a:spAutoFit/>
          </a:bodyPr>
          <a:lstStyle>
            <a:defPPr algn="r" rtl="1"/>
          </a:lstStyle>
          <a:p>
            <a:pPr algn="l" rtl="1">
              <a:lnSpc>
                <a:spcPct val="200000"/>
              </a:lnSpc>
              <a:defRPr sz="1000">
                <a:latin typeface="Aptos" panose="020B0004020202020204" pitchFamily="34" charset="0"/>
              </a:defRPr>
            </a:pPr>
            <a:r>
              <a:rPr lang="ar" dirty="0"/>
              <a:t>9</a:t>
            </a:r>
            <a:r>
              <a:rPr lang="ar-EG" dirty="0"/>
              <a:t>-</a:t>
            </a:r>
            <a:r>
              <a:rPr lang="ar" dirty="0"/>
              <a:t>18</a:t>
            </a:r>
          </a:p>
        </p:txBody>
      </p:sp>
    </p:spTree>
    <p:extLst>
      <p:ext uri="{BB962C8B-B14F-4D97-AF65-F5344CB8AC3E}">
        <p14:creationId xmlns:p14="http://schemas.microsoft.com/office/powerpoint/2010/main" val="10155984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21"/>
        <p:cNvGrpSpPr/>
        <p:nvPr/>
      </p:nvGrpSpPr>
      <p:grpSpPr>
        <a:xfrm>
          <a:off x="0" y="0"/>
          <a:ext cx="0" cy="0"/>
          <a:chOff x="0" y="0"/>
          <a:chExt cx="0" cy="0"/>
        </a:xfrm>
      </p:grpSpPr>
      <p:sp>
        <p:nvSpPr>
          <p:cNvPr id="1527" name="Google Shape;1527;p183"/>
          <p:cNvSpPr txBox="1"/>
          <p:nvPr/>
        </p:nvSpPr>
        <p:spPr>
          <a:xfrm>
            <a:off x="4183811" y="2106393"/>
            <a:ext cx="7660963" cy="3727248"/>
          </a:xfrm>
          <a:prstGeom prst="rect">
            <a:avLst/>
          </a:prstGeom>
          <a:noFill/>
          <a:ln>
            <a:noFill/>
          </a:ln>
        </p:spPr>
        <p:txBody>
          <a:bodyPr spcFirstLastPara="1" wrap="square" lIns="121900" tIns="60933" rIns="121900" bIns="60933" rtlCol="1" anchor="t" anchorCtr="0">
            <a:noAutofit/>
          </a:bodyPr>
          <a:lstStyle>
            <a:defPPr algn="r" rtl="1"/>
          </a:lstStyle>
          <a:p>
            <a:pPr marL="457189" marR="970256" indent="-457189" algn="r" rtl="1">
              <a:lnSpc>
                <a:spcPct val="108000"/>
              </a:lnSpc>
              <a:spcAft>
                <a:spcPts val="1200"/>
              </a:spcAft>
              <a:buClr>
                <a:schemeClr val="accent2"/>
              </a:buClr>
              <a:buSzPct val="125000"/>
              <a:buFont typeface="Arial" panose="020B0604020202020204" pitchFamily="34" charset="0"/>
              <a:buChar char="•"/>
              <a:defRPr sz="2200"/>
            </a:pPr>
            <a:r>
              <a:rPr lang="ar" b="1" dirty="0">
                <a:solidFill>
                  <a:schemeClr val="accent2"/>
                </a:solidFill>
                <a:latin typeface="Arial"/>
                <a:ea typeface="Arial"/>
                <a:cs typeface="Arial"/>
                <a:sym typeface="Arial"/>
              </a:rPr>
              <a:t>الناجية: </a:t>
            </a:r>
            <a:br>
              <a:rPr lang="ar" b="1" dirty="0">
                <a:solidFill>
                  <a:schemeClr val="accent2"/>
                </a:solidFill>
                <a:latin typeface="Arial"/>
                <a:ea typeface="Arial"/>
                <a:cs typeface="Arial"/>
                <a:sym typeface="Arial"/>
              </a:rPr>
            </a:br>
            <a:r>
              <a:rPr lang="ar" dirty="0">
                <a:solidFill>
                  <a:srgbClr val="000000"/>
                </a:solidFill>
                <a:latin typeface="Arial"/>
                <a:ea typeface="Arial"/>
                <a:cs typeface="Arial"/>
                <a:sym typeface="Arial"/>
              </a:rPr>
              <a:t>اقرأ السيناريو بمفردك. </a:t>
            </a:r>
            <a:br>
              <a:rPr lang="ar" dirty="0">
                <a:solidFill>
                  <a:srgbClr val="000000"/>
                </a:solidFill>
                <a:latin typeface="Arial"/>
                <a:ea typeface="Arial"/>
                <a:cs typeface="Arial"/>
                <a:sym typeface="Arial"/>
              </a:rPr>
            </a:br>
            <a:r>
              <a:rPr lang="ar" dirty="0">
                <a:solidFill>
                  <a:srgbClr val="000000"/>
                </a:solidFill>
                <a:latin typeface="Arial"/>
                <a:ea typeface="Arial"/>
                <a:cs typeface="Arial"/>
                <a:sym typeface="Arial"/>
              </a:rPr>
              <a:t>لا تخبر الآخرين بالتفاصيل. عندما يُطرح عليك السؤال، اقرئي بصوت عالٍ القسم المعنون "اشرح لمقدم الرعاية الصحية". صِفي حالتك وأجيبي عن الأسئلة التي يطرحها عليك مقدم الرعاية</a:t>
            </a:r>
            <a:r>
              <a:rPr lang="ar-EG" dirty="0">
                <a:solidFill>
                  <a:srgbClr val="000000"/>
                </a:solidFill>
                <a:latin typeface="Arial"/>
                <a:ea typeface="Arial"/>
                <a:cs typeface="Arial"/>
                <a:sym typeface="Arial"/>
              </a:rPr>
              <a:t> </a:t>
            </a:r>
            <a:r>
              <a:rPr lang="ar" dirty="0">
                <a:solidFill>
                  <a:srgbClr val="000000"/>
                </a:solidFill>
                <a:latin typeface="Arial"/>
                <a:ea typeface="Arial"/>
                <a:cs typeface="Arial"/>
                <a:sym typeface="Arial"/>
              </a:rPr>
              <a:t>الصحية.</a:t>
            </a:r>
            <a:endParaRPr sz="2200" dirty="0">
              <a:latin typeface="Arial" panose="020B0604020202020204" pitchFamily="34" charset="0"/>
            </a:endParaRPr>
          </a:p>
          <a:p>
            <a:pPr marL="457189" marR="970256" indent="-457189" algn="r" rtl="1">
              <a:lnSpc>
                <a:spcPct val="108000"/>
              </a:lnSpc>
              <a:spcAft>
                <a:spcPts val="2400"/>
              </a:spcAft>
              <a:buClr>
                <a:schemeClr val="accent2"/>
              </a:buClr>
              <a:buSzPct val="125000"/>
              <a:buFont typeface="Arial" panose="020B0604020202020204" pitchFamily="34" charset="0"/>
              <a:buChar char="•"/>
              <a:defRPr sz="2200"/>
            </a:pPr>
            <a:r>
              <a:rPr lang="ar" b="1" dirty="0">
                <a:solidFill>
                  <a:schemeClr val="accent2"/>
                </a:solidFill>
                <a:latin typeface="Arial"/>
                <a:ea typeface="Arial"/>
                <a:cs typeface="Arial"/>
                <a:sym typeface="Arial"/>
              </a:rPr>
              <a:t>العامل في مجال الصحة: </a:t>
            </a:r>
            <a:br>
              <a:rPr lang="ar" b="1" dirty="0">
                <a:solidFill>
                  <a:schemeClr val="accent2"/>
                </a:solidFill>
                <a:latin typeface="Arial"/>
                <a:ea typeface="Arial"/>
                <a:cs typeface="Arial"/>
                <a:sym typeface="Arial"/>
              </a:rPr>
            </a:br>
            <a:r>
              <a:rPr lang="ar" dirty="0">
                <a:solidFill>
                  <a:srgbClr val="000000"/>
                </a:solidFill>
                <a:latin typeface="Arial"/>
                <a:ea typeface="Arial"/>
                <a:cs typeface="Arial"/>
                <a:sym typeface="Arial"/>
              </a:rPr>
              <a:t>اجمع تاريخ الناجية بالكامل باستخدام أداة المساعدة على العمل (9أ) لتوثيق النتائج.</a:t>
            </a:r>
          </a:p>
        </p:txBody>
      </p:sp>
      <p:sp>
        <p:nvSpPr>
          <p:cNvPr id="3" name="Title 2">
            <a:extLst>
              <a:ext uri="{FF2B5EF4-FFF2-40B4-BE49-F238E27FC236}">
                <a16:creationId xmlns:a16="http://schemas.microsoft.com/office/drawing/2014/main" id="{AB2EF618-EB9A-D06A-E4DC-D6313D237331}"/>
              </a:ext>
            </a:extLst>
          </p:cNvPr>
          <p:cNvSpPr>
            <a:spLocks noGrp="1"/>
          </p:cNvSpPr>
          <p:nvPr>
            <p:ph type="title"/>
          </p:nvPr>
        </p:nvSpPr>
        <p:spPr>
          <a:xfrm>
            <a:off x="415600" y="1292989"/>
            <a:ext cx="11360800" cy="720000"/>
          </a:xfrm>
        </p:spPr>
        <p:txBody>
          <a:bodyPr rtlCol="1"/>
          <a:lstStyle>
            <a:defPPr algn="r" rtl="1"/>
          </a:lstStyle>
          <a:p>
            <a:pPr rtl="1">
              <a:defRPr sz="3400" b="1">
                <a:solidFill>
                  <a:schemeClr val="accent3"/>
                </a:solidFill>
                <a:latin typeface="+mj-lt"/>
                <a:ea typeface="Arial"/>
                <a:cs typeface="Arial"/>
              </a:defRPr>
            </a:pPr>
            <a:r>
              <a:rPr lang="ar" dirty="0"/>
              <a:t>تمثيل الأدوار لتسجيل التاريخ السريري</a:t>
            </a:r>
          </a:p>
        </p:txBody>
      </p:sp>
      <p:sp>
        <p:nvSpPr>
          <p:cNvPr id="4" name="Text Placeholder 3">
            <a:extLst>
              <a:ext uri="{FF2B5EF4-FFF2-40B4-BE49-F238E27FC236}">
                <a16:creationId xmlns:a16="http://schemas.microsoft.com/office/drawing/2014/main" id="{BF170622-D48E-7812-B2D1-733C40E0D478}"/>
              </a:ext>
            </a:extLst>
          </p:cNvPr>
          <p:cNvSpPr>
            <a:spLocks noGrp="1"/>
          </p:cNvSpPr>
          <p:nvPr>
            <p:ph type="body" sz="quarter" idx="10"/>
          </p:nvPr>
        </p:nvSpPr>
        <p:spPr>
          <a:xfrm>
            <a:off x="415600" y="498500"/>
            <a:ext cx="10194891" cy="720000"/>
          </a:xfrm>
        </p:spPr>
        <p:txBody>
          <a:bodyPr rtlCol="1"/>
          <a:lstStyle>
            <a:defPPr algn="r" rtl="1"/>
          </a:lstStyle>
          <a:p>
            <a:pPr rtl="1">
              <a:defRPr b="1">
                <a:latin typeface="+mj-lt"/>
                <a:ea typeface="Arial"/>
                <a:cs typeface="Arial"/>
                <a:sym typeface="Arial"/>
              </a:defRPr>
            </a:pPr>
            <a:r>
              <a:rPr lang="ar" dirty="0"/>
              <a:t>التمرين (9-2)</a:t>
            </a:r>
            <a:endParaRPr dirty="0">
              <a:ea typeface="Arial"/>
              <a:cs typeface="Arial"/>
              <a:sym typeface="Arial"/>
            </a:endParaRPr>
          </a:p>
        </p:txBody>
      </p:sp>
      <p:sp>
        <p:nvSpPr>
          <p:cNvPr id="5" name="Rounded Rectangle 4">
            <a:extLst>
              <a:ext uri="{FF2B5EF4-FFF2-40B4-BE49-F238E27FC236}">
                <a16:creationId xmlns:a16="http://schemas.microsoft.com/office/drawing/2014/main" id="{F568E2B3-BBD4-67AA-4F67-B2DC0B2E95A4}"/>
              </a:ext>
            </a:extLst>
          </p:cNvPr>
          <p:cNvSpPr/>
          <p:nvPr/>
        </p:nvSpPr>
        <p:spPr>
          <a:xfrm>
            <a:off x="582953" y="2705840"/>
            <a:ext cx="3829667" cy="1448680"/>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defPPr algn="r" rtl="1"/>
          </a:lstStyle>
          <a:p>
            <a:pPr algn="r" rtl="1">
              <a:defRPr>
                <a:latin typeface="Arial" panose="020B0604020202020204" pitchFamily="34" charset="0"/>
              </a:defRPr>
            </a:pPr>
            <a:r>
              <a:rPr lang="ar"/>
              <a:t>"نموذج تسجيل التاريخ المرضي وإجراء الفحص" في الدليل السريري لعنف الشريك الحميم والعنف الجنسي ضدّ النساء</a:t>
            </a:r>
            <a:r>
              <a:rPr lang="ar" baseline="30000"/>
              <a:t>1</a:t>
            </a:r>
            <a:endParaRPr>
              <a:latin typeface="Arial" panose="020B0604020202020204" pitchFamily="34" charset="0"/>
            </a:endParaRPr>
          </a:p>
        </p:txBody>
      </p:sp>
      <p:sp>
        <p:nvSpPr>
          <p:cNvPr id="2" name="TextBox 1">
            <a:extLst>
              <a:ext uri="{FF2B5EF4-FFF2-40B4-BE49-F238E27FC236}">
                <a16:creationId xmlns:a16="http://schemas.microsoft.com/office/drawing/2014/main" id="{D94D7C04-7109-9022-9ECB-20C7F85BA55A}"/>
              </a:ext>
            </a:extLst>
          </p:cNvPr>
          <p:cNvSpPr txBox="1"/>
          <p:nvPr/>
        </p:nvSpPr>
        <p:spPr>
          <a:xfrm>
            <a:off x="54591" y="6349429"/>
            <a:ext cx="517337" cy="358688"/>
          </a:xfrm>
          <a:prstGeom prst="rect">
            <a:avLst/>
          </a:prstGeom>
          <a:solidFill>
            <a:schemeClr val="bg1"/>
          </a:solidFill>
          <a:ln>
            <a:solidFill>
              <a:schemeClr val="bg1"/>
            </a:solidFill>
          </a:ln>
        </p:spPr>
        <p:txBody>
          <a:bodyPr wrap="square" rtlCol="1">
            <a:spAutoFit/>
          </a:bodyPr>
          <a:lstStyle>
            <a:defPPr algn="r" rtl="1"/>
          </a:lstStyle>
          <a:p>
            <a:pPr algn="l" rtl="1">
              <a:lnSpc>
                <a:spcPct val="200000"/>
              </a:lnSpc>
              <a:defRPr sz="1000">
                <a:latin typeface="Aptos" panose="020B0004020202020204" pitchFamily="34" charset="0"/>
              </a:defRPr>
            </a:pPr>
            <a:r>
              <a:rPr lang="ar" dirty="0"/>
              <a:t>9</a:t>
            </a:r>
            <a:r>
              <a:rPr lang="ar-EG" dirty="0"/>
              <a:t>-</a:t>
            </a:r>
            <a:r>
              <a:rPr lang="ar" dirty="0"/>
              <a:t>19</a:t>
            </a:r>
          </a:p>
        </p:txBody>
      </p:sp>
    </p:spTree>
    <p:extLst>
      <p:ext uri="{BB962C8B-B14F-4D97-AF65-F5344CB8AC3E}">
        <p14:creationId xmlns:p14="http://schemas.microsoft.com/office/powerpoint/2010/main" val="20203975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79"/>
        <p:cNvGrpSpPr/>
        <p:nvPr/>
      </p:nvGrpSpPr>
      <p:grpSpPr>
        <a:xfrm>
          <a:off x="0" y="0"/>
          <a:ext cx="0" cy="0"/>
          <a:chOff x="0" y="0"/>
          <a:chExt cx="0" cy="0"/>
        </a:xfrm>
      </p:grpSpPr>
      <p:sp>
        <p:nvSpPr>
          <p:cNvPr id="1083" name="Google Shape;1083;p138" descr="Close-up of two people holding hands"/>
          <p:cNvSpPr/>
          <p:nvPr/>
        </p:nvSpPr>
        <p:spPr>
          <a:xfrm>
            <a:off x="5963399" y="-14717"/>
            <a:ext cx="6221201" cy="6828567"/>
          </a:xfrm>
          <a:prstGeom prst="rect">
            <a:avLst/>
          </a:prstGeom>
          <a:noFill/>
          <a:ln>
            <a:noFill/>
          </a:ln>
        </p:spPr>
        <p:txBody>
          <a:bodyPr rtlCol="1"/>
          <a:lstStyle>
            <a:defPPr algn="r" rtl="1"/>
          </a:lstStyle>
          <a:p>
            <a:pPr algn="r" rtl="1"/>
            <a:endParaRPr sz="2400">
              <a:latin typeface="Arial" panose="020B0604020202020204" pitchFamily="34" charset="0"/>
            </a:endParaRPr>
          </a:p>
        </p:txBody>
      </p:sp>
      <p:pic>
        <p:nvPicPr>
          <p:cNvPr id="4" name="Google Shape;36;p34" descr="Close-up of two people holding hands">
            <a:extLst>
              <a:ext uri="{FF2B5EF4-FFF2-40B4-BE49-F238E27FC236}">
                <a16:creationId xmlns:a16="http://schemas.microsoft.com/office/drawing/2014/main" id="{0F4FBE82-45AF-86AF-B5C4-A53D2301766D}"/>
              </a:ext>
            </a:extLst>
          </p:cNvPr>
          <p:cNvPicPr>
            <a:picLocks noChangeAspect="1"/>
          </p:cNvPicPr>
          <p:nvPr/>
        </p:nvPicPr>
        <p:blipFill rotWithShape="1">
          <a:blip r:embed="rId3"/>
          <a:srcRect l="13349" t="832" r="20357" b="9971"/>
          <a:stretch/>
        </p:blipFill>
        <p:spPr>
          <a:xfrm>
            <a:off x="5496000" y="0"/>
            <a:ext cx="6696000" cy="6012000"/>
          </a:xfrm>
          <a:prstGeom prst="rect">
            <a:avLst/>
          </a:prstGeom>
          <a:noFill/>
          <a:ln>
            <a:noFill/>
          </a:ln>
        </p:spPr>
      </p:pic>
      <p:sp>
        <p:nvSpPr>
          <p:cNvPr id="3" name="Text Placeholder 2">
            <a:extLst>
              <a:ext uri="{FF2B5EF4-FFF2-40B4-BE49-F238E27FC236}">
                <a16:creationId xmlns:a16="http://schemas.microsoft.com/office/drawing/2014/main" id="{6A44617D-0473-AC11-B810-4BE73A48820A}"/>
              </a:ext>
            </a:extLst>
          </p:cNvPr>
          <p:cNvSpPr>
            <a:spLocks noGrp="1"/>
          </p:cNvSpPr>
          <p:nvPr>
            <p:ph type="body" sz="quarter" idx="11"/>
          </p:nvPr>
        </p:nvSpPr>
        <p:spPr>
          <a:xfrm>
            <a:off x="1029067" y="2782383"/>
            <a:ext cx="3780000" cy="2416150"/>
          </a:xfrm>
        </p:spPr>
        <p:txBody>
          <a:bodyPr rtlCol="1"/>
          <a:lstStyle>
            <a:defPPr algn="r" rtl="1"/>
          </a:lstStyle>
          <a:p>
            <a:pPr rtl="1"/>
            <a:r>
              <a:rPr lang="ar" dirty="0"/>
              <a:t>الرعاية السريرية للناجيات من الاعتداء الجنسي، الجزء الأول:  </a:t>
            </a:r>
            <a:br>
              <a:rPr lang="ar" dirty="0"/>
            </a:br>
            <a:r>
              <a:rPr lang="ar" dirty="0"/>
              <a:t>الموافقة المستنيرة وتسجيل التاريخ المرضي </a:t>
            </a:r>
          </a:p>
        </p:txBody>
      </p:sp>
      <p:sp>
        <p:nvSpPr>
          <p:cNvPr id="2" name="Text Placeholder 1">
            <a:extLst>
              <a:ext uri="{FF2B5EF4-FFF2-40B4-BE49-F238E27FC236}">
                <a16:creationId xmlns:a16="http://schemas.microsoft.com/office/drawing/2014/main" id="{4921DBBA-688F-3282-09DB-4DB5EEE939DC}"/>
              </a:ext>
            </a:extLst>
          </p:cNvPr>
          <p:cNvSpPr>
            <a:spLocks noGrp="1"/>
          </p:cNvSpPr>
          <p:nvPr>
            <p:ph type="body" sz="quarter" idx="10"/>
          </p:nvPr>
        </p:nvSpPr>
        <p:spPr>
          <a:xfrm>
            <a:off x="1029067" y="1918364"/>
            <a:ext cx="3780000" cy="397032"/>
          </a:xfrm>
        </p:spPr>
        <p:txBody>
          <a:bodyPr rtlCol="1"/>
          <a:lstStyle>
            <a:defPPr algn="r" rtl="1"/>
          </a:lstStyle>
          <a:p>
            <a:pPr rtl="1"/>
            <a:r>
              <a:rPr lang="ar" dirty="0"/>
              <a:t>‫الجلسة 9</a:t>
            </a:r>
          </a:p>
        </p:txBody>
      </p:sp>
      <p:sp>
        <p:nvSpPr>
          <p:cNvPr id="6" name="TextBox 5">
            <a:extLst>
              <a:ext uri="{FF2B5EF4-FFF2-40B4-BE49-F238E27FC236}">
                <a16:creationId xmlns:a16="http://schemas.microsoft.com/office/drawing/2014/main" id="{5DA4294F-B18C-649E-B79B-205D7C647250}"/>
              </a:ext>
            </a:extLst>
          </p:cNvPr>
          <p:cNvSpPr txBox="1"/>
          <p:nvPr/>
        </p:nvSpPr>
        <p:spPr>
          <a:xfrm>
            <a:off x="54591" y="6349429"/>
            <a:ext cx="517337" cy="358688"/>
          </a:xfrm>
          <a:prstGeom prst="rect">
            <a:avLst/>
          </a:prstGeom>
          <a:solidFill>
            <a:schemeClr val="bg1"/>
          </a:solidFill>
          <a:ln>
            <a:solidFill>
              <a:schemeClr val="bg1"/>
            </a:solidFill>
          </a:ln>
        </p:spPr>
        <p:txBody>
          <a:bodyPr wrap="square" rtlCol="1">
            <a:spAutoFit/>
          </a:bodyPr>
          <a:lstStyle>
            <a:defPPr algn="r" rtl="1"/>
          </a:lstStyle>
          <a:p>
            <a:pPr algn="l" rtl="1">
              <a:lnSpc>
                <a:spcPct val="200000"/>
              </a:lnSpc>
              <a:defRPr sz="1000">
                <a:latin typeface="Aptos" panose="020B0004020202020204" pitchFamily="34" charset="0"/>
              </a:defRPr>
            </a:pPr>
            <a:r>
              <a:rPr lang="ar" dirty="0"/>
              <a:t>‫9</a:t>
            </a:r>
            <a:r>
              <a:rPr lang="ar-EG" dirty="0"/>
              <a:t>-</a:t>
            </a:r>
            <a:r>
              <a:rPr lang="ar" dirty="0"/>
              <a:t>2</a:t>
            </a:r>
          </a:p>
        </p:txBody>
      </p:sp>
    </p:spTree>
    <p:extLst>
      <p:ext uri="{BB962C8B-B14F-4D97-AF65-F5344CB8AC3E}">
        <p14:creationId xmlns:p14="http://schemas.microsoft.com/office/powerpoint/2010/main" val="28490634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531"/>
        <p:cNvGrpSpPr/>
        <p:nvPr/>
      </p:nvGrpSpPr>
      <p:grpSpPr>
        <a:xfrm>
          <a:off x="0" y="0"/>
          <a:ext cx="0" cy="0"/>
          <a:chOff x="0" y="0"/>
          <a:chExt cx="0" cy="0"/>
        </a:xfrm>
      </p:grpSpPr>
      <p:sp>
        <p:nvSpPr>
          <p:cNvPr id="1533" name="Google Shape;1533;p184"/>
          <p:cNvSpPr txBox="1"/>
          <p:nvPr/>
        </p:nvSpPr>
        <p:spPr>
          <a:xfrm>
            <a:off x="0" y="1"/>
            <a:ext cx="12192000" cy="1364974"/>
          </a:xfrm>
          <a:prstGeom prst="rect">
            <a:avLst/>
          </a:prstGeom>
          <a:noFill/>
          <a:ln>
            <a:noFill/>
          </a:ln>
        </p:spPr>
        <p:txBody>
          <a:bodyPr spcFirstLastPara="1" wrap="square" lIns="121900" tIns="121900" rIns="121900" bIns="121900" rtlCol="1" anchor="ctr" anchorCtr="0">
            <a:noAutofit/>
          </a:bodyPr>
          <a:lstStyle>
            <a:defPPr algn="r" rtl="1"/>
          </a:lstStyle>
          <a:p>
            <a:pPr algn="ctr" rtl="1">
              <a:buClr>
                <a:srgbClr val="000000"/>
              </a:buClr>
              <a:buSzPts val="2400"/>
              <a:defRPr sz="3400" b="1">
                <a:solidFill>
                  <a:schemeClr val="accent3"/>
                </a:solidFill>
                <a:latin typeface="+mj-lt"/>
                <a:cs typeface="Arial"/>
                <a:sym typeface="Arial"/>
              </a:defRPr>
            </a:pPr>
            <a:r>
              <a:rPr lang="ar" dirty="0">
                <a:latin typeface="Arial" panose="020B0604020202020204" pitchFamily="34" charset="0"/>
              </a:rPr>
              <a:t>الجلسة 9: وصلنا إلى الملخص!</a:t>
            </a:r>
          </a:p>
        </p:txBody>
      </p:sp>
      <p:sp>
        <p:nvSpPr>
          <p:cNvPr id="1534" name="Google Shape;1534;p184"/>
          <p:cNvSpPr txBox="1"/>
          <p:nvPr/>
        </p:nvSpPr>
        <p:spPr>
          <a:xfrm>
            <a:off x="251791" y="1264880"/>
            <a:ext cx="11489419" cy="4240081"/>
          </a:xfrm>
          <a:prstGeom prst="rect">
            <a:avLst/>
          </a:prstGeom>
          <a:noFill/>
          <a:ln>
            <a:noFill/>
          </a:ln>
        </p:spPr>
        <p:txBody>
          <a:bodyPr spcFirstLastPara="1" wrap="square" lIns="121900" tIns="60933" rIns="121900" bIns="60933" rtlCol="1" anchor="t" anchorCtr="0">
            <a:spAutoFit/>
          </a:bodyPr>
          <a:lstStyle>
            <a:defPPr algn="r" rtl="1"/>
          </a:lstStyle>
          <a:p>
            <a:pPr marL="457189" indent="-457189" algn="r" rtl="1">
              <a:lnSpc>
                <a:spcPct val="120000"/>
              </a:lnSpc>
              <a:spcAft>
                <a:spcPts val="200"/>
              </a:spcAft>
              <a:buClr>
                <a:schemeClr val="accent3"/>
              </a:buClr>
              <a:buSzPct val="125000"/>
              <a:buFont typeface="Wingdings" panose="05000000000000000000" pitchFamily="2" charset="2"/>
              <a:buChar char="×"/>
              <a:defRPr sz="2400">
                <a:solidFill>
                  <a:srgbClr val="000000"/>
                </a:solidFill>
                <a:latin typeface="Arial"/>
                <a:ea typeface="Arial"/>
                <a:cs typeface="Arial"/>
                <a:sym typeface="Arial"/>
              </a:defRPr>
            </a:pPr>
            <a:r>
              <a:rPr lang="ar" dirty="0"/>
              <a:t>تأكد من أن إسداء المشورة بشأن الموافقة المستنيرة يتضمن معلومات عن القوانين واللوائح المعمول بها والتي ستؤثر على ما يحدث بالمعلومات التي تتم مشاركتها و/أو الوثائق التي يتم استكمالها.</a:t>
            </a:r>
            <a:endParaRPr sz="2400" dirty="0">
              <a:latin typeface="Arial" panose="020B0604020202020204" pitchFamily="34" charset="0"/>
            </a:endParaRPr>
          </a:p>
          <a:p>
            <a:pPr marL="457189" indent="-457189" algn="r" rtl="1">
              <a:lnSpc>
                <a:spcPct val="120000"/>
              </a:lnSpc>
              <a:spcAft>
                <a:spcPts val="200"/>
              </a:spcAft>
              <a:buClr>
                <a:schemeClr val="accent3"/>
              </a:buClr>
              <a:buSzPct val="125000"/>
              <a:buFont typeface="Wingdings" panose="05000000000000000000" pitchFamily="2" charset="2"/>
              <a:buChar char="×"/>
              <a:defRPr sz="2400">
                <a:solidFill>
                  <a:srgbClr val="000000"/>
                </a:solidFill>
                <a:latin typeface="Arial"/>
                <a:ea typeface="Arial"/>
                <a:cs typeface="Arial"/>
                <a:sym typeface="Arial"/>
              </a:defRPr>
            </a:pPr>
            <a:r>
              <a:rPr lang="ar" dirty="0"/>
              <a:t>احصل على موافقة مستنيرة بشكل منفصل لهذه الخطوات الأربع من التدبير العلاجي السريري للاغتصاب: تسجيل التاريخ المرضي، وإجراء الفحص البدني، وجمع الأدلة الجنائية، والتوثيق.</a:t>
            </a:r>
          </a:p>
          <a:p>
            <a:pPr marL="457189" indent="-457189" algn="r" rtl="1">
              <a:lnSpc>
                <a:spcPct val="120000"/>
              </a:lnSpc>
              <a:spcAft>
                <a:spcPts val="200"/>
              </a:spcAft>
              <a:buClr>
                <a:schemeClr val="accent3"/>
              </a:buClr>
              <a:buSzPct val="125000"/>
              <a:buFont typeface="Wingdings" panose="05000000000000000000" pitchFamily="2" charset="2"/>
              <a:buChar char="×"/>
              <a:defRPr sz="2400">
                <a:solidFill>
                  <a:srgbClr val="000000"/>
                </a:solidFill>
                <a:latin typeface="Arial"/>
                <a:ea typeface="Arial"/>
                <a:cs typeface="Arial"/>
                <a:sym typeface="Arial"/>
              </a:defRPr>
            </a:pPr>
            <a:r>
              <a:rPr lang="ar" dirty="0"/>
              <a:t>يُعدّ التاريخ المرضي للناجية بمثابة الأساس لإجراء الفحص وتقديم العلاج.</a:t>
            </a:r>
          </a:p>
          <a:p>
            <a:pPr marL="457189" indent="-457189" algn="r" rtl="1">
              <a:lnSpc>
                <a:spcPct val="120000"/>
              </a:lnSpc>
              <a:spcAft>
                <a:spcPts val="200"/>
              </a:spcAft>
              <a:buClr>
                <a:schemeClr val="accent3"/>
              </a:buClr>
              <a:buSzPct val="125000"/>
              <a:buFont typeface="Wingdings" panose="05000000000000000000" pitchFamily="2" charset="2"/>
              <a:buChar char="×"/>
              <a:defRPr sz="2400">
                <a:solidFill>
                  <a:srgbClr val="000000"/>
                </a:solidFill>
                <a:latin typeface="Arial"/>
                <a:ea typeface="Arial"/>
                <a:cs typeface="Arial"/>
                <a:sym typeface="Arial"/>
              </a:defRPr>
            </a:pPr>
            <a:r>
              <a:rPr lang="ar" dirty="0"/>
              <a:t>يُسجل التاريخ السريري للناجية بشكل كامل ويُعرض عليها إجراء الفحص الطبي، حتى في الحالات التي لا تتوفر فيها المتطلبات الدنيا لإجراء فحص الطب الشرعي.</a:t>
            </a:r>
            <a:endParaRPr sz="2400" dirty="0">
              <a:latin typeface="Arial" panose="020B0604020202020204" pitchFamily="34" charset="0"/>
            </a:endParaRPr>
          </a:p>
          <a:p>
            <a:pPr marL="457189" indent="-457189" algn="r" rtl="1">
              <a:lnSpc>
                <a:spcPct val="120000"/>
              </a:lnSpc>
              <a:spcAft>
                <a:spcPts val="200"/>
              </a:spcAft>
              <a:buClr>
                <a:schemeClr val="accent3"/>
              </a:buClr>
              <a:buSzPct val="125000"/>
              <a:buFont typeface="Wingdings" panose="05000000000000000000" pitchFamily="2" charset="2"/>
              <a:buChar char="×"/>
              <a:defRPr sz="2400">
                <a:solidFill>
                  <a:srgbClr val="000000"/>
                </a:solidFill>
                <a:latin typeface="Arial"/>
                <a:ea typeface="Arial"/>
                <a:cs typeface="Arial"/>
                <a:sym typeface="Arial"/>
              </a:defRPr>
            </a:pPr>
            <a:r>
              <a:rPr lang="ar" dirty="0"/>
              <a:t>احصل على الموافقة بشكل منفصل لكل جانب من جوانب الفحص، واحصل على موافقة شفهية غير رسمية لمتابعة كل خطوة خلال فحص المستقيم والأعضاء التناسلية.</a:t>
            </a:r>
            <a:endParaRPr sz="2400" dirty="0">
              <a:latin typeface="Arial" panose="020B0604020202020204" pitchFamily="34" charset="0"/>
            </a:endParaRPr>
          </a:p>
        </p:txBody>
      </p:sp>
      <p:sp>
        <p:nvSpPr>
          <p:cNvPr id="2" name="TextBox 1">
            <a:extLst>
              <a:ext uri="{FF2B5EF4-FFF2-40B4-BE49-F238E27FC236}">
                <a16:creationId xmlns:a16="http://schemas.microsoft.com/office/drawing/2014/main" id="{64AC8136-7902-9112-2C28-8CC7B35D3972}"/>
              </a:ext>
            </a:extLst>
          </p:cNvPr>
          <p:cNvSpPr txBox="1"/>
          <p:nvPr/>
        </p:nvSpPr>
        <p:spPr>
          <a:xfrm>
            <a:off x="54591" y="6349429"/>
            <a:ext cx="517337" cy="358688"/>
          </a:xfrm>
          <a:prstGeom prst="rect">
            <a:avLst/>
          </a:prstGeom>
          <a:solidFill>
            <a:schemeClr val="bg1"/>
          </a:solidFill>
          <a:ln>
            <a:solidFill>
              <a:schemeClr val="bg1"/>
            </a:solidFill>
          </a:ln>
        </p:spPr>
        <p:txBody>
          <a:bodyPr wrap="square" rtlCol="1">
            <a:spAutoFit/>
          </a:bodyPr>
          <a:lstStyle>
            <a:defPPr algn="r" rtl="1"/>
          </a:lstStyle>
          <a:p>
            <a:pPr algn="l" rtl="1">
              <a:lnSpc>
                <a:spcPct val="200000"/>
              </a:lnSpc>
              <a:defRPr sz="1000">
                <a:latin typeface="Aptos" panose="020B0004020202020204" pitchFamily="34" charset="0"/>
              </a:defRPr>
            </a:pPr>
            <a:r>
              <a:rPr lang="ar" dirty="0"/>
              <a:t>9</a:t>
            </a:r>
            <a:r>
              <a:rPr lang="ar-EG" dirty="0"/>
              <a:t>-</a:t>
            </a:r>
            <a:r>
              <a:rPr lang="ar" dirty="0"/>
              <a:t>20</a:t>
            </a:r>
          </a:p>
        </p:txBody>
      </p:sp>
    </p:spTree>
    <p:extLst>
      <p:ext uri="{BB962C8B-B14F-4D97-AF65-F5344CB8AC3E}">
        <p14:creationId xmlns:p14="http://schemas.microsoft.com/office/powerpoint/2010/main" val="18474789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A53956-4223-E68F-A7B4-C8A4960AB8E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52AE7F0-E1E5-6654-3DD9-07CE43CFD3D1}"/>
              </a:ext>
            </a:extLst>
          </p:cNvPr>
          <p:cNvSpPr>
            <a:spLocks noGrp="1"/>
          </p:cNvSpPr>
          <p:nvPr>
            <p:ph type="title"/>
          </p:nvPr>
        </p:nvSpPr>
        <p:spPr>
          <a:xfrm>
            <a:off x="838200" y="365125"/>
            <a:ext cx="10515600" cy="1325563"/>
          </a:xfrm>
        </p:spPr>
        <p:txBody>
          <a:bodyPr rtlCol="1">
            <a:normAutofit/>
          </a:bodyPr>
          <a:lstStyle>
            <a:defPPr algn="r" rtl="1"/>
          </a:lstStyle>
          <a:p>
            <a:pPr algn="ctr" rtl="1">
              <a:defRPr sz="3400" b="1">
                <a:solidFill>
                  <a:schemeClr val="accent3"/>
                </a:solidFill>
              </a:defRPr>
            </a:pPr>
            <a:r>
              <a:rPr lang="ar"/>
              <a:t>المرجع</a:t>
            </a:r>
          </a:p>
        </p:txBody>
      </p:sp>
      <p:sp>
        <p:nvSpPr>
          <p:cNvPr id="3" name="Content Placeholder 2">
            <a:extLst>
              <a:ext uri="{FF2B5EF4-FFF2-40B4-BE49-F238E27FC236}">
                <a16:creationId xmlns:a16="http://schemas.microsoft.com/office/drawing/2014/main" id="{63562F87-8E73-4957-55D2-22FD07523A51}"/>
              </a:ext>
            </a:extLst>
          </p:cNvPr>
          <p:cNvSpPr>
            <a:spLocks noGrp="1"/>
          </p:cNvSpPr>
          <p:nvPr>
            <p:ph idx="1"/>
          </p:nvPr>
        </p:nvSpPr>
        <p:spPr>
          <a:xfrm>
            <a:off x="838200" y="1623598"/>
            <a:ext cx="10515600" cy="4351338"/>
          </a:xfrm>
        </p:spPr>
        <p:txBody>
          <a:bodyPr rtlCol="1">
            <a:normAutofit/>
          </a:bodyPr>
          <a:lstStyle>
            <a:defPPr algn="r" rtl="1"/>
          </a:lstStyle>
          <a:p>
            <a:pPr marL="457200" indent="-360000">
              <a:lnSpc>
                <a:spcPct val="110000"/>
              </a:lnSpc>
              <a:spcBef>
                <a:spcPts val="600"/>
              </a:spcBef>
              <a:buFont typeface="+mj-lt"/>
              <a:buAutoNum type="arabicPeriod"/>
              <a:defRPr sz="2000">
                <a:solidFill>
                  <a:schemeClr val="tx1"/>
                </a:solidFill>
                <a:ea typeface="Arial"/>
                <a:cs typeface="Arial" panose="020B0604020202020204" pitchFamily="34" charset="0"/>
                <a:sym typeface="Arial"/>
              </a:defRPr>
            </a:pPr>
            <a:r>
              <a:rPr lang="ar" dirty="0"/>
              <a:t>منظمة الصحة العالمية، وهيئة الأمم المتحدة للمرأة، وصندوق الأمم المتحدة للسكان. الرعاية الصحية للنساء اللواتي تعرضنَ لعنف الشريك الحميم أو العنف الجنسي: كتيب سريري. جنيف: منظمة الصحة العالمية؛ 2024 </a:t>
            </a:r>
            <a:r>
              <a:rPr lang="en-US" sz="2000" dirty="0">
                <a:solidFill>
                  <a:schemeClr val="tx1"/>
                </a:solidFill>
                <a:ea typeface="Arial"/>
                <a:cs typeface="Arial" panose="020B0604020202020204" pitchFamily="34" charset="0"/>
                <a:sym typeface="Arial"/>
              </a:rPr>
              <a:t>(</a:t>
            </a:r>
            <a:r>
              <a:rPr lang="en-US" sz="2000" dirty="0">
                <a:solidFill>
                  <a:schemeClr val="tx1"/>
                </a:solidFill>
                <a:ea typeface="Arial"/>
                <a:cs typeface="Arial" panose="020B0604020202020204" pitchFamily="34" charset="0"/>
                <a:sym typeface="Arial"/>
                <a:hlinkClick r:id="rId2"/>
              </a:rPr>
              <a:t>https://iris.who.int/handle/10665/136101</a:t>
            </a:r>
            <a:r>
              <a:rPr lang="en-US" sz="2000" dirty="0">
                <a:solidFill>
                  <a:schemeClr val="tx1"/>
                </a:solidFill>
                <a:ea typeface="Arial"/>
                <a:cs typeface="Arial" panose="020B0604020202020204" pitchFamily="34" charset="0"/>
                <a:sym typeface="Arial"/>
              </a:rPr>
              <a:t>)</a:t>
            </a:r>
            <a:r>
              <a:rPr lang="ar" dirty="0"/>
              <a:t> [مُتاح باللغة الإنجليزية] </a:t>
            </a:r>
          </a:p>
        </p:txBody>
      </p:sp>
      <p:sp>
        <p:nvSpPr>
          <p:cNvPr id="4" name="Rectangle 3">
            <a:extLst>
              <a:ext uri="{FF2B5EF4-FFF2-40B4-BE49-F238E27FC236}">
                <a16:creationId xmlns:a16="http://schemas.microsoft.com/office/drawing/2014/main" id="{BFAEB528-95DB-147D-4B68-E64FB4D2744D}"/>
              </a:ext>
            </a:extLst>
          </p:cNvPr>
          <p:cNvSpPr/>
          <p:nvPr/>
        </p:nvSpPr>
        <p:spPr>
          <a:xfrm>
            <a:off x="0" y="6262577"/>
            <a:ext cx="708837" cy="59542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defPPr algn="r" rtl="1"/>
          </a:lstStyle>
          <a:p>
            <a:pPr algn="ctr" rtl="1"/>
            <a:endParaRPr dirty="0">
              <a:latin typeface="Arial" panose="020B0604020202020204" pitchFamily="34" charset="0"/>
            </a:endParaRPr>
          </a:p>
        </p:txBody>
      </p:sp>
    </p:spTree>
    <p:extLst>
      <p:ext uri="{BB962C8B-B14F-4D97-AF65-F5344CB8AC3E}">
        <p14:creationId xmlns:p14="http://schemas.microsoft.com/office/powerpoint/2010/main" val="20181396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57"/>
        <p:cNvGrpSpPr/>
        <p:nvPr/>
      </p:nvGrpSpPr>
      <p:grpSpPr>
        <a:xfrm>
          <a:off x="0" y="0"/>
          <a:ext cx="0" cy="0"/>
          <a:chOff x="0" y="0"/>
          <a:chExt cx="0" cy="0"/>
        </a:xfrm>
      </p:grpSpPr>
      <p:sp>
        <p:nvSpPr>
          <p:cNvPr id="1361" name="Google Shape;1361;p168"/>
          <p:cNvSpPr txBox="1"/>
          <p:nvPr/>
        </p:nvSpPr>
        <p:spPr>
          <a:xfrm>
            <a:off x="1112808" y="1510748"/>
            <a:ext cx="10376826" cy="3876165"/>
          </a:xfrm>
          <a:prstGeom prst="rect">
            <a:avLst/>
          </a:prstGeom>
          <a:noFill/>
          <a:ln>
            <a:noFill/>
          </a:ln>
        </p:spPr>
        <p:txBody>
          <a:bodyPr spcFirstLastPara="1" wrap="square" lIns="121900" tIns="60933" rIns="121900" bIns="60933" rtlCol="1" anchor="t" anchorCtr="0">
            <a:noAutofit/>
          </a:bodyPr>
          <a:lstStyle>
            <a:defPPr algn="r" rtl="1"/>
          </a:lstStyle>
          <a:p>
            <a:pPr marL="1431925" marR="118530" indent="-1431925" algn="r" rtl="1">
              <a:lnSpc>
                <a:spcPct val="108000"/>
              </a:lnSpc>
              <a:spcAft>
                <a:spcPts val="1600"/>
              </a:spcAft>
              <a:defRPr sz="2400">
                <a:latin typeface="Arial" panose="020B0604020202020204" pitchFamily="34" charset="0"/>
                <a:sym typeface="Arial"/>
              </a:defRPr>
            </a:pPr>
            <a:r>
              <a:rPr lang="ar" u="sng" dirty="0">
                <a:solidFill>
                  <a:schemeClr val="accent3"/>
                </a:solidFill>
                <a:cs typeface="Arial" panose="020B0604020202020204" pitchFamily="34" charset="0"/>
              </a:rPr>
              <a:t>الهدف 3:</a:t>
            </a:r>
            <a:r>
              <a:rPr lang="ar" dirty="0">
                <a:solidFill>
                  <a:srgbClr val="00B0F0"/>
                </a:solidFill>
              </a:rPr>
              <a:t>	تطبيق المهارات السريرية المناسبة لمجال عمل المتدرب بُغية الاستجابة للاعتداء الجنسي وعنف الشريك الحميم</a:t>
            </a:r>
            <a:endParaRPr sz="2400" dirty="0">
              <a:solidFill>
                <a:srgbClr val="00B0F0"/>
              </a:solidFill>
              <a:latin typeface="Arial" panose="020B0604020202020204" pitchFamily="34" charset="0"/>
            </a:endParaRPr>
          </a:p>
          <a:p>
            <a:pPr marR="118530" algn="r" rtl="1">
              <a:lnSpc>
                <a:spcPct val="108000"/>
              </a:lnSpc>
              <a:spcAft>
                <a:spcPts val="600"/>
              </a:spcAft>
            </a:pPr>
            <a:endParaRPr sz="1000" b="1" dirty="0">
              <a:solidFill>
                <a:schemeClr val="accent1"/>
              </a:solidFill>
              <a:latin typeface="Arial"/>
              <a:cs typeface="Arial"/>
              <a:sym typeface="Arial"/>
            </a:endParaRPr>
          </a:p>
          <a:p>
            <a:pPr marR="118530" algn="r" rtl="1">
              <a:lnSpc>
                <a:spcPct val="108000"/>
              </a:lnSpc>
              <a:spcAft>
                <a:spcPts val="600"/>
              </a:spcAft>
              <a:defRPr sz="2200" b="1">
                <a:solidFill>
                  <a:schemeClr val="accent1"/>
                </a:solidFill>
                <a:latin typeface="Arial"/>
                <a:cs typeface="Arial"/>
                <a:sym typeface="Arial"/>
              </a:defRPr>
            </a:pPr>
            <a:r>
              <a:rPr lang="ar" dirty="0"/>
              <a:t>الكفاءات:</a:t>
            </a:r>
          </a:p>
          <a:p>
            <a:pPr marL="360000" marR="18626" indent="-360000" algn="r" rtl="1">
              <a:lnSpc>
                <a:spcPct val="108000"/>
              </a:lnSpc>
              <a:spcAft>
                <a:spcPts val="600"/>
              </a:spcAft>
              <a:buClr>
                <a:schemeClr val="accent2"/>
              </a:buClr>
              <a:buSzPct val="120000"/>
              <a:buFont typeface="Arial" panose="020B0604020202020204" pitchFamily="34" charset="0"/>
              <a:buChar char="•"/>
              <a:defRPr sz="2000">
                <a:solidFill>
                  <a:srgbClr val="000000"/>
                </a:solidFill>
                <a:latin typeface="Arial" panose="020B0604020202020204" pitchFamily="34" charset="0"/>
              </a:defRPr>
            </a:pPr>
            <a:r>
              <a:rPr lang="ar" dirty="0">
                <a:sym typeface="Arial"/>
              </a:rPr>
              <a:t>فهم العملية المكونة من </a:t>
            </a:r>
            <a:r>
              <a:rPr lang="ar" dirty="0"/>
              <a:t>أربع</a:t>
            </a:r>
            <a:r>
              <a:rPr lang="ar" dirty="0">
                <a:sym typeface="Arial"/>
              </a:rPr>
              <a:t> خطوات للحصول على الموافقة المستنيرة.</a:t>
            </a:r>
            <a:endParaRPr sz="2000" dirty="0">
              <a:solidFill>
                <a:srgbClr val="000000"/>
              </a:solidFill>
              <a:latin typeface="Arial" panose="020B0604020202020204" pitchFamily="34" charset="0"/>
            </a:endParaRPr>
          </a:p>
          <a:p>
            <a:pPr marL="360000" marR="18626" indent="-360000" algn="r" rtl="1">
              <a:lnSpc>
                <a:spcPct val="108000"/>
              </a:lnSpc>
              <a:spcAft>
                <a:spcPts val="600"/>
              </a:spcAft>
              <a:buClr>
                <a:schemeClr val="accent2"/>
              </a:buClr>
              <a:buSzPct val="120000"/>
              <a:buFont typeface="Arial" panose="020B0604020202020204" pitchFamily="34" charset="0"/>
              <a:buChar char="•"/>
              <a:defRPr sz="2000">
                <a:solidFill>
                  <a:srgbClr val="000000"/>
                </a:solidFill>
                <a:latin typeface="Arial" panose="020B0604020202020204" pitchFamily="34" charset="0"/>
                <a:sym typeface="Arial"/>
              </a:defRPr>
            </a:pPr>
            <a:r>
              <a:rPr lang="ar" dirty="0"/>
              <a:t>عرض المهارات اللازمة لتسجيل التاريخ السريري، بما في ذلك التاريخ السريري للطفلـ(ـة) أو المراهقـ(ـة) الناجيـ(ـة) من الاعتداء الجنسي.</a:t>
            </a:r>
          </a:p>
        </p:txBody>
      </p:sp>
      <p:sp>
        <p:nvSpPr>
          <p:cNvPr id="2" name="Title 1">
            <a:extLst>
              <a:ext uri="{FF2B5EF4-FFF2-40B4-BE49-F238E27FC236}">
                <a16:creationId xmlns:a16="http://schemas.microsoft.com/office/drawing/2014/main" id="{328B92D2-4C55-B815-889D-338DFD652D83}"/>
              </a:ext>
            </a:extLst>
          </p:cNvPr>
          <p:cNvSpPr>
            <a:spLocks noGrp="1"/>
          </p:cNvSpPr>
          <p:nvPr>
            <p:ph type="title"/>
          </p:nvPr>
        </p:nvSpPr>
        <p:spPr>
          <a:xfrm>
            <a:off x="415600" y="432000"/>
            <a:ext cx="10669343" cy="720000"/>
          </a:xfrm>
        </p:spPr>
        <p:txBody>
          <a:bodyPr rtlCol="1"/>
          <a:lstStyle>
            <a:defPPr algn="r" rtl="1"/>
          </a:lstStyle>
          <a:p>
            <a:pPr rtl="1"/>
            <a:r>
              <a:rPr lang="ar" dirty="0"/>
              <a:t>أهداف الجلسة</a:t>
            </a:r>
          </a:p>
        </p:txBody>
      </p:sp>
      <p:sp>
        <p:nvSpPr>
          <p:cNvPr id="3" name="TextBox 2">
            <a:extLst>
              <a:ext uri="{FF2B5EF4-FFF2-40B4-BE49-F238E27FC236}">
                <a16:creationId xmlns:a16="http://schemas.microsoft.com/office/drawing/2014/main" id="{D9574ABE-0920-30A5-D122-5D3295624D29}"/>
              </a:ext>
            </a:extLst>
          </p:cNvPr>
          <p:cNvSpPr txBox="1"/>
          <p:nvPr/>
        </p:nvSpPr>
        <p:spPr>
          <a:xfrm>
            <a:off x="54591" y="6349429"/>
            <a:ext cx="517337" cy="358688"/>
          </a:xfrm>
          <a:prstGeom prst="rect">
            <a:avLst/>
          </a:prstGeom>
          <a:solidFill>
            <a:schemeClr val="bg1"/>
          </a:solidFill>
          <a:ln>
            <a:solidFill>
              <a:schemeClr val="bg1"/>
            </a:solidFill>
          </a:ln>
        </p:spPr>
        <p:txBody>
          <a:bodyPr wrap="square" rtlCol="1">
            <a:spAutoFit/>
          </a:bodyPr>
          <a:lstStyle>
            <a:defPPr algn="r" rtl="1"/>
          </a:lstStyle>
          <a:p>
            <a:pPr algn="l" rtl="1">
              <a:lnSpc>
                <a:spcPct val="200000"/>
              </a:lnSpc>
              <a:defRPr sz="1000">
                <a:latin typeface="Aptos" panose="020B0004020202020204" pitchFamily="34" charset="0"/>
              </a:defRPr>
            </a:pPr>
            <a:r>
              <a:rPr lang="ar" dirty="0"/>
              <a:t>9</a:t>
            </a:r>
            <a:r>
              <a:rPr lang="ar-EG" dirty="0"/>
              <a:t>-</a:t>
            </a:r>
            <a:r>
              <a:rPr lang="ar" dirty="0"/>
              <a:t>3</a:t>
            </a:r>
          </a:p>
        </p:txBody>
      </p:sp>
    </p:spTree>
    <p:extLst>
      <p:ext uri="{BB962C8B-B14F-4D97-AF65-F5344CB8AC3E}">
        <p14:creationId xmlns:p14="http://schemas.microsoft.com/office/powerpoint/2010/main" val="19547117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68"/>
        <p:cNvGrpSpPr/>
        <p:nvPr/>
      </p:nvGrpSpPr>
      <p:grpSpPr>
        <a:xfrm>
          <a:off x="0" y="0"/>
          <a:ext cx="0" cy="0"/>
          <a:chOff x="0" y="0"/>
          <a:chExt cx="0" cy="0"/>
        </a:xfrm>
      </p:grpSpPr>
      <p:sp>
        <p:nvSpPr>
          <p:cNvPr id="1370" name="Google Shape;1370;p169"/>
          <p:cNvSpPr txBox="1"/>
          <p:nvPr/>
        </p:nvSpPr>
        <p:spPr>
          <a:xfrm>
            <a:off x="0" y="30257"/>
            <a:ext cx="12192000" cy="1098265"/>
          </a:xfrm>
          <a:prstGeom prst="rect">
            <a:avLst/>
          </a:prstGeom>
          <a:noFill/>
          <a:ln>
            <a:noFill/>
          </a:ln>
        </p:spPr>
        <p:txBody>
          <a:bodyPr spcFirstLastPara="1" wrap="square" lIns="121900" tIns="60933" rIns="121900" bIns="60933" rtlCol="1" anchor="ctr" anchorCtr="0">
            <a:noAutofit/>
          </a:bodyPr>
          <a:lstStyle>
            <a:defPPr algn="r" rtl="1"/>
          </a:lstStyle>
          <a:p>
            <a:pPr algn="ctr" rtl="1">
              <a:lnSpc>
                <a:spcPct val="90000"/>
              </a:lnSpc>
              <a:spcAft>
                <a:spcPts val="800"/>
              </a:spcAft>
              <a:buClr>
                <a:srgbClr val="000000"/>
              </a:buClr>
              <a:buSzPts val="2400"/>
              <a:defRPr sz="3400" b="1">
                <a:solidFill>
                  <a:schemeClr val="accent3"/>
                </a:solidFill>
                <a:latin typeface="+mj-lt"/>
                <a:cs typeface="Arial"/>
                <a:sym typeface="Arial"/>
              </a:defRPr>
            </a:pPr>
            <a:r>
              <a:rPr lang="ar" dirty="0">
                <a:latin typeface="Arial" panose="020B0604020202020204" pitchFamily="34" charset="0"/>
              </a:rPr>
              <a:t>خطوات التدبير العلاجي السريري لحالات الاغتصاب</a:t>
            </a:r>
          </a:p>
        </p:txBody>
      </p:sp>
      <p:grpSp>
        <p:nvGrpSpPr>
          <p:cNvPr id="21" name="Group 20">
            <a:extLst>
              <a:ext uri="{FF2B5EF4-FFF2-40B4-BE49-F238E27FC236}">
                <a16:creationId xmlns:a16="http://schemas.microsoft.com/office/drawing/2014/main" id="{2ABD33DC-F899-5072-9FA2-62B19B7F465E}"/>
              </a:ext>
            </a:extLst>
          </p:cNvPr>
          <p:cNvGrpSpPr/>
          <p:nvPr/>
        </p:nvGrpSpPr>
        <p:grpSpPr>
          <a:xfrm flipH="1">
            <a:off x="1037199" y="1128522"/>
            <a:ext cx="10117603" cy="4733308"/>
            <a:chOff x="1037198" y="1221122"/>
            <a:chExt cx="10117603" cy="4733308"/>
          </a:xfrm>
        </p:grpSpPr>
        <p:sp>
          <p:nvSpPr>
            <p:cNvPr id="1375" name="Google Shape;1375;p169"/>
            <p:cNvSpPr/>
            <p:nvPr/>
          </p:nvSpPr>
          <p:spPr>
            <a:xfrm>
              <a:off x="1037198" y="1221122"/>
              <a:ext cx="1731773" cy="482405"/>
            </a:xfrm>
            <a:prstGeom prst="roundRect">
              <a:avLst>
                <a:gd name="adj" fmla="val 16667"/>
              </a:avLst>
            </a:prstGeom>
            <a:solidFill>
              <a:srgbClr val="0070C0">
                <a:alpha val="50213"/>
              </a:srgbClr>
            </a:solidFill>
            <a:ln w="9525" cap="flat" cmpd="sng">
              <a:noFill/>
              <a:prstDash val="solid"/>
              <a:miter lim="800000"/>
              <a:headEnd type="none" w="sm" len="sm"/>
              <a:tailEnd type="none" w="sm" len="sm"/>
            </a:ln>
          </p:spPr>
          <p:txBody>
            <a:bodyPr spcFirstLastPara="1" wrap="square" lIns="121900" tIns="60933" rIns="121900" bIns="60933" rtlCol="1" anchor="ctr" anchorCtr="0">
              <a:noAutofit/>
            </a:bodyPr>
            <a:lstStyle>
              <a:defPPr algn="r" rtl="1"/>
            </a:lstStyle>
            <a:p>
              <a:pPr algn="ctr" rtl="1">
                <a:buClr>
                  <a:srgbClr val="FFFFFF"/>
                </a:buClr>
                <a:buSzPts val="1633"/>
                <a:defRPr sz="2177" b="1">
                  <a:solidFill>
                    <a:srgbClr val="FFFFFF"/>
                  </a:solidFill>
                  <a:latin typeface="Arial"/>
                  <a:cs typeface="Arial"/>
                  <a:sym typeface="Arial"/>
                </a:defRPr>
              </a:pPr>
              <a:r>
                <a:rPr lang="ar"/>
                <a:t>الخطوة 1</a:t>
              </a:r>
            </a:p>
          </p:txBody>
        </p:sp>
        <p:sp>
          <p:nvSpPr>
            <p:cNvPr id="1376" name="Google Shape;1376;p169"/>
            <p:cNvSpPr/>
            <p:nvPr/>
          </p:nvSpPr>
          <p:spPr>
            <a:xfrm>
              <a:off x="1037198" y="1829977"/>
              <a:ext cx="1731773" cy="480880"/>
            </a:xfrm>
            <a:prstGeom prst="roundRect">
              <a:avLst>
                <a:gd name="adj" fmla="val 16667"/>
              </a:avLst>
            </a:prstGeom>
            <a:solidFill>
              <a:schemeClr val="accent1"/>
            </a:solidFill>
            <a:ln w="9525" cap="flat" cmpd="sng">
              <a:noFill/>
              <a:prstDash val="solid"/>
              <a:miter lim="800000"/>
              <a:headEnd type="none" w="sm" len="sm"/>
              <a:tailEnd type="none" w="sm" len="sm"/>
            </a:ln>
          </p:spPr>
          <p:txBody>
            <a:bodyPr spcFirstLastPara="1" wrap="square" lIns="121900" tIns="60933" rIns="121900" bIns="60933" rtlCol="1" anchor="ctr" anchorCtr="0">
              <a:noAutofit/>
            </a:bodyPr>
            <a:lstStyle>
              <a:defPPr algn="r" rtl="1"/>
            </a:lstStyle>
            <a:p>
              <a:pPr algn="ctr" rtl="1">
                <a:buClr>
                  <a:srgbClr val="FFFFFF"/>
                </a:buClr>
                <a:buSzPts val="1633"/>
                <a:defRPr sz="2177" b="1">
                  <a:solidFill>
                    <a:srgbClr val="FFFFFF"/>
                  </a:solidFill>
                  <a:latin typeface="Arial"/>
                  <a:ea typeface="Arial"/>
                  <a:cs typeface="Arial"/>
                  <a:sym typeface="Arial"/>
                </a:defRPr>
              </a:pPr>
              <a:r>
                <a:rPr lang="ar"/>
                <a:t>الخطوة 2</a:t>
              </a:r>
              <a:endParaRPr sz="1867">
                <a:solidFill>
                  <a:srgbClr val="000000"/>
                </a:solidFill>
                <a:latin typeface="Arial"/>
                <a:ea typeface="Arial"/>
                <a:cs typeface="Arial"/>
                <a:sym typeface="Arial"/>
              </a:endParaRPr>
            </a:p>
          </p:txBody>
        </p:sp>
        <p:sp>
          <p:nvSpPr>
            <p:cNvPr id="1377" name="Google Shape;1377;p169"/>
            <p:cNvSpPr/>
            <p:nvPr/>
          </p:nvSpPr>
          <p:spPr>
            <a:xfrm>
              <a:off x="1037198" y="3044115"/>
              <a:ext cx="1731773" cy="480880"/>
            </a:xfrm>
            <a:prstGeom prst="roundRect">
              <a:avLst>
                <a:gd name="adj" fmla="val 16667"/>
              </a:avLst>
            </a:prstGeom>
            <a:solidFill>
              <a:srgbClr val="0070C0">
                <a:alpha val="50213"/>
              </a:srgbClr>
            </a:solidFill>
            <a:ln w="9525" cap="flat" cmpd="sng">
              <a:noFill/>
              <a:prstDash val="solid"/>
              <a:miter lim="800000"/>
              <a:headEnd type="none" w="sm" len="sm"/>
              <a:tailEnd type="none" w="sm" len="sm"/>
            </a:ln>
          </p:spPr>
          <p:txBody>
            <a:bodyPr spcFirstLastPara="1" wrap="square" lIns="121900" tIns="60933" rIns="121900" bIns="60933" rtlCol="1" anchor="ctr" anchorCtr="0">
              <a:noAutofit/>
            </a:bodyPr>
            <a:lstStyle>
              <a:defPPr algn="r" rtl="1"/>
            </a:lstStyle>
            <a:p>
              <a:pPr algn="ctr" rtl="1">
                <a:buClr>
                  <a:srgbClr val="FFFFFF"/>
                </a:buClr>
                <a:buSzPts val="1633"/>
                <a:defRPr sz="2177" b="1">
                  <a:solidFill>
                    <a:srgbClr val="FFFFFF"/>
                  </a:solidFill>
                  <a:latin typeface="Arial"/>
                  <a:cs typeface="Arial"/>
                  <a:sym typeface="Arial"/>
                </a:defRPr>
              </a:pPr>
              <a:r>
                <a:rPr lang="ar"/>
                <a:t>الخطوة 4</a:t>
              </a:r>
            </a:p>
          </p:txBody>
        </p:sp>
        <p:sp>
          <p:nvSpPr>
            <p:cNvPr id="1378" name="Google Shape;1378;p169"/>
            <p:cNvSpPr/>
            <p:nvPr/>
          </p:nvSpPr>
          <p:spPr>
            <a:xfrm>
              <a:off x="1037198" y="2437917"/>
              <a:ext cx="1731773" cy="480880"/>
            </a:xfrm>
            <a:prstGeom prst="roundRect">
              <a:avLst>
                <a:gd name="adj" fmla="val 16667"/>
              </a:avLst>
            </a:prstGeom>
            <a:solidFill>
              <a:schemeClr val="accent1"/>
            </a:solidFill>
            <a:ln w="9525" cap="flat" cmpd="sng">
              <a:noFill/>
              <a:prstDash val="solid"/>
              <a:miter lim="800000"/>
              <a:headEnd type="none" w="sm" len="sm"/>
              <a:tailEnd type="none" w="sm" len="sm"/>
            </a:ln>
          </p:spPr>
          <p:txBody>
            <a:bodyPr spcFirstLastPara="1" wrap="square" lIns="121900" tIns="60933" rIns="121900" bIns="60933" rtlCol="1" anchor="ctr" anchorCtr="0">
              <a:noAutofit/>
            </a:bodyPr>
            <a:lstStyle>
              <a:defPPr algn="r" rtl="1"/>
            </a:lstStyle>
            <a:p>
              <a:pPr algn="ctr" rtl="1">
                <a:buClr>
                  <a:srgbClr val="FFFFFF"/>
                </a:buClr>
                <a:buSzPts val="1633"/>
                <a:defRPr sz="2177" b="1">
                  <a:solidFill>
                    <a:srgbClr val="FFFFFF"/>
                  </a:solidFill>
                  <a:latin typeface="Arial"/>
                  <a:ea typeface="Arial"/>
                  <a:cs typeface="Arial"/>
                  <a:sym typeface="Arial"/>
                </a:defRPr>
              </a:pPr>
              <a:r>
                <a:rPr lang="ar"/>
                <a:t>الخطوة 3</a:t>
              </a:r>
              <a:endParaRPr sz="1867">
                <a:solidFill>
                  <a:srgbClr val="000000"/>
                </a:solidFill>
                <a:latin typeface="Arial"/>
                <a:ea typeface="Arial"/>
                <a:cs typeface="Arial"/>
                <a:sym typeface="Arial"/>
              </a:endParaRPr>
            </a:p>
          </p:txBody>
        </p:sp>
        <p:sp>
          <p:nvSpPr>
            <p:cNvPr id="1379" name="Google Shape;1379;p169"/>
            <p:cNvSpPr/>
            <p:nvPr/>
          </p:nvSpPr>
          <p:spPr>
            <a:xfrm>
              <a:off x="3084818" y="1221122"/>
              <a:ext cx="8069983" cy="482405"/>
            </a:xfrm>
            <a:prstGeom prst="roundRect">
              <a:avLst>
                <a:gd name="adj" fmla="val 16667"/>
              </a:avLst>
            </a:prstGeom>
            <a:solidFill>
              <a:schemeClr val="bg2"/>
            </a:solidFill>
            <a:ln w="9525" cap="flat" cmpd="sng">
              <a:noFill/>
              <a:prstDash val="solid"/>
              <a:miter lim="800000"/>
              <a:headEnd type="none" w="sm" len="sm"/>
              <a:tailEnd type="none" w="sm" len="sm"/>
            </a:ln>
          </p:spPr>
          <p:txBody>
            <a:bodyPr spcFirstLastPara="1" wrap="square" lIns="121900" tIns="60933" rIns="121900" bIns="60933" rtlCol="1" anchor="ctr" anchorCtr="0">
              <a:noAutofit/>
            </a:bodyPr>
            <a:lstStyle>
              <a:defPPr algn="r" rtl="1"/>
            </a:lstStyle>
            <a:p>
              <a:pPr rtl="1">
                <a:buClr>
                  <a:srgbClr val="000000"/>
                </a:buClr>
                <a:buSzPts val="1451"/>
                <a:defRPr sz="1935" b="1">
                  <a:solidFill>
                    <a:schemeClr val="tx1">
                      <a:lumMod val="50000"/>
                      <a:lumOff val="50000"/>
                    </a:schemeClr>
                  </a:solidFill>
                  <a:latin typeface="Arial"/>
                  <a:ea typeface="Arial"/>
                  <a:cs typeface="Arial"/>
                  <a:sym typeface="Arial"/>
                </a:defRPr>
              </a:pPr>
              <a:r>
                <a:rPr lang="ar"/>
                <a:t>الإصغاء والاستفسار عن الاحتياجات/الشواغل والإقرار بمعاناة الناجية</a:t>
              </a:r>
              <a:endParaRPr sz="1935" b="1">
                <a:solidFill>
                  <a:schemeClr val="tx1">
                    <a:lumMod val="50000"/>
                    <a:lumOff val="50000"/>
                  </a:schemeClr>
                </a:solidFill>
                <a:latin typeface="Cambria"/>
                <a:ea typeface="Cambria"/>
                <a:cs typeface="Cambria"/>
                <a:sym typeface="Cambria"/>
              </a:endParaRPr>
            </a:p>
          </p:txBody>
        </p:sp>
        <p:sp>
          <p:nvSpPr>
            <p:cNvPr id="1381" name="Google Shape;1381;p169"/>
            <p:cNvSpPr/>
            <p:nvPr/>
          </p:nvSpPr>
          <p:spPr>
            <a:xfrm>
              <a:off x="3080271" y="3650319"/>
              <a:ext cx="8071838" cy="481795"/>
            </a:xfrm>
            <a:prstGeom prst="roundRect">
              <a:avLst>
                <a:gd name="adj" fmla="val 16667"/>
              </a:avLst>
            </a:prstGeom>
            <a:solidFill>
              <a:schemeClr val="bg2"/>
            </a:solidFill>
            <a:ln w="9525" cap="flat" cmpd="sng">
              <a:noFill/>
              <a:prstDash val="solid"/>
              <a:miter lim="800000"/>
              <a:headEnd type="none" w="sm" len="sm"/>
              <a:tailEnd type="none" w="sm" len="sm"/>
            </a:ln>
          </p:spPr>
          <p:txBody>
            <a:bodyPr spcFirstLastPara="1" wrap="square" lIns="121900" tIns="60933" rIns="121900" bIns="60933" rtlCol="1" anchor="ctr" anchorCtr="0">
              <a:noAutofit/>
            </a:bodyPr>
            <a:lstStyle>
              <a:defPPr algn="r" rtl="1"/>
            </a:lstStyle>
            <a:p>
              <a:pPr rtl="1">
                <a:buClr>
                  <a:srgbClr val="000000"/>
                </a:buClr>
                <a:buSzPts val="1451"/>
                <a:defRPr sz="1935" b="1">
                  <a:solidFill>
                    <a:schemeClr val="tx1">
                      <a:lumMod val="50000"/>
                      <a:lumOff val="50000"/>
                    </a:schemeClr>
                  </a:solidFill>
                  <a:latin typeface="Arial"/>
                  <a:ea typeface="Arial"/>
                  <a:cs typeface="Arial"/>
                  <a:sym typeface="Arial"/>
                </a:defRPr>
              </a:pPr>
              <a:r>
                <a:rPr lang="ar"/>
                <a:t>تقديم العلاج</a:t>
              </a:r>
              <a:endParaRPr sz="1935" b="1">
                <a:solidFill>
                  <a:schemeClr val="tx1">
                    <a:lumMod val="50000"/>
                    <a:lumOff val="50000"/>
                  </a:schemeClr>
                </a:solidFill>
                <a:latin typeface="Cambria"/>
                <a:ea typeface="Cambria"/>
                <a:cs typeface="Cambria"/>
                <a:sym typeface="Cambria"/>
              </a:endParaRPr>
            </a:p>
          </p:txBody>
        </p:sp>
        <p:sp>
          <p:nvSpPr>
            <p:cNvPr id="1382" name="Google Shape;1382;p169"/>
            <p:cNvSpPr/>
            <p:nvPr/>
          </p:nvSpPr>
          <p:spPr>
            <a:xfrm>
              <a:off x="3080291" y="3044121"/>
              <a:ext cx="8072209" cy="480880"/>
            </a:xfrm>
            <a:prstGeom prst="roundRect">
              <a:avLst>
                <a:gd name="adj" fmla="val 16667"/>
              </a:avLst>
            </a:prstGeom>
            <a:solidFill>
              <a:schemeClr val="bg2"/>
            </a:solidFill>
            <a:ln w="9525" cap="flat" cmpd="sng">
              <a:noFill/>
              <a:prstDash val="solid"/>
              <a:miter lim="800000"/>
              <a:headEnd type="none" w="sm" len="sm"/>
              <a:tailEnd type="none" w="sm" len="sm"/>
            </a:ln>
          </p:spPr>
          <p:txBody>
            <a:bodyPr spcFirstLastPara="1" wrap="square" lIns="121900" tIns="60933" rIns="121900" bIns="60933" rtlCol="1" anchor="ctr" anchorCtr="0">
              <a:noAutofit/>
            </a:bodyPr>
            <a:lstStyle>
              <a:defPPr algn="r" rtl="1"/>
            </a:lstStyle>
            <a:p>
              <a:pPr rtl="1">
                <a:buClr>
                  <a:srgbClr val="000000"/>
                </a:buClr>
                <a:buSzPts val="1451"/>
                <a:defRPr sz="1935" b="1">
                  <a:solidFill>
                    <a:schemeClr val="tx1">
                      <a:lumMod val="50000"/>
                      <a:lumOff val="50000"/>
                    </a:schemeClr>
                  </a:solidFill>
                  <a:latin typeface="Arial"/>
                  <a:ea typeface="Arial"/>
                  <a:cs typeface="Arial"/>
                  <a:sym typeface="Arial"/>
                </a:defRPr>
              </a:pPr>
              <a:r>
                <a:rPr lang="ar"/>
                <a:t>إجراء الفحص البدني وفحص الأعضاء التناسلية والشرجية</a:t>
              </a:r>
              <a:endParaRPr sz="1935" b="1">
                <a:solidFill>
                  <a:schemeClr val="tx1">
                    <a:lumMod val="50000"/>
                    <a:lumOff val="50000"/>
                  </a:schemeClr>
                </a:solidFill>
                <a:latin typeface="Cambria"/>
                <a:ea typeface="Cambria"/>
                <a:cs typeface="Cambria"/>
                <a:sym typeface="Cambria"/>
              </a:endParaRPr>
            </a:p>
          </p:txBody>
        </p:sp>
        <p:sp>
          <p:nvSpPr>
            <p:cNvPr id="1383" name="Google Shape;1383;p169"/>
            <p:cNvSpPr/>
            <p:nvPr/>
          </p:nvSpPr>
          <p:spPr>
            <a:xfrm>
              <a:off x="1037198" y="3651465"/>
              <a:ext cx="1731773" cy="480880"/>
            </a:xfrm>
            <a:prstGeom prst="roundRect">
              <a:avLst>
                <a:gd name="adj" fmla="val 16667"/>
              </a:avLst>
            </a:prstGeom>
            <a:solidFill>
              <a:srgbClr val="0070C0">
                <a:alpha val="50213"/>
              </a:srgbClr>
            </a:solidFill>
            <a:ln w="9525" cap="flat" cmpd="sng">
              <a:noFill/>
              <a:prstDash val="solid"/>
              <a:miter lim="800000"/>
              <a:headEnd type="none" w="sm" len="sm"/>
              <a:tailEnd type="none" w="sm" len="sm"/>
            </a:ln>
          </p:spPr>
          <p:txBody>
            <a:bodyPr spcFirstLastPara="1" wrap="square" lIns="121900" tIns="60933" rIns="121900" bIns="60933" rtlCol="1" anchor="ctr" anchorCtr="0">
              <a:noAutofit/>
            </a:bodyPr>
            <a:lstStyle>
              <a:defPPr algn="r" rtl="1"/>
            </a:lstStyle>
            <a:p>
              <a:pPr algn="ctr" rtl="1">
                <a:buClr>
                  <a:srgbClr val="FFFFFF"/>
                </a:buClr>
                <a:buSzPts val="1633"/>
                <a:defRPr sz="2177" b="1">
                  <a:solidFill>
                    <a:srgbClr val="FFFFFF"/>
                  </a:solidFill>
                  <a:latin typeface="Arial"/>
                  <a:cs typeface="Arial"/>
                  <a:sym typeface="Arial"/>
                </a:defRPr>
              </a:pPr>
              <a:r>
                <a:rPr lang="ar"/>
                <a:t>الخطوة 5</a:t>
              </a:r>
            </a:p>
          </p:txBody>
        </p:sp>
        <p:sp>
          <p:nvSpPr>
            <p:cNvPr id="1384" name="Google Shape;1384;p169"/>
            <p:cNvSpPr/>
            <p:nvPr/>
          </p:nvSpPr>
          <p:spPr>
            <a:xfrm>
              <a:off x="3080291" y="4257669"/>
              <a:ext cx="8072209" cy="482405"/>
            </a:xfrm>
            <a:prstGeom prst="roundRect">
              <a:avLst>
                <a:gd name="adj" fmla="val 16667"/>
              </a:avLst>
            </a:prstGeom>
            <a:solidFill>
              <a:schemeClr val="bg2"/>
            </a:solidFill>
            <a:ln w="9525" cap="flat" cmpd="sng">
              <a:noFill/>
              <a:prstDash val="solid"/>
              <a:miter lim="800000"/>
              <a:headEnd type="none" w="sm" len="sm"/>
              <a:tailEnd type="none" w="sm" len="sm"/>
            </a:ln>
          </p:spPr>
          <p:txBody>
            <a:bodyPr spcFirstLastPara="1" wrap="square" lIns="121900" tIns="60933" rIns="121900" bIns="60933" rtlCol="1" anchor="ctr" anchorCtr="0">
              <a:noAutofit/>
            </a:bodyPr>
            <a:lstStyle>
              <a:defPPr algn="r" rtl="1"/>
            </a:lstStyle>
            <a:p>
              <a:pPr rtl="1">
                <a:buClr>
                  <a:srgbClr val="000000"/>
                </a:buClr>
                <a:buSzPts val="1451"/>
                <a:defRPr sz="1935" b="1">
                  <a:solidFill>
                    <a:schemeClr val="tx1">
                      <a:lumMod val="50000"/>
                      <a:lumOff val="50000"/>
                    </a:schemeClr>
                  </a:solidFill>
                  <a:latin typeface="Arial"/>
                  <a:ea typeface="Arial"/>
                  <a:cs typeface="Arial"/>
                  <a:sym typeface="Arial"/>
                </a:defRPr>
              </a:pPr>
              <a:r>
                <a:rPr lang="ar"/>
                <a:t>تعزيز السلامة والإحالة للحصول على دعم إضافي</a:t>
              </a:r>
              <a:endParaRPr sz="1935" b="1">
                <a:solidFill>
                  <a:schemeClr val="tx1">
                    <a:lumMod val="50000"/>
                    <a:lumOff val="50000"/>
                  </a:schemeClr>
                </a:solidFill>
                <a:latin typeface="Cambria"/>
                <a:ea typeface="Cambria"/>
                <a:cs typeface="Cambria"/>
                <a:sym typeface="Cambria"/>
              </a:endParaRPr>
            </a:p>
          </p:txBody>
        </p:sp>
        <p:sp>
          <p:nvSpPr>
            <p:cNvPr id="1385" name="Google Shape;1385;p169"/>
            <p:cNvSpPr/>
            <p:nvPr/>
          </p:nvSpPr>
          <p:spPr>
            <a:xfrm>
              <a:off x="1037198" y="4259404"/>
              <a:ext cx="1731773" cy="480880"/>
            </a:xfrm>
            <a:prstGeom prst="roundRect">
              <a:avLst>
                <a:gd name="adj" fmla="val 16667"/>
              </a:avLst>
            </a:prstGeom>
            <a:solidFill>
              <a:srgbClr val="0070C0">
                <a:alpha val="50213"/>
              </a:srgbClr>
            </a:solidFill>
            <a:ln w="9525" cap="flat" cmpd="sng">
              <a:noFill/>
              <a:prstDash val="solid"/>
              <a:miter lim="800000"/>
              <a:headEnd type="none" w="sm" len="sm"/>
              <a:tailEnd type="none" w="sm" len="sm"/>
            </a:ln>
          </p:spPr>
          <p:txBody>
            <a:bodyPr spcFirstLastPara="1" wrap="square" lIns="121900" tIns="60933" rIns="121900" bIns="60933" rtlCol="1" anchor="ctr" anchorCtr="0">
              <a:noAutofit/>
            </a:bodyPr>
            <a:lstStyle>
              <a:defPPr algn="r" rtl="1"/>
            </a:lstStyle>
            <a:p>
              <a:pPr algn="ctr" rtl="1">
                <a:buClr>
                  <a:srgbClr val="FFFFFF"/>
                </a:buClr>
                <a:buSzPts val="1633"/>
                <a:defRPr sz="2177" b="1">
                  <a:solidFill>
                    <a:srgbClr val="FFFFFF"/>
                  </a:solidFill>
                  <a:latin typeface="Arial"/>
                  <a:cs typeface="Arial"/>
                  <a:sym typeface="Arial"/>
                </a:defRPr>
              </a:pPr>
              <a:r>
                <a:rPr lang="ar"/>
                <a:t>الخطوة 6</a:t>
              </a:r>
            </a:p>
          </p:txBody>
        </p:sp>
        <p:sp>
          <p:nvSpPr>
            <p:cNvPr id="1386" name="Google Shape;1386;p169"/>
            <p:cNvSpPr/>
            <p:nvPr/>
          </p:nvSpPr>
          <p:spPr>
            <a:xfrm>
              <a:off x="3080291" y="4865608"/>
              <a:ext cx="8072209" cy="480880"/>
            </a:xfrm>
            <a:prstGeom prst="roundRect">
              <a:avLst>
                <a:gd name="adj" fmla="val 16667"/>
              </a:avLst>
            </a:prstGeom>
            <a:solidFill>
              <a:schemeClr val="bg2"/>
            </a:solidFill>
            <a:ln w="9525" cap="flat" cmpd="sng">
              <a:noFill/>
              <a:prstDash val="solid"/>
              <a:miter lim="800000"/>
              <a:headEnd type="none" w="sm" len="sm"/>
              <a:tailEnd type="none" w="sm" len="sm"/>
            </a:ln>
          </p:spPr>
          <p:txBody>
            <a:bodyPr spcFirstLastPara="1" wrap="square" lIns="121900" tIns="60933" rIns="121900" bIns="60933" rtlCol="1" anchor="ctr" anchorCtr="0">
              <a:noAutofit/>
            </a:bodyPr>
            <a:lstStyle>
              <a:defPPr algn="r" rtl="1"/>
            </a:lstStyle>
            <a:p>
              <a:pPr rtl="1">
                <a:buClr>
                  <a:srgbClr val="000000"/>
                </a:buClr>
                <a:buSzPts val="1451"/>
                <a:defRPr sz="1935" b="1">
                  <a:solidFill>
                    <a:schemeClr val="tx1">
                      <a:lumMod val="50000"/>
                      <a:lumOff val="50000"/>
                    </a:schemeClr>
                  </a:solidFill>
                  <a:latin typeface="Arial"/>
                  <a:ea typeface="Arial"/>
                  <a:cs typeface="Arial"/>
                  <a:sym typeface="Arial"/>
                </a:defRPr>
              </a:pPr>
              <a:r>
                <a:rPr lang="ar"/>
                <a:t>تقييم الصحة النفسية وتوفير الدعم النفسي الاجتماعي</a:t>
              </a:r>
              <a:endParaRPr sz="1935" b="1">
                <a:solidFill>
                  <a:schemeClr val="tx1">
                    <a:lumMod val="50000"/>
                    <a:lumOff val="50000"/>
                  </a:schemeClr>
                </a:solidFill>
                <a:latin typeface="Cambria"/>
                <a:ea typeface="Cambria"/>
                <a:cs typeface="Cambria"/>
                <a:sym typeface="Cambria"/>
              </a:endParaRPr>
            </a:p>
          </p:txBody>
        </p:sp>
        <p:sp>
          <p:nvSpPr>
            <p:cNvPr id="1387" name="Google Shape;1387;p169"/>
            <p:cNvSpPr/>
            <p:nvPr/>
          </p:nvSpPr>
          <p:spPr>
            <a:xfrm>
              <a:off x="1037198" y="4865602"/>
              <a:ext cx="1731773" cy="480880"/>
            </a:xfrm>
            <a:prstGeom prst="roundRect">
              <a:avLst>
                <a:gd name="adj" fmla="val 16667"/>
              </a:avLst>
            </a:prstGeom>
            <a:solidFill>
              <a:srgbClr val="0070C0">
                <a:alpha val="50213"/>
              </a:srgbClr>
            </a:solidFill>
            <a:ln w="9525" cap="flat" cmpd="sng">
              <a:noFill/>
              <a:prstDash val="solid"/>
              <a:miter lim="800000"/>
              <a:headEnd type="none" w="sm" len="sm"/>
              <a:tailEnd type="none" w="sm" len="sm"/>
            </a:ln>
          </p:spPr>
          <p:txBody>
            <a:bodyPr spcFirstLastPara="1" wrap="square" lIns="121900" tIns="60933" rIns="121900" bIns="60933" rtlCol="1" anchor="ctr" anchorCtr="0">
              <a:noAutofit/>
            </a:bodyPr>
            <a:lstStyle>
              <a:defPPr algn="r" rtl="1"/>
            </a:lstStyle>
            <a:p>
              <a:pPr algn="ctr" rtl="1">
                <a:buClr>
                  <a:srgbClr val="FFFFFF"/>
                </a:buClr>
                <a:buSzPts val="1633"/>
                <a:defRPr sz="2177" b="1">
                  <a:solidFill>
                    <a:srgbClr val="FFFFFF"/>
                  </a:solidFill>
                  <a:latin typeface="Arial"/>
                  <a:cs typeface="Arial"/>
                  <a:sym typeface="Arial"/>
                </a:defRPr>
              </a:pPr>
              <a:r>
                <a:rPr lang="ar"/>
                <a:t>الخطوة 7</a:t>
              </a:r>
            </a:p>
          </p:txBody>
        </p:sp>
        <p:sp>
          <p:nvSpPr>
            <p:cNvPr id="1388" name="Google Shape;1388;p169"/>
            <p:cNvSpPr/>
            <p:nvPr/>
          </p:nvSpPr>
          <p:spPr>
            <a:xfrm>
              <a:off x="3082592" y="5463017"/>
              <a:ext cx="8072208" cy="482405"/>
            </a:xfrm>
            <a:prstGeom prst="roundRect">
              <a:avLst>
                <a:gd name="adj" fmla="val 16667"/>
              </a:avLst>
            </a:prstGeom>
            <a:solidFill>
              <a:schemeClr val="bg2"/>
            </a:solidFill>
            <a:ln w="9525" cap="flat" cmpd="sng">
              <a:noFill/>
              <a:prstDash val="solid"/>
              <a:miter lim="800000"/>
              <a:headEnd type="none" w="sm" len="sm"/>
              <a:tailEnd type="none" w="sm" len="sm"/>
            </a:ln>
          </p:spPr>
          <p:txBody>
            <a:bodyPr spcFirstLastPara="1" wrap="square" lIns="121900" tIns="60933" rIns="121900" bIns="60933" rtlCol="1" anchor="ctr" anchorCtr="0">
              <a:noAutofit/>
            </a:bodyPr>
            <a:lstStyle>
              <a:defPPr algn="r" rtl="1"/>
            </a:lstStyle>
            <a:p>
              <a:pPr rtl="1">
                <a:buClr>
                  <a:srgbClr val="000000"/>
                </a:buClr>
                <a:buSzPts val="1451"/>
                <a:defRPr sz="1935" b="1">
                  <a:solidFill>
                    <a:schemeClr val="tx1">
                      <a:lumMod val="50000"/>
                      <a:lumOff val="50000"/>
                    </a:schemeClr>
                  </a:solidFill>
                  <a:latin typeface="Arial"/>
                  <a:ea typeface="Arial"/>
                  <a:cs typeface="Arial"/>
                  <a:sym typeface="Arial"/>
                </a:defRPr>
              </a:pPr>
              <a:r>
                <a:rPr lang="ar"/>
                <a:t>تحديد موعد زيارة لمتابعة تقديم الرعاية</a:t>
              </a:r>
              <a:endParaRPr sz="1867">
                <a:solidFill>
                  <a:schemeClr val="tx1">
                    <a:lumMod val="50000"/>
                    <a:lumOff val="50000"/>
                  </a:schemeClr>
                </a:solidFill>
                <a:latin typeface="Arial"/>
                <a:ea typeface="Arial"/>
                <a:cs typeface="Arial"/>
                <a:sym typeface="Arial"/>
              </a:endParaRPr>
            </a:p>
          </p:txBody>
        </p:sp>
        <p:sp>
          <p:nvSpPr>
            <p:cNvPr id="1390" name="Google Shape;1390;p169"/>
            <p:cNvSpPr/>
            <p:nvPr/>
          </p:nvSpPr>
          <p:spPr>
            <a:xfrm>
              <a:off x="1037198" y="5473550"/>
              <a:ext cx="1731773" cy="480880"/>
            </a:xfrm>
            <a:prstGeom prst="roundRect">
              <a:avLst>
                <a:gd name="adj" fmla="val 16667"/>
              </a:avLst>
            </a:prstGeom>
            <a:solidFill>
              <a:srgbClr val="0070C0">
                <a:alpha val="50213"/>
              </a:srgbClr>
            </a:solidFill>
            <a:ln w="9525" cap="flat" cmpd="sng">
              <a:noFill/>
              <a:prstDash val="solid"/>
              <a:miter lim="800000"/>
              <a:headEnd type="none" w="sm" len="sm"/>
              <a:tailEnd type="none" w="sm" len="sm"/>
            </a:ln>
          </p:spPr>
          <p:txBody>
            <a:bodyPr spcFirstLastPara="1" wrap="square" lIns="121900" tIns="60933" rIns="121900" bIns="60933" rtlCol="1" anchor="ctr" anchorCtr="0">
              <a:noAutofit/>
            </a:bodyPr>
            <a:lstStyle>
              <a:defPPr algn="r" rtl="1"/>
            </a:lstStyle>
            <a:p>
              <a:pPr algn="ctr" rtl="1">
                <a:buClr>
                  <a:srgbClr val="FFFFFF"/>
                </a:buClr>
                <a:buSzPts val="1633"/>
                <a:defRPr sz="2177" b="1">
                  <a:solidFill>
                    <a:srgbClr val="FFFFFF"/>
                  </a:solidFill>
                  <a:latin typeface="Arial"/>
                  <a:cs typeface="Arial"/>
                  <a:sym typeface="Arial"/>
                </a:defRPr>
              </a:pPr>
              <a:r>
                <a:rPr lang="ar"/>
                <a:t>الخطوة 8</a:t>
              </a:r>
            </a:p>
          </p:txBody>
        </p:sp>
        <p:sp>
          <p:nvSpPr>
            <p:cNvPr id="1391" name="Google Shape;1391;p169"/>
            <p:cNvSpPr/>
            <p:nvPr/>
          </p:nvSpPr>
          <p:spPr>
            <a:xfrm>
              <a:off x="3082591" y="1835773"/>
              <a:ext cx="8069983" cy="482405"/>
            </a:xfrm>
            <a:prstGeom prst="roundRect">
              <a:avLst>
                <a:gd name="adj" fmla="val 16667"/>
              </a:avLst>
            </a:prstGeom>
            <a:noFill/>
            <a:ln w="9525" cap="flat" cmpd="sng">
              <a:solidFill>
                <a:schemeClr val="accent1"/>
              </a:solidFill>
              <a:prstDash val="solid"/>
              <a:miter lim="800000"/>
              <a:headEnd type="none" w="sm" len="sm"/>
              <a:tailEnd type="none" w="sm" len="sm"/>
            </a:ln>
          </p:spPr>
          <p:txBody>
            <a:bodyPr spcFirstLastPara="1" wrap="square" lIns="121900" tIns="60933" rIns="121900" bIns="60933" rtlCol="1" anchor="ctr" anchorCtr="0">
              <a:noAutofit/>
            </a:bodyPr>
            <a:lstStyle>
              <a:defPPr algn="r" rtl="1"/>
            </a:lstStyle>
            <a:p>
              <a:pPr rtl="1">
                <a:buClr>
                  <a:srgbClr val="000000"/>
                </a:buClr>
                <a:buSzPts val="1451"/>
                <a:defRPr sz="1935" b="1">
                  <a:solidFill>
                    <a:schemeClr val="tx2"/>
                  </a:solidFill>
                  <a:latin typeface="Arial"/>
                  <a:ea typeface="Arial"/>
                  <a:cs typeface="Arial"/>
                  <a:sym typeface="Arial"/>
                </a:defRPr>
              </a:pPr>
              <a:r>
                <a:rPr lang="ar"/>
                <a:t>الحصول على الموافقة المستنيرة وإعداد الناجية</a:t>
              </a:r>
              <a:endParaRPr sz="1935" b="1">
                <a:solidFill>
                  <a:schemeClr val="tx2"/>
                </a:solidFill>
                <a:latin typeface="Cambria"/>
                <a:ea typeface="Cambria"/>
                <a:cs typeface="Cambria"/>
                <a:sym typeface="Cambria"/>
              </a:endParaRPr>
            </a:p>
          </p:txBody>
        </p:sp>
        <p:sp>
          <p:nvSpPr>
            <p:cNvPr id="1392" name="Google Shape;1392;p169"/>
            <p:cNvSpPr/>
            <p:nvPr/>
          </p:nvSpPr>
          <p:spPr>
            <a:xfrm>
              <a:off x="3080271" y="2434189"/>
              <a:ext cx="8072208" cy="482405"/>
            </a:xfrm>
            <a:prstGeom prst="roundRect">
              <a:avLst>
                <a:gd name="adj" fmla="val 16667"/>
              </a:avLst>
            </a:prstGeom>
            <a:noFill/>
            <a:ln w="9525" cap="flat" cmpd="sng">
              <a:solidFill>
                <a:schemeClr val="accent1"/>
              </a:solidFill>
              <a:prstDash val="solid"/>
              <a:miter lim="800000"/>
              <a:headEnd type="none" w="sm" len="sm"/>
              <a:tailEnd type="none" w="sm" len="sm"/>
            </a:ln>
          </p:spPr>
          <p:txBody>
            <a:bodyPr spcFirstLastPara="1" wrap="square" lIns="121900" tIns="60933" rIns="121900" bIns="60933" rtlCol="1" anchor="ctr" anchorCtr="0">
              <a:noAutofit/>
            </a:bodyPr>
            <a:lstStyle>
              <a:defPPr algn="r" rtl="1"/>
            </a:lstStyle>
            <a:p>
              <a:pPr rtl="1">
                <a:buClr>
                  <a:srgbClr val="000000"/>
                </a:buClr>
                <a:buSzPts val="1451"/>
                <a:defRPr sz="1935" b="1">
                  <a:solidFill>
                    <a:schemeClr val="tx2"/>
                  </a:solidFill>
                  <a:latin typeface="Arial"/>
                  <a:ea typeface="Arial"/>
                  <a:cs typeface="Arial"/>
                  <a:sym typeface="Arial"/>
                </a:defRPr>
              </a:pPr>
              <a:r>
                <a:rPr lang="ar"/>
                <a:t>تسجيل التاريخ المرضي للناجية</a:t>
              </a:r>
              <a:endParaRPr sz="1867">
                <a:solidFill>
                  <a:schemeClr val="tx2"/>
                </a:solidFill>
                <a:latin typeface="Arial"/>
                <a:ea typeface="Arial"/>
                <a:cs typeface="Arial"/>
                <a:sym typeface="Arial"/>
              </a:endParaRPr>
            </a:p>
          </p:txBody>
        </p:sp>
      </p:grpSp>
      <p:sp>
        <p:nvSpPr>
          <p:cNvPr id="2" name="TextBox 1">
            <a:extLst>
              <a:ext uri="{FF2B5EF4-FFF2-40B4-BE49-F238E27FC236}">
                <a16:creationId xmlns:a16="http://schemas.microsoft.com/office/drawing/2014/main" id="{05B833EA-8E3A-AAF3-72BD-796ED85E77CC}"/>
              </a:ext>
            </a:extLst>
          </p:cNvPr>
          <p:cNvSpPr txBox="1"/>
          <p:nvPr/>
        </p:nvSpPr>
        <p:spPr>
          <a:xfrm>
            <a:off x="54591" y="6349429"/>
            <a:ext cx="517337" cy="358688"/>
          </a:xfrm>
          <a:prstGeom prst="rect">
            <a:avLst/>
          </a:prstGeom>
          <a:solidFill>
            <a:schemeClr val="bg1"/>
          </a:solidFill>
          <a:ln>
            <a:solidFill>
              <a:schemeClr val="bg1"/>
            </a:solidFill>
          </a:ln>
        </p:spPr>
        <p:txBody>
          <a:bodyPr wrap="square" rtlCol="1">
            <a:spAutoFit/>
          </a:bodyPr>
          <a:lstStyle>
            <a:defPPr algn="r" rtl="1"/>
          </a:lstStyle>
          <a:p>
            <a:pPr algn="l" rtl="1">
              <a:lnSpc>
                <a:spcPct val="200000"/>
              </a:lnSpc>
              <a:defRPr sz="1000">
                <a:latin typeface="Aptos" panose="020B0004020202020204" pitchFamily="34" charset="0"/>
              </a:defRPr>
            </a:pPr>
            <a:r>
              <a:rPr lang="ar" dirty="0"/>
              <a:t>9</a:t>
            </a:r>
            <a:r>
              <a:rPr lang="ar-EG" dirty="0"/>
              <a:t>-</a:t>
            </a:r>
            <a:r>
              <a:rPr lang="ar" dirty="0"/>
              <a:t>4</a:t>
            </a:r>
          </a:p>
        </p:txBody>
      </p:sp>
    </p:spTree>
    <p:extLst>
      <p:ext uri="{BB962C8B-B14F-4D97-AF65-F5344CB8AC3E}">
        <p14:creationId xmlns:p14="http://schemas.microsoft.com/office/powerpoint/2010/main" val="30596056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08"/>
        <p:cNvGrpSpPr/>
        <p:nvPr/>
      </p:nvGrpSpPr>
      <p:grpSpPr>
        <a:xfrm>
          <a:off x="0" y="0"/>
          <a:ext cx="0" cy="0"/>
          <a:chOff x="0" y="0"/>
          <a:chExt cx="0" cy="0"/>
        </a:xfrm>
      </p:grpSpPr>
      <p:sp>
        <p:nvSpPr>
          <p:cNvPr id="1409" name="Google Shape;1409;p170"/>
          <p:cNvSpPr txBox="1"/>
          <p:nvPr/>
        </p:nvSpPr>
        <p:spPr>
          <a:xfrm>
            <a:off x="0" y="1"/>
            <a:ext cx="12192000" cy="1298712"/>
          </a:xfrm>
          <a:prstGeom prst="rect">
            <a:avLst/>
          </a:prstGeom>
          <a:noFill/>
          <a:ln>
            <a:noFill/>
          </a:ln>
        </p:spPr>
        <p:txBody>
          <a:bodyPr spcFirstLastPara="1" wrap="square" lIns="121900" tIns="60933" rIns="121900" bIns="60933" rtlCol="1" anchor="ctr" anchorCtr="0">
            <a:noAutofit/>
          </a:bodyPr>
          <a:lstStyle>
            <a:defPPr algn="r" rtl="1"/>
          </a:lstStyle>
          <a:p>
            <a:pPr algn="ctr" rtl="1">
              <a:lnSpc>
                <a:spcPct val="90000"/>
              </a:lnSpc>
              <a:spcAft>
                <a:spcPts val="800"/>
              </a:spcAft>
              <a:buClr>
                <a:srgbClr val="000000"/>
              </a:buClr>
              <a:buSzPts val="2400"/>
              <a:defRPr sz="3400" b="1">
                <a:solidFill>
                  <a:schemeClr val="accent3"/>
                </a:solidFill>
                <a:latin typeface="+mj-lt"/>
                <a:cs typeface="Arial"/>
                <a:sym typeface="Arial"/>
              </a:defRPr>
            </a:pPr>
            <a:r>
              <a:rPr lang="ar" dirty="0">
                <a:latin typeface="Arial" panose="020B0604020202020204" pitchFamily="34" charset="0"/>
              </a:rPr>
              <a:t>الموافقة المستنيرة ... عملية مستمرة</a:t>
            </a:r>
            <a:endParaRPr sz="3400" b="1" dirty="0">
              <a:solidFill>
                <a:schemeClr val="accent3"/>
              </a:solidFill>
              <a:latin typeface="Arial" panose="020B0604020202020204" pitchFamily="34" charset="0"/>
              <a:cs typeface="Arial"/>
              <a:sym typeface="Arial"/>
            </a:endParaRPr>
          </a:p>
        </p:txBody>
      </p:sp>
      <p:sp>
        <p:nvSpPr>
          <p:cNvPr id="1411" name="Google Shape;1411;p170"/>
          <p:cNvSpPr txBox="1"/>
          <p:nvPr/>
        </p:nvSpPr>
        <p:spPr>
          <a:xfrm>
            <a:off x="767787" y="1445115"/>
            <a:ext cx="10556071" cy="4029709"/>
          </a:xfrm>
          <a:prstGeom prst="rect">
            <a:avLst/>
          </a:prstGeom>
          <a:noFill/>
          <a:ln>
            <a:noFill/>
          </a:ln>
        </p:spPr>
        <p:txBody>
          <a:bodyPr spcFirstLastPara="1" wrap="square" lIns="121900" tIns="60933" rIns="121900" bIns="60933" rtlCol="1" anchor="t" anchorCtr="0">
            <a:noAutofit/>
          </a:bodyPr>
          <a:lstStyle>
            <a:defPPr algn="r" rtl="1"/>
          </a:lstStyle>
          <a:p>
            <a:pPr marR="118530" algn="r" rtl="1">
              <a:lnSpc>
                <a:spcPct val="108000"/>
              </a:lnSpc>
              <a:spcAft>
                <a:spcPts val="400"/>
              </a:spcAft>
              <a:defRPr sz="2600" b="1">
                <a:solidFill>
                  <a:schemeClr val="accent2"/>
                </a:solidFill>
                <a:latin typeface="Arial"/>
                <a:ea typeface="Arial"/>
                <a:cs typeface="Arial"/>
                <a:sym typeface="Arial"/>
              </a:defRPr>
            </a:pPr>
            <a:r>
              <a:rPr lang="ar" dirty="0"/>
              <a:t>الاعتبارات</a:t>
            </a:r>
            <a:endParaRPr sz="2600" b="1" dirty="0">
              <a:solidFill>
                <a:schemeClr val="accent2"/>
              </a:solidFill>
              <a:latin typeface="Arial"/>
              <a:ea typeface="Arial"/>
              <a:cs typeface="Arial"/>
              <a:sym typeface="Arial"/>
            </a:endParaRPr>
          </a:p>
          <a:p>
            <a:pPr marL="457189" indent="-457189" algn="r" rtl="1">
              <a:lnSpc>
                <a:spcPct val="108000"/>
              </a:lnSpc>
              <a:spcAft>
                <a:spcPts val="400"/>
              </a:spcAft>
              <a:buClr>
                <a:schemeClr val="accent2"/>
              </a:buClr>
              <a:buSzPct val="125000"/>
              <a:buFont typeface="Arial" panose="020B0604020202020204" pitchFamily="34" charset="0"/>
              <a:buChar char="•"/>
              <a:defRPr sz="2200">
                <a:solidFill>
                  <a:srgbClr val="000000"/>
                </a:solidFill>
                <a:latin typeface="Arial"/>
                <a:ea typeface="Arial"/>
                <a:cs typeface="Arial"/>
                <a:sym typeface="Arial"/>
              </a:defRPr>
            </a:pPr>
            <a:r>
              <a:rPr lang="ar" dirty="0"/>
              <a:t>يجب أن تكون الناجية على دراية بالعواقب المرتبطة بخياراتها كي تُعطي موافقة مستنيرة.</a:t>
            </a:r>
            <a:endParaRPr sz="2200" dirty="0">
              <a:latin typeface="Arial" panose="020B0604020202020204" pitchFamily="34" charset="0"/>
            </a:endParaRPr>
          </a:p>
          <a:p>
            <a:pPr marL="457189" indent="-457189" algn="r" rtl="1">
              <a:lnSpc>
                <a:spcPct val="108000"/>
              </a:lnSpc>
              <a:spcAft>
                <a:spcPts val="400"/>
              </a:spcAft>
              <a:buClr>
                <a:schemeClr val="accent2"/>
              </a:buClr>
              <a:buSzPct val="125000"/>
              <a:buFont typeface="Arial" panose="020B0604020202020204" pitchFamily="34" charset="0"/>
              <a:buChar char="•"/>
              <a:defRPr sz="2200">
                <a:solidFill>
                  <a:srgbClr val="000000"/>
                </a:solidFill>
                <a:latin typeface="Arial"/>
                <a:ea typeface="Arial"/>
                <a:cs typeface="Arial"/>
                <a:sym typeface="Arial"/>
              </a:defRPr>
            </a:pPr>
            <a:r>
              <a:rPr lang="ar" dirty="0"/>
              <a:t>عند رعاية الناجية من العنف الجنسي، من المهم الحصول منها على موافقة شفهية مستنيرة بشكل متكرر ومستمر.</a:t>
            </a:r>
            <a:endParaRPr sz="2200" dirty="0">
              <a:latin typeface="Arial" panose="020B0604020202020204" pitchFamily="34" charset="0"/>
            </a:endParaRPr>
          </a:p>
          <a:p>
            <a:pPr marL="457189" indent="-457189" algn="r" rtl="1">
              <a:lnSpc>
                <a:spcPct val="108000"/>
              </a:lnSpc>
              <a:spcAft>
                <a:spcPts val="400"/>
              </a:spcAft>
              <a:buClr>
                <a:schemeClr val="accent2"/>
              </a:buClr>
              <a:buSzPct val="125000"/>
              <a:buFont typeface="Arial" panose="020B0604020202020204" pitchFamily="34" charset="0"/>
              <a:buChar char="•"/>
              <a:defRPr sz="2200">
                <a:solidFill>
                  <a:srgbClr val="000000"/>
                </a:solidFill>
                <a:latin typeface="Arial"/>
                <a:ea typeface="Arial"/>
                <a:cs typeface="Arial"/>
                <a:sym typeface="Arial"/>
              </a:defRPr>
            </a:pPr>
            <a:r>
              <a:rPr lang="ar" dirty="0"/>
              <a:t>يُنصح بالحصول على الموافقة المستنيرة خطياً، وهي تكون مطلوبة عادةً قبل:</a:t>
            </a:r>
            <a:endParaRPr sz="2200" dirty="0">
              <a:latin typeface="Arial" panose="020B0604020202020204" pitchFamily="34" charset="0"/>
            </a:endParaRPr>
          </a:p>
          <a:p>
            <a:pPr marL="842412" lvl="4" indent="-380990" algn="r" rtl="1">
              <a:lnSpc>
                <a:spcPct val="108000"/>
              </a:lnSpc>
              <a:spcAft>
                <a:spcPts val="400"/>
              </a:spcAft>
              <a:buClr>
                <a:schemeClr val="accent2"/>
              </a:buClr>
              <a:buSzPct val="100000"/>
              <a:buFont typeface="Arial" panose="020B0604020202020204" pitchFamily="34" charset="0"/>
              <a:buChar char="•"/>
              <a:defRPr sz="2200">
                <a:solidFill>
                  <a:schemeClr val="tx2"/>
                </a:solidFill>
                <a:latin typeface="Arial"/>
                <a:ea typeface="Arial"/>
                <a:cs typeface="Arial"/>
                <a:sym typeface="Arial"/>
              </a:defRPr>
            </a:pPr>
            <a:r>
              <a:rPr lang="ar" dirty="0"/>
              <a:t>إجراء الفحص البدني</a:t>
            </a:r>
            <a:endParaRPr sz="2200" dirty="0">
              <a:solidFill>
                <a:schemeClr val="tx2"/>
              </a:solidFill>
              <a:latin typeface="Arial" panose="020B0604020202020204" pitchFamily="34" charset="0"/>
            </a:endParaRPr>
          </a:p>
          <a:p>
            <a:pPr marL="842412" lvl="4" indent="-380990" algn="r" rtl="1">
              <a:lnSpc>
                <a:spcPct val="108000"/>
              </a:lnSpc>
              <a:spcAft>
                <a:spcPts val="400"/>
              </a:spcAft>
              <a:buClr>
                <a:schemeClr val="accent2"/>
              </a:buClr>
              <a:buSzPct val="100000"/>
              <a:buFont typeface="Arial" panose="020B0604020202020204" pitchFamily="34" charset="0"/>
              <a:buChar char="•"/>
              <a:defRPr sz="2200">
                <a:solidFill>
                  <a:schemeClr val="tx2"/>
                </a:solidFill>
                <a:latin typeface="Arial"/>
                <a:ea typeface="Arial"/>
                <a:cs typeface="Arial"/>
                <a:sym typeface="Arial"/>
              </a:defRPr>
            </a:pPr>
            <a:r>
              <a:rPr lang="ar" dirty="0"/>
              <a:t>جمع الأدلة المادية</a:t>
            </a:r>
            <a:endParaRPr sz="2200" dirty="0">
              <a:solidFill>
                <a:schemeClr val="tx2"/>
              </a:solidFill>
              <a:latin typeface="Arial" panose="020B0604020202020204" pitchFamily="34" charset="0"/>
            </a:endParaRPr>
          </a:p>
          <a:p>
            <a:pPr marL="842412" lvl="4" indent="-380990" algn="r" rtl="1">
              <a:lnSpc>
                <a:spcPct val="108000"/>
              </a:lnSpc>
              <a:spcAft>
                <a:spcPts val="400"/>
              </a:spcAft>
              <a:buClr>
                <a:schemeClr val="accent2"/>
              </a:buClr>
              <a:buSzPct val="100000"/>
              <a:buFont typeface="Arial" panose="020B0604020202020204" pitchFamily="34" charset="0"/>
              <a:buChar char="•"/>
              <a:defRPr sz="2200">
                <a:solidFill>
                  <a:schemeClr val="tx2"/>
                </a:solidFill>
                <a:latin typeface="Arial"/>
                <a:ea typeface="Arial"/>
                <a:cs typeface="Arial"/>
                <a:sym typeface="Arial"/>
              </a:defRPr>
            </a:pPr>
            <a:r>
              <a:rPr lang="ar" dirty="0"/>
              <a:t>مشاركة السجلات في مسار الإحالة</a:t>
            </a:r>
            <a:endParaRPr sz="2200" dirty="0">
              <a:solidFill>
                <a:schemeClr val="tx2"/>
              </a:solidFill>
              <a:latin typeface="Arial" panose="020B0604020202020204" pitchFamily="34" charset="0"/>
            </a:endParaRPr>
          </a:p>
        </p:txBody>
      </p:sp>
      <p:sp>
        <p:nvSpPr>
          <p:cNvPr id="2" name="TextBox 1">
            <a:extLst>
              <a:ext uri="{FF2B5EF4-FFF2-40B4-BE49-F238E27FC236}">
                <a16:creationId xmlns:a16="http://schemas.microsoft.com/office/drawing/2014/main" id="{F97ABC11-4A2E-3B05-F006-9A0261E2D574}"/>
              </a:ext>
            </a:extLst>
          </p:cNvPr>
          <p:cNvSpPr txBox="1"/>
          <p:nvPr/>
        </p:nvSpPr>
        <p:spPr>
          <a:xfrm>
            <a:off x="54591" y="6349429"/>
            <a:ext cx="517337" cy="358688"/>
          </a:xfrm>
          <a:prstGeom prst="rect">
            <a:avLst/>
          </a:prstGeom>
          <a:solidFill>
            <a:schemeClr val="bg1"/>
          </a:solidFill>
          <a:ln>
            <a:solidFill>
              <a:schemeClr val="bg1"/>
            </a:solidFill>
          </a:ln>
        </p:spPr>
        <p:txBody>
          <a:bodyPr wrap="square" rtlCol="1">
            <a:spAutoFit/>
          </a:bodyPr>
          <a:lstStyle>
            <a:defPPr algn="r" rtl="1"/>
          </a:lstStyle>
          <a:p>
            <a:pPr algn="l" rtl="1">
              <a:lnSpc>
                <a:spcPct val="200000"/>
              </a:lnSpc>
              <a:defRPr sz="1000">
                <a:latin typeface="Aptos" panose="020B0004020202020204" pitchFamily="34" charset="0"/>
              </a:defRPr>
            </a:pPr>
            <a:r>
              <a:rPr lang="ar" dirty="0"/>
              <a:t>9</a:t>
            </a:r>
            <a:r>
              <a:rPr lang="ar-EG" dirty="0"/>
              <a:t>-</a:t>
            </a:r>
            <a:r>
              <a:rPr lang="ar" dirty="0"/>
              <a:t>5</a:t>
            </a:r>
          </a:p>
        </p:txBody>
      </p:sp>
    </p:spTree>
    <p:extLst>
      <p:ext uri="{BB962C8B-B14F-4D97-AF65-F5344CB8AC3E}">
        <p14:creationId xmlns:p14="http://schemas.microsoft.com/office/powerpoint/2010/main" val="8087807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15"/>
        <p:cNvGrpSpPr/>
        <p:nvPr/>
      </p:nvGrpSpPr>
      <p:grpSpPr>
        <a:xfrm>
          <a:off x="0" y="0"/>
          <a:ext cx="0" cy="0"/>
          <a:chOff x="0" y="0"/>
          <a:chExt cx="0" cy="0"/>
        </a:xfrm>
      </p:grpSpPr>
      <p:sp>
        <p:nvSpPr>
          <p:cNvPr id="1416" name="Google Shape;1416;p171"/>
          <p:cNvSpPr txBox="1"/>
          <p:nvPr/>
        </p:nvSpPr>
        <p:spPr>
          <a:xfrm>
            <a:off x="0" y="0"/>
            <a:ext cx="12192000" cy="1653721"/>
          </a:xfrm>
          <a:prstGeom prst="rect">
            <a:avLst/>
          </a:prstGeom>
          <a:noFill/>
          <a:ln>
            <a:noFill/>
          </a:ln>
        </p:spPr>
        <p:txBody>
          <a:bodyPr spcFirstLastPara="1" wrap="square" lIns="121900" tIns="60933" rIns="121900" bIns="60933" rtlCol="1" anchor="ctr" anchorCtr="0">
            <a:noAutofit/>
          </a:bodyPr>
          <a:lstStyle>
            <a:defPPr algn="r" rtl="1"/>
          </a:lstStyle>
          <a:p>
            <a:pPr algn="ctr" rtl="1">
              <a:lnSpc>
                <a:spcPct val="90000"/>
              </a:lnSpc>
              <a:spcAft>
                <a:spcPts val="800"/>
              </a:spcAft>
              <a:buClr>
                <a:srgbClr val="000000"/>
              </a:buClr>
              <a:buSzPts val="2400"/>
              <a:defRPr sz="3400" b="1">
                <a:solidFill>
                  <a:schemeClr val="accent3"/>
                </a:solidFill>
                <a:latin typeface="+mj-lt"/>
                <a:cs typeface="Arial"/>
                <a:sym typeface="Arial"/>
              </a:defRPr>
            </a:pPr>
            <a:r>
              <a:rPr lang="ar" dirty="0">
                <a:latin typeface="Arial" panose="020B0604020202020204" pitchFamily="34" charset="0"/>
              </a:rPr>
              <a:t>معلومات يجب تضمينها عند طلب الموافقة على بدء  </a:t>
            </a:r>
            <a:br>
              <a:rPr lang="ar" dirty="0">
                <a:latin typeface="Arial" panose="020B0604020202020204" pitchFamily="34" charset="0"/>
              </a:rPr>
            </a:br>
            <a:r>
              <a:rPr lang="ar" dirty="0">
                <a:latin typeface="Arial" panose="020B0604020202020204" pitchFamily="34" charset="0"/>
              </a:rPr>
              <a:t>التدبير العلاجي السريري لحالات الاغتصاب</a:t>
            </a:r>
          </a:p>
        </p:txBody>
      </p:sp>
      <p:sp>
        <p:nvSpPr>
          <p:cNvPr id="1418" name="Google Shape;1418;p171"/>
          <p:cNvSpPr txBox="1"/>
          <p:nvPr/>
        </p:nvSpPr>
        <p:spPr>
          <a:xfrm>
            <a:off x="1500997" y="1510748"/>
            <a:ext cx="10041646" cy="4292467"/>
          </a:xfrm>
          <a:prstGeom prst="rect">
            <a:avLst/>
          </a:prstGeom>
          <a:noFill/>
          <a:ln>
            <a:noFill/>
          </a:ln>
        </p:spPr>
        <p:txBody>
          <a:bodyPr spcFirstLastPara="1" wrap="square" lIns="121900" tIns="60933" rIns="121900" bIns="60933" rtlCol="1" anchor="t" anchorCtr="0">
            <a:spAutoFit/>
          </a:bodyPr>
          <a:lstStyle>
            <a:defPPr algn="r" rtl="1"/>
          </a:lstStyle>
          <a:p>
            <a:pPr marR="970256" algn="r" rtl="1">
              <a:lnSpc>
                <a:spcPct val="108000"/>
              </a:lnSpc>
              <a:spcAft>
                <a:spcPts val="1600"/>
              </a:spcAft>
              <a:defRPr sz="2600">
                <a:solidFill>
                  <a:schemeClr val="accent2"/>
                </a:solidFill>
                <a:latin typeface="Arial"/>
                <a:ea typeface="Arial"/>
                <a:cs typeface="Arial"/>
                <a:sym typeface="Arial"/>
              </a:defRPr>
            </a:pPr>
            <a:r>
              <a:rPr lang="ar" dirty="0"/>
              <a:t>عندما يُطلب من المستفيدة إبداء موافقتها، يجب تزويدها بأنواع معينة من المعلومات، </a:t>
            </a:r>
            <a:br>
              <a:rPr lang="ar-EG" dirty="0"/>
            </a:br>
            <a:r>
              <a:rPr lang="ar" dirty="0"/>
              <a:t>بما في ذلك:</a:t>
            </a:r>
            <a:endParaRPr sz="2600" dirty="0">
              <a:solidFill>
                <a:schemeClr val="accent2"/>
              </a:solidFill>
              <a:latin typeface="Arial" panose="020B0604020202020204" pitchFamily="34" charset="0"/>
            </a:endParaRPr>
          </a:p>
          <a:p>
            <a:pPr marL="457189" indent="-457189" algn="r" rtl="1">
              <a:lnSpc>
                <a:spcPct val="108000"/>
              </a:lnSpc>
              <a:spcAft>
                <a:spcPts val="400"/>
              </a:spcAft>
              <a:buClr>
                <a:schemeClr val="accent2"/>
              </a:buClr>
              <a:buSzPct val="125000"/>
              <a:buFont typeface="Arial" panose="020B0604020202020204" pitchFamily="34" charset="0"/>
              <a:buChar char="•"/>
              <a:defRPr sz="2400">
                <a:latin typeface="Arial" panose="020B0604020202020204" pitchFamily="34" charset="0"/>
              </a:defRPr>
            </a:pPr>
            <a:r>
              <a:rPr lang="ar" dirty="0">
                <a:solidFill>
                  <a:srgbClr val="000000"/>
                </a:solidFill>
                <a:sym typeface="Arial"/>
              </a:rPr>
              <a:t>ما سيحدث خلال الزيارة</a:t>
            </a:r>
            <a:endParaRPr sz="2400" dirty="0">
              <a:latin typeface="Arial" panose="020B0604020202020204" pitchFamily="34" charset="0"/>
            </a:endParaRPr>
          </a:p>
          <a:p>
            <a:pPr marL="457189" indent="-457189" algn="r" rtl="1">
              <a:lnSpc>
                <a:spcPct val="108000"/>
              </a:lnSpc>
              <a:spcAft>
                <a:spcPts val="400"/>
              </a:spcAft>
              <a:buClr>
                <a:schemeClr val="accent2"/>
              </a:buClr>
              <a:buSzPct val="125000"/>
              <a:buFont typeface="Arial" panose="020B0604020202020204" pitchFamily="34" charset="0"/>
              <a:buChar char="•"/>
              <a:defRPr sz="2400">
                <a:latin typeface="Arial" panose="020B0604020202020204" pitchFamily="34" charset="0"/>
              </a:defRPr>
            </a:pPr>
            <a:r>
              <a:rPr lang="ar" dirty="0">
                <a:solidFill>
                  <a:srgbClr val="000000"/>
                </a:solidFill>
                <a:sym typeface="Arial"/>
              </a:rPr>
              <a:t>حق الناجية في التوقف بشكل مؤقت عن متابعة أي خطوة من خطوات العلاج، أو تخطيها، </a:t>
            </a:r>
            <a:br>
              <a:rPr lang="ar-EG" dirty="0">
                <a:solidFill>
                  <a:srgbClr val="000000"/>
                </a:solidFill>
                <a:sym typeface="Arial"/>
              </a:rPr>
            </a:br>
            <a:r>
              <a:rPr lang="ar" dirty="0">
                <a:solidFill>
                  <a:srgbClr val="000000"/>
                </a:solidFill>
                <a:sym typeface="Arial"/>
              </a:rPr>
              <a:t>أو التخلي عن العلاج نهائياً</a:t>
            </a:r>
            <a:endParaRPr sz="2400" dirty="0">
              <a:latin typeface="Arial" panose="020B0604020202020204" pitchFamily="34" charset="0"/>
            </a:endParaRPr>
          </a:p>
          <a:p>
            <a:pPr marL="457189" indent="-457189" algn="r" rtl="1">
              <a:lnSpc>
                <a:spcPct val="108000"/>
              </a:lnSpc>
              <a:spcAft>
                <a:spcPts val="400"/>
              </a:spcAft>
              <a:buClr>
                <a:schemeClr val="accent2"/>
              </a:buClr>
              <a:buSzPct val="125000"/>
              <a:buFont typeface="Arial" panose="020B0604020202020204" pitchFamily="34" charset="0"/>
              <a:buChar char="•"/>
              <a:defRPr sz="2400">
                <a:latin typeface="Arial" panose="020B0604020202020204" pitchFamily="34" charset="0"/>
              </a:defRPr>
            </a:pPr>
            <a:r>
              <a:rPr lang="ar" dirty="0">
                <a:solidFill>
                  <a:srgbClr val="000000"/>
                </a:solidFill>
                <a:sym typeface="Arial"/>
              </a:rPr>
              <a:t>خيارات الفحص البدني وجمع الأدلة المادية</a:t>
            </a:r>
            <a:endParaRPr sz="2400" dirty="0">
              <a:latin typeface="Arial" panose="020B0604020202020204" pitchFamily="34" charset="0"/>
            </a:endParaRPr>
          </a:p>
          <a:p>
            <a:pPr marL="457189" indent="-457189" algn="r" rtl="1">
              <a:lnSpc>
                <a:spcPct val="108000"/>
              </a:lnSpc>
              <a:spcAft>
                <a:spcPts val="400"/>
              </a:spcAft>
              <a:buClr>
                <a:schemeClr val="accent2"/>
              </a:buClr>
              <a:buSzPct val="125000"/>
              <a:buFont typeface="Arial" panose="020B0604020202020204" pitchFamily="34" charset="0"/>
              <a:buChar char="•"/>
              <a:defRPr sz="2400">
                <a:latin typeface="Arial" panose="020B0604020202020204" pitchFamily="34" charset="0"/>
              </a:defRPr>
            </a:pPr>
            <a:r>
              <a:rPr lang="ar" dirty="0">
                <a:solidFill>
                  <a:srgbClr val="000000"/>
                </a:solidFill>
                <a:sym typeface="Arial"/>
              </a:rPr>
              <a:t>أي تقارير إلزامية سارية المفعول</a:t>
            </a:r>
            <a:endParaRPr sz="2400" dirty="0">
              <a:latin typeface="Arial" panose="020B0604020202020204" pitchFamily="34" charset="0"/>
            </a:endParaRPr>
          </a:p>
          <a:p>
            <a:pPr marL="457189" indent="-457189" algn="r" rtl="1">
              <a:lnSpc>
                <a:spcPct val="108000"/>
              </a:lnSpc>
              <a:spcAft>
                <a:spcPts val="400"/>
              </a:spcAft>
              <a:buClr>
                <a:schemeClr val="accent2"/>
              </a:buClr>
              <a:buSzPct val="125000"/>
              <a:buFont typeface="Arial" panose="020B0604020202020204" pitchFamily="34" charset="0"/>
              <a:buChar char="•"/>
              <a:defRPr sz="2400">
                <a:latin typeface="Arial" panose="020B0604020202020204" pitchFamily="34" charset="0"/>
              </a:defRPr>
            </a:pPr>
            <a:r>
              <a:rPr lang="ar" dirty="0">
                <a:solidFill>
                  <a:srgbClr val="000000"/>
                </a:solidFill>
                <a:sym typeface="Arial"/>
              </a:rPr>
              <a:t>درجة تحكّم الناجية في مَن يمكنه الوصول إلى الوثائق ومجريات الملاحقة القضائية</a:t>
            </a:r>
            <a:endParaRPr sz="2400" dirty="0">
              <a:latin typeface="Arial" panose="020B0604020202020204" pitchFamily="34" charset="0"/>
            </a:endParaRPr>
          </a:p>
          <a:p>
            <a:pPr marL="457189" indent="-457189" algn="r" rtl="1">
              <a:lnSpc>
                <a:spcPct val="108000"/>
              </a:lnSpc>
              <a:spcAft>
                <a:spcPts val="400"/>
              </a:spcAft>
              <a:buClr>
                <a:schemeClr val="accent2"/>
              </a:buClr>
              <a:buSzPct val="125000"/>
              <a:buFont typeface="Arial" panose="020B0604020202020204" pitchFamily="34" charset="0"/>
              <a:buChar char="•"/>
              <a:defRPr sz="2400">
                <a:latin typeface="Arial" panose="020B0604020202020204" pitchFamily="34" charset="0"/>
              </a:defRPr>
            </a:pPr>
            <a:r>
              <a:rPr lang="ar" dirty="0">
                <a:solidFill>
                  <a:srgbClr val="000000"/>
                </a:solidFill>
                <a:sym typeface="Arial"/>
              </a:rPr>
              <a:t>ما إذا كانت خدمات الجنائية متوفرة/سارية المفعول</a:t>
            </a:r>
            <a:endParaRPr sz="2400" dirty="0">
              <a:latin typeface="Arial" panose="020B0604020202020204" pitchFamily="34" charset="0"/>
            </a:endParaRPr>
          </a:p>
        </p:txBody>
      </p:sp>
      <p:sp>
        <p:nvSpPr>
          <p:cNvPr id="2" name="TextBox 1">
            <a:extLst>
              <a:ext uri="{FF2B5EF4-FFF2-40B4-BE49-F238E27FC236}">
                <a16:creationId xmlns:a16="http://schemas.microsoft.com/office/drawing/2014/main" id="{EEFA5016-18D1-D155-7913-17135CA594C2}"/>
              </a:ext>
            </a:extLst>
          </p:cNvPr>
          <p:cNvSpPr txBox="1"/>
          <p:nvPr/>
        </p:nvSpPr>
        <p:spPr>
          <a:xfrm>
            <a:off x="54591" y="6349429"/>
            <a:ext cx="517337" cy="358688"/>
          </a:xfrm>
          <a:prstGeom prst="rect">
            <a:avLst/>
          </a:prstGeom>
          <a:solidFill>
            <a:schemeClr val="bg1"/>
          </a:solidFill>
          <a:ln>
            <a:solidFill>
              <a:schemeClr val="bg1"/>
            </a:solidFill>
          </a:ln>
        </p:spPr>
        <p:txBody>
          <a:bodyPr wrap="square" rtlCol="1">
            <a:spAutoFit/>
          </a:bodyPr>
          <a:lstStyle>
            <a:defPPr algn="r" rtl="1"/>
          </a:lstStyle>
          <a:p>
            <a:pPr algn="l" rtl="1">
              <a:lnSpc>
                <a:spcPct val="200000"/>
              </a:lnSpc>
              <a:defRPr sz="1000">
                <a:latin typeface="Aptos" panose="020B0004020202020204" pitchFamily="34" charset="0"/>
              </a:defRPr>
            </a:pPr>
            <a:r>
              <a:rPr lang="ar" dirty="0"/>
              <a:t>9</a:t>
            </a:r>
            <a:r>
              <a:rPr lang="ar-EG" dirty="0"/>
              <a:t>-</a:t>
            </a:r>
            <a:r>
              <a:rPr lang="ar" dirty="0"/>
              <a:t>6</a:t>
            </a:r>
          </a:p>
        </p:txBody>
      </p:sp>
    </p:spTree>
    <p:extLst>
      <p:ext uri="{BB962C8B-B14F-4D97-AF65-F5344CB8AC3E}">
        <p14:creationId xmlns:p14="http://schemas.microsoft.com/office/powerpoint/2010/main" val="33685422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22"/>
        <p:cNvGrpSpPr/>
        <p:nvPr/>
      </p:nvGrpSpPr>
      <p:grpSpPr>
        <a:xfrm>
          <a:off x="0" y="0"/>
          <a:ext cx="0" cy="0"/>
          <a:chOff x="0" y="0"/>
          <a:chExt cx="0" cy="0"/>
        </a:xfrm>
      </p:grpSpPr>
      <p:sp>
        <p:nvSpPr>
          <p:cNvPr id="1423" name="Google Shape;1423;p172"/>
          <p:cNvSpPr txBox="1"/>
          <p:nvPr/>
        </p:nvSpPr>
        <p:spPr>
          <a:xfrm>
            <a:off x="0" y="0"/>
            <a:ext cx="12192000" cy="1431235"/>
          </a:xfrm>
          <a:prstGeom prst="rect">
            <a:avLst/>
          </a:prstGeom>
          <a:noFill/>
          <a:ln>
            <a:noFill/>
          </a:ln>
        </p:spPr>
        <p:txBody>
          <a:bodyPr spcFirstLastPara="1" wrap="square" lIns="121900" tIns="60933" rIns="121900" bIns="60933" rtlCol="1" anchor="b" anchorCtr="0">
            <a:noAutofit/>
          </a:bodyPr>
          <a:lstStyle>
            <a:defPPr algn="r" rtl="1"/>
          </a:lstStyle>
          <a:p>
            <a:pPr algn="ctr" rtl="1">
              <a:lnSpc>
                <a:spcPct val="90000"/>
              </a:lnSpc>
              <a:spcAft>
                <a:spcPts val="800"/>
              </a:spcAft>
              <a:buClr>
                <a:srgbClr val="000000"/>
              </a:buClr>
              <a:buSzPts val="2400"/>
              <a:defRPr sz="3400" b="1">
                <a:solidFill>
                  <a:schemeClr val="accent3"/>
                </a:solidFill>
                <a:latin typeface="+mj-lt"/>
                <a:cs typeface="Arial"/>
                <a:sym typeface="Arial"/>
              </a:defRPr>
            </a:pPr>
            <a:r>
              <a:rPr lang="ar" dirty="0">
                <a:latin typeface="Arial" panose="020B0604020202020204" pitchFamily="34" charset="0"/>
              </a:rPr>
              <a:t>الموافقة المستنيرة من </a:t>
            </a:r>
            <a:br>
              <a:rPr lang="ar" dirty="0">
                <a:latin typeface="Arial" panose="020B0604020202020204" pitchFamily="34" charset="0"/>
              </a:rPr>
            </a:br>
            <a:r>
              <a:rPr lang="ar" dirty="0">
                <a:latin typeface="Arial" panose="020B0604020202020204" pitchFamily="34" charset="0"/>
              </a:rPr>
              <a:t> الطفلـ(ـة) أو المراهقـ(ـة) الناجيـ(ـة)</a:t>
            </a:r>
            <a:endParaRPr sz="3400" b="1" dirty="0">
              <a:solidFill>
                <a:schemeClr val="accent3"/>
              </a:solidFill>
              <a:latin typeface="Arial" panose="020B0604020202020204" pitchFamily="34" charset="0"/>
              <a:cs typeface="Arial"/>
            </a:endParaRPr>
          </a:p>
        </p:txBody>
      </p:sp>
      <p:sp>
        <p:nvSpPr>
          <p:cNvPr id="1425" name="Google Shape;1425;p172"/>
          <p:cNvSpPr txBox="1"/>
          <p:nvPr/>
        </p:nvSpPr>
        <p:spPr>
          <a:xfrm>
            <a:off x="649872" y="1884989"/>
            <a:ext cx="9910098" cy="3663512"/>
          </a:xfrm>
          <a:prstGeom prst="rect">
            <a:avLst/>
          </a:prstGeom>
          <a:noFill/>
          <a:ln>
            <a:noFill/>
          </a:ln>
        </p:spPr>
        <p:txBody>
          <a:bodyPr spcFirstLastPara="1" wrap="square" lIns="121900" tIns="60933" rIns="121900" bIns="60933" rtlCol="1" anchor="t" anchorCtr="0">
            <a:spAutoFit/>
          </a:bodyPr>
          <a:lstStyle>
            <a:defPPr algn="r" rtl="1"/>
          </a:lstStyle>
          <a:p>
            <a:pPr algn="r" rtl="1">
              <a:lnSpc>
                <a:spcPct val="108000"/>
              </a:lnSpc>
              <a:spcAft>
                <a:spcPts val="1200"/>
              </a:spcAft>
              <a:buClr>
                <a:schemeClr val="accent2"/>
              </a:buClr>
              <a:buSzPct val="125000"/>
              <a:defRPr sz="2200">
                <a:solidFill>
                  <a:srgbClr val="000000"/>
                </a:solidFill>
                <a:latin typeface="Arial"/>
                <a:ea typeface="Arial"/>
                <a:cs typeface="Arial"/>
                <a:sym typeface="Arial"/>
              </a:defRPr>
            </a:pPr>
            <a:r>
              <a:rPr lang="ar" dirty="0"/>
              <a:t>تعرّف على جميع القوانين المتعلّقة بالإبلاغ الإلزامي واشرحها</a:t>
            </a:r>
            <a:endParaRPr sz="2200" dirty="0">
              <a:latin typeface="Arial" panose="020B0604020202020204" pitchFamily="34" charset="0"/>
            </a:endParaRPr>
          </a:p>
          <a:p>
            <a:pPr algn="r" rtl="1">
              <a:lnSpc>
                <a:spcPct val="108000"/>
              </a:lnSpc>
              <a:spcAft>
                <a:spcPts val="1200"/>
              </a:spcAft>
              <a:buClr>
                <a:schemeClr val="accent2"/>
              </a:buClr>
              <a:buSzPct val="125000"/>
              <a:defRPr sz="2200">
                <a:solidFill>
                  <a:srgbClr val="000000"/>
                </a:solidFill>
                <a:latin typeface="Arial"/>
                <a:ea typeface="Arial"/>
                <a:cs typeface="Arial"/>
                <a:sym typeface="Arial"/>
              </a:defRPr>
            </a:pPr>
            <a:r>
              <a:rPr lang="ar" dirty="0"/>
              <a:t>اطلب الموافقة المستنيرة من الناجية، حتى لو كانت الموافقة القانونية مطلوبة من ولي الأمر أو مقدم الرعاية</a:t>
            </a:r>
            <a:endParaRPr sz="2200" dirty="0">
              <a:latin typeface="Arial" panose="020B0604020202020204" pitchFamily="34" charset="0"/>
            </a:endParaRPr>
          </a:p>
          <a:p>
            <a:pPr algn="r" rtl="1">
              <a:lnSpc>
                <a:spcPct val="108000"/>
              </a:lnSpc>
              <a:spcAft>
                <a:spcPts val="1200"/>
              </a:spcAft>
              <a:buClr>
                <a:schemeClr val="accent2"/>
              </a:buClr>
              <a:buSzPct val="125000"/>
              <a:defRPr sz="2200">
                <a:solidFill>
                  <a:srgbClr val="000000"/>
                </a:solidFill>
                <a:latin typeface="Arial"/>
                <a:ea typeface="Arial"/>
                <a:cs typeface="Arial"/>
                <a:sym typeface="Arial"/>
              </a:defRPr>
            </a:pPr>
            <a:r>
              <a:rPr lang="ar" dirty="0"/>
              <a:t>استفسر من الناجية عن تفضيلاتها واسمح لها بطرح الأسئلة والتعبير عن رغباتها بطريقة مناسبة لعمرها بهدف بهدف إبلاغ الوالدين أو أولياء الأمر لمساعدتهم على اتخاذ القرار بشأن الموافقة</a:t>
            </a:r>
            <a:endParaRPr sz="2200" dirty="0">
              <a:latin typeface="Arial" panose="020B0604020202020204" pitchFamily="34" charset="0"/>
            </a:endParaRPr>
          </a:p>
          <a:p>
            <a:pPr algn="r" rtl="1">
              <a:lnSpc>
                <a:spcPct val="108000"/>
              </a:lnSpc>
              <a:spcAft>
                <a:spcPts val="1200"/>
              </a:spcAft>
              <a:buClr>
                <a:schemeClr val="accent2"/>
              </a:buClr>
              <a:buSzPct val="125000"/>
              <a:defRPr sz="2200">
                <a:solidFill>
                  <a:srgbClr val="000000"/>
                </a:solidFill>
                <a:latin typeface="Arial"/>
                <a:ea typeface="Arial"/>
                <a:cs typeface="Arial"/>
                <a:sym typeface="Arial"/>
              </a:defRPr>
            </a:pPr>
            <a:r>
              <a:rPr lang="ar" dirty="0"/>
              <a:t>انتبه إلى لغة الجسد لدى الشخص البالغ الذي يرافق الناجية، إذ أنّ لغة الجسد قد توحي بالتخويف أو الإكراه عند السعي للحصول على موافقة الطفلـ(ـة) أو المراهقـ(ـة)</a:t>
            </a:r>
            <a:endParaRPr sz="2200" dirty="0">
              <a:latin typeface="Arial" panose="020B0604020202020204" pitchFamily="34" charset="0"/>
            </a:endParaRPr>
          </a:p>
        </p:txBody>
      </p:sp>
      <p:pic>
        <p:nvPicPr>
          <p:cNvPr id="3" name="Graphic 2" descr="Checkbox Ticked with solid fill">
            <a:extLst>
              <a:ext uri="{FF2B5EF4-FFF2-40B4-BE49-F238E27FC236}">
                <a16:creationId xmlns:a16="http://schemas.microsoft.com/office/drawing/2014/main" id="{0FA061DA-DB90-BB6A-AEC4-6B4343F6548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607725" y="1884989"/>
            <a:ext cx="612000" cy="612000"/>
          </a:xfrm>
          <a:prstGeom prst="rect">
            <a:avLst/>
          </a:prstGeom>
        </p:spPr>
      </p:pic>
      <p:pic>
        <p:nvPicPr>
          <p:cNvPr id="4" name="Graphic 3" descr="Checkbox Ticked with solid fill">
            <a:extLst>
              <a:ext uri="{FF2B5EF4-FFF2-40B4-BE49-F238E27FC236}">
                <a16:creationId xmlns:a16="http://schemas.microsoft.com/office/drawing/2014/main" id="{83E0800C-7DE1-1FF9-69EA-6B0CDA33689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607725" y="2423448"/>
            <a:ext cx="612000" cy="612000"/>
          </a:xfrm>
          <a:prstGeom prst="rect">
            <a:avLst/>
          </a:prstGeom>
        </p:spPr>
      </p:pic>
      <p:pic>
        <p:nvPicPr>
          <p:cNvPr id="5" name="Graphic 4" descr="Checkbox Ticked with solid fill">
            <a:extLst>
              <a:ext uri="{FF2B5EF4-FFF2-40B4-BE49-F238E27FC236}">
                <a16:creationId xmlns:a16="http://schemas.microsoft.com/office/drawing/2014/main" id="{FC418ECA-617B-6F9F-870B-FC50FDB751E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607725" y="2961906"/>
            <a:ext cx="612000" cy="612000"/>
          </a:xfrm>
          <a:prstGeom prst="rect">
            <a:avLst/>
          </a:prstGeom>
        </p:spPr>
      </p:pic>
      <p:pic>
        <p:nvPicPr>
          <p:cNvPr id="6" name="Graphic 5" descr="Checkbox Ticked with solid fill">
            <a:extLst>
              <a:ext uri="{FF2B5EF4-FFF2-40B4-BE49-F238E27FC236}">
                <a16:creationId xmlns:a16="http://schemas.microsoft.com/office/drawing/2014/main" id="{6A238B63-19DB-5AAF-233F-456E3E8EB9C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607725" y="3825423"/>
            <a:ext cx="612000" cy="612000"/>
          </a:xfrm>
          <a:prstGeom prst="rect">
            <a:avLst/>
          </a:prstGeom>
        </p:spPr>
      </p:pic>
      <p:sp>
        <p:nvSpPr>
          <p:cNvPr id="2" name="TextBox 1">
            <a:extLst>
              <a:ext uri="{FF2B5EF4-FFF2-40B4-BE49-F238E27FC236}">
                <a16:creationId xmlns:a16="http://schemas.microsoft.com/office/drawing/2014/main" id="{11210592-DCE1-ED41-1438-F9F235EF8F3C}"/>
              </a:ext>
            </a:extLst>
          </p:cNvPr>
          <p:cNvSpPr txBox="1"/>
          <p:nvPr/>
        </p:nvSpPr>
        <p:spPr>
          <a:xfrm>
            <a:off x="54591" y="6349429"/>
            <a:ext cx="517337" cy="358688"/>
          </a:xfrm>
          <a:prstGeom prst="rect">
            <a:avLst/>
          </a:prstGeom>
          <a:solidFill>
            <a:schemeClr val="bg1"/>
          </a:solidFill>
          <a:ln>
            <a:solidFill>
              <a:schemeClr val="bg1"/>
            </a:solidFill>
          </a:ln>
        </p:spPr>
        <p:txBody>
          <a:bodyPr wrap="square" rtlCol="1">
            <a:spAutoFit/>
          </a:bodyPr>
          <a:lstStyle>
            <a:defPPr algn="r" rtl="1"/>
          </a:lstStyle>
          <a:p>
            <a:pPr algn="l" rtl="1">
              <a:lnSpc>
                <a:spcPct val="200000"/>
              </a:lnSpc>
              <a:defRPr sz="1000">
                <a:latin typeface="Aptos" panose="020B0004020202020204" pitchFamily="34" charset="0"/>
              </a:defRPr>
            </a:pPr>
            <a:r>
              <a:rPr lang="ar" dirty="0"/>
              <a:t>9</a:t>
            </a:r>
            <a:r>
              <a:rPr lang="ar-EG" dirty="0"/>
              <a:t>-</a:t>
            </a:r>
            <a:r>
              <a:rPr lang="ar" dirty="0"/>
              <a:t>7</a:t>
            </a:r>
          </a:p>
        </p:txBody>
      </p:sp>
    </p:spTree>
    <p:extLst>
      <p:ext uri="{BB962C8B-B14F-4D97-AF65-F5344CB8AC3E}">
        <p14:creationId xmlns:p14="http://schemas.microsoft.com/office/powerpoint/2010/main" val="26925751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29"/>
        <p:cNvGrpSpPr/>
        <p:nvPr/>
      </p:nvGrpSpPr>
      <p:grpSpPr>
        <a:xfrm>
          <a:off x="0" y="0"/>
          <a:ext cx="0" cy="0"/>
          <a:chOff x="0" y="0"/>
          <a:chExt cx="0" cy="0"/>
        </a:xfrm>
      </p:grpSpPr>
      <p:sp>
        <p:nvSpPr>
          <p:cNvPr id="1430" name="Google Shape;1430;p173"/>
          <p:cNvSpPr txBox="1"/>
          <p:nvPr/>
        </p:nvSpPr>
        <p:spPr>
          <a:xfrm>
            <a:off x="0" y="0"/>
            <a:ext cx="12192000" cy="1391478"/>
          </a:xfrm>
          <a:prstGeom prst="rect">
            <a:avLst/>
          </a:prstGeom>
          <a:noFill/>
          <a:ln>
            <a:noFill/>
          </a:ln>
        </p:spPr>
        <p:txBody>
          <a:bodyPr spcFirstLastPara="1" wrap="square" lIns="121900" tIns="60933" rIns="121900" bIns="60933" rtlCol="1" anchor="ctr" anchorCtr="0">
            <a:noAutofit/>
          </a:bodyPr>
          <a:lstStyle>
            <a:defPPr algn="r" rtl="1"/>
          </a:lstStyle>
          <a:p>
            <a:pPr algn="ctr" rtl="1">
              <a:lnSpc>
                <a:spcPct val="90000"/>
              </a:lnSpc>
              <a:spcAft>
                <a:spcPts val="800"/>
              </a:spcAft>
              <a:buClr>
                <a:srgbClr val="000000"/>
              </a:buClr>
              <a:buSzPts val="2400"/>
              <a:defRPr sz="3400" b="1">
                <a:solidFill>
                  <a:schemeClr val="accent3"/>
                </a:solidFill>
                <a:latin typeface="+mj-lt"/>
                <a:cs typeface="Arial"/>
                <a:sym typeface="Arial"/>
              </a:defRPr>
            </a:pPr>
            <a:r>
              <a:rPr lang="ar" dirty="0">
                <a:latin typeface="Arial" panose="020B0604020202020204" pitchFamily="34" charset="0"/>
              </a:rPr>
              <a:t>متى يُعرض فحص الطب الشرعي على الناجية</a:t>
            </a:r>
          </a:p>
        </p:txBody>
      </p:sp>
      <p:sp>
        <p:nvSpPr>
          <p:cNvPr id="1432" name="Google Shape;1432;p173"/>
          <p:cNvSpPr txBox="1"/>
          <p:nvPr/>
        </p:nvSpPr>
        <p:spPr>
          <a:xfrm>
            <a:off x="594167" y="1400713"/>
            <a:ext cx="10753780" cy="2939793"/>
          </a:xfrm>
          <a:prstGeom prst="rect">
            <a:avLst/>
          </a:prstGeom>
          <a:noFill/>
          <a:ln>
            <a:noFill/>
          </a:ln>
        </p:spPr>
        <p:txBody>
          <a:bodyPr spcFirstLastPara="1" wrap="square" lIns="121900" tIns="60933" rIns="121900" bIns="60933" rtlCol="1" anchor="t" anchorCtr="0">
            <a:noAutofit/>
          </a:bodyPr>
          <a:lstStyle>
            <a:defPPr algn="r" rtl="1"/>
          </a:lstStyle>
          <a:p>
            <a:pPr marR="118530" algn="r" rtl="1">
              <a:lnSpc>
                <a:spcPct val="108000"/>
              </a:lnSpc>
              <a:spcAft>
                <a:spcPts val="1600"/>
              </a:spcAft>
              <a:defRPr sz="2800" b="1">
                <a:solidFill>
                  <a:schemeClr val="accent2"/>
                </a:solidFill>
                <a:latin typeface="Arial"/>
                <a:ea typeface="Arial"/>
                <a:cs typeface="Arial"/>
                <a:sym typeface="Arial"/>
              </a:defRPr>
            </a:pPr>
            <a:r>
              <a:rPr lang="ar" u="sng"/>
              <a:t>فقط</a:t>
            </a:r>
            <a:r>
              <a:rPr lang="ar"/>
              <a:t>:</a:t>
            </a:r>
            <a:endParaRPr sz="2800">
              <a:solidFill>
                <a:schemeClr val="accent2"/>
              </a:solidFill>
              <a:latin typeface="Arial" panose="020B0604020202020204" pitchFamily="34" charset="0"/>
            </a:endParaRPr>
          </a:p>
          <a:p>
            <a:pPr marL="457189" indent="-457189" algn="r" rtl="1">
              <a:lnSpc>
                <a:spcPct val="108000"/>
              </a:lnSpc>
              <a:spcAft>
                <a:spcPts val="1600"/>
              </a:spcAft>
              <a:buClr>
                <a:schemeClr val="accent2"/>
              </a:buClr>
              <a:buSzPct val="125000"/>
              <a:buFont typeface="Arial" panose="020B0604020202020204" pitchFamily="34" charset="0"/>
              <a:buChar char="•"/>
              <a:defRPr sz="2200"/>
            </a:pPr>
            <a:r>
              <a:rPr lang="ar">
                <a:solidFill>
                  <a:srgbClr val="000000"/>
                </a:solidFill>
                <a:latin typeface="Arial"/>
                <a:ea typeface="Arial"/>
                <a:cs typeface="Arial"/>
                <a:sym typeface="Arial"/>
              </a:rPr>
              <a:t>عند وجود مختبر للعلوم الجنائية</a:t>
            </a:r>
            <a:endParaRPr sz="2200">
              <a:latin typeface="Arial" panose="020B0604020202020204" pitchFamily="34" charset="0"/>
            </a:endParaRPr>
          </a:p>
          <a:p>
            <a:pPr marL="457189" indent="-457189" algn="r" rtl="1">
              <a:lnSpc>
                <a:spcPct val="108000"/>
              </a:lnSpc>
              <a:spcAft>
                <a:spcPts val="1600"/>
              </a:spcAft>
              <a:buClr>
                <a:schemeClr val="accent2"/>
              </a:buClr>
              <a:buSzPct val="125000"/>
              <a:buFont typeface="Arial" panose="020B0604020202020204" pitchFamily="34" charset="0"/>
              <a:buChar char="•"/>
              <a:defRPr sz="2200"/>
            </a:pPr>
            <a:r>
              <a:rPr lang="ar">
                <a:solidFill>
                  <a:srgbClr val="000000"/>
                </a:solidFill>
                <a:latin typeface="Arial"/>
                <a:ea typeface="Arial"/>
                <a:cs typeface="Arial"/>
                <a:sym typeface="Arial"/>
              </a:rPr>
              <a:t>عند قدوم المرأة لطلب المساعدة في غضون 5 أيام من الاعتداء عليها</a:t>
            </a:r>
            <a:endParaRPr sz="2200">
              <a:latin typeface="Arial" panose="020B0604020202020204" pitchFamily="34" charset="0"/>
            </a:endParaRPr>
          </a:p>
          <a:p>
            <a:pPr marL="457189" indent="-457189" algn="r" rtl="1">
              <a:lnSpc>
                <a:spcPct val="108000"/>
              </a:lnSpc>
              <a:spcAft>
                <a:spcPts val="1600"/>
              </a:spcAft>
              <a:buClr>
                <a:schemeClr val="accent2"/>
              </a:buClr>
              <a:buSzPct val="125000"/>
              <a:buFont typeface="Arial" panose="020B0604020202020204" pitchFamily="34" charset="0"/>
              <a:buChar char="•"/>
              <a:defRPr sz="2200"/>
            </a:pPr>
            <a:r>
              <a:rPr lang="ar">
                <a:solidFill>
                  <a:srgbClr val="000000"/>
                </a:solidFill>
                <a:latin typeface="Arial"/>
                <a:ea typeface="Arial"/>
                <a:cs typeface="Arial"/>
                <a:sym typeface="Arial"/>
              </a:rPr>
              <a:t>عندما تريد المرأة إبلاغ الشرطة بحالتها أو عندما يكون الإبلاغ إلزامياً</a:t>
            </a:r>
            <a:endParaRPr sz="2200">
              <a:latin typeface="Arial" panose="020B0604020202020204" pitchFamily="34" charset="0"/>
            </a:endParaRPr>
          </a:p>
          <a:p>
            <a:pPr marL="457189" indent="-457189" algn="r" rtl="1">
              <a:lnSpc>
                <a:spcPct val="108000"/>
              </a:lnSpc>
              <a:spcAft>
                <a:spcPts val="1600"/>
              </a:spcAft>
              <a:buClr>
                <a:schemeClr val="accent2"/>
              </a:buClr>
              <a:buSzPct val="125000"/>
              <a:buFont typeface="Arial" panose="020B0604020202020204" pitchFamily="34" charset="0"/>
              <a:buChar char="•"/>
              <a:defRPr sz="2200"/>
            </a:pPr>
            <a:r>
              <a:rPr lang="ar">
                <a:solidFill>
                  <a:srgbClr val="000000"/>
                </a:solidFill>
                <a:latin typeface="Arial"/>
                <a:ea typeface="Arial"/>
                <a:cs typeface="Arial"/>
                <a:sym typeface="Arial"/>
              </a:rPr>
              <a:t>عند وجود مقدم رعاية صحية مدرّب</a:t>
            </a:r>
          </a:p>
        </p:txBody>
      </p:sp>
      <p:sp>
        <p:nvSpPr>
          <p:cNvPr id="1433" name="Google Shape;1433;p173"/>
          <p:cNvSpPr txBox="1"/>
          <p:nvPr/>
        </p:nvSpPr>
        <p:spPr>
          <a:xfrm>
            <a:off x="594167" y="4537277"/>
            <a:ext cx="10815955" cy="1007168"/>
          </a:xfrm>
          <a:prstGeom prst="rect">
            <a:avLst/>
          </a:prstGeom>
          <a:solidFill>
            <a:schemeClr val="accent1"/>
          </a:solidFill>
          <a:ln w="19050" cap="flat" cmpd="sng">
            <a:noFill/>
            <a:prstDash val="solid"/>
            <a:round/>
            <a:headEnd type="none" w="sm" len="sm"/>
            <a:tailEnd type="none" w="sm" len="sm"/>
          </a:ln>
        </p:spPr>
        <p:txBody>
          <a:bodyPr spcFirstLastPara="1" wrap="square" lIns="121900" tIns="60933" rIns="180000" bIns="60933" rtlCol="1" anchor="ctr" anchorCtr="0">
            <a:noAutofit/>
          </a:bodyPr>
          <a:lstStyle>
            <a:defPPr algn="r" rtl="1"/>
          </a:lstStyle>
          <a:p>
            <a:pPr lvl="2" algn="r" rtl="1">
              <a:defRPr sz="2200">
                <a:solidFill>
                  <a:schemeClr val="bg1"/>
                </a:solidFill>
                <a:latin typeface="Arial"/>
                <a:ea typeface="Arial"/>
                <a:cs typeface="Arial"/>
                <a:sym typeface="Arial"/>
              </a:defRPr>
            </a:pPr>
            <a:r>
              <a:rPr lang="ar"/>
              <a:t>لا تُجمع الأدلة المادية تحت أي ظرف من الظروف إذا لم تتوفر الموارد اللازمة لتخزين العينات وتحليلها. </a:t>
            </a:r>
            <a:endParaRPr sz="2200">
              <a:solidFill>
                <a:schemeClr val="bg1"/>
              </a:solidFill>
              <a:latin typeface="Arial" panose="020B0604020202020204" pitchFamily="34" charset="0"/>
            </a:endParaRPr>
          </a:p>
        </p:txBody>
      </p:sp>
      <p:sp>
        <p:nvSpPr>
          <p:cNvPr id="3" name="Right Arrow 2">
            <a:extLst>
              <a:ext uri="{FF2B5EF4-FFF2-40B4-BE49-F238E27FC236}">
                <a16:creationId xmlns:a16="http://schemas.microsoft.com/office/drawing/2014/main" id="{50054DEA-FEF3-D06E-9E4A-17D0592FF2E3}"/>
              </a:ext>
            </a:extLst>
          </p:cNvPr>
          <p:cNvSpPr/>
          <p:nvPr/>
        </p:nvSpPr>
        <p:spPr>
          <a:xfrm flipH="1">
            <a:off x="10745722" y="4632752"/>
            <a:ext cx="664400" cy="500743"/>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lgn="r" rtl="1"/>
          </a:lstStyle>
          <a:p>
            <a:pPr algn="ctr" rtl="1"/>
            <a:endParaRPr dirty="0">
              <a:latin typeface="Arial" panose="020B0604020202020204" pitchFamily="34" charset="0"/>
            </a:endParaRPr>
          </a:p>
        </p:txBody>
      </p:sp>
      <p:sp>
        <p:nvSpPr>
          <p:cNvPr id="2" name="TextBox 1">
            <a:extLst>
              <a:ext uri="{FF2B5EF4-FFF2-40B4-BE49-F238E27FC236}">
                <a16:creationId xmlns:a16="http://schemas.microsoft.com/office/drawing/2014/main" id="{18AAA9A6-186E-B878-1B70-FEF65ED4A7D5}"/>
              </a:ext>
            </a:extLst>
          </p:cNvPr>
          <p:cNvSpPr txBox="1"/>
          <p:nvPr/>
        </p:nvSpPr>
        <p:spPr>
          <a:xfrm>
            <a:off x="54591" y="6349429"/>
            <a:ext cx="517337" cy="358688"/>
          </a:xfrm>
          <a:prstGeom prst="rect">
            <a:avLst/>
          </a:prstGeom>
          <a:solidFill>
            <a:schemeClr val="bg1"/>
          </a:solidFill>
          <a:ln>
            <a:solidFill>
              <a:schemeClr val="bg1"/>
            </a:solidFill>
          </a:ln>
        </p:spPr>
        <p:txBody>
          <a:bodyPr wrap="square" rtlCol="1">
            <a:spAutoFit/>
          </a:bodyPr>
          <a:lstStyle>
            <a:defPPr algn="r" rtl="1"/>
          </a:lstStyle>
          <a:p>
            <a:pPr algn="l" rtl="1">
              <a:lnSpc>
                <a:spcPct val="200000"/>
              </a:lnSpc>
              <a:defRPr sz="1000">
                <a:latin typeface="Aptos" panose="020B0004020202020204" pitchFamily="34" charset="0"/>
              </a:defRPr>
            </a:pPr>
            <a:r>
              <a:rPr lang="ar" dirty="0"/>
              <a:t>9</a:t>
            </a:r>
            <a:r>
              <a:rPr lang="ar-EG" dirty="0"/>
              <a:t>-</a:t>
            </a:r>
            <a:r>
              <a:rPr lang="ar" dirty="0"/>
              <a:t>8</a:t>
            </a:r>
          </a:p>
        </p:txBody>
      </p:sp>
    </p:spTree>
    <p:extLst>
      <p:ext uri="{BB962C8B-B14F-4D97-AF65-F5344CB8AC3E}">
        <p14:creationId xmlns:p14="http://schemas.microsoft.com/office/powerpoint/2010/main" val="24936920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37"/>
        <p:cNvGrpSpPr/>
        <p:nvPr/>
      </p:nvGrpSpPr>
      <p:grpSpPr>
        <a:xfrm>
          <a:off x="0" y="0"/>
          <a:ext cx="0" cy="0"/>
          <a:chOff x="0" y="0"/>
          <a:chExt cx="0" cy="0"/>
        </a:xfrm>
      </p:grpSpPr>
      <p:sp>
        <p:nvSpPr>
          <p:cNvPr id="1440" name="Google Shape;1440;p174"/>
          <p:cNvSpPr txBox="1"/>
          <p:nvPr/>
        </p:nvSpPr>
        <p:spPr>
          <a:xfrm>
            <a:off x="-392625" y="4889029"/>
            <a:ext cx="11344760" cy="1608971"/>
          </a:xfrm>
          <a:prstGeom prst="rect">
            <a:avLst/>
          </a:prstGeom>
          <a:noFill/>
          <a:ln>
            <a:noFill/>
          </a:ln>
        </p:spPr>
        <p:txBody>
          <a:bodyPr spcFirstLastPara="1" wrap="square" lIns="121900" tIns="60933" rIns="121900" bIns="60933" rtlCol="1" anchor="t" anchorCtr="0">
            <a:noAutofit/>
          </a:bodyPr>
          <a:lstStyle>
            <a:defPPr algn="r" rtl="1"/>
          </a:lstStyle>
          <a:p>
            <a:pPr marR="970256" algn="r" rtl="1">
              <a:lnSpc>
                <a:spcPct val="113000"/>
              </a:lnSpc>
            </a:pPr>
            <a:endParaRPr sz="2133">
              <a:solidFill>
                <a:srgbClr val="000000"/>
              </a:solidFill>
              <a:latin typeface="Arial"/>
              <a:ea typeface="Arial"/>
              <a:cs typeface="Arial"/>
              <a:sym typeface="Arial"/>
            </a:endParaRPr>
          </a:p>
        </p:txBody>
      </p:sp>
      <p:sp>
        <p:nvSpPr>
          <p:cNvPr id="1441" name="Google Shape;1441;p174"/>
          <p:cNvSpPr txBox="1"/>
          <p:nvPr/>
        </p:nvSpPr>
        <p:spPr>
          <a:xfrm>
            <a:off x="571929" y="2062138"/>
            <a:ext cx="10971890" cy="2310193"/>
          </a:xfrm>
          <a:prstGeom prst="rect">
            <a:avLst/>
          </a:prstGeom>
          <a:noFill/>
          <a:ln>
            <a:noFill/>
          </a:ln>
        </p:spPr>
        <p:txBody>
          <a:bodyPr spcFirstLastPara="1" wrap="square" lIns="121900" tIns="60933" rIns="121900" bIns="60933" rtlCol="1" anchor="t" anchorCtr="0">
            <a:spAutoFit/>
          </a:bodyPr>
          <a:lstStyle>
            <a:defPPr algn="r" rtl="1"/>
          </a:lstStyle>
          <a:p>
            <a:pPr marL="457189" indent="-457189" algn="r" rtl="1">
              <a:lnSpc>
                <a:spcPct val="108000"/>
              </a:lnSpc>
              <a:spcAft>
                <a:spcPts val="800"/>
              </a:spcAft>
              <a:buClr>
                <a:schemeClr val="accent2"/>
              </a:buClr>
              <a:buSzPct val="125000"/>
              <a:buFont typeface="Arial" panose="020B0604020202020204" pitchFamily="34" charset="0"/>
              <a:buChar char="•"/>
              <a:defRPr sz="2200">
                <a:latin typeface="Arial" panose="020B0604020202020204" pitchFamily="34" charset="0"/>
              </a:defRPr>
            </a:pPr>
            <a:r>
              <a:rPr lang="ar" dirty="0"/>
              <a:t>استمع إلى السيناريوهات الموجزة</a:t>
            </a:r>
          </a:p>
          <a:p>
            <a:pPr marL="457189" indent="-457189" algn="r" rtl="1">
              <a:lnSpc>
                <a:spcPct val="108000"/>
              </a:lnSpc>
              <a:spcAft>
                <a:spcPts val="400"/>
              </a:spcAft>
              <a:buClr>
                <a:schemeClr val="accent2"/>
              </a:buClr>
              <a:buSzPct val="125000"/>
              <a:buFont typeface="Arial" panose="020B0604020202020204" pitchFamily="34" charset="0"/>
              <a:buChar char="•"/>
              <a:defRPr sz="2200">
                <a:latin typeface="Arial" panose="020B0604020202020204" pitchFamily="34" charset="0"/>
              </a:defRPr>
            </a:pPr>
            <a:r>
              <a:rPr lang="ar" dirty="0"/>
              <a:t>انظر في ما إذا كان السياق يفي بالمتطلبات الدنيا التالية </a:t>
            </a:r>
            <a:r>
              <a:rPr lang="ar" b="1" dirty="0">
                <a:solidFill>
                  <a:srgbClr val="00B0F0"/>
                </a:solidFill>
              </a:rPr>
              <a:t>4</a:t>
            </a:r>
            <a:r>
              <a:rPr lang="ar" dirty="0"/>
              <a:t> لعرض إمكانية جمع الأدلة الجنائية:</a:t>
            </a:r>
          </a:p>
          <a:p>
            <a:pPr marL="863978" lvl="1" indent="-383108" algn="r" rtl="1">
              <a:lnSpc>
                <a:spcPct val="108000"/>
              </a:lnSpc>
              <a:spcAft>
                <a:spcPts val="400"/>
              </a:spcAft>
              <a:buClr>
                <a:schemeClr val="accent2"/>
              </a:buClr>
              <a:buSzPct val="100000"/>
              <a:buFont typeface="Arial" panose="020B0604020202020204" pitchFamily="34" charset="0"/>
              <a:buChar char="•"/>
              <a:defRPr sz="2200">
                <a:solidFill>
                  <a:srgbClr val="000000"/>
                </a:solidFill>
                <a:latin typeface="Arial"/>
                <a:ea typeface="Arial"/>
                <a:cs typeface="Arial"/>
                <a:sym typeface="Arial"/>
              </a:defRPr>
            </a:pPr>
            <a:r>
              <a:rPr lang="ar" dirty="0"/>
              <a:t>هل تُتاح العمليات والمرافق الخاصة بتخزين وتحليل الأدلة الجنائية وهل تعمل بشكل جيد؟</a:t>
            </a:r>
            <a:endParaRPr sz="2200" dirty="0">
              <a:latin typeface="Arial" panose="020B0604020202020204" pitchFamily="34" charset="0"/>
            </a:endParaRPr>
          </a:p>
          <a:p>
            <a:pPr marL="863978" lvl="1" indent="-383108" algn="r" rtl="1">
              <a:lnSpc>
                <a:spcPct val="108000"/>
              </a:lnSpc>
              <a:spcAft>
                <a:spcPts val="400"/>
              </a:spcAft>
              <a:buClr>
                <a:schemeClr val="accent2"/>
              </a:buClr>
              <a:buSzPct val="100000"/>
              <a:buFont typeface="Arial" panose="020B0604020202020204" pitchFamily="34" charset="0"/>
              <a:buChar char="•"/>
              <a:defRPr sz="2200">
                <a:solidFill>
                  <a:srgbClr val="000000"/>
                </a:solidFill>
                <a:latin typeface="Arial"/>
                <a:ea typeface="Arial"/>
                <a:cs typeface="Arial"/>
                <a:sym typeface="Arial"/>
              </a:defRPr>
            </a:pPr>
            <a:r>
              <a:rPr lang="ar" dirty="0"/>
              <a:t>هل هناك التزام قانوني بإعداد شهادة طبية قانونية؟</a:t>
            </a:r>
            <a:endParaRPr sz="2200" dirty="0">
              <a:latin typeface="Arial" panose="020B0604020202020204" pitchFamily="34" charset="0"/>
            </a:endParaRPr>
          </a:p>
          <a:p>
            <a:pPr marL="863978" lvl="1" indent="-383108" algn="r" rtl="1">
              <a:lnSpc>
                <a:spcPct val="108000"/>
              </a:lnSpc>
              <a:spcAft>
                <a:spcPts val="800"/>
              </a:spcAft>
              <a:buClr>
                <a:schemeClr val="accent2"/>
              </a:buClr>
              <a:buSzPct val="100000"/>
              <a:buFont typeface="Arial" panose="020B0604020202020204" pitchFamily="34" charset="0"/>
              <a:buChar char="•"/>
              <a:defRPr sz="2200">
                <a:solidFill>
                  <a:srgbClr val="000000"/>
                </a:solidFill>
                <a:latin typeface="Arial"/>
                <a:ea typeface="Arial"/>
                <a:cs typeface="Arial"/>
                <a:sym typeface="Arial"/>
              </a:defRPr>
            </a:pPr>
            <a:r>
              <a:rPr lang="ar" dirty="0"/>
              <a:t>هل لدى مقدم الرعاية الصحية القدرة والتفويض لإكمال الفحص الجنائي وهل لديه نماذج للتقارير الطبية القانونية؟</a:t>
            </a:r>
            <a:endParaRPr sz="2200" dirty="0">
              <a:latin typeface="Arial" panose="020B0604020202020204" pitchFamily="34" charset="0"/>
            </a:endParaRPr>
          </a:p>
        </p:txBody>
      </p:sp>
      <p:sp>
        <p:nvSpPr>
          <p:cNvPr id="2" name="Title 1">
            <a:extLst>
              <a:ext uri="{FF2B5EF4-FFF2-40B4-BE49-F238E27FC236}">
                <a16:creationId xmlns:a16="http://schemas.microsoft.com/office/drawing/2014/main" id="{C7D48FEA-B8E9-5824-4F58-789F63A4954D}"/>
              </a:ext>
            </a:extLst>
          </p:cNvPr>
          <p:cNvSpPr>
            <a:spLocks noGrp="1"/>
          </p:cNvSpPr>
          <p:nvPr>
            <p:ph type="title"/>
          </p:nvPr>
        </p:nvSpPr>
        <p:spPr>
          <a:xfrm>
            <a:off x="415600" y="1292989"/>
            <a:ext cx="11360800" cy="720000"/>
          </a:xfrm>
        </p:spPr>
        <p:txBody>
          <a:bodyPr rtlCol="1"/>
          <a:lstStyle>
            <a:defPPr algn="r" rtl="1"/>
          </a:lstStyle>
          <a:p>
            <a:pPr rtl="1">
              <a:defRPr sz="3000" b="1">
                <a:solidFill>
                  <a:schemeClr val="accent3"/>
                </a:solidFill>
                <a:latin typeface="+mj-lt"/>
                <a:ea typeface="Arial"/>
                <a:cs typeface="Arial"/>
              </a:defRPr>
            </a:pPr>
            <a:r>
              <a:rPr lang="ar" dirty="0"/>
              <a:t>هل يجب أن يُعرض فحص الطب الشرعي وجمع الأدلة الجنائية ومتى يتم ذلك؟</a:t>
            </a:r>
            <a:endParaRPr sz="3000" dirty="0"/>
          </a:p>
        </p:txBody>
      </p:sp>
      <p:sp>
        <p:nvSpPr>
          <p:cNvPr id="3" name="Text Placeholder 2">
            <a:extLst>
              <a:ext uri="{FF2B5EF4-FFF2-40B4-BE49-F238E27FC236}">
                <a16:creationId xmlns:a16="http://schemas.microsoft.com/office/drawing/2014/main" id="{859DFCFD-19F2-BFAF-E51D-C74272481B99}"/>
              </a:ext>
            </a:extLst>
          </p:cNvPr>
          <p:cNvSpPr>
            <a:spLocks noGrp="1"/>
          </p:cNvSpPr>
          <p:nvPr>
            <p:ph type="body" sz="quarter" idx="10"/>
          </p:nvPr>
        </p:nvSpPr>
        <p:spPr>
          <a:xfrm>
            <a:off x="415600" y="498500"/>
            <a:ext cx="10100000" cy="720000"/>
          </a:xfrm>
        </p:spPr>
        <p:txBody>
          <a:bodyPr rtlCol="1"/>
          <a:lstStyle>
            <a:defPPr algn="r" rtl="1"/>
          </a:lstStyle>
          <a:p>
            <a:pPr rtl="1">
              <a:defRPr sz="3400" b="1">
                <a:solidFill>
                  <a:schemeClr val="bg1"/>
                </a:solidFill>
                <a:latin typeface="+mj-lt"/>
                <a:ea typeface="Arial"/>
                <a:cs typeface="Arial"/>
                <a:sym typeface="Arial"/>
              </a:defRPr>
            </a:pPr>
            <a:r>
              <a:rPr lang="ar" dirty="0"/>
              <a:t>التمرين (9-1)</a:t>
            </a:r>
          </a:p>
        </p:txBody>
      </p:sp>
      <p:sp>
        <p:nvSpPr>
          <p:cNvPr id="4" name="TextBox 3">
            <a:extLst>
              <a:ext uri="{FF2B5EF4-FFF2-40B4-BE49-F238E27FC236}">
                <a16:creationId xmlns:a16="http://schemas.microsoft.com/office/drawing/2014/main" id="{07D6FB59-19E2-8493-6E5C-7D20942914D8}"/>
              </a:ext>
            </a:extLst>
          </p:cNvPr>
          <p:cNvSpPr txBox="1"/>
          <p:nvPr/>
        </p:nvSpPr>
        <p:spPr>
          <a:xfrm>
            <a:off x="54591" y="6349429"/>
            <a:ext cx="517337" cy="358688"/>
          </a:xfrm>
          <a:prstGeom prst="rect">
            <a:avLst/>
          </a:prstGeom>
          <a:solidFill>
            <a:schemeClr val="bg1"/>
          </a:solidFill>
          <a:ln>
            <a:solidFill>
              <a:schemeClr val="bg1"/>
            </a:solidFill>
          </a:ln>
        </p:spPr>
        <p:txBody>
          <a:bodyPr wrap="square" rtlCol="1">
            <a:spAutoFit/>
          </a:bodyPr>
          <a:lstStyle>
            <a:defPPr algn="r" rtl="1"/>
          </a:lstStyle>
          <a:p>
            <a:pPr algn="l" rtl="1">
              <a:lnSpc>
                <a:spcPct val="200000"/>
              </a:lnSpc>
              <a:defRPr sz="1000">
                <a:latin typeface="Aptos" panose="020B0004020202020204" pitchFamily="34" charset="0"/>
              </a:defRPr>
            </a:pPr>
            <a:r>
              <a:rPr lang="ar" dirty="0"/>
              <a:t>9</a:t>
            </a:r>
            <a:r>
              <a:rPr lang="ar-EG" dirty="0"/>
              <a:t>-</a:t>
            </a:r>
            <a:r>
              <a:rPr lang="ar" dirty="0"/>
              <a:t>9</a:t>
            </a:r>
          </a:p>
        </p:txBody>
      </p:sp>
    </p:spTree>
    <p:extLst>
      <p:ext uri="{BB962C8B-B14F-4D97-AF65-F5344CB8AC3E}">
        <p14:creationId xmlns:p14="http://schemas.microsoft.com/office/powerpoint/2010/main" val="1331180470"/>
      </p:ext>
    </p:extLst>
  </p:cSld>
  <p:clrMapOvr>
    <a:masterClrMapping/>
  </p:clrMapOvr>
</p:sld>
</file>

<file path=ppt/theme/theme1.xml><?xml version="1.0" encoding="utf-8"?>
<a:theme xmlns:a="http://schemas.openxmlformats.org/drawingml/2006/main" name="1_Office Theme 4 - WHO">
  <a:themeElements>
    <a:clrScheme name="WHO">
      <a:dk1>
        <a:srgbClr val="000000"/>
      </a:dk1>
      <a:lt1>
        <a:srgbClr val="FFFFFF"/>
      </a:lt1>
      <a:dk2>
        <a:srgbClr val="000000"/>
      </a:dk2>
      <a:lt2>
        <a:srgbClr val="E7E6E6"/>
      </a:lt2>
      <a:accent1>
        <a:srgbClr val="00205C"/>
      </a:accent1>
      <a:accent2>
        <a:srgbClr val="009ADE"/>
      </a:accent2>
      <a:accent3>
        <a:srgbClr val="F26829"/>
      </a:accent3>
      <a:accent4>
        <a:srgbClr val="A6228C"/>
      </a:accent4>
      <a:accent5>
        <a:srgbClr val="80BC00"/>
      </a:accent5>
      <a:accent6>
        <a:srgbClr val="5B2C86"/>
      </a:accent6>
      <a:hlink>
        <a:srgbClr val="009ADE"/>
      </a:hlink>
      <a:folHlink>
        <a:srgbClr val="009ADE"/>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defPPr algn="r" rtl="1"/>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5">
  <a:themeElements>
    <a:clrScheme name="WHO">
      <a:dk1>
        <a:srgbClr val="000000"/>
      </a:dk1>
      <a:lt1>
        <a:srgbClr val="FFFFFF"/>
      </a:lt1>
      <a:dk2>
        <a:srgbClr val="000000"/>
      </a:dk2>
      <a:lt2>
        <a:srgbClr val="E7E6E6"/>
      </a:lt2>
      <a:accent1>
        <a:srgbClr val="00205C"/>
      </a:accent1>
      <a:accent2>
        <a:srgbClr val="009ADE"/>
      </a:accent2>
      <a:accent3>
        <a:srgbClr val="F26829"/>
      </a:accent3>
      <a:accent4>
        <a:srgbClr val="A6228C"/>
      </a:accent4>
      <a:accent5>
        <a:srgbClr val="80BC00"/>
      </a:accent5>
      <a:accent6>
        <a:srgbClr val="5B2C86"/>
      </a:accent6>
      <a:hlink>
        <a:srgbClr val="009ADE"/>
      </a:hlink>
      <a:folHlink>
        <a:srgbClr val="009ADE"/>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defPPr algn="r" rtl="1"/>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defPPr algn="r" rtl="1"/>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21700</TotalTime>
  <Words>3273</Words>
  <Application>Microsoft Office PowerPoint</Application>
  <PresentationFormat>Widescreen</PresentationFormat>
  <Paragraphs>232</Paragraphs>
  <Slides>21</Slides>
  <Notes>20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21</vt:i4>
      </vt:variant>
    </vt:vector>
  </HeadingPairs>
  <TitlesOfParts>
    <vt:vector size="29" baseType="lpstr">
      <vt:lpstr>Aptos</vt:lpstr>
      <vt:lpstr>Arial</vt:lpstr>
      <vt:lpstr>Calibri</vt:lpstr>
      <vt:lpstr>Cambria</vt:lpstr>
      <vt:lpstr>Noto Sans Symbols</vt:lpstr>
      <vt:lpstr>Wingdings</vt:lpstr>
      <vt:lpstr>1_Office Theme 4 - WHO</vt:lpstr>
      <vt:lpstr>1_Office Theme 5</vt:lpstr>
      <vt:lpstr>مجموعة الشرائح</vt:lpstr>
      <vt:lpstr>PowerPoint Presentation</vt:lpstr>
      <vt:lpstr>أهداف الجلسة</vt:lpstr>
      <vt:lpstr>PowerPoint Presentation</vt:lpstr>
      <vt:lpstr>PowerPoint Presentation</vt:lpstr>
      <vt:lpstr>PowerPoint Presentation</vt:lpstr>
      <vt:lpstr>PowerPoint Presentation</vt:lpstr>
      <vt:lpstr>PowerPoint Presentation</vt:lpstr>
      <vt:lpstr>هل يجب أن يُعرض فحص الطب الشرعي وجمع الأدلة الجنائية ومتى يتم ذلك؟</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تمثيل الأدوار لتسجيل التاريخ السريري</vt:lpstr>
      <vt:lpstr>PowerPoint Presentation</vt:lpstr>
      <vt:lpstr>المرجع</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Jessica Money (Green Ink)</dc:creator>
  <cp:lastModifiedBy>رفعت عبدالغني</cp:lastModifiedBy>
  <cp:revision>708</cp:revision>
  <cp:lastPrinted>2024-11-29T14:13:27Z</cp:lastPrinted>
  <dcterms:created xsi:type="dcterms:W3CDTF">2024-07-22T16:05:02Z</dcterms:created>
  <dcterms:modified xsi:type="dcterms:W3CDTF">2025-10-02T21:19:11Z</dcterms:modified>
</cp:coreProperties>
</file>