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9" r:id="rId1"/>
    <p:sldMasterId id="2147483704" r:id="rId2"/>
  </p:sldMasterIdLst>
  <p:notesMasterIdLst>
    <p:notesMasterId r:id="rId18"/>
  </p:notesMasterIdLst>
  <p:sldIdLst>
    <p:sldId id="547" r:id="rId3"/>
    <p:sldId id="301"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Lst>
  <p:sldSz cx="12192000" cy="6858000"/>
  <p:notesSz cx="7315200" cy="9601200"/>
  <p:defaultTextStyle>
    <a:defPPr algn="r" rtl="1"/>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65EF49-D4E8-9AD8-5744-69CAC975FEB0}" name="Guy Manners (Green Ink)" initials="GM" userId="S::g.manners@greenink.co.uk::0f72d4e3-0f22-40ba-bc66-f2cb0e17addf" providerId="AD"/>
  <p188:author id="{86D53262-4EFE-F458-67A1-2E1A19B4A1C2}" name="editor" initials="a" userId="editor" providerId="None"/>
  <p188:author id="{5655B198-2CE9-2BBB-862A-F491036D1447}" name="zarivs@who.int" initials="za" userId="S::urn:spo:guest#zarivs@who.int::"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1E7"/>
    <a:srgbClr val="EBF1FA"/>
    <a:srgbClr val="EDEDEE"/>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13" autoAdjust="0"/>
    <p:restoredTop sz="96374" autoAdjust="0"/>
  </p:normalViewPr>
  <p:slideViewPr>
    <p:cSldViewPr snapToGrid="0">
      <p:cViewPr varScale="1">
        <p:scale>
          <a:sx n="114" d="100"/>
          <a:sy n="114" d="100"/>
        </p:scale>
        <p:origin x="414"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17736"/>
    </p:cViewPr>
  </p:sorterViewPr>
  <p:notesViewPr>
    <p:cSldViewPr snapToGrid="0">
      <p:cViewPr varScale="1">
        <p:scale>
          <a:sx n="82" d="100"/>
          <a:sy n="82" d="100"/>
        </p:scale>
        <p:origin x="26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8/10/relationships/authors" Target="authors.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1"/>
          <a:lstStyle>
            <a:defPPr algn="r" rtl="1"/>
            <a:lvl1pPr algn="r" rtl="1">
              <a:defRPr sz="1300" b="0" i="0">
                <a:latin typeface="Arial" panose="020B0604020202020204" pitchFamily="34" charset="0"/>
              </a:defRPr>
            </a:lvl1pPr>
          </a:lstStyle>
          <a:p>
            <a:pPr algn="r" rtl="1"/>
            <a:endParaRP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1"/>
          <a:lstStyle>
            <a:defPPr algn="r" rtl="1"/>
            <a:lvl1pPr algn="l" rtl="1">
              <a:defRPr sz="1300" b="0" i="0">
                <a:latin typeface="Arial" panose="020B0604020202020204" pitchFamily="34" charset="0"/>
              </a:defRPr>
            </a:lvl1pPr>
          </a:lstStyle>
          <a:p>
            <a:pPr algn="r" rtl="1"/>
            <a:fld id="{BFFA57CC-AB0A-46FA-AC2E-5F22813AE43B}" type="datetimeFigureOut">
              <a:rPr lang="en-GB" smtClean="0"/>
              <a:t>03/10/2025</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1" anchor="ctr"/>
          <a:lstStyle>
            <a:defPPr algn="r" rtl="1"/>
          </a:lstStyle>
          <a:p>
            <a:pPr algn="r" rtl="1"/>
            <a:endParaRPr/>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1"/>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1" anchor="b"/>
          <a:lstStyle>
            <a:defPPr algn="r" rtl="1"/>
            <a:lvl1pPr algn="r" rtl="1">
              <a:defRPr sz="1300" b="0" i="0">
                <a:latin typeface="Arial" panose="020B0604020202020204" pitchFamily="34" charset="0"/>
              </a:defRPr>
            </a:lvl1pPr>
          </a:lstStyle>
          <a:p>
            <a:pPr algn="r" rtl="1"/>
            <a:endParaRP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1" anchor="b"/>
          <a:lstStyle>
            <a:defPPr algn="r" rtl="1"/>
            <a:lvl1pPr algn="l" rtl="1">
              <a:defRPr sz="1300" b="0" i="0">
                <a:latin typeface="Arial" panose="020B0604020202020204" pitchFamily="34" charset="0"/>
              </a:defRPr>
            </a:lvl1pPr>
          </a:lstStyle>
          <a:p>
            <a:pPr algn="r" rtl="1"/>
            <a:fld id="{6D8C5142-FFBC-4B00-B915-C6740283A33C}" type="slidenum">
              <a:rPr lang="en-GB" smtClean="0"/>
              <a:t>‹#›</a:t>
            </a:fld>
            <a:endParaRPr lang="en-GB"/>
          </a:p>
        </p:txBody>
      </p:sp>
    </p:spTree>
    <p:extLst>
      <p:ext uri="{BB962C8B-B14F-4D97-AF65-F5344CB8AC3E}">
        <p14:creationId xmlns:p14="http://schemas.microsoft.com/office/powerpoint/2010/main" val="3393049212"/>
      </p:ext>
    </p:extLst>
  </p:cSld>
  <p:clrMap bg1="lt1" tx1="dk1" bg2="lt2" tx2="dk2" accent1="accent1" accent2="accent2" accent3="accent3" accent4="accent4" accent5="accent5" accent6="accent6" hlink="hlink" folHlink="folHlink"/>
  <p:notesStyle>
    <a:lvl1pPr marL="0" algn="r" defTabSz="914400" rtl="1" eaLnBrk="1" latinLnBrk="0" hangingPunct="1">
      <a:defRPr sz="1200" b="0" i="0" kern="1200">
        <a:solidFill>
          <a:schemeClr val="tx1"/>
        </a:solidFill>
        <a:latin typeface="Arial" panose="020B0604020202020204" pitchFamily="34" charset="0"/>
        <a:ea typeface="+mn-ea"/>
        <a:cs typeface="+mn-cs"/>
      </a:defRPr>
    </a:lvl1pPr>
    <a:lvl2pPr marL="457200" algn="r" defTabSz="914400" rtl="1" eaLnBrk="1" latinLnBrk="0" hangingPunct="1">
      <a:defRPr sz="1200" b="0" i="0" kern="1200">
        <a:solidFill>
          <a:schemeClr val="tx1"/>
        </a:solidFill>
        <a:latin typeface="Arial" panose="020B0604020202020204" pitchFamily="34" charset="0"/>
        <a:ea typeface="+mn-ea"/>
        <a:cs typeface="+mn-cs"/>
      </a:defRPr>
    </a:lvl2pPr>
    <a:lvl3pPr marL="914400" algn="r" defTabSz="914400" rtl="1" eaLnBrk="1" latinLnBrk="0" hangingPunct="1">
      <a:defRPr sz="1200" b="0" i="0" kern="1200">
        <a:solidFill>
          <a:schemeClr val="tx1"/>
        </a:solidFill>
        <a:latin typeface="Arial" panose="020B0604020202020204" pitchFamily="34" charset="0"/>
        <a:ea typeface="+mn-ea"/>
        <a:cs typeface="+mn-cs"/>
      </a:defRPr>
    </a:lvl3pPr>
    <a:lvl4pPr marL="1371600" algn="r" defTabSz="914400" rtl="1" eaLnBrk="1" latinLnBrk="0" hangingPunct="1">
      <a:defRPr sz="1200" b="0" i="0" kern="1200">
        <a:solidFill>
          <a:schemeClr val="tx1"/>
        </a:solidFill>
        <a:latin typeface="Arial" panose="020B0604020202020204" pitchFamily="34" charset="0"/>
        <a:ea typeface="+mn-ea"/>
        <a:cs typeface="+mn-cs"/>
      </a:defRPr>
    </a:lvl4pPr>
    <a:lvl5pPr marL="1828800" algn="r" defTabSz="914400" rtl="1" eaLnBrk="1" latinLnBrk="0" hangingPunct="1">
      <a:defRPr sz="1200" b="0" i="0" kern="1200">
        <a:solidFill>
          <a:schemeClr val="tx1"/>
        </a:solidFill>
        <a:latin typeface="Arial" panose="020B0604020202020204"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289F4-C702-E7EA-79FD-2C0EB861FD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CBD42-3791-B078-FEE7-196CBF5C7E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D5C4FE-0259-C295-94CA-ADA534338E92}"/>
              </a:ext>
            </a:extLst>
          </p:cNvPr>
          <p:cNvSpPr>
            <a:spLocks noGrp="1"/>
          </p:cNvSpPr>
          <p:nvPr>
            <p:ph type="body" idx="1"/>
          </p:nvPr>
        </p:nvSpPr>
        <p:spPr/>
        <p:txBody>
          <a:bodyPr rtlCol="1"/>
          <a:lstStyle>
            <a:defPPr algn="r" rtl="1"/>
          </a:lstStyle>
          <a:p>
            <a:pPr algn="r" rtl="1"/>
            <a:endParaRPr/>
          </a:p>
        </p:txBody>
      </p:sp>
      <p:sp>
        <p:nvSpPr>
          <p:cNvPr id="4" name="Slide Number Placeholder 3">
            <a:extLst>
              <a:ext uri="{FF2B5EF4-FFF2-40B4-BE49-F238E27FC236}">
                <a16:creationId xmlns:a16="http://schemas.microsoft.com/office/drawing/2014/main" id="{09F5A9AA-2F6F-472C-1BE5-299E3051A0EB}"/>
              </a:ext>
            </a:extLst>
          </p:cNvPr>
          <p:cNvSpPr>
            <a:spLocks noGrp="1"/>
          </p:cNvSpPr>
          <p:nvPr>
            <p:ph type="sldNum" sz="quarter" idx="5"/>
          </p:nvPr>
        </p:nvSpPr>
        <p:spPr/>
        <p:txBody>
          <a:bodyPr rtlCol="1"/>
          <a:lstStyle>
            <a:defPPr algn="r" rtl="1"/>
          </a:lstStyle>
          <a:p>
            <a:pPr algn="r" rtl="1"/>
            <a:fld id="{66082A69-CBED-43AE-B7C0-90C9CBF8E2AB}" type="slidenum">
              <a:rPr lang="en-GB" smtClean="0"/>
              <a:t>1</a:t>
            </a:fld>
            <a:endParaRPr lang="en-GB"/>
          </a:p>
        </p:txBody>
      </p:sp>
    </p:spTree>
    <p:extLst>
      <p:ext uri="{BB962C8B-B14F-4D97-AF65-F5344CB8AC3E}">
        <p14:creationId xmlns:p14="http://schemas.microsoft.com/office/powerpoint/2010/main" val="243853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8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5" name="Google Shape;575;p80: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8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2" name="Google Shape;582;p81: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defRPr b="1"/>
            </a:pPr>
            <a:r>
              <a:rPr lang="ar"/>
              <a:t>ملاحظات للميسر:</a:t>
            </a:r>
          </a:p>
          <a:p>
            <a:pPr algn="r" rtl="1">
              <a:buSzPts val="1100"/>
            </a:pPr>
            <a:r>
              <a:rPr lang="ar"/>
              <a:t>يجب تسليط الضوء على الأمور الآتية في حال لم يطرحها المشاركون أثناء المناقشة:</a:t>
            </a:r>
          </a:p>
          <a:p>
            <a:pPr marL="191589" indent="-191589" algn="r" rtl="1">
              <a:buSzPts val="1100"/>
              <a:buChar char="●"/>
            </a:pPr>
            <a:r>
              <a:rPr lang="ar"/>
              <a:t>كل كلمة مهمة! سنواصل البحث في هذا الأمر والتفكير فيه خلال هذه الجلسة. </a:t>
            </a:r>
          </a:p>
          <a:p>
            <a:pPr marL="191589" indent="-191589" algn="r" rtl="1">
              <a:buSzPts val="1100"/>
              <a:buChar char="●"/>
            </a:pPr>
            <a:r>
              <a:rPr lang="ar"/>
              <a:t>تشمل ردودك أيضاً لغة الجسد، وما لا تقوله وتفعله، والطاقة التي تبثها في المقابلة وكذلك المزاج السائد فيها.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8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0" name="Google Shape;590;p82: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defRPr b="1">
                <a:latin typeface="Arial"/>
                <a:cs typeface="Arial"/>
              </a:defRPr>
            </a:pPr>
            <a:r>
              <a:rPr lang="ar"/>
              <a:t>ملاحظات للميسر:</a:t>
            </a:r>
          </a:p>
          <a:p>
            <a:pPr algn="r" rtl="1">
              <a:buSzPts val="1100"/>
              <a:defRPr>
                <a:latin typeface="Arial"/>
                <a:cs typeface="Arial"/>
              </a:defRPr>
            </a:pPr>
            <a:r>
              <a:rPr lang="ar"/>
              <a:t>اشرح الإرشادات الخاصة بالتمرين (2-1ب) واستخدم التعليمات الواردة في الصفحتين 21 و22 من دليل الميسرين لتوجيه المشاركين في هذا التمرين القائم على التأمل الذاتي.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8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7" name="Google Shape;597;p83: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8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4" name="Google Shape;604;p84: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defRPr b="1">
                <a:latin typeface="Arial"/>
                <a:cs typeface="Arial"/>
              </a:defRPr>
            </a:pPr>
            <a:r>
              <a:rPr lang="ar"/>
              <a:t>ملاحظات للميسر:</a:t>
            </a:r>
          </a:p>
          <a:p>
            <a:pPr algn="r" rtl="1">
              <a:buSzPts val="1100"/>
              <a:defRPr>
                <a:latin typeface="Arial"/>
                <a:cs typeface="Arial"/>
              </a:defRPr>
            </a:pPr>
            <a:r>
              <a:rPr lang="ar"/>
              <a:t>عند توزيع البطاقات الإرشادية على المتطوعين المشاركين، احرص على تذكيرهم بقراءة القصة قبل تلاوة البيان على مايا.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8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1" name="Google Shape;611;p85: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7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1" name="Google Shape;511;p72: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7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9" name="Google Shape;519;p73: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defRPr>
                <a:solidFill>
                  <a:schemeClr val="dk1"/>
                </a:solidFill>
              </a:defRPr>
            </a:pPr>
            <a:r>
              <a:rPr lang="ar" b="1"/>
              <a:t>توجّه إلى المشاركين بالقول: الفهم هو مسألة مهمة، ذلك أنّ معتقداتكم وقيمكم تؤثر على الرعاية التي تقدمونها.</a:t>
            </a:r>
            <a:endParaRPr sz="1200" b="0"/>
          </a:p>
          <a:p>
            <a:pPr algn="r" rtl="1">
              <a:buSzPts val="1100"/>
            </a:pPr>
            <a:endParaRPr sz="1200" b="1">
              <a:solidFill>
                <a:schemeClr val="dk1"/>
              </a:solidFill>
            </a:endParaRPr>
          </a:p>
          <a:p>
            <a:pPr marL="361950" marR="59690" indent="-361950" algn="r" rtl="1">
              <a:lnSpc>
                <a:spcPct val="118000"/>
              </a:lnSpc>
              <a:buSzPts val="1100"/>
              <a:buChar char="●"/>
              <a:defRPr>
                <a:latin typeface="Arial"/>
                <a:ea typeface="Arial"/>
                <a:cs typeface="Arial"/>
                <a:sym typeface="Arial"/>
              </a:defRPr>
            </a:pPr>
            <a:r>
              <a:rPr lang="ar"/>
              <a:t>قد تؤثر قيمنا ومعتقداتنا ومواقفنا على كيفية تقديمنا للرعاية، وقد تؤثر أيضاً في قدرتنا على التعاطف مع تجارب الناجيات في طلب المساعدة. وغالباً ما تتشكل هذه المعتقدات والقيم من خلال نفس الأعراف المجتمعية التي تؤدي إلى وصم النساء المعنّفات. ينبغي </a:t>
            </a:r>
            <a:r>
              <a:rPr lang="ar" b="1"/>
              <a:t>تذكير</a:t>
            </a:r>
            <a:r>
              <a:rPr lang="ar"/>
              <a:t> </a:t>
            </a:r>
            <a:r>
              <a:rPr lang="ar" b="1"/>
              <a:t>المشاركين</a:t>
            </a:r>
            <a:r>
              <a:rPr lang="ar"/>
              <a:t> بأنهم متأثرون بالمعايير والمواقف المتعلقة بالأدوار المنوطة بالجنسين، مثلهم مثل أي شخص آخر.</a:t>
            </a:r>
            <a:endParaRPr sz="1200">
              <a:latin typeface="Arial"/>
              <a:ea typeface="Arial"/>
              <a:cs typeface="Arial"/>
            </a:endParaRPr>
          </a:p>
          <a:p>
            <a:pPr marL="362480" marR="60315" indent="-362480" algn="r" rtl="1">
              <a:lnSpc>
                <a:spcPct val="118000"/>
              </a:lnSpc>
              <a:buSzPts val="1100"/>
              <a:buChar char="●"/>
              <a:defRPr>
                <a:latin typeface="Arial"/>
                <a:ea typeface="Arial"/>
                <a:cs typeface="Arial"/>
                <a:sym typeface="Arial"/>
              </a:defRPr>
            </a:pPr>
            <a:r>
              <a:rPr lang="ar"/>
              <a:t>في هذه الجلسة، نجري بعض الأنشطة التي تساعد المشاركين على التفكير بشكل نقدي في هذه المعتقدات والقيم، وبالأعراف الكامنة وراءها، وذلك من خلال كشف الخرافات والمعتقدات الشائعة حول موضوع العنف ضد النساء، وفهم ما تتعرّض له الناجيات في سعيهنّ للحصول على المساعدة، وتوضيح كيف تؤثر معتقداتنا بطريقة فعلية أو محتملة على الرعاية التي نقدمها.</a:t>
            </a:r>
          </a:p>
          <a:p>
            <a:pPr marL="362480" marR="60315" indent="-362480" algn="r" rtl="1">
              <a:lnSpc>
                <a:spcPct val="118000"/>
              </a:lnSpc>
              <a:buSzPts val="1100"/>
              <a:buChar char="●"/>
              <a:defRPr>
                <a:latin typeface="Arial"/>
                <a:ea typeface="Arial"/>
                <a:cs typeface="Arial"/>
                <a:sym typeface="Arial"/>
              </a:defRPr>
            </a:pPr>
            <a:r>
              <a:rPr lang="ar"/>
              <a:t>تجدر الإشارة إلى أنّه في حالات الطوارئ الإنسانية، قد لا يكون العاملون في مجال الصحة والمرضى من نفس المجتمع. عند تقديم الرعاية للنازحين داخلياً أو اللاجئين، أو عند العمل كعضو في فريق الاستجابة الإنسانية، قد تكون لديك معتقدات وقيم مختلفة عن تلك الموجودة لدى المرضى الذين تقدم لهم الرعاية. من الضروري دائماً أن نترك للناجية فرصة الأخذ بزمام الأمور.</a:t>
            </a: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7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0" name="Google Shape;530;p74: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7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7" name="Google Shape;537;p75: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defRPr b="1"/>
            </a:pPr>
            <a:r>
              <a:rPr lang="ar"/>
              <a:t>ملاحظات للميسر: </a:t>
            </a:r>
          </a:p>
          <a:p>
            <a:pPr algn="r" rtl="1">
              <a:buSzPts val="1100"/>
            </a:pPr>
            <a:r>
              <a:rPr lang="ar"/>
              <a:t>يجب تسليط الضوء على الأمور الآتية في حال لم يطرحها المشاركون أثناء المناقشة:</a:t>
            </a:r>
          </a:p>
          <a:p>
            <a:pPr marL="191589" indent="-191589" algn="r" rtl="1">
              <a:buSzPts val="1100"/>
              <a:buChar char="●"/>
            </a:pPr>
            <a:r>
              <a:rPr lang="ar"/>
              <a:t>لا يهم إذا كانت الناجية تتودد أو تصرخ أو ترتدي ملابس مثيرة أو إذا كانت قد خذلت توقعات الجاني. لا يوجد أي مبرر لاستخدام العنف من أجل "تحجيم" الشخص الآخر.</a:t>
            </a:r>
          </a:p>
          <a:p>
            <a:pPr marL="191589" indent="-191589" algn="r" rtl="1">
              <a:buSzPts val="1100"/>
              <a:buChar char="●"/>
            </a:pPr>
            <a:r>
              <a:rPr lang="ar"/>
              <a:t>بصفتك مقدم رعاية صحية، يجب أن تكون صادقاً مع نفسك. فإذا شعرت يوماً ما أنّ الشخص الذي أتى لتلقي الرعاية قد فعل أمراً "يستحق" ما تعرّض له، عندئذ يجب ألا تقدّم له الرعاية. يجب أن تدعو مقدّم رعاية صحية آخر إن كان الأمر ممكناً.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7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5" name="Google Shape;545;p76: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endParaRPr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7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2" name="Google Shape;552;p77: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defRPr b="1">
                <a:latin typeface="Arial"/>
                <a:cs typeface="Arial"/>
              </a:defRPr>
            </a:pPr>
            <a:r>
              <a:rPr lang="ar" dirty="0"/>
              <a:t>ملاحظات للميسر:</a:t>
            </a:r>
          </a:p>
          <a:p>
            <a:pPr algn="r" rtl="1">
              <a:buSzPts val="1100"/>
              <a:defRPr>
                <a:latin typeface="Arial"/>
                <a:cs typeface="Arial"/>
              </a:defRPr>
            </a:pPr>
            <a:r>
              <a:rPr lang="ar" dirty="0"/>
              <a:t>اطلب من المشاركين الاطلاع على أداة المساعدة على العمل (2أ). </a:t>
            </a:r>
          </a:p>
          <a:p>
            <a:pPr algn="r" rtl="1">
              <a:buSzPts val="1100"/>
            </a:pPr>
            <a:endParaRPr lang="ar" dirty="0"/>
          </a:p>
          <a:p>
            <a:pPr algn="r" rtl="1">
              <a:buSzPts val="1100"/>
            </a:pPr>
            <a:r>
              <a:rPr lang="ar" dirty="0"/>
              <a:t>يجب تسليط الضوء على الأمور الآتية في حال لم يطرحها المشاركون أثناء المناقشة:</a:t>
            </a:r>
          </a:p>
          <a:p>
            <a:pPr marL="191589" indent="-191589" algn="r" rtl="1">
              <a:buSzPts val="1100"/>
              <a:buChar char="●"/>
            </a:pPr>
            <a:r>
              <a:rPr lang="ar" dirty="0"/>
              <a:t>ثمة عوائق كثيرة تمنع تمنع النساء من التخلي عن علاقة عنيفة. من بينها الاعتماد المالي على المعتدي من أجل البقاء على قيد الحياة هي و/أو أطفالها، والضغط الممارس مِن قِبَل المجتمع والأسرة للحفاظ على العلاقة، وعدم وجود خيارات فيما يتعلق بالمكان الذي ستلجأ إليه. </a:t>
            </a:r>
          </a:p>
          <a:p>
            <a:pPr marL="191589" indent="-191589" algn="r" rtl="1">
              <a:buSzPts val="1100"/>
              <a:buChar char="●"/>
            </a:pPr>
            <a:r>
              <a:rPr lang="ar" dirty="0"/>
              <a:t>تتعرض النساء اللواتي يعانينَ من العنف العائلي أو عنف الشريك الحميم لخطر فقدان حضانة أطفالهنّ وزيادة حدة العنف البدني، أو يتم إكراههنّ والتلاعب بهنّ للاعتقاد بأنّ العنف هو نتيجة خطأ ارتبكنه. </a:t>
            </a:r>
          </a:p>
          <a:p>
            <a:pPr marL="191589" indent="-191589" algn="r" rtl="1">
              <a:buSzPts val="1100"/>
              <a:buChar char="●"/>
            </a:pPr>
            <a:r>
              <a:rPr lang="ar" dirty="0"/>
              <a:t>غالباً ما يستمر العنف حتى أنه قد يزداد بعد أن تنفصل المرأة عن شريكها. </a:t>
            </a:r>
            <a:r>
              <a:rPr lang="ar" b="1" dirty="0"/>
              <a:t>في الواقع، يتزايد خطر تعرض المرأة للقتل بعد الانفصال مباشرة.</a:t>
            </a:r>
            <a:r>
              <a:rPr lang="ar" dirty="0"/>
              <a:t> </a:t>
            </a:r>
            <a:r>
              <a:rPr lang="ar" b="1" dirty="0"/>
              <a:t>العديد من النساء اللواتي يعانين من عنف الشريك الحميم يدركنَ هذا الخطر بشكل بديهي ويخففنَ من مخاطر التعرّض للأذى الشديد أو الموت من خلال التحكم بمزاج المعتدي وأماكن تواجده.</a:t>
            </a:r>
            <a:endParaRPr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7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0" name="Google Shape;560;p7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7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7" name="Google Shape;567;p79: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defRPr b="1"/>
            </a:pPr>
            <a:r>
              <a:rPr lang="ar"/>
              <a:t>ملاحظات للميسر:</a:t>
            </a:r>
          </a:p>
          <a:p>
            <a:pPr algn="r" rtl="1">
              <a:buSzPts val="1100"/>
            </a:pPr>
            <a:r>
              <a:rPr lang="ar"/>
              <a:t>يجب تسليط الضوء على الأمور الآتية في حال لم يطرحها المشاركون أثناء المناقشة:</a:t>
            </a:r>
          </a:p>
          <a:p>
            <a:pPr marL="191589" indent="-191589" algn="r" rtl="1">
              <a:buSzPts val="1100"/>
              <a:buChar char="●"/>
            </a:pPr>
            <a:r>
              <a:rPr lang="ar"/>
              <a:t>الرجال، بما في ذلك الجنود، قادرون على التحكم بتصرفاتهم وسلوكياتهم عندما يختارون ذلك. إنّ ارتكاب التحرش الجنسي أو الاعتداء الجنسي أو الاغتصاب هو خيار ويجب ألا يكون موضع تبرير على الإطلاق.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O_Sess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9B9922-6B41-2A58-66E0-45E5C2873D33}"/>
              </a:ext>
            </a:extLst>
          </p:cNvPr>
          <p:cNvSpPr/>
          <p:nvPr userDrawn="1"/>
        </p:nvSpPr>
        <p:spPr>
          <a:xfrm>
            <a:off x="0" y="0"/>
            <a:ext cx="12192000" cy="60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20" name="Text Placeholder 3">
            <a:extLst>
              <a:ext uri="{FF2B5EF4-FFF2-40B4-BE49-F238E27FC236}">
                <a16:creationId xmlns:a16="http://schemas.microsoft.com/office/drawing/2014/main" id="{51ED0919-8DBB-8354-ACCB-C400F2FF7380}"/>
              </a:ext>
            </a:extLst>
          </p:cNvPr>
          <p:cNvSpPr>
            <a:spLocks noGrp="1"/>
          </p:cNvSpPr>
          <p:nvPr>
            <p:ph type="body" sz="quarter" idx="11" hasCustomPrompt="1"/>
          </p:nvPr>
        </p:nvSpPr>
        <p:spPr>
          <a:xfrm>
            <a:off x="1029067" y="2782383"/>
            <a:ext cx="3780000" cy="2416150"/>
          </a:xfrm>
        </p:spPr>
        <p:txBody>
          <a:bodyPr rtlCol="1">
            <a:normAutofit/>
          </a:bodyPr>
          <a:lstStyle>
            <a:defPPr algn="r" rtl="1"/>
            <a:lvl1pPr marL="0" indent="0" algn="ctr" rtl="1">
              <a:buNone/>
              <a:defRPr sz="2800" b="1">
                <a:solidFill>
                  <a:schemeClr val="bg1"/>
                </a:solidFill>
                <a:latin typeface="Arial" panose="020B0604020202020204" pitchFamily="34" charset="0"/>
                <a:cs typeface="Arial" panose="020B0604020202020204" pitchFamily="34" charset="0"/>
              </a:defRPr>
            </a:lvl1pPr>
          </a:lstStyle>
          <a:p>
            <a:pPr lvl="0" algn="r" rtl="1"/>
            <a:r>
              <a:rPr lang="ar" dirty="0"/>
              <a:t>title</a:t>
            </a:r>
          </a:p>
        </p:txBody>
      </p:sp>
      <p:sp>
        <p:nvSpPr>
          <p:cNvPr id="6" name="Rectangle 5">
            <a:extLst>
              <a:ext uri="{FF2B5EF4-FFF2-40B4-BE49-F238E27FC236}">
                <a16:creationId xmlns:a16="http://schemas.microsoft.com/office/drawing/2014/main" id="{72ECFB44-5E1A-1FAD-105D-700179062406}"/>
              </a:ext>
            </a:extLst>
          </p:cNvPr>
          <p:cNvSpPr/>
          <p:nvPr userDrawn="1"/>
        </p:nvSpPr>
        <p:spPr>
          <a:xfrm>
            <a:off x="2127067" y="1918364"/>
            <a:ext cx="1584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4" name="Text Placeholder 3">
            <a:extLst>
              <a:ext uri="{FF2B5EF4-FFF2-40B4-BE49-F238E27FC236}">
                <a16:creationId xmlns:a16="http://schemas.microsoft.com/office/drawing/2014/main" id="{EBBCB7D9-B4AC-4D57-F0EC-B454A7BA7F1F}"/>
              </a:ext>
            </a:extLst>
          </p:cNvPr>
          <p:cNvSpPr>
            <a:spLocks noGrp="1"/>
          </p:cNvSpPr>
          <p:nvPr>
            <p:ph type="body" sz="quarter" idx="10" hasCustomPrompt="1"/>
          </p:nvPr>
        </p:nvSpPr>
        <p:spPr>
          <a:xfrm>
            <a:off x="1029067" y="1918364"/>
            <a:ext cx="3780000" cy="397032"/>
          </a:xfrm>
        </p:spPr>
        <p:txBody>
          <a:bodyPr rtlCol="1">
            <a:spAutoFit/>
          </a:bodyPr>
          <a:lstStyle>
            <a:defPPr algn="r" rtl="1"/>
            <a:lvl1pPr marL="0" indent="0" algn="ctr" rtl="1">
              <a:buNone/>
              <a:defRPr sz="2200" b="0">
                <a:solidFill>
                  <a:schemeClr val="bg1"/>
                </a:solidFill>
                <a:latin typeface="Arial" panose="020B0604020202020204" pitchFamily="34" charset="0"/>
                <a:cs typeface="Arial" panose="020B0604020202020204" pitchFamily="34" charset="0"/>
              </a:defRPr>
            </a:lvl1pPr>
          </a:lstStyle>
          <a:p>
            <a:pPr lvl="0" algn="r" rtl="1"/>
            <a:r>
              <a:rPr lang="ar" dirty="0"/>
              <a:t>Session x.</a:t>
            </a:r>
          </a:p>
        </p:txBody>
      </p:sp>
      <p:sp>
        <p:nvSpPr>
          <p:cNvPr id="26" name="Oval 25">
            <a:extLst>
              <a:ext uri="{FF2B5EF4-FFF2-40B4-BE49-F238E27FC236}">
                <a16:creationId xmlns:a16="http://schemas.microsoft.com/office/drawing/2014/main" id="{B2D979C8-D784-E574-F98E-DF0E8177AC01}"/>
              </a:ext>
            </a:extLst>
          </p:cNvPr>
          <p:cNvSpPr/>
          <p:nvPr userDrawn="1"/>
        </p:nvSpPr>
        <p:spPr>
          <a:xfrm>
            <a:off x="626855" y="-2204865"/>
            <a:ext cx="1500212" cy="1500212"/>
          </a:xfrm>
          <a:prstGeom prst="ellipse">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12" name="Picture Placeholder 4">
            <a:extLst>
              <a:ext uri="{FF2B5EF4-FFF2-40B4-BE49-F238E27FC236}">
                <a16:creationId xmlns:a16="http://schemas.microsoft.com/office/drawing/2014/main" id="{60278AC1-9E27-22D2-CE59-BD595F39C666}"/>
              </a:ext>
            </a:extLst>
          </p:cNvPr>
          <p:cNvSpPr>
            <a:spLocks noGrp="1"/>
          </p:cNvSpPr>
          <p:nvPr>
            <p:ph type="pic" sz="quarter" idx="12"/>
          </p:nvPr>
        </p:nvSpPr>
        <p:spPr>
          <a:xfrm>
            <a:off x="5496000" y="0"/>
            <a:ext cx="6696000" cy="6012000"/>
          </a:xfrm>
        </p:spPr>
        <p:txBody>
          <a:bodyPr rtlCol="1"/>
          <a:lstStyle>
            <a:defPPr algn="r" rtl="1"/>
          </a:lstStyle>
          <a:p>
            <a:pPr algn="r" rtl="1"/>
            <a:endParaRPr/>
          </a:p>
        </p:txBody>
      </p:sp>
      <p:pic>
        <p:nvPicPr>
          <p:cNvPr id="7" name="Picture 6">
            <a:extLst>
              <a:ext uri="{FF2B5EF4-FFF2-40B4-BE49-F238E27FC236}">
                <a16:creationId xmlns:a16="http://schemas.microsoft.com/office/drawing/2014/main" id="{FCC042B7-6FEB-2156-30EB-E9242AFDF5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7067" y="4715909"/>
            <a:ext cx="1440000" cy="1440000"/>
          </a:xfrm>
          <a:prstGeom prst="rect">
            <a:avLst/>
          </a:prstGeom>
        </p:spPr>
      </p:pic>
    </p:spTree>
    <p:extLst>
      <p:ext uri="{BB962C8B-B14F-4D97-AF65-F5344CB8AC3E}">
        <p14:creationId xmlns:p14="http://schemas.microsoft.com/office/powerpoint/2010/main" val="28475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B2D9-CA79-A8A5-9583-7E1304D47D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EFC4A7-6689-2A37-89DF-D9BEFFB962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9993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B303-E4FF-0827-27CE-BC101592EB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96A478-1669-21FC-F298-957B611758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980776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E5C9-FB06-6BBF-C3E8-330F487AD0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3C987D-862C-A453-F592-9C8B6E7363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B15AAF-AB72-46AB-3DC3-3941193785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8546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E707-41C4-51CF-2C66-FC09897E9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58E3DD-EA96-110A-4268-8D06206BD2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E658F7-EE3D-C5FC-B36E-86A6343A19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0B29EF-A775-4026-0266-23705D2DC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216514-4B2B-BF9D-F9B3-DFA715CE2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8864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97DE-DCD7-C236-610F-AC4156788BB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78747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251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21E70-55E1-313A-5C1E-E30569AF4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8BC589-5334-704D-34BD-22EFBA7073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E87C34-9C7B-4041-F59C-A7661D2F2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01841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F0D0-B4FF-B150-06EB-7909FE5B9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E0995D-ECB1-B473-2922-062508D7EB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B8E1E90-FB4D-6C75-0890-37E3F60FC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31134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1807-193E-DCE7-42DB-A228D02FED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CA6FF6-3419-8BA3-128B-AEFC9DA639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4130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C70CE9-5692-07EC-BD04-FAF404FC37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9D3AAB-5825-23D0-C0E2-7B40C5280B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2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preserve="1" userDrawn="1">
  <p:cSld name="WHO_Title ">
    <p:spTree>
      <p:nvGrpSpPr>
        <p:cNvPr id="1" name="Shape 7"/>
        <p:cNvGrpSpPr/>
        <p:nvPr/>
      </p:nvGrpSpPr>
      <p:grpSpPr>
        <a:xfrm>
          <a:off x="0" y="0"/>
          <a:ext cx="0" cy="0"/>
          <a:chOff x="0" y="0"/>
          <a:chExt cx="0" cy="0"/>
        </a:xfrm>
      </p:grpSpPr>
      <p:sp>
        <p:nvSpPr>
          <p:cNvPr id="4" name="Google Shape;8;p13">
            <a:extLst>
              <a:ext uri="{FF2B5EF4-FFF2-40B4-BE49-F238E27FC236}">
                <a16:creationId xmlns:a16="http://schemas.microsoft.com/office/drawing/2014/main" id="{26AD09B2-93F8-21D8-EFD5-F50762A5AFA2}"/>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371424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8EABD-6AC5-040C-8D60-77F57BE8E4D2}"/>
              </a:ext>
            </a:extLst>
          </p:cNvPr>
          <p:cNvSpPr>
            <a:spLocks noGrp="1"/>
          </p:cNvSpPr>
          <p:nvPr>
            <p:ph type="ctrTitle"/>
          </p:nvPr>
        </p:nvSpPr>
        <p:spPr>
          <a:xfrm>
            <a:off x="1524000" y="1122363"/>
            <a:ext cx="9144000" cy="2387600"/>
          </a:xfrm>
        </p:spPr>
        <p:txBody>
          <a:bodyPr rtlCol="1" anchor="b"/>
          <a:lstStyle>
            <a:defPPr algn="r" rtl="1"/>
            <a:lvl1pPr algn="ctr" rtl="1">
              <a:defRPr sz="6000"/>
            </a:lvl1pPr>
          </a:lstStyle>
          <a:p>
            <a:pPr algn="r" rtl="1"/>
            <a:r>
              <a:rPr lang="ar"/>
              <a:t>Click to edit Master title style</a:t>
            </a:r>
          </a:p>
        </p:txBody>
      </p:sp>
      <p:sp>
        <p:nvSpPr>
          <p:cNvPr id="3" name="Subtitle 2">
            <a:extLst>
              <a:ext uri="{FF2B5EF4-FFF2-40B4-BE49-F238E27FC236}">
                <a16:creationId xmlns:a16="http://schemas.microsoft.com/office/drawing/2014/main" id="{CDF34BE6-D9FC-A8F5-AEA7-E36C6C5AE03A}"/>
              </a:ext>
            </a:extLst>
          </p:cNvPr>
          <p:cNvSpPr>
            <a:spLocks noGrp="1"/>
          </p:cNvSpPr>
          <p:nvPr>
            <p:ph type="subTitle" idx="1"/>
          </p:nvPr>
        </p:nvSpPr>
        <p:spPr>
          <a:xfrm>
            <a:off x="1524000" y="3602038"/>
            <a:ext cx="9144000" cy="1655762"/>
          </a:xfrm>
        </p:spPr>
        <p:txBody>
          <a:bodyPr rtlCol="1"/>
          <a:lstStyle>
            <a:defPPr algn="r" rtl="1"/>
            <a:lvl1pPr marL="0" indent="0" algn="ct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algn="r" rtl="1"/>
            <a:r>
              <a:rPr lang="ar"/>
              <a:t>Click to edit Master subtitle style</a:t>
            </a:r>
          </a:p>
        </p:txBody>
      </p:sp>
    </p:spTree>
    <p:extLst>
      <p:ext uri="{BB962C8B-B14F-4D97-AF65-F5344CB8AC3E}">
        <p14:creationId xmlns:p14="http://schemas.microsoft.com/office/powerpoint/2010/main" val="4271983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7"/>
        <p:cNvGrpSpPr/>
        <p:nvPr/>
      </p:nvGrpSpPr>
      <p:grpSpPr>
        <a:xfrm>
          <a:off x="0" y="0"/>
          <a:ext cx="0" cy="0"/>
          <a:chOff x="0" y="0"/>
          <a:chExt cx="0" cy="0"/>
        </a:xfrm>
      </p:grpSpPr>
      <p:sp>
        <p:nvSpPr>
          <p:cNvPr id="8" name="Google Shape;8;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9" name="Google Shape;9;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609585" marR="0" lvl="0" indent="-423323" algn="l" rtl="0">
              <a:lnSpc>
                <a:spcPct val="100000"/>
              </a:lnSpc>
              <a:spcBef>
                <a:spcPts val="0"/>
              </a:spcBef>
              <a:spcAft>
                <a:spcPts val="0"/>
              </a:spcAft>
              <a:buClr>
                <a:srgbClr val="000000"/>
              </a:buClr>
              <a:buSzPts val="1400"/>
              <a:buFont typeface="Wingdings" panose="05000000000000000000" pitchFamily="2" charset="2"/>
              <a:buChar char="n"/>
              <a:defRPr sz="1867" b="0" i="0" u="none" strike="noStrike" cap="none">
                <a:solidFill>
                  <a:srgbClr val="000000"/>
                </a:solidFill>
                <a:latin typeface="Arial"/>
                <a:ea typeface="Arial"/>
                <a:cs typeface="Arial"/>
                <a:sym typeface="Arial"/>
              </a:defRPr>
            </a:lvl1pPr>
            <a:lvl2pPr marL="1219170" marR="0" lvl="1"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L="1828754" marR="0" lvl="2"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L="2438339" marR="0" lvl="3"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L="3047924" marR="0" lvl="4"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L="3657509" marR="0" lvl="5"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L="4267093" marR="0" lvl="6"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L="4876678" marR="0" lvl="7"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L="5486263" marR="0" lvl="8"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80762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_Headline &amp; hands">
    <p:spTree>
      <p:nvGrpSpPr>
        <p:cNvPr id="1" name=""/>
        <p:cNvGrpSpPr/>
        <p:nvPr/>
      </p:nvGrpSpPr>
      <p:grpSpPr>
        <a:xfrm>
          <a:off x="0" y="0"/>
          <a:ext cx="0" cy="0"/>
          <a:chOff x="0" y="0"/>
          <a:chExt cx="0" cy="0"/>
        </a:xfrm>
      </p:grpSpPr>
      <p:pic>
        <p:nvPicPr>
          <p:cNvPr id="3" name="Picture 2" descr="A close-up of two hands  Description automatically generated">
            <a:extLst>
              <a:ext uri="{FF2B5EF4-FFF2-40B4-BE49-F238E27FC236}">
                <a16:creationId xmlns:a16="http://schemas.microsoft.com/office/drawing/2014/main" id="{ED50E1EF-925E-4E73-1D64-A606A558BB2F}"/>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 r="-1"/>
          <a:stretch/>
        </p:blipFill>
        <p:spPr>
          <a:xfrm>
            <a:off x="2317750" y="1260000"/>
            <a:ext cx="7556500" cy="4711700"/>
          </a:xfrm>
          <a:prstGeom prst="rect">
            <a:avLst/>
          </a:prstGeom>
        </p:spPr>
      </p:pic>
      <p:sp>
        <p:nvSpPr>
          <p:cNvPr id="4" name="Google Shape;8;p13">
            <a:extLst>
              <a:ext uri="{FF2B5EF4-FFF2-40B4-BE49-F238E27FC236}">
                <a16:creationId xmlns:a16="http://schemas.microsoft.com/office/drawing/2014/main" id="{AA309982-B38B-A1C5-395E-29FA9FD6839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cxnSp>
        <p:nvCxnSpPr>
          <p:cNvPr id="5" name="Straight Connector 4">
            <a:extLst>
              <a:ext uri="{FF2B5EF4-FFF2-40B4-BE49-F238E27FC236}">
                <a16:creationId xmlns:a16="http://schemas.microsoft.com/office/drawing/2014/main" id="{A8984105-E130-A742-DE2C-E2EF35023166}"/>
              </a:ext>
            </a:extLst>
          </p:cNvPr>
          <p:cNvCxnSpPr/>
          <p:nvPr userDrawn="1"/>
        </p:nvCxnSpPr>
        <p:spPr>
          <a:xfrm>
            <a:off x="0" y="6012000"/>
            <a:ext cx="12192000" cy="0"/>
          </a:xfrm>
          <a:prstGeom prst="line">
            <a:avLst/>
          </a:prstGeom>
          <a:ln>
            <a:solidFill>
              <a:srgbClr val="EBF1F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40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O_Image &amp;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6096000" y="287999"/>
            <a:ext cx="5857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
        <p:nvSpPr>
          <p:cNvPr id="6" name="Picture Placeholder 4">
            <a:extLst>
              <a:ext uri="{FF2B5EF4-FFF2-40B4-BE49-F238E27FC236}">
                <a16:creationId xmlns:a16="http://schemas.microsoft.com/office/drawing/2014/main" id="{A0C4875E-81DF-6E7C-FF11-445B7DB3B4DE}"/>
              </a:ext>
            </a:extLst>
          </p:cNvPr>
          <p:cNvSpPr>
            <a:spLocks noGrp="1"/>
          </p:cNvSpPr>
          <p:nvPr>
            <p:ph type="pic" sz="quarter" idx="12"/>
          </p:nvPr>
        </p:nvSpPr>
        <p:spPr>
          <a:xfrm>
            <a:off x="0" y="0"/>
            <a:ext cx="5857200" cy="6012000"/>
          </a:xfrm>
        </p:spPr>
        <p:txBody>
          <a:bodyPr/>
          <a:lstStyle/>
          <a:p>
            <a:endParaRPr lang="en-US" dirty="0"/>
          </a:p>
        </p:txBody>
      </p:sp>
      <p:pic>
        <p:nvPicPr>
          <p:cNvPr id="7" name="Picture 6">
            <a:extLst>
              <a:ext uri="{FF2B5EF4-FFF2-40B4-BE49-F238E27FC236}">
                <a16:creationId xmlns:a16="http://schemas.microsoft.com/office/drawing/2014/main" id="{7B689E74-55AC-33F3-2449-D3B449CE6EE3}"/>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rcRect t="18824" b="18824"/>
          <a:stretch/>
        </p:blipFill>
        <p:spPr>
          <a:xfrm>
            <a:off x="5857198" y="1718446"/>
            <a:ext cx="6334801" cy="4012136"/>
          </a:xfrm>
          <a:prstGeom prst="rect">
            <a:avLst/>
          </a:prstGeom>
        </p:spPr>
      </p:pic>
    </p:spTree>
    <p:extLst>
      <p:ext uri="{BB962C8B-B14F-4D97-AF65-F5344CB8AC3E}">
        <p14:creationId xmlns:p14="http://schemas.microsoft.com/office/powerpoint/2010/main" val="13956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O_Grey 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1799400" y="2493061"/>
            <a:ext cx="8593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4800" b="1" i="0" u="none" strike="noStrike" cap="none">
                <a:solidFill>
                  <a:schemeClr val="accent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pic>
        <p:nvPicPr>
          <p:cNvPr id="2" name="Picture 1">
            <a:extLst>
              <a:ext uri="{FF2B5EF4-FFF2-40B4-BE49-F238E27FC236}">
                <a16:creationId xmlns:a16="http://schemas.microsoft.com/office/drawing/2014/main" id="{D3F6E684-E70A-3379-EA50-3578007D9D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Tree>
    <p:extLst>
      <p:ext uri="{BB962C8B-B14F-4D97-AF65-F5344CB8AC3E}">
        <p14:creationId xmlns:p14="http://schemas.microsoft.com/office/powerpoint/2010/main" val="291564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WHO_light blue-that's a wra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Tree>
    <p:extLst>
      <p:ext uri="{BB962C8B-B14F-4D97-AF65-F5344CB8AC3E}">
        <p14:creationId xmlns:p14="http://schemas.microsoft.com/office/powerpoint/2010/main" val="384445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O_Session objectiv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flipH="1">
            <a:off x="3564226" y="432000"/>
            <a:ext cx="4410541" cy="720000"/>
            <a:chOff x="3564226" y="288000"/>
            <a:chExt cx="4410541"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4048226"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solidFill>
                  <a:schemeClr val="accent3"/>
                </a:solidFill>
                <a:latin typeface="Arial" panose="020B0604020202020204" pitchFamily="34" charset="0"/>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432000"/>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bg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Tree>
    <p:extLst>
      <p:ext uri="{BB962C8B-B14F-4D97-AF65-F5344CB8AC3E}">
        <p14:creationId xmlns:p14="http://schemas.microsoft.com/office/powerpoint/2010/main" val="71108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O_Exercis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flipH="1">
            <a:off x="4046364" y="432000"/>
            <a:ext cx="3379274" cy="720000"/>
            <a:chOff x="3564226" y="288000"/>
            <a:chExt cx="3379274"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3016959"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solidFill>
                  <a:schemeClr val="accent3"/>
                </a:solidFill>
                <a:latin typeface="Arial" panose="020B0604020202020204" pitchFamily="34" charset="0"/>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1292989"/>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sp>
        <p:nvSpPr>
          <p:cNvPr id="10" name="Text Placeholder 9">
            <a:extLst>
              <a:ext uri="{FF2B5EF4-FFF2-40B4-BE49-F238E27FC236}">
                <a16:creationId xmlns:a16="http://schemas.microsoft.com/office/drawing/2014/main" id="{992D0F24-CD0F-5D0B-396C-357E51D3C177}"/>
              </a:ext>
            </a:extLst>
          </p:cNvPr>
          <p:cNvSpPr>
            <a:spLocks noGrp="1"/>
          </p:cNvSpPr>
          <p:nvPr>
            <p:ph type="body" sz="quarter" idx="10" hasCustomPrompt="1"/>
          </p:nvPr>
        </p:nvSpPr>
        <p:spPr>
          <a:xfrm>
            <a:off x="415600" y="498500"/>
            <a:ext cx="11360800" cy="720000"/>
          </a:xfrm>
        </p:spPr>
        <p:txBody>
          <a:bodyPr rtlCol="1">
            <a:normAutofit/>
          </a:bodyPr>
          <a:lstStyle>
            <a:defPPr algn="r" rtl="1"/>
            <a:lvl1pPr marL="0" indent="0" algn="ctr" rtl="1">
              <a:lnSpc>
                <a:spcPct val="100000"/>
              </a:lnSpc>
              <a:spcBef>
                <a:spcPts val="0"/>
              </a:spcBef>
              <a:buFontTx/>
              <a:buNone/>
              <a:defRPr sz="3400" b="1">
                <a:solidFill>
                  <a:schemeClr val="bg1"/>
                </a:solidFill>
                <a:latin typeface="Arial" panose="020B0604020202020204" pitchFamily="34" charset="0"/>
                <a:cs typeface="Arial" panose="020B0604020202020204" pitchFamily="34" charset="0"/>
              </a:defRPr>
            </a:lvl1pPr>
          </a:lstStyle>
          <a:p>
            <a:pPr lvl="0" algn="r" rtl="1"/>
            <a:r>
              <a:rPr lang="ar" dirty="0"/>
              <a:t>Exercise x.x</a:t>
            </a:r>
          </a:p>
        </p:txBody>
      </p:sp>
    </p:spTree>
    <p:extLst>
      <p:ext uri="{BB962C8B-B14F-4D97-AF65-F5344CB8AC3E}">
        <p14:creationId xmlns:p14="http://schemas.microsoft.com/office/powerpoint/2010/main" val="116880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HO_Blue background and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776646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defPPr algn="r" rtl="1"/>
          </a:lstStyle>
          <a:p>
            <a:pPr algn="r" rtl="1"/>
            <a:r>
              <a:rPr lang="ar"/>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78834" y="6353778"/>
            <a:ext cx="494967" cy="299389"/>
          </a:xfrm>
          <a:prstGeom prst="rect">
            <a:avLst/>
          </a:prstGeom>
          <a:ln w="3175">
            <a:noFill/>
          </a:ln>
        </p:spPr>
        <p:txBody>
          <a:bodyPr vert="horz" lIns="91440" tIns="45720" rIns="91440" bIns="45720" rtlCol="1" anchor="ctr"/>
          <a:lstStyle>
            <a:defPPr algn="r" rtl="1"/>
            <a:lvl1pPr marL="0" algn="l" defTabSz="914400" rtl="1" eaLnBrk="1" latinLnBrk="0" hangingPunct="1">
              <a:defRPr sz="1200" kern="1200">
                <a:solidFill>
                  <a:schemeClr val="tx1">
                    <a:tint val="82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1">
              <a:defRPr sz="1100">
                <a:solidFill>
                  <a:schemeClr val="tx1"/>
                </a:solidFill>
                <a:latin typeface="Arial" panose="020B0604020202020204" pitchFamily="34" charset="0"/>
              </a:defRPr>
            </a:pPr>
            <a:r>
              <a:rPr lang="ar"/>
              <a:t> </a:t>
            </a:r>
          </a:p>
        </p:txBody>
      </p:sp>
      <p:pic>
        <p:nvPicPr>
          <p:cNvPr id="24" name="Graphic 23">
            <a:extLst>
              <a:ext uri="{FF2B5EF4-FFF2-40B4-BE49-F238E27FC236}">
                <a16:creationId xmlns:a16="http://schemas.microsoft.com/office/drawing/2014/main" id="{0A783D73-6DC7-966A-2B15-5EADC1A6E1EB}"/>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1058215" y="6241316"/>
            <a:ext cx="957553" cy="411851"/>
          </a:xfrm>
          <a:prstGeom prst="rect">
            <a:avLst/>
          </a:prstGeom>
        </p:spPr>
      </p:pic>
    </p:spTree>
    <p:extLst>
      <p:ext uri="{BB962C8B-B14F-4D97-AF65-F5344CB8AC3E}">
        <p14:creationId xmlns:p14="http://schemas.microsoft.com/office/powerpoint/2010/main" val="2061359004"/>
      </p:ext>
    </p:extLst>
  </p:cSld>
  <p:clrMap bg1="lt1" tx1="dk1" bg2="lt2" tx2="dk2" accent1="accent1" accent2="accent2" accent3="accent3" accent4="accent4" accent5="accent5" accent6="accent6" hlink="hlink" folHlink="folHlink"/>
  <p:sldLayoutIdLst>
    <p:sldLayoutId id="2147483705" r:id="rId1"/>
    <p:sldLayoutId id="2147483681" r:id="rId2"/>
    <p:sldLayoutId id="2147483710" r:id="rId3"/>
    <p:sldLayoutId id="2147483706" r:id="rId4"/>
    <p:sldLayoutId id="2147483707" r:id="rId5"/>
    <p:sldLayoutId id="2147483713" r:id="rId6"/>
    <p:sldLayoutId id="2147483709" r:id="rId7"/>
    <p:sldLayoutId id="2147483712" r:id="rId8"/>
    <p:sldLayoutId id="214748371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715" r:id="rId20"/>
  </p:sldLayoutIdLst>
  <p:txStyles>
    <p:titleStyle>
      <a:lvl1pPr algn="r" defTabSz="914400" rtl="1" eaLnBrk="1" latinLnBrk="0" hangingPunct="1">
        <a:lnSpc>
          <a:spcPct val="90000"/>
        </a:lnSpc>
        <a:spcBef>
          <a:spcPct val="0"/>
        </a:spcBef>
        <a:buNone/>
        <a:defRPr sz="3600" b="0" i="0"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lgn="r" rtl="1"/>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defPPr algn="r" rtl="1"/>
          </a:lstStyle>
          <a:p>
            <a:pPr algn="r" rtl="1"/>
            <a:r>
              <a:rPr lang="ar" dirty="0"/>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78834" y="6353778"/>
            <a:ext cx="494967" cy="365125"/>
          </a:xfrm>
          <a:prstGeom prst="rect">
            <a:avLst/>
          </a:prstGeom>
          <a:ln w="3175">
            <a:noFill/>
          </a:ln>
        </p:spPr>
        <p:txBody>
          <a:bodyPr vert="horz" lIns="91440" tIns="45720" rIns="91440" bIns="45720" rtlCol="1" anchor="ctr"/>
          <a:lstStyle>
            <a:defPPr algn="r" rtl="1"/>
            <a:lvl1pPr marL="0" algn="l" defTabSz="914400" rtl="1" eaLnBrk="1" latinLnBrk="0" hangingPunct="1">
              <a:defRPr sz="1200" kern="1200">
                <a:solidFill>
                  <a:schemeClr val="tx1">
                    <a:tint val="82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1">
              <a:defRPr sz="1100">
                <a:solidFill>
                  <a:schemeClr val="tx1"/>
                </a:solidFill>
                <a:latin typeface="Arial" panose="020B0604020202020204" pitchFamily="34" charset="0"/>
              </a:defRPr>
            </a:pPr>
            <a:r>
              <a:rPr lang="ar" dirty="0"/>
              <a:t> </a:t>
            </a:r>
          </a:p>
        </p:txBody>
      </p:sp>
    </p:spTree>
    <p:extLst>
      <p:ext uri="{BB962C8B-B14F-4D97-AF65-F5344CB8AC3E}">
        <p14:creationId xmlns:p14="http://schemas.microsoft.com/office/powerpoint/2010/main" val="2892468308"/>
      </p:ext>
    </p:extLst>
  </p:cSld>
  <p:clrMap bg1="lt1" tx1="dk1" bg2="lt2" tx2="dk2" accent1="accent1" accent2="accent2" accent3="accent3" accent4="accent4" accent5="accent5" accent6="accent6" hlink="hlink" folHlink="folHlink"/>
  <p:sldLayoutIdLst>
    <p:sldLayoutId id="2147483663" r:id="rId1"/>
  </p:sldLayoutIdLst>
  <p:txStyles>
    <p:titleStyle>
      <a:lvl1pPr algn="r" defTabSz="914400" rtl="1" eaLnBrk="1" latinLnBrk="0" hangingPunct="1">
        <a:lnSpc>
          <a:spcPct val="90000"/>
        </a:lnSpc>
        <a:spcBef>
          <a:spcPct val="0"/>
        </a:spcBef>
        <a:buNone/>
        <a:defRPr sz="3600" b="0" i="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lgn="r" rtl="1"/>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50FC6-9E02-2963-43BA-4688E05FCF3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4710A72-A75C-2BE6-C500-F2DB830863FE}"/>
              </a:ext>
            </a:extLst>
          </p:cNvPr>
          <p:cNvSpPr/>
          <p:nvPr/>
        </p:nvSpPr>
        <p:spPr>
          <a:xfrm>
            <a:off x="0" y="0"/>
            <a:ext cx="6096000" cy="5459526"/>
          </a:xfrm>
          <a:prstGeom prst="rect">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35" name="Rectangle 34">
            <a:extLst>
              <a:ext uri="{FF2B5EF4-FFF2-40B4-BE49-F238E27FC236}">
                <a16:creationId xmlns:a16="http://schemas.microsoft.com/office/drawing/2014/main" id="{2EA9E465-B40D-7846-0350-37AE10DB0F73}"/>
              </a:ext>
            </a:extLst>
          </p:cNvPr>
          <p:cNvSpPr/>
          <p:nvPr/>
        </p:nvSpPr>
        <p:spPr>
          <a:xfrm>
            <a:off x="0" y="4470750"/>
            <a:ext cx="6096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4" name="ZoneTexte 6">
            <a:extLst>
              <a:ext uri="{FF2B5EF4-FFF2-40B4-BE49-F238E27FC236}">
                <a16:creationId xmlns:a16="http://schemas.microsoft.com/office/drawing/2014/main" id="{E062C0A8-1C32-AF1D-08B1-8FBA23C83FFF}"/>
              </a:ext>
            </a:extLst>
          </p:cNvPr>
          <p:cNvSpPr txBox="1"/>
          <p:nvPr/>
        </p:nvSpPr>
        <p:spPr>
          <a:xfrm>
            <a:off x="334148" y="1736229"/>
            <a:ext cx="5138578" cy="1877437"/>
          </a:xfrm>
          <a:prstGeom prst="rect">
            <a:avLst/>
          </a:prstGeom>
          <a:noFill/>
          <a:ln>
            <a:noFill/>
          </a:ln>
        </p:spPr>
        <p:txBody>
          <a:bodyPr wrap="square" rtlCol="1">
            <a:spAutoFit/>
          </a:bodyPr>
          <a:lstStyle>
            <a:defPPr algn="r" rtl="1"/>
          </a:lstStyle>
          <a:p>
            <a:pPr algn="r" rtl="1">
              <a:spcAft>
                <a:spcPts val="600"/>
              </a:spcAft>
              <a:defRPr sz="3000" b="1">
                <a:solidFill>
                  <a:schemeClr val="accent1"/>
                </a:solidFill>
                <a:latin typeface="Calibri" panose="020F0502020204030204" pitchFamily="34" charset="0"/>
                <a:cs typeface="Calibri" panose="020F0502020204030204" pitchFamily="34" charset="0"/>
              </a:defRPr>
            </a:pPr>
            <a:r>
              <a:rPr lang="ar" dirty="0">
                <a:latin typeface="Arial" panose="020B0604020202020204" pitchFamily="34" charset="0"/>
                <a:cs typeface="Arial" panose="020B0604020202020204" pitchFamily="34" charset="0"/>
              </a:rPr>
              <a:t>التدبير العلاجي السريري للاغتصاب ولعنف الشريك الحميم في حالات الطوارئ </a:t>
            </a:r>
          </a:p>
          <a:p>
            <a:pPr algn="r" rtl="1">
              <a:defRPr sz="2100">
                <a:solidFill>
                  <a:schemeClr val="accent2"/>
                </a:solidFill>
                <a:latin typeface="Calibri" panose="020F0502020204030204" pitchFamily="34" charset="0"/>
                <a:cs typeface="Calibri" panose="020F0502020204030204" pitchFamily="34" charset="0"/>
              </a:defRPr>
            </a:pPr>
            <a:r>
              <a:rPr lang="ar" dirty="0">
                <a:latin typeface="Arial" panose="020B0604020202020204" pitchFamily="34" charset="0"/>
                <a:cs typeface="Arial" panose="020B0604020202020204" pitchFamily="34" charset="0"/>
              </a:rPr>
              <a:t>منهج تدريبي للعاملين في مجال الصحة</a:t>
            </a:r>
          </a:p>
        </p:txBody>
      </p:sp>
      <p:sp>
        <p:nvSpPr>
          <p:cNvPr id="6" name="Title 9">
            <a:extLst>
              <a:ext uri="{FF2B5EF4-FFF2-40B4-BE49-F238E27FC236}">
                <a16:creationId xmlns:a16="http://schemas.microsoft.com/office/drawing/2014/main" id="{34E40F9F-DBB9-4E62-B264-456704EB55BB}"/>
              </a:ext>
            </a:extLst>
          </p:cNvPr>
          <p:cNvSpPr>
            <a:spLocks noGrp="1"/>
          </p:cNvSpPr>
          <p:nvPr>
            <p:ph type="ctrTitle"/>
          </p:nvPr>
        </p:nvSpPr>
        <p:spPr>
          <a:xfrm>
            <a:off x="653551" y="4792635"/>
            <a:ext cx="4825832" cy="541871"/>
          </a:xfrm>
        </p:spPr>
        <p:txBody>
          <a:bodyPr rtlCol="1" anchor="t">
            <a:noAutofit/>
          </a:bodyPr>
          <a:lstStyle>
            <a:defPPr algn="r" rtl="1"/>
            <a:lvl1pPr algn="r" rtl="1">
              <a:defRPr>
                <a:solidFill>
                  <a:schemeClr val="accent1">
                    <a:lumMod val="60000"/>
                    <a:lumOff val="40000"/>
                  </a:schemeClr>
                </a:solidFill>
              </a:defRPr>
            </a:lvl1pPr>
          </a:lstStyle>
          <a:p>
            <a:pPr algn="ctr" rtl="1">
              <a:defRPr sz="2800" cap="all">
                <a:solidFill>
                  <a:schemeClr val="bg1"/>
                </a:solidFill>
                <a:latin typeface="Calibri" panose="020F0502020204030204" pitchFamily="34" charset="0"/>
                <a:cs typeface="Calibri" panose="020F0502020204030204" pitchFamily="34" charset="0"/>
              </a:defRPr>
            </a:pPr>
            <a:r>
              <a:rPr lang="ar" dirty="0">
                <a:cs typeface="+mj-cs"/>
              </a:rPr>
              <a:t>مجموعة الشرائح</a:t>
            </a:r>
          </a:p>
        </p:txBody>
      </p:sp>
      <p:sp>
        <p:nvSpPr>
          <p:cNvPr id="2" name="Rectangle 1">
            <a:extLst>
              <a:ext uri="{FF2B5EF4-FFF2-40B4-BE49-F238E27FC236}">
                <a16:creationId xmlns:a16="http://schemas.microsoft.com/office/drawing/2014/main" id="{39A451A6-EF11-581A-3189-8C04C406F2A5}"/>
              </a:ext>
            </a:extLst>
          </p:cNvPr>
          <p:cNvSpPr/>
          <p:nvPr/>
        </p:nvSpPr>
        <p:spPr>
          <a:xfrm>
            <a:off x="6096000" y="0"/>
            <a:ext cx="6096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pic>
        <p:nvPicPr>
          <p:cNvPr id="37" name="Picture 36" descr="A black and white world map  Description automatically generated">
            <a:extLst>
              <a:ext uri="{FF2B5EF4-FFF2-40B4-BE49-F238E27FC236}">
                <a16:creationId xmlns:a16="http://schemas.microsoft.com/office/drawing/2014/main" id="{D6F1A250-DBD0-38A0-1F7E-43735E9F3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2000" y="950451"/>
            <a:ext cx="6120000" cy="4790448"/>
          </a:xfrm>
          <a:prstGeom prst="rect">
            <a:avLst/>
          </a:prstGeom>
        </p:spPr>
      </p:pic>
      <p:pic>
        <p:nvPicPr>
          <p:cNvPr id="39" name="Picture 38">
            <a:extLst>
              <a:ext uri="{FF2B5EF4-FFF2-40B4-BE49-F238E27FC236}">
                <a16:creationId xmlns:a16="http://schemas.microsoft.com/office/drawing/2014/main" id="{84741C4D-A15E-83F8-6C10-05D4029282B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5523360" y="481433"/>
            <a:ext cx="1152000" cy="1152000"/>
          </a:xfrm>
          <a:prstGeom prst="rect">
            <a:avLst/>
          </a:prstGeom>
        </p:spPr>
      </p:pic>
      <p:grpSp>
        <p:nvGrpSpPr>
          <p:cNvPr id="5" name="Group 4">
            <a:extLst>
              <a:ext uri="{FF2B5EF4-FFF2-40B4-BE49-F238E27FC236}">
                <a16:creationId xmlns:a16="http://schemas.microsoft.com/office/drawing/2014/main" id="{B73ECEC8-DA10-1852-C5E2-6E5585C9B197}"/>
              </a:ext>
            </a:extLst>
          </p:cNvPr>
          <p:cNvGrpSpPr/>
          <p:nvPr/>
        </p:nvGrpSpPr>
        <p:grpSpPr>
          <a:xfrm>
            <a:off x="4442376" y="6018223"/>
            <a:ext cx="983226" cy="415055"/>
            <a:chOff x="5121785" y="6180774"/>
            <a:chExt cx="1116156" cy="471170"/>
          </a:xfrm>
        </p:grpSpPr>
        <p:grpSp>
          <p:nvGrpSpPr>
            <p:cNvPr id="24" name="Group 23">
              <a:extLst>
                <a:ext uri="{FF2B5EF4-FFF2-40B4-BE49-F238E27FC236}">
                  <a16:creationId xmlns:a16="http://schemas.microsoft.com/office/drawing/2014/main" id="{DDE9168B-A8F3-5114-1E57-0A501E0476F7}"/>
                </a:ext>
              </a:extLst>
            </p:cNvPr>
            <p:cNvGrpSpPr>
              <a:grpSpLocks/>
            </p:cNvGrpSpPr>
            <p:nvPr/>
          </p:nvGrpSpPr>
          <p:grpSpPr>
            <a:xfrm>
              <a:off x="5665974" y="6311584"/>
              <a:ext cx="571967" cy="213640"/>
              <a:chOff x="-6" y="0"/>
              <a:chExt cx="571967" cy="214271"/>
            </a:xfrm>
          </p:grpSpPr>
          <p:sp>
            <p:nvSpPr>
              <p:cNvPr id="28" name="Graphic 22">
                <a:extLst>
                  <a:ext uri="{FF2B5EF4-FFF2-40B4-BE49-F238E27FC236}">
                    <a16:creationId xmlns:a16="http://schemas.microsoft.com/office/drawing/2014/main" id="{6D826139-E7F5-C37D-86EF-3AE852C30D6D}"/>
                  </a:ext>
                </a:extLst>
              </p:cNvPr>
              <p:cNvSpPr/>
              <p:nvPr/>
            </p:nvSpPr>
            <p:spPr>
              <a:xfrm>
                <a:off x="502111" y="123249"/>
                <a:ext cx="69850" cy="89535"/>
              </a:xfrm>
              <a:custGeom>
                <a:avLst/>
                <a:gdLst/>
                <a:ahLst/>
                <a:cxnLst/>
                <a:rect l="l" t="t" r="r" b="b"/>
                <a:pathLst>
                  <a:path w="69850" h="89535">
                    <a:moveTo>
                      <a:pt x="0" y="0"/>
                    </a:moveTo>
                    <a:lnTo>
                      <a:pt x="0" y="88950"/>
                    </a:lnTo>
                    <a:lnTo>
                      <a:pt x="17487" y="88950"/>
                    </a:lnTo>
                    <a:lnTo>
                      <a:pt x="17487" y="59156"/>
                    </a:lnTo>
                    <a:lnTo>
                      <a:pt x="50963" y="59156"/>
                    </a:lnTo>
                    <a:lnTo>
                      <a:pt x="48958" y="55880"/>
                    </a:lnTo>
                    <a:lnTo>
                      <a:pt x="50926" y="54635"/>
                    </a:lnTo>
                    <a:lnTo>
                      <a:pt x="52501" y="53695"/>
                    </a:lnTo>
                    <a:lnTo>
                      <a:pt x="59397" y="49072"/>
                    </a:lnTo>
                    <a:lnTo>
                      <a:pt x="62839" y="44094"/>
                    </a:lnTo>
                    <a:lnTo>
                      <a:pt x="63176" y="42811"/>
                    </a:lnTo>
                    <a:lnTo>
                      <a:pt x="17525" y="42811"/>
                    </a:lnTo>
                    <a:lnTo>
                      <a:pt x="17525" y="17272"/>
                    </a:lnTo>
                    <a:lnTo>
                      <a:pt x="24549" y="17081"/>
                    </a:lnTo>
                    <a:lnTo>
                      <a:pt x="31496" y="16370"/>
                    </a:lnTo>
                    <a:lnTo>
                      <a:pt x="62279" y="16370"/>
                    </a:lnTo>
                    <a:lnTo>
                      <a:pt x="21234" y="495"/>
                    </a:lnTo>
                    <a:lnTo>
                      <a:pt x="0" y="0"/>
                    </a:lnTo>
                    <a:close/>
                  </a:path>
                  <a:path w="69850" h="89535">
                    <a:moveTo>
                      <a:pt x="50963" y="59156"/>
                    </a:moveTo>
                    <a:lnTo>
                      <a:pt x="31114" y="59156"/>
                    </a:lnTo>
                    <a:lnTo>
                      <a:pt x="49618" y="88950"/>
                    </a:lnTo>
                    <a:lnTo>
                      <a:pt x="69227" y="88950"/>
                    </a:lnTo>
                    <a:lnTo>
                      <a:pt x="55702" y="66840"/>
                    </a:lnTo>
                    <a:lnTo>
                      <a:pt x="50963" y="59156"/>
                    </a:lnTo>
                    <a:close/>
                  </a:path>
                  <a:path w="69850" h="89535">
                    <a:moveTo>
                      <a:pt x="24803" y="42367"/>
                    </a:moveTo>
                    <a:lnTo>
                      <a:pt x="17525" y="42811"/>
                    </a:lnTo>
                    <a:lnTo>
                      <a:pt x="63176" y="42811"/>
                    </a:lnTo>
                    <a:lnTo>
                      <a:pt x="63253" y="42519"/>
                    </a:lnTo>
                    <a:lnTo>
                      <a:pt x="31623" y="42519"/>
                    </a:lnTo>
                    <a:lnTo>
                      <a:pt x="24803" y="42367"/>
                    </a:lnTo>
                    <a:close/>
                  </a:path>
                  <a:path w="69850" h="89535">
                    <a:moveTo>
                      <a:pt x="62279" y="16370"/>
                    </a:moveTo>
                    <a:lnTo>
                      <a:pt x="31496" y="16370"/>
                    </a:lnTo>
                    <a:lnTo>
                      <a:pt x="43662" y="19354"/>
                    </a:lnTo>
                    <a:lnTo>
                      <a:pt x="46913" y="24015"/>
                    </a:lnTo>
                    <a:lnTo>
                      <a:pt x="47015" y="29514"/>
                    </a:lnTo>
                    <a:lnTo>
                      <a:pt x="47116" y="35356"/>
                    </a:lnTo>
                    <a:lnTo>
                      <a:pt x="44030" y="40373"/>
                    </a:lnTo>
                    <a:lnTo>
                      <a:pt x="31623" y="42519"/>
                    </a:lnTo>
                    <a:lnTo>
                      <a:pt x="63253" y="42519"/>
                    </a:lnTo>
                    <a:lnTo>
                      <a:pt x="64477" y="37858"/>
                    </a:lnTo>
                    <a:lnTo>
                      <a:pt x="65379" y="25282"/>
                    </a:lnTo>
                    <a:lnTo>
                      <a:pt x="62279" y="16370"/>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29" name="Graphic 23">
                <a:extLst>
                  <a:ext uri="{FF2B5EF4-FFF2-40B4-BE49-F238E27FC236}">
                    <a16:creationId xmlns:a16="http://schemas.microsoft.com/office/drawing/2014/main" id="{54C65C28-BBD7-5ABB-52FF-3AD4A6A45C46}"/>
                  </a:ext>
                </a:extLst>
              </p:cNvPr>
              <p:cNvSpPr/>
              <p:nvPr/>
            </p:nvSpPr>
            <p:spPr>
              <a:xfrm>
                <a:off x="417433" y="59"/>
                <a:ext cx="73025" cy="87630"/>
              </a:xfrm>
              <a:custGeom>
                <a:avLst/>
                <a:gdLst/>
                <a:ahLst/>
                <a:cxnLst/>
                <a:rect l="l" t="t" r="r" b="b"/>
                <a:pathLst>
                  <a:path w="73025" h="87630">
                    <a:moveTo>
                      <a:pt x="72796" y="12"/>
                    </a:moveTo>
                    <a:lnTo>
                      <a:pt x="55016" y="12"/>
                    </a:lnTo>
                    <a:lnTo>
                      <a:pt x="55016" y="34391"/>
                    </a:lnTo>
                    <a:lnTo>
                      <a:pt x="17449" y="34391"/>
                    </a:lnTo>
                    <a:lnTo>
                      <a:pt x="17449" y="0"/>
                    </a:lnTo>
                    <a:lnTo>
                      <a:pt x="0" y="0"/>
                    </a:lnTo>
                    <a:lnTo>
                      <a:pt x="0" y="87629"/>
                    </a:lnTo>
                    <a:lnTo>
                      <a:pt x="17729" y="87629"/>
                    </a:lnTo>
                    <a:lnTo>
                      <a:pt x="17729" y="52196"/>
                    </a:lnTo>
                    <a:lnTo>
                      <a:pt x="55372" y="52196"/>
                    </a:lnTo>
                    <a:lnTo>
                      <a:pt x="55372" y="87401"/>
                    </a:lnTo>
                    <a:lnTo>
                      <a:pt x="72796" y="87401"/>
                    </a:lnTo>
                    <a:lnTo>
                      <a:pt x="72796" y="12"/>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0" name="Graphic 24">
                <a:extLst>
                  <a:ext uri="{FF2B5EF4-FFF2-40B4-BE49-F238E27FC236}">
                    <a16:creationId xmlns:a16="http://schemas.microsoft.com/office/drawing/2014/main" id="{B6369B0D-33AD-2417-DCA2-52313CBD323F}"/>
                  </a:ext>
                </a:extLst>
              </p:cNvPr>
              <p:cNvSpPr/>
              <p:nvPr/>
            </p:nvSpPr>
            <p:spPr>
              <a:xfrm>
                <a:off x="419887" y="124131"/>
                <a:ext cx="62865" cy="88265"/>
              </a:xfrm>
              <a:custGeom>
                <a:avLst/>
                <a:gdLst/>
                <a:ahLst/>
                <a:cxnLst/>
                <a:rect l="l" t="t" r="r" b="b"/>
                <a:pathLst>
                  <a:path w="62865" h="88265">
                    <a:moveTo>
                      <a:pt x="62052" y="0"/>
                    </a:moveTo>
                    <a:lnTo>
                      <a:pt x="0" y="0"/>
                    </a:lnTo>
                    <a:lnTo>
                      <a:pt x="0" y="88061"/>
                    </a:lnTo>
                    <a:lnTo>
                      <a:pt x="62687" y="88061"/>
                    </a:lnTo>
                    <a:lnTo>
                      <a:pt x="62687" y="71361"/>
                    </a:lnTo>
                    <a:lnTo>
                      <a:pt x="17856" y="71361"/>
                    </a:lnTo>
                    <a:lnTo>
                      <a:pt x="17856" y="50926"/>
                    </a:lnTo>
                    <a:lnTo>
                      <a:pt x="52628" y="50926"/>
                    </a:lnTo>
                    <a:lnTo>
                      <a:pt x="52628" y="34670"/>
                    </a:lnTo>
                    <a:lnTo>
                      <a:pt x="17741" y="34670"/>
                    </a:lnTo>
                    <a:lnTo>
                      <a:pt x="17741" y="16294"/>
                    </a:lnTo>
                    <a:lnTo>
                      <a:pt x="62052" y="16294"/>
                    </a:lnTo>
                    <a:lnTo>
                      <a:pt x="62052" y="0"/>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pic>
            <p:nvPicPr>
              <p:cNvPr id="31" name="Image 25">
                <a:extLst>
                  <a:ext uri="{FF2B5EF4-FFF2-40B4-BE49-F238E27FC236}">
                    <a16:creationId xmlns:a16="http://schemas.microsoft.com/office/drawing/2014/main" id="{A6C7C836-D690-CAFC-C7AF-77CF525AA95D}"/>
                  </a:ext>
                </a:extLst>
              </p:cNvPr>
              <p:cNvPicPr/>
              <p:nvPr/>
            </p:nvPicPr>
            <p:blipFill>
              <a:blip r:embed="rId5" cstate="print"/>
              <a:stretch>
                <a:fillRect/>
              </a:stretch>
            </p:blipFill>
            <p:spPr>
              <a:xfrm>
                <a:off x="5714" y="153"/>
                <a:ext cx="73025" cy="87388"/>
              </a:xfrm>
              <a:prstGeom prst="rect">
                <a:avLst/>
              </a:prstGeom>
            </p:spPr>
          </p:pic>
          <p:sp>
            <p:nvSpPr>
              <p:cNvPr id="32" name="Graphic 26">
                <a:extLst>
                  <a:ext uri="{FF2B5EF4-FFF2-40B4-BE49-F238E27FC236}">
                    <a16:creationId xmlns:a16="http://schemas.microsoft.com/office/drawing/2014/main" id="{C3582FB9-5D30-05E8-6F57-D9635AB18757}"/>
                  </a:ext>
                </a:extLst>
              </p:cNvPr>
              <p:cNvSpPr/>
              <p:nvPr/>
            </p:nvSpPr>
            <p:spPr>
              <a:xfrm>
                <a:off x="100006" y="60"/>
                <a:ext cx="169545" cy="88265"/>
              </a:xfrm>
              <a:custGeom>
                <a:avLst/>
                <a:gdLst/>
                <a:ahLst/>
                <a:cxnLst/>
                <a:rect l="l" t="t" r="r" b="b"/>
                <a:pathLst>
                  <a:path w="169545" h="88265">
                    <a:moveTo>
                      <a:pt x="62750" y="71374"/>
                    </a:moveTo>
                    <a:lnTo>
                      <a:pt x="17805" y="71374"/>
                    </a:lnTo>
                    <a:lnTo>
                      <a:pt x="17805" y="50761"/>
                    </a:lnTo>
                    <a:lnTo>
                      <a:pt x="52705" y="50761"/>
                    </a:lnTo>
                    <a:lnTo>
                      <a:pt x="52705" y="34480"/>
                    </a:lnTo>
                    <a:lnTo>
                      <a:pt x="17767" y="34480"/>
                    </a:lnTo>
                    <a:lnTo>
                      <a:pt x="17767" y="16129"/>
                    </a:lnTo>
                    <a:lnTo>
                      <a:pt x="62001" y="16129"/>
                    </a:lnTo>
                    <a:lnTo>
                      <a:pt x="62001" y="50"/>
                    </a:lnTo>
                    <a:lnTo>
                      <a:pt x="0" y="50"/>
                    </a:lnTo>
                    <a:lnTo>
                      <a:pt x="0" y="87731"/>
                    </a:lnTo>
                    <a:lnTo>
                      <a:pt x="62750" y="87731"/>
                    </a:lnTo>
                    <a:lnTo>
                      <a:pt x="62750" y="71374"/>
                    </a:lnTo>
                    <a:close/>
                  </a:path>
                  <a:path w="169545" h="88265">
                    <a:moveTo>
                      <a:pt x="168998" y="87718"/>
                    </a:moveTo>
                    <a:lnTo>
                      <a:pt x="162090" y="73355"/>
                    </a:lnTo>
                    <a:lnTo>
                      <a:pt x="153873" y="56261"/>
                    </a:lnTo>
                    <a:lnTo>
                      <a:pt x="139611" y="26568"/>
                    </a:lnTo>
                    <a:lnTo>
                      <a:pt x="134404" y="15748"/>
                    </a:lnTo>
                    <a:lnTo>
                      <a:pt x="134404" y="56261"/>
                    </a:lnTo>
                    <a:lnTo>
                      <a:pt x="106578" y="56261"/>
                    </a:lnTo>
                    <a:lnTo>
                      <a:pt x="120459" y="26568"/>
                    </a:lnTo>
                    <a:lnTo>
                      <a:pt x="134404" y="56261"/>
                    </a:lnTo>
                    <a:lnTo>
                      <a:pt x="134404" y="15748"/>
                    </a:lnTo>
                    <a:lnTo>
                      <a:pt x="126834" y="0"/>
                    </a:lnTo>
                    <a:lnTo>
                      <a:pt x="114134" y="0"/>
                    </a:lnTo>
                    <a:lnTo>
                      <a:pt x="72009" y="87566"/>
                    </a:lnTo>
                    <a:lnTo>
                      <a:pt x="91719" y="87566"/>
                    </a:lnTo>
                    <a:lnTo>
                      <a:pt x="98691" y="73355"/>
                    </a:lnTo>
                    <a:lnTo>
                      <a:pt x="142214" y="73355"/>
                    </a:lnTo>
                    <a:lnTo>
                      <a:pt x="149212" y="87566"/>
                    </a:lnTo>
                    <a:lnTo>
                      <a:pt x="149288" y="87718"/>
                    </a:lnTo>
                    <a:lnTo>
                      <a:pt x="168998" y="87718"/>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3" name="Graphic 27">
                <a:extLst>
                  <a:ext uri="{FF2B5EF4-FFF2-40B4-BE49-F238E27FC236}">
                    <a16:creationId xmlns:a16="http://schemas.microsoft.com/office/drawing/2014/main" id="{6AC96325-BE12-5362-E8B2-C410A70BE9CA}"/>
                  </a:ext>
                </a:extLst>
              </p:cNvPr>
              <p:cNvSpPr/>
              <p:nvPr/>
            </p:nvSpPr>
            <p:spPr>
              <a:xfrm>
                <a:off x="-6" y="122196"/>
                <a:ext cx="407670" cy="92075"/>
              </a:xfrm>
              <a:custGeom>
                <a:avLst/>
                <a:gdLst/>
                <a:ahLst/>
                <a:cxnLst/>
                <a:rect l="l" t="t" r="r" b="b"/>
                <a:pathLst>
                  <a:path w="407670" h="92075">
                    <a:moveTo>
                      <a:pt x="86550" y="65697"/>
                    </a:moveTo>
                    <a:lnTo>
                      <a:pt x="69811" y="61277"/>
                    </a:lnTo>
                    <a:lnTo>
                      <a:pt x="59905" y="69850"/>
                    </a:lnTo>
                    <a:lnTo>
                      <a:pt x="48945" y="73888"/>
                    </a:lnTo>
                    <a:lnTo>
                      <a:pt x="37909" y="73291"/>
                    </a:lnTo>
                    <a:lnTo>
                      <a:pt x="27813" y="67957"/>
                    </a:lnTo>
                    <a:lnTo>
                      <a:pt x="21183" y="59105"/>
                    </a:lnTo>
                    <a:lnTo>
                      <a:pt x="18415" y="47993"/>
                    </a:lnTo>
                    <a:lnTo>
                      <a:pt x="19646" y="36487"/>
                    </a:lnTo>
                    <a:lnTo>
                      <a:pt x="24993" y="26454"/>
                    </a:lnTo>
                    <a:lnTo>
                      <a:pt x="34074" y="19596"/>
                    </a:lnTo>
                    <a:lnTo>
                      <a:pt x="44894" y="17589"/>
                    </a:lnTo>
                    <a:lnTo>
                      <a:pt x="56654" y="20396"/>
                    </a:lnTo>
                    <a:lnTo>
                      <a:pt x="68529" y="28054"/>
                    </a:lnTo>
                    <a:lnTo>
                      <a:pt x="85496" y="23495"/>
                    </a:lnTo>
                    <a:lnTo>
                      <a:pt x="76504" y="11531"/>
                    </a:lnTo>
                    <a:lnTo>
                      <a:pt x="63792" y="3517"/>
                    </a:lnTo>
                    <a:lnTo>
                      <a:pt x="48780" y="0"/>
                    </a:lnTo>
                    <a:lnTo>
                      <a:pt x="32969" y="1574"/>
                    </a:lnTo>
                    <a:lnTo>
                      <a:pt x="18592" y="8331"/>
                    </a:lnTo>
                    <a:lnTo>
                      <a:pt x="7886" y="19291"/>
                    </a:lnTo>
                    <a:lnTo>
                      <a:pt x="1473" y="33502"/>
                    </a:lnTo>
                    <a:lnTo>
                      <a:pt x="0" y="50025"/>
                    </a:lnTo>
                    <a:lnTo>
                      <a:pt x="3873" y="65443"/>
                    </a:lnTo>
                    <a:lnTo>
                      <a:pt x="12547" y="78193"/>
                    </a:lnTo>
                    <a:lnTo>
                      <a:pt x="25057" y="87274"/>
                    </a:lnTo>
                    <a:lnTo>
                      <a:pt x="40449" y="91706"/>
                    </a:lnTo>
                    <a:lnTo>
                      <a:pt x="55486" y="90881"/>
                    </a:lnTo>
                    <a:lnTo>
                      <a:pt x="69202" y="85725"/>
                    </a:lnTo>
                    <a:lnTo>
                      <a:pt x="80073" y="77050"/>
                    </a:lnTo>
                    <a:lnTo>
                      <a:pt x="86550" y="65697"/>
                    </a:lnTo>
                    <a:close/>
                  </a:path>
                  <a:path w="407670" h="92075">
                    <a:moveTo>
                      <a:pt x="248310" y="5041"/>
                    </a:moveTo>
                    <a:lnTo>
                      <a:pt x="247891" y="1981"/>
                    </a:lnTo>
                    <a:lnTo>
                      <a:pt x="230530" y="1981"/>
                    </a:lnTo>
                    <a:lnTo>
                      <a:pt x="230479" y="56045"/>
                    </a:lnTo>
                    <a:lnTo>
                      <a:pt x="230009" y="58445"/>
                    </a:lnTo>
                    <a:lnTo>
                      <a:pt x="227469" y="65659"/>
                    </a:lnTo>
                    <a:lnTo>
                      <a:pt x="223088" y="70967"/>
                    </a:lnTo>
                    <a:lnTo>
                      <a:pt x="217068" y="74244"/>
                    </a:lnTo>
                    <a:lnTo>
                      <a:pt x="209588" y="75349"/>
                    </a:lnTo>
                    <a:lnTo>
                      <a:pt x="202044" y="74231"/>
                    </a:lnTo>
                    <a:lnTo>
                      <a:pt x="188417" y="5054"/>
                    </a:lnTo>
                    <a:lnTo>
                      <a:pt x="188010" y="1790"/>
                    </a:lnTo>
                    <a:lnTo>
                      <a:pt x="171183" y="1790"/>
                    </a:lnTo>
                    <a:lnTo>
                      <a:pt x="170840" y="31254"/>
                    </a:lnTo>
                    <a:lnTo>
                      <a:pt x="174650" y="72720"/>
                    </a:lnTo>
                    <a:lnTo>
                      <a:pt x="207899" y="91973"/>
                    </a:lnTo>
                    <a:lnTo>
                      <a:pt x="211023" y="91973"/>
                    </a:lnTo>
                    <a:lnTo>
                      <a:pt x="247497" y="62217"/>
                    </a:lnTo>
                    <a:lnTo>
                      <a:pt x="248285" y="55651"/>
                    </a:lnTo>
                    <a:lnTo>
                      <a:pt x="248310" y="5041"/>
                    </a:lnTo>
                    <a:close/>
                  </a:path>
                  <a:path w="407670" h="92075">
                    <a:moveTo>
                      <a:pt x="329971" y="54673"/>
                    </a:moveTo>
                    <a:lnTo>
                      <a:pt x="324980" y="47739"/>
                    </a:lnTo>
                    <a:lnTo>
                      <a:pt x="310438" y="40665"/>
                    </a:lnTo>
                    <a:lnTo>
                      <a:pt x="304126" y="38608"/>
                    </a:lnTo>
                    <a:lnTo>
                      <a:pt x="289928" y="33058"/>
                    </a:lnTo>
                    <a:lnTo>
                      <a:pt x="283159" y="29743"/>
                    </a:lnTo>
                    <a:lnTo>
                      <a:pt x="281063" y="27419"/>
                    </a:lnTo>
                    <a:lnTo>
                      <a:pt x="281825" y="20370"/>
                    </a:lnTo>
                    <a:lnTo>
                      <a:pt x="283921" y="18249"/>
                    </a:lnTo>
                    <a:lnTo>
                      <a:pt x="286918" y="16878"/>
                    </a:lnTo>
                    <a:lnTo>
                      <a:pt x="293725" y="15265"/>
                    </a:lnTo>
                    <a:lnTo>
                      <a:pt x="300443" y="16294"/>
                    </a:lnTo>
                    <a:lnTo>
                      <a:pt x="306336" y="19685"/>
                    </a:lnTo>
                    <a:lnTo>
                      <a:pt x="310680" y="25196"/>
                    </a:lnTo>
                    <a:lnTo>
                      <a:pt x="312318" y="28663"/>
                    </a:lnTo>
                    <a:lnTo>
                      <a:pt x="328828" y="24053"/>
                    </a:lnTo>
                    <a:lnTo>
                      <a:pt x="319087" y="8496"/>
                    </a:lnTo>
                    <a:lnTo>
                      <a:pt x="303733" y="914"/>
                    </a:lnTo>
                    <a:lnTo>
                      <a:pt x="286740" y="800"/>
                    </a:lnTo>
                    <a:lnTo>
                      <a:pt x="272059" y="7683"/>
                    </a:lnTo>
                    <a:lnTo>
                      <a:pt x="264769" y="17195"/>
                    </a:lnTo>
                    <a:lnTo>
                      <a:pt x="263067" y="27698"/>
                    </a:lnTo>
                    <a:lnTo>
                      <a:pt x="266852" y="37630"/>
                    </a:lnTo>
                    <a:lnTo>
                      <a:pt x="275958" y="45427"/>
                    </a:lnTo>
                    <a:lnTo>
                      <a:pt x="281381" y="48298"/>
                    </a:lnTo>
                    <a:lnTo>
                      <a:pt x="287401" y="50050"/>
                    </a:lnTo>
                    <a:lnTo>
                      <a:pt x="297345" y="54051"/>
                    </a:lnTo>
                    <a:lnTo>
                      <a:pt x="301637" y="55562"/>
                    </a:lnTo>
                    <a:lnTo>
                      <a:pt x="309295" y="59486"/>
                    </a:lnTo>
                    <a:lnTo>
                      <a:pt x="312000" y="62407"/>
                    </a:lnTo>
                    <a:lnTo>
                      <a:pt x="310527" y="71437"/>
                    </a:lnTo>
                    <a:lnTo>
                      <a:pt x="307365" y="73596"/>
                    </a:lnTo>
                    <a:lnTo>
                      <a:pt x="303415" y="74879"/>
                    </a:lnTo>
                    <a:lnTo>
                      <a:pt x="296341" y="75844"/>
                    </a:lnTo>
                    <a:lnTo>
                      <a:pt x="289483" y="74383"/>
                    </a:lnTo>
                    <a:lnTo>
                      <a:pt x="283502" y="70751"/>
                    </a:lnTo>
                    <a:lnTo>
                      <a:pt x="279019" y="65189"/>
                    </a:lnTo>
                    <a:lnTo>
                      <a:pt x="276809" y="60629"/>
                    </a:lnTo>
                    <a:lnTo>
                      <a:pt x="260210" y="65227"/>
                    </a:lnTo>
                    <a:lnTo>
                      <a:pt x="270052" y="82207"/>
                    </a:lnTo>
                    <a:lnTo>
                      <a:pt x="285051" y="90525"/>
                    </a:lnTo>
                    <a:lnTo>
                      <a:pt x="301625" y="91694"/>
                    </a:lnTo>
                    <a:lnTo>
                      <a:pt x="316242" y="87198"/>
                    </a:lnTo>
                    <a:lnTo>
                      <a:pt x="322122" y="83070"/>
                    </a:lnTo>
                    <a:lnTo>
                      <a:pt x="326402" y="77939"/>
                    </a:lnTo>
                    <a:lnTo>
                      <a:pt x="329031" y="71805"/>
                    </a:lnTo>
                    <a:lnTo>
                      <a:pt x="329933" y="64630"/>
                    </a:lnTo>
                    <a:lnTo>
                      <a:pt x="329971" y="54673"/>
                    </a:lnTo>
                    <a:close/>
                  </a:path>
                  <a:path w="407670" h="92075">
                    <a:moveTo>
                      <a:pt x="407466" y="2095"/>
                    </a:moveTo>
                    <a:lnTo>
                      <a:pt x="334924" y="2095"/>
                    </a:lnTo>
                    <a:lnTo>
                      <a:pt x="334924" y="18402"/>
                    </a:lnTo>
                    <a:lnTo>
                      <a:pt x="362102" y="18402"/>
                    </a:lnTo>
                    <a:lnTo>
                      <a:pt x="362102" y="89954"/>
                    </a:lnTo>
                    <a:lnTo>
                      <a:pt x="379768" y="89954"/>
                    </a:lnTo>
                    <a:lnTo>
                      <a:pt x="379768" y="18389"/>
                    </a:lnTo>
                    <a:lnTo>
                      <a:pt x="407466" y="18389"/>
                    </a:lnTo>
                    <a:lnTo>
                      <a:pt x="407466" y="2095"/>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4" name="Graphic 28">
                <a:extLst>
                  <a:ext uri="{FF2B5EF4-FFF2-40B4-BE49-F238E27FC236}">
                    <a16:creationId xmlns:a16="http://schemas.microsoft.com/office/drawing/2014/main" id="{BACAF4C4-4FDD-8FC2-73AC-4779C536E9A5}"/>
                  </a:ext>
                </a:extLst>
              </p:cNvPr>
              <p:cNvSpPr/>
              <p:nvPr/>
            </p:nvSpPr>
            <p:spPr>
              <a:xfrm>
                <a:off x="332740" y="267"/>
                <a:ext cx="72390" cy="88265"/>
              </a:xfrm>
              <a:custGeom>
                <a:avLst/>
                <a:gdLst/>
                <a:ahLst/>
                <a:cxnLst/>
                <a:rect l="l" t="t" r="r" b="b"/>
                <a:pathLst>
                  <a:path w="72390" h="88265">
                    <a:moveTo>
                      <a:pt x="72136" y="0"/>
                    </a:moveTo>
                    <a:lnTo>
                      <a:pt x="0" y="0"/>
                    </a:lnTo>
                    <a:lnTo>
                      <a:pt x="0" y="16040"/>
                    </a:lnTo>
                    <a:lnTo>
                      <a:pt x="26962" y="16040"/>
                    </a:lnTo>
                    <a:lnTo>
                      <a:pt x="26962" y="87693"/>
                    </a:lnTo>
                    <a:lnTo>
                      <a:pt x="45059" y="87693"/>
                    </a:lnTo>
                    <a:lnTo>
                      <a:pt x="45059" y="15887"/>
                    </a:lnTo>
                    <a:lnTo>
                      <a:pt x="72136" y="15887"/>
                    </a:lnTo>
                    <a:lnTo>
                      <a:pt x="72136" y="0"/>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6" name="Graphic 29">
                <a:extLst>
                  <a:ext uri="{FF2B5EF4-FFF2-40B4-BE49-F238E27FC236}">
                    <a16:creationId xmlns:a16="http://schemas.microsoft.com/office/drawing/2014/main" id="{B242EAE3-C248-16BE-983D-B02D62FBAD9E}"/>
                  </a:ext>
                </a:extLst>
              </p:cNvPr>
              <p:cNvSpPr/>
              <p:nvPr/>
            </p:nvSpPr>
            <p:spPr>
              <a:xfrm>
                <a:off x="99923" y="124103"/>
                <a:ext cx="60960" cy="88265"/>
              </a:xfrm>
              <a:custGeom>
                <a:avLst/>
                <a:gdLst/>
                <a:ahLst/>
                <a:cxnLst/>
                <a:rect l="l" t="t" r="r" b="b"/>
                <a:pathLst>
                  <a:path w="60960" h="88265">
                    <a:moveTo>
                      <a:pt x="17551" y="0"/>
                    </a:moveTo>
                    <a:lnTo>
                      <a:pt x="0" y="0"/>
                    </a:lnTo>
                    <a:lnTo>
                      <a:pt x="0" y="87998"/>
                    </a:lnTo>
                    <a:lnTo>
                      <a:pt x="60718" y="87998"/>
                    </a:lnTo>
                    <a:lnTo>
                      <a:pt x="60718" y="71424"/>
                    </a:lnTo>
                    <a:lnTo>
                      <a:pt x="17551" y="71424"/>
                    </a:lnTo>
                    <a:lnTo>
                      <a:pt x="17551" y="0"/>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8" name="Graphic 30">
                <a:extLst>
                  <a:ext uri="{FF2B5EF4-FFF2-40B4-BE49-F238E27FC236}">
                    <a16:creationId xmlns:a16="http://schemas.microsoft.com/office/drawing/2014/main" id="{3B0E0AD8-856B-3367-EE5F-47183023ED44}"/>
                  </a:ext>
                </a:extLst>
              </p:cNvPr>
              <p:cNvSpPr/>
              <p:nvPr/>
            </p:nvSpPr>
            <p:spPr>
              <a:xfrm>
                <a:off x="278163" y="0"/>
                <a:ext cx="60960" cy="87630"/>
              </a:xfrm>
              <a:custGeom>
                <a:avLst/>
                <a:gdLst/>
                <a:ahLst/>
                <a:cxnLst/>
                <a:rect l="l" t="t" r="r" b="b"/>
                <a:pathLst>
                  <a:path w="60960" h="87630">
                    <a:moveTo>
                      <a:pt x="17132" y="0"/>
                    </a:moveTo>
                    <a:lnTo>
                      <a:pt x="0" y="0"/>
                    </a:lnTo>
                    <a:lnTo>
                      <a:pt x="0" y="87553"/>
                    </a:lnTo>
                    <a:lnTo>
                      <a:pt x="60756" y="87553"/>
                    </a:lnTo>
                    <a:lnTo>
                      <a:pt x="60756" y="71424"/>
                    </a:lnTo>
                    <a:lnTo>
                      <a:pt x="17132" y="71424"/>
                    </a:lnTo>
                    <a:lnTo>
                      <a:pt x="17132" y="0"/>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40" name="Graphic 31">
                <a:extLst>
                  <a:ext uri="{FF2B5EF4-FFF2-40B4-BE49-F238E27FC236}">
                    <a16:creationId xmlns:a16="http://schemas.microsoft.com/office/drawing/2014/main" id="{FE6380AF-7ABB-CBD4-F897-487850F46530}"/>
                  </a:ext>
                </a:extLst>
              </p:cNvPr>
              <p:cNvSpPr/>
              <p:nvPr/>
            </p:nvSpPr>
            <p:spPr>
              <a:xfrm>
                <a:off x="206584" y="26629"/>
                <a:ext cx="342900" cy="139700"/>
              </a:xfrm>
              <a:custGeom>
                <a:avLst/>
                <a:gdLst/>
                <a:ahLst/>
                <a:cxnLst/>
                <a:rect l="l" t="t" r="r" b="b"/>
                <a:pathLst>
                  <a:path w="342900" h="139700">
                    <a:moveTo>
                      <a:pt x="27825" y="29692"/>
                    </a:moveTo>
                    <a:lnTo>
                      <a:pt x="13881" y="0"/>
                    </a:lnTo>
                    <a:lnTo>
                      <a:pt x="0" y="29692"/>
                    </a:lnTo>
                    <a:lnTo>
                      <a:pt x="27825" y="29692"/>
                    </a:lnTo>
                    <a:close/>
                  </a:path>
                  <a:path w="342900" h="139700">
                    <a:moveTo>
                      <a:pt x="342633" y="131978"/>
                    </a:moveTo>
                    <a:lnTo>
                      <a:pt x="342430" y="120637"/>
                    </a:lnTo>
                    <a:lnTo>
                      <a:pt x="339178" y="115976"/>
                    </a:lnTo>
                    <a:lnTo>
                      <a:pt x="327012" y="112991"/>
                    </a:lnTo>
                    <a:lnTo>
                      <a:pt x="320065" y="113703"/>
                    </a:lnTo>
                    <a:lnTo>
                      <a:pt x="313042" y="113893"/>
                    </a:lnTo>
                    <a:lnTo>
                      <a:pt x="313042" y="139433"/>
                    </a:lnTo>
                    <a:lnTo>
                      <a:pt x="320319" y="138988"/>
                    </a:lnTo>
                    <a:lnTo>
                      <a:pt x="327139" y="139141"/>
                    </a:lnTo>
                    <a:lnTo>
                      <a:pt x="339547" y="136994"/>
                    </a:lnTo>
                    <a:lnTo>
                      <a:pt x="342633" y="131978"/>
                    </a:lnTo>
                    <a:close/>
                  </a:path>
                </a:pathLst>
              </a:custGeom>
              <a:solidFill>
                <a:srgbClr val="FDFEFF"/>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grpSp>
        <p:pic>
          <p:nvPicPr>
            <p:cNvPr id="25" name="Image 32">
              <a:extLst>
                <a:ext uri="{FF2B5EF4-FFF2-40B4-BE49-F238E27FC236}">
                  <a16:creationId xmlns:a16="http://schemas.microsoft.com/office/drawing/2014/main" id="{D80C351A-1E09-CB17-C69A-5D5B6922AA8C}"/>
                </a:ext>
              </a:extLst>
            </p:cNvPr>
            <p:cNvPicPr>
              <a:picLocks/>
            </p:cNvPicPr>
            <p:nvPr/>
          </p:nvPicPr>
          <p:blipFill>
            <a:blip r:embed="rId6" cstate="print"/>
            <a:stretch>
              <a:fillRect/>
            </a:stretch>
          </p:blipFill>
          <p:spPr>
            <a:xfrm>
              <a:off x="5121785" y="6180774"/>
              <a:ext cx="470535" cy="471170"/>
            </a:xfrm>
            <a:prstGeom prst="rect">
              <a:avLst/>
            </a:prstGeom>
          </p:spPr>
        </p:pic>
      </p:grpSp>
      <p:sp>
        <p:nvSpPr>
          <p:cNvPr id="7" name="Rectangle 6">
            <a:extLst>
              <a:ext uri="{FF2B5EF4-FFF2-40B4-BE49-F238E27FC236}">
                <a16:creationId xmlns:a16="http://schemas.microsoft.com/office/drawing/2014/main" id="{8877FA07-216F-77A0-CFF0-90ED89641329}"/>
              </a:ext>
            </a:extLst>
          </p:cNvPr>
          <p:cNvSpPr/>
          <p:nvPr/>
        </p:nvSpPr>
        <p:spPr>
          <a:xfrm>
            <a:off x="14746" y="6279542"/>
            <a:ext cx="638805" cy="4933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Tree>
    <p:extLst>
      <p:ext uri="{BB962C8B-B14F-4D97-AF65-F5344CB8AC3E}">
        <p14:creationId xmlns:p14="http://schemas.microsoft.com/office/powerpoint/2010/main" val="2792557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8" name="Google Shape;578;p80"/>
          <p:cNvSpPr txBox="1"/>
          <p:nvPr/>
        </p:nvSpPr>
        <p:spPr>
          <a:xfrm>
            <a:off x="0" y="24740"/>
            <a:ext cx="12192000" cy="1354355"/>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200" b="1">
                <a:solidFill>
                  <a:schemeClr val="accent3"/>
                </a:solidFill>
                <a:latin typeface="+mj-lt"/>
                <a:cs typeface="Arial"/>
                <a:sym typeface="Arial"/>
              </a:defRPr>
            </a:pPr>
            <a:r>
              <a:rPr lang="ar" dirty="0">
                <a:latin typeface="Arial" panose="020B0604020202020204" pitchFamily="34" charset="0"/>
              </a:rPr>
              <a:t>خرافة أم حقيقة؟</a:t>
            </a:r>
          </a:p>
        </p:txBody>
      </p:sp>
      <p:sp>
        <p:nvSpPr>
          <p:cNvPr id="579" name="Google Shape;579;p80"/>
          <p:cNvSpPr txBox="1"/>
          <p:nvPr/>
        </p:nvSpPr>
        <p:spPr>
          <a:xfrm>
            <a:off x="1794235" y="1929516"/>
            <a:ext cx="8710367" cy="1600576"/>
          </a:xfrm>
          <a:prstGeom prst="rect">
            <a:avLst/>
          </a:prstGeom>
          <a:noFill/>
          <a:ln>
            <a:noFill/>
          </a:ln>
        </p:spPr>
        <p:txBody>
          <a:bodyPr spcFirstLastPara="1" wrap="square" lIns="121900" tIns="60933" rIns="121900" bIns="60933" rtlCol="1" anchor="t" anchorCtr="0">
            <a:spAutoFit/>
          </a:bodyPr>
          <a:lstStyle>
            <a:defPPr algn="r" rtl="1"/>
          </a:lstStyle>
          <a:p>
            <a:pPr algn="r" rtl="1">
              <a:lnSpc>
                <a:spcPct val="120000"/>
              </a:lnSpc>
              <a:defRPr sz="2667">
                <a:solidFill>
                  <a:srgbClr val="000000"/>
                </a:solidFill>
                <a:latin typeface="Arial"/>
                <a:ea typeface="Arial"/>
                <a:cs typeface="Arial"/>
                <a:sym typeface="Arial"/>
              </a:defRPr>
            </a:pPr>
            <a:r>
              <a:rPr lang="ar" dirty="0"/>
              <a:t>إنّ الطريقة التي يتحدث بها العاملون في مجال الاستجابة للعنف القائم على النوع الاجتماعي مع الناجيات تُحدِث فرقاً في تعافي الناجية على المدى القصير والطويل وتؤثر أيضاً على ما تعانيه من عواقب على صحتها النفسية.</a:t>
            </a:r>
            <a:endParaRPr sz="2400" dirty="0">
              <a:latin typeface="Arial" panose="020B0604020202020204" pitchFamily="34" charset="0"/>
            </a:endParaRPr>
          </a:p>
        </p:txBody>
      </p:sp>
      <p:sp>
        <p:nvSpPr>
          <p:cNvPr id="2" name="TextBox 1">
            <a:extLst>
              <a:ext uri="{FF2B5EF4-FFF2-40B4-BE49-F238E27FC236}">
                <a16:creationId xmlns:a16="http://schemas.microsoft.com/office/drawing/2014/main" id="{50450C14-96A4-926C-E7A5-7AA2BE4A1749}"/>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2</a:t>
            </a:r>
            <a:r>
              <a:rPr lang="ar-EG" dirty="0"/>
              <a:t>-</a:t>
            </a:r>
            <a:r>
              <a:rPr lang="ar" dirty="0"/>
              <a:t>10</a:t>
            </a:r>
          </a:p>
        </p:txBody>
      </p:sp>
    </p:spTree>
    <p:extLst>
      <p:ext uri="{BB962C8B-B14F-4D97-AF65-F5344CB8AC3E}">
        <p14:creationId xmlns:p14="http://schemas.microsoft.com/office/powerpoint/2010/main" val="1702705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3" name="Rectangle 2">
            <a:extLst>
              <a:ext uri="{FF2B5EF4-FFF2-40B4-BE49-F238E27FC236}">
                <a16:creationId xmlns:a16="http://schemas.microsoft.com/office/drawing/2014/main" id="{A66C9D5D-49E6-6ED2-C82A-7E6F3C36F8B3}"/>
              </a:ext>
            </a:extLst>
          </p:cNvPr>
          <p:cNvSpPr/>
          <p:nvPr/>
        </p:nvSpPr>
        <p:spPr>
          <a:xfrm>
            <a:off x="664564" y="3052248"/>
            <a:ext cx="10867680" cy="2266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5" name="Google Shape;572;p79">
            <a:extLst>
              <a:ext uri="{FF2B5EF4-FFF2-40B4-BE49-F238E27FC236}">
                <a16:creationId xmlns:a16="http://schemas.microsoft.com/office/drawing/2014/main" id="{18F5EAFF-10BA-F349-1104-6C18F014413E}"/>
              </a:ext>
            </a:extLst>
          </p:cNvPr>
          <p:cNvSpPr txBox="1"/>
          <p:nvPr/>
        </p:nvSpPr>
        <p:spPr>
          <a:xfrm>
            <a:off x="964556" y="3305371"/>
            <a:ext cx="9842572" cy="1968177"/>
          </a:xfrm>
          <a:prstGeom prst="rect">
            <a:avLst/>
          </a:prstGeom>
          <a:noFill/>
          <a:ln>
            <a:noFill/>
          </a:ln>
        </p:spPr>
        <p:txBody>
          <a:bodyPr spcFirstLastPara="1" wrap="square" lIns="121900" tIns="60933" rIns="121900" bIns="60933" rtlCol="1" anchor="t" anchorCtr="0">
            <a:spAutoFit/>
          </a:bodyPr>
          <a:lstStyle>
            <a:defPPr algn="r" rtl="1"/>
          </a:lstStyle>
          <a:p>
            <a:pPr algn="r" rtl="1">
              <a:lnSpc>
                <a:spcPct val="108000"/>
              </a:lnSpc>
              <a:spcAft>
                <a:spcPts val="800"/>
              </a:spcAft>
              <a:defRPr sz="2667" b="1">
                <a:solidFill>
                  <a:schemeClr val="accent3"/>
                </a:solidFill>
                <a:latin typeface="Arial"/>
                <a:ea typeface="Arial"/>
                <a:cs typeface="Arial"/>
                <a:sym typeface="Arial"/>
              </a:defRPr>
            </a:pPr>
            <a:r>
              <a:rPr lang="ar"/>
              <a:t>هذه حقيقة! </a:t>
            </a:r>
            <a:endParaRPr sz="2400" b="1">
              <a:solidFill>
                <a:schemeClr val="accent3"/>
              </a:solidFill>
              <a:latin typeface="Arial" panose="020B0604020202020204" pitchFamily="34" charset="0"/>
            </a:endParaRPr>
          </a:p>
          <a:p>
            <a:pPr algn="r" rtl="1">
              <a:lnSpc>
                <a:spcPct val="108000"/>
              </a:lnSpc>
              <a:spcAft>
                <a:spcPts val="800"/>
              </a:spcAft>
              <a:defRPr sz="2400">
                <a:solidFill>
                  <a:schemeClr val="bg1"/>
                </a:solidFill>
                <a:latin typeface="Arial"/>
                <a:ea typeface="Arial"/>
                <a:cs typeface="Arial"/>
                <a:sym typeface="Arial"/>
              </a:defRPr>
            </a:pPr>
            <a:r>
              <a:rPr lang="ar"/>
              <a:t>إن الاستجابة التي تتلقاها الناجية عند الإفصاح عما حدث لها ستؤثر بشكل كبير على تعافيها النفسي وستؤثر على استمرارها في التماس الخدمات وطلب الدعم.</a:t>
            </a:r>
            <a:endParaRPr sz="2400">
              <a:solidFill>
                <a:schemeClr val="bg1"/>
              </a:solidFill>
              <a:latin typeface="Arial" panose="020B0604020202020204" pitchFamily="34" charset="0"/>
            </a:endParaRPr>
          </a:p>
        </p:txBody>
      </p:sp>
      <p:sp>
        <p:nvSpPr>
          <p:cNvPr id="6" name="Right Arrow 5">
            <a:extLst>
              <a:ext uri="{FF2B5EF4-FFF2-40B4-BE49-F238E27FC236}">
                <a16:creationId xmlns:a16="http://schemas.microsoft.com/office/drawing/2014/main" id="{630B13B6-B444-98DD-4D58-FFA3A075706E}"/>
              </a:ext>
            </a:extLst>
          </p:cNvPr>
          <p:cNvSpPr/>
          <p:nvPr/>
        </p:nvSpPr>
        <p:spPr>
          <a:xfrm flipH="1">
            <a:off x="10807129" y="3393559"/>
            <a:ext cx="725117" cy="42062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586" name="Google Shape;586;p81"/>
          <p:cNvSpPr txBox="1"/>
          <p:nvPr/>
        </p:nvSpPr>
        <p:spPr>
          <a:xfrm>
            <a:off x="1184476" y="1539318"/>
            <a:ext cx="10347770" cy="1231052"/>
          </a:xfrm>
          <a:prstGeom prst="rect">
            <a:avLst/>
          </a:prstGeom>
          <a:noFill/>
          <a:ln>
            <a:noFill/>
          </a:ln>
        </p:spPr>
        <p:txBody>
          <a:bodyPr spcFirstLastPara="1" wrap="square" lIns="121900" tIns="60933" rIns="121900" bIns="60933" rtlCol="1" anchor="t" anchorCtr="0">
            <a:spAutoFit/>
          </a:bodyPr>
          <a:lstStyle>
            <a:defPPr algn="r" rtl="1"/>
          </a:lstStyle>
          <a:p>
            <a:pPr algn="r" rtl="1">
              <a:defRPr sz="2400">
                <a:solidFill>
                  <a:srgbClr val="000000"/>
                </a:solidFill>
                <a:latin typeface="Arial"/>
                <a:ea typeface="Arial"/>
                <a:cs typeface="Arial"/>
                <a:sym typeface="Arial"/>
              </a:defRPr>
            </a:pPr>
            <a:r>
              <a:rPr lang="ar" dirty="0"/>
              <a:t>إنّ الطريقة التي يتحدث بها العاملون في مجال الاستجابة للعنف القائم على النوع الاجتماعي مع الناجيات تُحدِث فرقاً في تعافي الناجية على المدى القصير والطويل وتؤثر أيضاً على ما تعانيه من عواقب على صحتها النفسية.  </a:t>
            </a:r>
            <a:endParaRPr sz="2400" dirty="0">
              <a:latin typeface="Arial" panose="020B0604020202020204" pitchFamily="34" charset="0"/>
            </a:endParaRPr>
          </a:p>
        </p:txBody>
      </p:sp>
      <p:sp>
        <p:nvSpPr>
          <p:cNvPr id="4" name="Google Shape;578;p80">
            <a:extLst>
              <a:ext uri="{FF2B5EF4-FFF2-40B4-BE49-F238E27FC236}">
                <a16:creationId xmlns:a16="http://schemas.microsoft.com/office/drawing/2014/main" id="{3D46959A-8FF7-E5C0-52EE-E837304B42EA}"/>
              </a:ext>
            </a:extLst>
          </p:cNvPr>
          <p:cNvSpPr txBox="1"/>
          <p:nvPr/>
        </p:nvSpPr>
        <p:spPr>
          <a:xfrm>
            <a:off x="0" y="24740"/>
            <a:ext cx="12192000" cy="1354355"/>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200" b="1">
                <a:solidFill>
                  <a:schemeClr val="accent3"/>
                </a:solidFill>
                <a:latin typeface="+mj-lt"/>
                <a:cs typeface="Arial"/>
                <a:sym typeface="Arial"/>
              </a:defRPr>
            </a:pPr>
            <a:r>
              <a:rPr lang="ar" dirty="0">
                <a:latin typeface="Arial" panose="020B0604020202020204" pitchFamily="34" charset="0"/>
              </a:rPr>
              <a:t>خرافة أم حقيقة؟</a:t>
            </a:r>
          </a:p>
        </p:txBody>
      </p:sp>
      <p:sp>
        <p:nvSpPr>
          <p:cNvPr id="2" name="TextBox 1">
            <a:extLst>
              <a:ext uri="{FF2B5EF4-FFF2-40B4-BE49-F238E27FC236}">
                <a16:creationId xmlns:a16="http://schemas.microsoft.com/office/drawing/2014/main" id="{B6427039-3A2D-7EE2-C1B1-C64398BDB402}"/>
              </a:ext>
            </a:extLst>
          </p:cNvPr>
          <p:cNvSpPr txBox="1"/>
          <p:nvPr/>
        </p:nvSpPr>
        <p:spPr>
          <a:xfrm>
            <a:off x="7777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2</a:t>
            </a:r>
            <a:r>
              <a:rPr lang="ar-EG" dirty="0"/>
              <a:t>-</a:t>
            </a:r>
            <a:r>
              <a:rPr lang="ar" dirty="0"/>
              <a:t>11</a:t>
            </a:r>
          </a:p>
        </p:txBody>
      </p:sp>
    </p:spTree>
    <p:extLst>
      <p:ext uri="{BB962C8B-B14F-4D97-AF65-F5344CB8AC3E}">
        <p14:creationId xmlns:p14="http://schemas.microsoft.com/office/powerpoint/2010/main" val="3309654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4" name="Google Shape;594;p82"/>
          <p:cNvSpPr txBox="1"/>
          <p:nvPr/>
        </p:nvSpPr>
        <p:spPr>
          <a:xfrm>
            <a:off x="2752725" y="2603205"/>
            <a:ext cx="8298012" cy="2080451"/>
          </a:xfrm>
          <a:prstGeom prst="rect">
            <a:avLst/>
          </a:prstGeom>
          <a:noFill/>
          <a:ln>
            <a:noFill/>
          </a:ln>
        </p:spPr>
        <p:txBody>
          <a:bodyPr spcFirstLastPara="1" wrap="square" lIns="121900" tIns="60933" rIns="121900" bIns="60933" rtlCol="1" anchor="t" anchorCtr="0">
            <a:spAutoFit/>
          </a:bodyPr>
          <a:lstStyle>
            <a:defPPr algn="r" rtl="1"/>
          </a:lstStyle>
          <a:p>
            <a:pPr marL="342900" indent="-342900" algn="r" rtl="1">
              <a:lnSpc>
                <a:spcPct val="108000"/>
              </a:lnSpc>
              <a:spcAft>
                <a:spcPts val="1200"/>
              </a:spcAft>
              <a:buClr>
                <a:schemeClr val="accent2"/>
              </a:buClr>
              <a:buSzPct val="120000"/>
              <a:buFont typeface="Arial" panose="020B0604020202020204" pitchFamily="34" charset="0"/>
              <a:buChar char="•"/>
              <a:defRPr sz="2200">
                <a:solidFill>
                  <a:srgbClr val="000000"/>
                </a:solidFill>
                <a:latin typeface="Arial"/>
                <a:ea typeface="Arial"/>
                <a:cs typeface="Arial"/>
                <a:sym typeface="Arial"/>
              </a:defRPr>
            </a:pPr>
            <a:r>
              <a:rPr lang="ar" dirty="0"/>
              <a:t>كُن صادقاً مع نفسك، وتذكّر أنّ هذا التدريب هو مساحة آمنة للتفكير في المواضيع والأفكار الصعبة ومناقشتها.</a:t>
            </a:r>
            <a:endParaRPr sz="2200" dirty="0">
              <a:latin typeface="Arial" panose="020B0604020202020204" pitchFamily="34" charset="0"/>
            </a:endParaRPr>
          </a:p>
          <a:p>
            <a:pPr marL="342900" indent="-342900" algn="r" rtl="1">
              <a:lnSpc>
                <a:spcPct val="108000"/>
              </a:lnSpc>
              <a:spcAft>
                <a:spcPts val="1200"/>
              </a:spcAft>
              <a:buClr>
                <a:schemeClr val="accent2"/>
              </a:buClr>
              <a:buSzPct val="120000"/>
              <a:buFont typeface="Arial" panose="020B0604020202020204" pitchFamily="34" charset="0"/>
              <a:buChar char="•"/>
              <a:defRPr sz="2200">
                <a:solidFill>
                  <a:srgbClr val="000000"/>
                </a:solidFill>
                <a:latin typeface="Arial"/>
                <a:ea typeface="Arial"/>
                <a:cs typeface="Arial"/>
                <a:sym typeface="Arial"/>
              </a:defRPr>
            </a:pPr>
            <a:r>
              <a:rPr lang="ar" dirty="0"/>
              <a:t>لا بأس في أن تكون محايداً. </a:t>
            </a:r>
            <a:endParaRPr sz="2200" dirty="0">
              <a:latin typeface="Arial" panose="020B0604020202020204" pitchFamily="34" charset="0"/>
            </a:endParaRPr>
          </a:p>
          <a:p>
            <a:pPr marL="342900" indent="-342900" algn="r" rtl="1">
              <a:lnSpc>
                <a:spcPct val="108000"/>
              </a:lnSpc>
              <a:spcAft>
                <a:spcPts val="1200"/>
              </a:spcAft>
              <a:buClr>
                <a:schemeClr val="accent2"/>
              </a:buClr>
              <a:buSzPct val="120000"/>
              <a:buFont typeface="Arial" panose="020B0604020202020204" pitchFamily="34" charset="0"/>
              <a:buChar char="•"/>
              <a:defRPr>
                <a:solidFill>
                  <a:srgbClr val="000000"/>
                </a:solidFill>
                <a:latin typeface="Arial"/>
                <a:ea typeface="Arial"/>
                <a:cs typeface="Arial"/>
                <a:sym typeface="Arial"/>
              </a:defRPr>
            </a:pPr>
            <a:r>
              <a:rPr lang="ar" sz="2200" dirty="0"/>
              <a:t>تذكّر القواعد الأساسية، احترم وجهات نظر المشاركين الآخرين ولا تقاطعهم.</a:t>
            </a:r>
            <a:r>
              <a:rPr lang="ar" sz="2400" dirty="0"/>
              <a:t> </a:t>
            </a:r>
            <a:endParaRPr sz="2400" dirty="0">
              <a:latin typeface="Arial" panose="020B0604020202020204" pitchFamily="34" charset="0"/>
            </a:endParaRPr>
          </a:p>
        </p:txBody>
      </p:sp>
      <p:sp>
        <p:nvSpPr>
          <p:cNvPr id="5" name="Title 4">
            <a:extLst>
              <a:ext uri="{FF2B5EF4-FFF2-40B4-BE49-F238E27FC236}">
                <a16:creationId xmlns:a16="http://schemas.microsoft.com/office/drawing/2014/main" id="{D1954866-3A5E-BB8A-4204-076EABE0243B}"/>
              </a:ext>
            </a:extLst>
          </p:cNvPr>
          <p:cNvSpPr>
            <a:spLocks noGrp="1"/>
          </p:cNvSpPr>
          <p:nvPr>
            <p:ph type="title"/>
          </p:nvPr>
        </p:nvSpPr>
        <p:spPr>
          <a:xfrm>
            <a:off x="415600" y="1292989"/>
            <a:ext cx="11360800" cy="720000"/>
          </a:xfrm>
        </p:spPr>
        <p:txBody>
          <a:bodyPr rtlCol="1"/>
          <a:lstStyle>
            <a:defPPr algn="r" rtl="1"/>
          </a:lstStyle>
          <a:p>
            <a:pPr rtl="1"/>
            <a:r>
              <a:rPr lang="ar" dirty="0"/>
              <a:t>الإعراب عن عدم الرضا بالمغادرة:</a:t>
            </a:r>
          </a:p>
        </p:txBody>
      </p:sp>
      <p:sp>
        <p:nvSpPr>
          <p:cNvPr id="6" name="Text Placeholder 5">
            <a:extLst>
              <a:ext uri="{FF2B5EF4-FFF2-40B4-BE49-F238E27FC236}">
                <a16:creationId xmlns:a16="http://schemas.microsoft.com/office/drawing/2014/main" id="{EE4404B7-05BA-33BF-E4B6-573D7DFCA8FF}"/>
              </a:ext>
            </a:extLst>
          </p:cNvPr>
          <p:cNvSpPr>
            <a:spLocks noGrp="1"/>
          </p:cNvSpPr>
          <p:nvPr>
            <p:ph type="body" sz="quarter" idx="10"/>
          </p:nvPr>
        </p:nvSpPr>
        <p:spPr>
          <a:xfrm>
            <a:off x="415600" y="498500"/>
            <a:ext cx="10033325" cy="720000"/>
          </a:xfrm>
        </p:spPr>
        <p:txBody>
          <a:bodyPr rtlCol="1"/>
          <a:lstStyle>
            <a:defPPr algn="r" rtl="1"/>
          </a:lstStyle>
          <a:p>
            <a:pPr rtl="1">
              <a:defRPr b="1">
                <a:latin typeface="+mj-lt"/>
                <a:ea typeface="Arial"/>
                <a:cs typeface="Arial"/>
                <a:sym typeface="Arial"/>
              </a:defRPr>
            </a:pPr>
            <a:r>
              <a:rPr lang="ar" dirty="0"/>
              <a:t>التمرين (2-1ب)</a:t>
            </a:r>
            <a:endParaRPr dirty="0"/>
          </a:p>
          <a:p>
            <a:pPr algn="r" rtl="1"/>
            <a:endParaRPr dirty="0"/>
          </a:p>
        </p:txBody>
      </p:sp>
      <p:sp>
        <p:nvSpPr>
          <p:cNvPr id="2" name="TextBox 1">
            <a:extLst>
              <a:ext uri="{FF2B5EF4-FFF2-40B4-BE49-F238E27FC236}">
                <a16:creationId xmlns:a16="http://schemas.microsoft.com/office/drawing/2014/main" id="{0F16FE16-1BB1-50AB-031F-1B462DCCA6A4}"/>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2</a:t>
            </a:r>
            <a:r>
              <a:rPr lang="ar-EG" dirty="0"/>
              <a:t>-</a:t>
            </a:r>
            <a:r>
              <a:rPr lang="ar" dirty="0"/>
              <a:t>12</a:t>
            </a:r>
          </a:p>
        </p:txBody>
      </p:sp>
    </p:spTree>
    <p:extLst>
      <p:ext uri="{BB962C8B-B14F-4D97-AF65-F5344CB8AC3E}">
        <p14:creationId xmlns:p14="http://schemas.microsoft.com/office/powerpoint/2010/main" val="2425938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600" name="Google Shape;600;p83"/>
          <p:cNvSpPr txBox="1"/>
          <p:nvPr/>
        </p:nvSpPr>
        <p:spPr>
          <a:xfrm>
            <a:off x="0" y="0"/>
            <a:ext cx="12192000" cy="1110099"/>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200" b="1">
                <a:solidFill>
                  <a:schemeClr val="accent3"/>
                </a:solidFill>
                <a:latin typeface="+mj-lt"/>
                <a:cs typeface="Arial"/>
                <a:sym typeface="Arial"/>
              </a:defRPr>
            </a:pPr>
            <a:r>
              <a:rPr lang="ar" dirty="0">
                <a:latin typeface="Arial" panose="020B0604020202020204" pitchFamily="34" charset="0"/>
              </a:rPr>
              <a:t>نقاط التعلّم</a:t>
            </a:r>
            <a:endParaRPr sz="3200" b="1" dirty="0">
              <a:solidFill>
                <a:schemeClr val="accent3"/>
              </a:solidFill>
              <a:latin typeface="Arial" panose="020B0604020202020204" pitchFamily="34" charset="0"/>
              <a:cs typeface="Arial"/>
              <a:sym typeface="Arial"/>
            </a:endParaRPr>
          </a:p>
        </p:txBody>
      </p:sp>
      <p:sp>
        <p:nvSpPr>
          <p:cNvPr id="601" name="Google Shape;601;p83"/>
          <p:cNvSpPr txBox="1"/>
          <p:nvPr/>
        </p:nvSpPr>
        <p:spPr>
          <a:xfrm>
            <a:off x="1518249" y="1317268"/>
            <a:ext cx="9769984" cy="3668642"/>
          </a:xfrm>
          <a:prstGeom prst="rect">
            <a:avLst/>
          </a:prstGeom>
          <a:noFill/>
          <a:ln>
            <a:noFill/>
          </a:ln>
        </p:spPr>
        <p:txBody>
          <a:bodyPr spcFirstLastPara="1" wrap="square" lIns="121900" tIns="60933" rIns="121900" bIns="60933" rtlCol="1" anchor="t" anchorCtr="0">
            <a:spAutoFit/>
          </a:bodyPr>
          <a:lstStyle>
            <a:defPPr algn="r" rtl="1"/>
          </a:lstStyle>
          <a:p>
            <a:pPr marL="457189" indent="-457189" algn="r" rtl="1">
              <a:lnSpc>
                <a:spcPct val="120000"/>
              </a:lnSpc>
              <a:buClr>
                <a:schemeClr val="accent2"/>
              </a:buClr>
              <a:buSzPct val="120000"/>
              <a:buFont typeface="Arial" panose="020B0604020202020204" pitchFamily="34" charset="0"/>
              <a:buChar char="•"/>
              <a:defRPr sz="2400">
                <a:latin typeface="Arial"/>
                <a:ea typeface="Arial"/>
                <a:cs typeface="Arial"/>
                <a:sym typeface="Arial"/>
              </a:defRPr>
            </a:pPr>
            <a:r>
              <a:rPr lang="ar" dirty="0">
                <a:solidFill>
                  <a:srgbClr val="000000"/>
                </a:solidFill>
              </a:rPr>
              <a:t>غالباً ما تعكس معتقداتنا ومواقفنا المعايير والقيم السائدة في المجتمعات التي نعيش فيها. </a:t>
            </a:r>
            <a:r>
              <a:rPr lang="ar" dirty="0">
                <a:solidFill>
                  <a:srgbClr val="00B0F0"/>
                </a:solidFill>
              </a:rPr>
              <a:t>لذلك، من المهم أن نفكّر في هذه المعايير وما إذا كانت قد تضرّ بالناجيات. </a:t>
            </a:r>
            <a:endParaRPr sz="2400" dirty="0">
              <a:solidFill>
                <a:srgbClr val="00B0F0"/>
              </a:solidFill>
              <a:latin typeface="Arial" panose="020B0604020202020204" pitchFamily="34" charset="0"/>
            </a:endParaRPr>
          </a:p>
          <a:p>
            <a:pPr marL="465655" indent="-380990" algn="r" rtl="1">
              <a:lnSpc>
                <a:spcPct val="120000"/>
              </a:lnSpc>
              <a:buClr>
                <a:schemeClr val="accent2"/>
              </a:buClr>
              <a:buSzPct val="120000"/>
              <a:buFont typeface="Arial" panose="020B0604020202020204" pitchFamily="34" charset="0"/>
              <a:buChar char="•"/>
            </a:pPr>
            <a:endParaRPr sz="2400" dirty="0">
              <a:solidFill>
                <a:srgbClr val="000000"/>
              </a:solidFill>
              <a:latin typeface="Arial"/>
              <a:ea typeface="Arial"/>
              <a:cs typeface="Arial"/>
              <a:sym typeface="Arial"/>
            </a:endParaRPr>
          </a:p>
          <a:p>
            <a:pPr marL="457189" indent="-457189" algn="r" rtl="1">
              <a:lnSpc>
                <a:spcPct val="120000"/>
              </a:lnSpc>
              <a:buClr>
                <a:schemeClr val="accent2"/>
              </a:buClr>
              <a:buSzPct val="120000"/>
              <a:buFont typeface="Arial" panose="020B0604020202020204" pitchFamily="34" charset="0"/>
              <a:buChar char="•"/>
              <a:defRPr sz="2400">
                <a:latin typeface="Arial"/>
                <a:ea typeface="Arial"/>
                <a:cs typeface="Arial"/>
                <a:sym typeface="Arial"/>
              </a:defRPr>
            </a:pPr>
            <a:r>
              <a:rPr lang="ar" dirty="0"/>
              <a:t>وظيفتك كعامل في مجال الصحة هي </a:t>
            </a:r>
            <a:r>
              <a:rPr lang="ar" dirty="0">
                <a:solidFill>
                  <a:schemeClr val="accent2"/>
                </a:solidFill>
              </a:rPr>
              <a:t>تقديم الرعاية والعلاج</a:t>
            </a:r>
            <a:r>
              <a:rPr lang="ar" dirty="0"/>
              <a:t>، وليست مهمتك أن تشارك قيمك مع العملاء أو تعظهم بها. </a:t>
            </a:r>
            <a:endParaRPr sz="2400" dirty="0">
              <a:latin typeface="Arial" panose="020B0604020202020204" pitchFamily="34" charset="0"/>
            </a:endParaRPr>
          </a:p>
          <a:p>
            <a:pPr marL="465655" indent="-380990" algn="r" rtl="1">
              <a:lnSpc>
                <a:spcPct val="120000"/>
              </a:lnSpc>
              <a:buClr>
                <a:schemeClr val="accent2"/>
              </a:buClr>
              <a:buSzPct val="120000"/>
              <a:buFont typeface="Arial" panose="020B0604020202020204" pitchFamily="34" charset="0"/>
              <a:buChar char="•"/>
            </a:pPr>
            <a:endParaRPr sz="2400" dirty="0">
              <a:solidFill>
                <a:srgbClr val="000000"/>
              </a:solidFill>
              <a:latin typeface="Arial"/>
              <a:ea typeface="Arial"/>
              <a:cs typeface="Arial"/>
              <a:sym typeface="Arial"/>
            </a:endParaRPr>
          </a:p>
          <a:p>
            <a:pPr marL="457189" indent="-457189" algn="r" rtl="1">
              <a:lnSpc>
                <a:spcPct val="120000"/>
              </a:lnSpc>
              <a:buClr>
                <a:schemeClr val="accent2"/>
              </a:buClr>
              <a:buSzPct val="120000"/>
              <a:buFont typeface="Arial" panose="020B0604020202020204" pitchFamily="34" charset="0"/>
              <a:buChar char="•"/>
              <a:defRPr sz="2400">
                <a:latin typeface="Arial"/>
                <a:cs typeface="Arial"/>
                <a:sym typeface="Arial"/>
              </a:defRPr>
            </a:pPr>
            <a:r>
              <a:rPr lang="ar" dirty="0">
                <a:solidFill>
                  <a:srgbClr val="000000"/>
                </a:solidFill>
                <a:ea typeface="Arial"/>
              </a:rPr>
              <a:t>يستغرق تغيير العقليات وقتاً طويلاً، ومع ذلك، من الممكن تغيير قناعاتنا ومواقفنا، </a:t>
            </a:r>
            <a:r>
              <a:rPr lang="ar" dirty="0">
                <a:solidFill>
                  <a:srgbClr val="00B0F0"/>
                </a:solidFill>
                <a:ea typeface="Arial"/>
              </a:rPr>
              <a:t>ومن المفيد أن نعمل على تمحيصها وتعديلها إذا لزم الأمر</a:t>
            </a:r>
            <a:r>
              <a:rPr lang="ar" dirty="0">
                <a:solidFill>
                  <a:srgbClr val="00B0F0"/>
                </a:solidFill>
              </a:rPr>
              <a:t>.</a:t>
            </a:r>
            <a:endParaRPr sz="2400" dirty="0">
              <a:solidFill>
                <a:srgbClr val="00B0F0"/>
              </a:solidFill>
              <a:latin typeface="Arial"/>
              <a:cs typeface="Arial"/>
              <a:sym typeface="Arial"/>
            </a:endParaRPr>
          </a:p>
        </p:txBody>
      </p:sp>
      <p:sp>
        <p:nvSpPr>
          <p:cNvPr id="2" name="TextBox 1">
            <a:extLst>
              <a:ext uri="{FF2B5EF4-FFF2-40B4-BE49-F238E27FC236}">
                <a16:creationId xmlns:a16="http://schemas.microsoft.com/office/drawing/2014/main" id="{589C14E8-509A-2CB7-4A04-3ED7D764DF03}"/>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2</a:t>
            </a:r>
            <a:r>
              <a:rPr lang="ar-EG" dirty="0"/>
              <a:t>-</a:t>
            </a:r>
            <a:r>
              <a:rPr lang="ar" dirty="0"/>
              <a:t>13</a:t>
            </a:r>
          </a:p>
        </p:txBody>
      </p:sp>
    </p:spTree>
    <p:extLst>
      <p:ext uri="{BB962C8B-B14F-4D97-AF65-F5344CB8AC3E}">
        <p14:creationId xmlns:p14="http://schemas.microsoft.com/office/powerpoint/2010/main" val="2735761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8" name="Google Shape;608;p84"/>
          <p:cNvSpPr txBox="1"/>
          <p:nvPr/>
        </p:nvSpPr>
        <p:spPr>
          <a:xfrm>
            <a:off x="952982" y="2273378"/>
            <a:ext cx="8368496" cy="3243910"/>
          </a:xfrm>
          <a:prstGeom prst="rect">
            <a:avLst/>
          </a:prstGeom>
          <a:noFill/>
          <a:ln>
            <a:noFill/>
          </a:ln>
        </p:spPr>
        <p:txBody>
          <a:bodyPr spcFirstLastPara="1" wrap="square" lIns="121900" tIns="60933" rIns="121900" bIns="60933" rtlCol="1" anchor="t" anchorCtr="0">
            <a:spAutoFit/>
          </a:bodyPr>
          <a:lstStyle>
            <a:defPPr algn="r" rtl="1"/>
          </a:lstStyle>
          <a:p>
            <a:pPr marL="342900" indent="-342900" algn="r" rtl="1">
              <a:lnSpc>
                <a:spcPct val="120000"/>
              </a:lnSpc>
              <a:spcAft>
                <a:spcPts val="1200"/>
              </a:spcAft>
              <a:buClr>
                <a:schemeClr val="accent2"/>
              </a:buClr>
              <a:buSzPct val="120000"/>
              <a:buFont typeface="Arial" panose="020B0604020202020204" pitchFamily="34" charset="0"/>
              <a:buChar char="•"/>
              <a:defRPr sz="2400">
                <a:solidFill>
                  <a:srgbClr val="000000"/>
                </a:solidFill>
                <a:latin typeface="Arial"/>
                <a:ea typeface="Arial"/>
                <a:cs typeface="Arial"/>
                <a:sym typeface="Arial"/>
              </a:defRPr>
            </a:pPr>
            <a:r>
              <a:rPr lang="ar" dirty="0"/>
              <a:t>التعاطف يتطلّب التفهم، وهذا التمرين يساعدنا على فهم أن طريقة الاستجابة لما تفصح عنه الناجية فيما يتعلق بتعرّضها للعنف ستؤثر على تجربتها ورفاهها. </a:t>
            </a:r>
          </a:p>
          <a:p>
            <a:pPr marL="342900" indent="-342900" algn="r" rtl="1">
              <a:lnSpc>
                <a:spcPct val="120000"/>
              </a:lnSpc>
              <a:spcAft>
                <a:spcPts val="1200"/>
              </a:spcAft>
              <a:buClr>
                <a:schemeClr val="accent2"/>
              </a:buClr>
              <a:buSzPct val="120000"/>
              <a:buFont typeface="Arial" panose="020B0604020202020204" pitchFamily="34" charset="0"/>
              <a:buChar char="•"/>
              <a:defRPr sz="2400">
                <a:solidFill>
                  <a:srgbClr val="000000"/>
                </a:solidFill>
                <a:latin typeface="Arial"/>
                <a:ea typeface="Arial"/>
                <a:cs typeface="Arial"/>
                <a:sym typeface="Arial"/>
              </a:defRPr>
            </a:pPr>
            <a:r>
              <a:rPr lang="ar" dirty="0"/>
              <a:t>سيُطلب من المراقبين مشاركة أفكارهم بعد</a:t>
            </a:r>
            <a:r>
              <a:rPr lang="ar-EG" dirty="0"/>
              <a:t> </a:t>
            </a:r>
            <a:r>
              <a:rPr lang="ar" dirty="0"/>
              <a:t>التمرين. ستظل تشارك حتى لو اخترت</a:t>
            </a:r>
            <a:r>
              <a:rPr lang="ar-EG" dirty="0"/>
              <a:t> </a:t>
            </a:r>
            <a:r>
              <a:rPr lang="ar" dirty="0"/>
              <a:t>عدم التطوع في أحد الأدوار النشطة. </a:t>
            </a:r>
          </a:p>
          <a:p>
            <a:pPr marL="342900" indent="-342900" algn="r" rtl="1">
              <a:lnSpc>
                <a:spcPct val="120000"/>
              </a:lnSpc>
              <a:spcAft>
                <a:spcPts val="1200"/>
              </a:spcAft>
              <a:buClr>
                <a:schemeClr val="accent2"/>
              </a:buClr>
              <a:buSzPct val="120000"/>
              <a:buFont typeface="Arial" panose="020B0604020202020204" pitchFamily="34" charset="0"/>
              <a:buChar char="•"/>
              <a:defRPr sz="2400">
                <a:solidFill>
                  <a:srgbClr val="000000"/>
                </a:solidFill>
                <a:latin typeface="Arial"/>
                <a:ea typeface="Arial"/>
                <a:cs typeface="Arial"/>
                <a:sym typeface="Arial"/>
              </a:defRPr>
            </a:pPr>
            <a:r>
              <a:rPr lang="ar" dirty="0"/>
              <a:t>يرجى التزام الهدوء طوال فترة التمرين، سيكون لدينا متسع من الوقت للمناقشة واستخلاص المعلومات بعد ذلك.</a:t>
            </a:r>
            <a:endParaRPr sz="2400" dirty="0">
              <a:latin typeface="Arial" panose="020B0604020202020204" pitchFamily="34" charset="0"/>
            </a:endParaRPr>
          </a:p>
        </p:txBody>
      </p:sp>
      <p:sp>
        <p:nvSpPr>
          <p:cNvPr id="2" name="Title 1">
            <a:extLst>
              <a:ext uri="{FF2B5EF4-FFF2-40B4-BE49-F238E27FC236}">
                <a16:creationId xmlns:a16="http://schemas.microsoft.com/office/drawing/2014/main" id="{3DD9037C-39B1-2EC5-F2E4-83C1EAA45A1C}"/>
              </a:ext>
            </a:extLst>
          </p:cNvPr>
          <p:cNvSpPr>
            <a:spLocks noGrp="1"/>
          </p:cNvSpPr>
          <p:nvPr>
            <p:ph type="title"/>
          </p:nvPr>
        </p:nvSpPr>
        <p:spPr>
          <a:xfrm>
            <a:off x="415600" y="1292989"/>
            <a:ext cx="11360800" cy="720000"/>
          </a:xfrm>
        </p:spPr>
        <p:txBody>
          <a:bodyPr rtlCol="1"/>
          <a:lstStyle>
            <a:defPPr algn="r" rtl="1"/>
          </a:lstStyle>
          <a:p>
            <a:pPr rtl="1">
              <a:defRPr b="1">
                <a:latin typeface="+mj-lt"/>
                <a:ea typeface="Arial"/>
                <a:cs typeface="Arial"/>
              </a:defRPr>
            </a:pPr>
            <a:r>
              <a:rPr lang="ar" dirty="0"/>
              <a:t>فيما يتعلق بـ "غارق في اللوم":</a:t>
            </a:r>
            <a:endParaRPr dirty="0"/>
          </a:p>
        </p:txBody>
      </p:sp>
      <p:sp>
        <p:nvSpPr>
          <p:cNvPr id="3" name="Text Placeholder 2">
            <a:extLst>
              <a:ext uri="{FF2B5EF4-FFF2-40B4-BE49-F238E27FC236}">
                <a16:creationId xmlns:a16="http://schemas.microsoft.com/office/drawing/2014/main" id="{17CB01E5-DC65-1E55-4918-321E5F9E0AB2}"/>
              </a:ext>
            </a:extLst>
          </p:cNvPr>
          <p:cNvSpPr>
            <a:spLocks noGrp="1"/>
          </p:cNvSpPr>
          <p:nvPr>
            <p:ph type="body" sz="quarter" idx="10"/>
          </p:nvPr>
        </p:nvSpPr>
        <p:spPr>
          <a:xfrm>
            <a:off x="415600" y="498500"/>
            <a:ext cx="10261925" cy="720000"/>
          </a:xfrm>
        </p:spPr>
        <p:txBody>
          <a:bodyPr rtlCol="1"/>
          <a:lstStyle>
            <a:defPPr algn="r" rtl="1"/>
          </a:lstStyle>
          <a:p>
            <a:pPr rtl="1">
              <a:defRPr b="1">
                <a:latin typeface="+mj-lt"/>
                <a:ea typeface="Arial"/>
                <a:cs typeface="Arial"/>
                <a:sym typeface="Arial"/>
              </a:defRPr>
            </a:pPr>
            <a:r>
              <a:rPr lang="ar" dirty="0"/>
              <a:t>التمرين (2-2)</a:t>
            </a:r>
            <a:endParaRPr dirty="0"/>
          </a:p>
          <a:p>
            <a:pPr algn="r" rtl="1"/>
            <a:endParaRPr dirty="0"/>
          </a:p>
        </p:txBody>
      </p:sp>
      <p:pic>
        <p:nvPicPr>
          <p:cNvPr id="15" name="Graphic 14">
            <a:extLst>
              <a:ext uri="{FF2B5EF4-FFF2-40B4-BE49-F238E27FC236}">
                <a16:creationId xmlns:a16="http://schemas.microsoft.com/office/drawing/2014/main" id="{EE2089F5-3736-FF32-728F-F5457E8623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64982" y="2369075"/>
            <a:ext cx="1415848" cy="1415848"/>
          </a:xfrm>
          <a:prstGeom prst="rect">
            <a:avLst/>
          </a:prstGeom>
        </p:spPr>
      </p:pic>
      <p:sp>
        <p:nvSpPr>
          <p:cNvPr id="4" name="TextBox 3">
            <a:extLst>
              <a:ext uri="{FF2B5EF4-FFF2-40B4-BE49-F238E27FC236}">
                <a16:creationId xmlns:a16="http://schemas.microsoft.com/office/drawing/2014/main" id="{83CB816E-E0AC-2CD8-084A-CF79E81CAFD5}"/>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2</a:t>
            </a:r>
            <a:r>
              <a:rPr lang="ar-EG" dirty="0"/>
              <a:t>-</a:t>
            </a:r>
            <a:r>
              <a:rPr lang="ar" dirty="0"/>
              <a:t>14</a:t>
            </a:r>
          </a:p>
        </p:txBody>
      </p:sp>
    </p:spTree>
    <p:extLst>
      <p:ext uri="{BB962C8B-B14F-4D97-AF65-F5344CB8AC3E}">
        <p14:creationId xmlns:p14="http://schemas.microsoft.com/office/powerpoint/2010/main" val="31742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4" name="Google Shape;614;p85"/>
          <p:cNvSpPr txBox="1"/>
          <p:nvPr/>
        </p:nvSpPr>
        <p:spPr>
          <a:xfrm>
            <a:off x="0" y="65268"/>
            <a:ext cx="12192000" cy="1075200"/>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200" b="1">
                <a:solidFill>
                  <a:schemeClr val="accent3"/>
                </a:solidFill>
                <a:latin typeface="+mj-lt"/>
                <a:cs typeface="Arial"/>
                <a:sym typeface="Arial"/>
              </a:defRPr>
            </a:pPr>
            <a:r>
              <a:rPr lang="ar" dirty="0">
                <a:latin typeface="Arial" panose="020B0604020202020204" pitchFamily="34" charset="0"/>
              </a:rPr>
              <a:t>الجلسة 2. وصلنا إلى الملخص!</a:t>
            </a:r>
          </a:p>
        </p:txBody>
      </p:sp>
      <p:sp>
        <p:nvSpPr>
          <p:cNvPr id="615" name="Google Shape;615;p85"/>
          <p:cNvSpPr txBox="1"/>
          <p:nvPr/>
        </p:nvSpPr>
        <p:spPr>
          <a:xfrm>
            <a:off x="1562100" y="1264684"/>
            <a:ext cx="9975749" cy="3840997"/>
          </a:xfrm>
          <a:prstGeom prst="rect">
            <a:avLst/>
          </a:prstGeom>
          <a:noFill/>
          <a:ln>
            <a:noFill/>
          </a:ln>
        </p:spPr>
        <p:txBody>
          <a:bodyPr spcFirstLastPara="1" wrap="square" lIns="121900" tIns="60933" rIns="121900" bIns="60933" rtlCol="1" anchor="t" anchorCtr="0">
            <a:spAutoFit/>
          </a:bodyPr>
          <a:lstStyle>
            <a:defPPr algn="r" rtl="1"/>
          </a:lstStyle>
          <a:p>
            <a:pPr marL="457189" indent="-457189" algn="r" rtl="1">
              <a:lnSpc>
                <a:spcPct val="120000"/>
              </a:lnSpc>
              <a:buClr>
                <a:schemeClr val="accent3"/>
              </a:buClr>
              <a:buSzPct val="125000"/>
              <a:buFont typeface="Wingdings" panose="05000000000000000000" pitchFamily="2" charset="2"/>
              <a:buChar char="×"/>
              <a:defRPr sz="2400">
                <a:solidFill>
                  <a:srgbClr val="000000"/>
                </a:solidFill>
                <a:latin typeface="Arial"/>
                <a:ea typeface="Arial"/>
                <a:cs typeface="Arial"/>
                <a:sym typeface="Arial"/>
              </a:defRPr>
            </a:pPr>
            <a:r>
              <a:rPr lang="ar" dirty="0"/>
              <a:t>من خلال وضع أنفسنا مكان الناجيات يمكننا التعاطف معهنّ وفهم أوضاعهنّ على نحو أفضل.</a:t>
            </a:r>
          </a:p>
          <a:p>
            <a:pPr marL="457189" indent="-457189" algn="r" rtl="1">
              <a:lnSpc>
                <a:spcPct val="120000"/>
              </a:lnSpc>
              <a:spcBef>
                <a:spcPts val="1600"/>
              </a:spcBef>
              <a:buClr>
                <a:schemeClr val="accent3"/>
              </a:buClr>
              <a:buSzPct val="125000"/>
              <a:buFont typeface="Wingdings" panose="05000000000000000000" pitchFamily="2" charset="2"/>
              <a:buChar char="×"/>
              <a:defRPr sz="2400">
                <a:solidFill>
                  <a:srgbClr val="000000"/>
                </a:solidFill>
                <a:latin typeface="Arial"/>
                <a:ea typeface="Arial"/>
                <a:cs typeface="Arial"/>
                <a:sym typeface="Arial"/>
              </a:defRPr>
            </a:pPr>
            <a:r>
              <a:rPr lang="ar" dirty="0"/>
              <a:t>باعتبارنا عاملين في مجال الصحة ومقدمي الرعاية، من المهم أن نفكر في قيمنا وقناعاتنا وفي كيفية نقل هذه القيم والقناعات إلى مرضانا. من المهم عدم إلقاء أي نوع من اللوم على الناجية أبداً. </a:t>
            </a:r>
            <a:endParaRPr sz="2400" dirty="0">
              <a:latin typeface="Arial" panose="020B0604020202020204" pitchFamily="34" charset="0"/>
            </a:endParaRPr>
          </a:p>
          <a:p>
            <a:pPr marL="457189" indent="-457189" algn="r" rtl="1">
              <a:lnSpc>
                <a:spcPct val="120000"/>
              </a:lnSpc>
              <a:spcBef>
                <a:spcPts val="1600"/>
              </a:spcBef>
              <a:buClr>
                <a:schemeClr val="accent3"/>
              </a:buClr>
              <a:buSzPct val="125000"/>
              <a:buFont typeface="Wingdings" panose="05000000000000000000" pitchFamily="2" charset="2"/>
              <a:buChar char="×"/>
              <a:defRPr sz="2400">
                <a:solidFill>
                  <a:srgbClr val="000000"/>
                </a:solidFill>
                <a:latin typeface="Arial"/>
                <a:ea typeface="Arial"/>
                <a:cs typeface="Arial"/>
                <a:sym typeface="Arial"/>
              </a:defRPr>
            </a:pPr>
            <a:r>
              <a:rPr lang="ar" dirty="0"/>
              <a:t>السلامة هي الهدف طويل الأجل، وقد لا يكون الإفصاح عن الإساءة أو ترك الشريك المسيء خطوة مناسبة لكل ناجية. </a:t>
            </a:r>
            <a:endParaRPr sz="2400" dirty="0">
              <a:latin typeface="Arial" panose="020B0604020202020204" pitchFamily="34" charset="0"/>
            </a:endParaRPr>
          </a:p>
          <a:p>
            <a:pPr marL="457189" indent="-457189" algn="r" rtl="1">
              <a:lnSpc>
                <a:spcPct val="120000"/>
              </a:lnSpc>
              <a:spcBef>
                <a:spcPts val="1600"/>
              </a:spcBef>
              <a:buClr>
                <a:schemeClr val="accent3"/>
              </a:buClr>
              <a:buSzPct val="125000"/>
              <a:buFont typeface="Wingdings" panose="05000000000000000000" pitchFamily="2" charset="2"/>
              <a:buChar char="×"/>
              <a:defRPr sz="2400">
                <a:solidFill>
                  <a:srgbClr val="000000"/>
                </a:solidFill>
                <a:latin typeface="Arial"/>
                <a:ea typeface="Arial"/>
                <a:cs typeface="Arial"/>
                <a:sym typeface="Arial"/>
              </a:defRPr>
            </a:pPr>
            <a:r>
              <a:rPr lang="ar" dirty="0"/>
              <a:t>يجب دائماً تشجيع الناجيات على البحث عن خيارات في حياتهنّ ودعمهنّ لاختيار ما يعتقدنَ أنه مناسب لهنّ.</a:t>
            </a:r>
          </a:p>
        </p:txBody>
      </p:sp>
      <p:sp>
        <p:nvSpPr>
          <p:cNvPr id="2" name="TextBox 1">
            <a:extLst>
              <a:ext uri="{FF2B5EF4-FFF2-40B4-BE49-F238E27FC236}">
                <a16:creationId xmlns:a16="http://schemas.microsoft.com/office/drawing/2014/main" id="{D3066278-F732-F46B-19F3-A5A50CC9E280}"/>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2</a:t>
            </a:r>
            <a:r>
              <a:rPr lang="ar-EG" dirty="0"/>
              <a:t>-</a:t>
            </a:r>
            <a:r>
              <a:rPr lang="ar" dirty="0"/>
              <a:t>15</a:t>
            </a:r>
          </a:p>
        </p:txBody>
      </p:sp>
    </p:spTree>
    <p:extLst>
      <p:ext uri="{BB962C8B-B14F-4D97-AF65-F5344CB8AC3E}">
        <p14:creationId xmlns:p14="http://schemas.microsoft.com/office/powerpoint/2010/main" val="3703753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6" name="Google Shape;516;p72" descr="Mountain reflected in lake at sunset"/>
          <p:cNvSpPr/>
          <p:nvPr/>
        </p:nvSpPr>
        <p:spPr>
          <a:xfrm>
            <a:off x="6028300" y="47506"/>
            <a:ext cx="6091400" cy="6704121"/>
          </a:xfrm>
          <a:prstGeom prst="rect">
            <a:avLst/>
          </a:prstGeom>
          <a:noFill/>
          <a:ln>
            <a:noFill/>
          </a:ln>
        </p:spPr>
        <p:txBody>
          <a:bodyPr rtlCol="1"/>
          <a:lstStyle>
            <a:defPPr algn="r" rtl="1"/>
          </a:lstStyle>
          <a:p>
            <a:pPr algn="r" rtl="1"/>
            <a:endParaRPr sz="2400">
              <a:latin typeface="Arial" panose="020B0604020202020204" pitchFamily="34" charset="0"/>
            </a:endParaRPr>
          </a:p>
        </p:txBody>
      </p:sp>
      <p:sp>
        <p:nvSpPr>
          <p:cNvPr id="3" name="Text Placeholder 2">
            <a:extLst>
              <a:ext uri="{FF2B5EF4-FFF2-40B4-BE49-F238E27FC236}">
                <a16:creationId xmlns:a16="http://schemas.microsoft.com/office/drawing/2014/main" id="{7F6C6A4E-6CEF-0B8E-6159-83F0432A0779}"/>
              </a:ext>
            </a:extLst>
          </p:cNvPr>
          <p:cNvSpPr>
            <a:spLocks noGrp="1"/>
          </p:cNvSpPr>
          <p:nvPr>
            <p:ph type="body" sz="quarter" idx="11"/>
          </p:nvPr>
        </p:nvSpPr>
        <p:spPr>
          <a:xfrm>
            <a:off x="1029067" y="2782383"/>
            <a:ext cx="3780000" cy="2416150"/>
          </a:xfrm>
        </p:spPr>
        <p:txBody>
          <a:bodyPr rtlCol="1"/>
          <a:lstStyle>
            <a:defPPr algn="r" rtl="1"/>
          </a:lstStyle>
          <a:p>
            <a:pPr rtl="1">
              <a:lnSpc>
                <a:spcPct val="120000"/>
              </a:lnSpc>
            </a:pPr>
            <a:r>
              <a:rPr lang="ar" dirty="0"/>
              <a:t>إذكاء الوعي وفهم ما تتعرض له الناجية من معاناة</a:t>
            </a:r>
          </a:p>
        </p:txBody>
      </p:sp>
      <p:sp>
        <p:nvSpPr>
          <p:cNvPr id="2" name="Text Placeholder 1">
            <a:extLst>
              <a:ext uri="{FF2B5EF4-FFF2-40B4-BE49-F238E27FC236}">
                <a16:creationId xmlns:a16="http://schemas.microsoft.com/office/drawing/2014/main" id="{6A416B61-7D2C-F6A2-BBDC-0922BEBAF709}"/>
              </a:ext>
            </a:extLst>
          </p:cNvPr>
          <p:cNvSpPr>
            <a:spLocks noGrp="1"/>
          </p:cNvSpPr>
          <p:nvPr>
            <p:ph type="body" sz="quarter" idx="10"/>
          </p:nvPr>
        </p:nvSpPr>
        <p:spPr>
          <a:xfrm>
            <a:off x="1029067" y="1918364"/>
            <a:ext cx="3780000" cy="397032"/>
          </a:xfrm>
        </p:spPr>
        <p:txBody>
          <a:bodyPr rtlCol="1" anchor="t" anchorCtr="0">
            <a:normAutofit/>
          </a:bodyPr>
          <a:lstStyle>
            <a:defPPr algn="r" rtl="1"/>
          </a:lstStyle>
          <a:p>
            <a:pPr rtl="1"/>
            <a:r>
              <a:rPr lang="ar" dirty="0"/>
              <a:t>‫الجلسة 2</a:t>
            </a:r>
          </a:p>
        </p:txBody>
      </p:sp>
      <p:pic>
        <p:nvPicPr>
          <p:cNvPr id="7" name="Google Shape;36;p34" descr="Mountain reflected in lake at sunset">
            <a:extLst>
              <a:ext uri="{FF2B5EF4-FFF2-40B4-BE49-F238E27FC236}">
                <a16:creationId xmlns:a16="http://schemas.microsoft.com/office/drawing/2014/main" id="{3840B830-C820-99E7-C1A5-A49C70EE1324}"/>
              </a:ext>
            </a:extLst>
          </p:cNvPr>
          <p:cNvPicPr preferRelativeResize="0">
            <a:picLocks noGrp="1"/>
          </p:cNvPicPr>
          <p:nvPr>
            <p:ph type="pic" sz="quarter" idx="12"/>
          </p:nvPr>
        </p:nvPicPr>
        <p:blipFill rotWithShape="1">
          <a:blip r:embed="rId3"/>
          <a:srcRect l="12525" r="12525"/>
          <a:stretch/>
        </p:blipFill>
        <p:spPr>
          <a:xfrm>
            <a:off x="5496000" y="0"/>
            <a:ext cx="6696000" cy="6012000"/>
          </a:xfrm>
          <a:prstGeom prst="rect">
            <a:avLst/>
          </a:prstGeom>
          <a:noFill/>
          <a:ln>
            <a:noFill/>
          </a:ln>
        </p:spPr>
      </p:pic>
      <p:sp>
        <p:nvSpPr>
          <p:cNvPr id="4" name="TextBox 3">
            <a:extLst>
              <a:ext uri="{FF2B5EF4-FFF2-40B4-BE49-F238E27FC236}">
                <a16:creationId xmlns:a16="http://schemas.microsoft.com/office/drawing/2014/main" id="{6E2D9DF2-BED2-B070-4274-73603ED8DE17}"/>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2</a:t>
            </a:r>
            <a:r>
              <a:rPr lang="ar-EG" dirty="0"/>
              <a:t>-</a:t>
            </a:r>
            <a:r>
              <a:rPr lang="ar" dirty="0"/>
              <a:t>2</a:t>
            </a:r>
          </a:p>
        </p:txBody>
      </p:sp>
    </p:spTree>
    <p:extLst>
      <p:ext uri="{BB962C8B-B14F-4D97-AF65-F5344CB8AC3E}">
        <p14:creationId xmlns:p14="http://schemas.microsoft.com/office/powerpoint/2010/main" val="1692043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3" name="Google Shape;523;p73" descr="Bullseye with solid fill"/>
          <p:cNvSpPr/>
          <p:nvPr/>
        </p:nvSpPr>
        <p:spPr>
          <a:xfrm>
            <a:off x="7247705" y="1275070"/>
            <a:ext cx="3876165" cy="3876165"/>
          </a:xfrm>
          <a:prstGeom prst="rect">
            <a:avLst/>
          </a:prstGeom>
          <a:noFill/>
          <a:ln>
            <a:noFill/>
          </a:ln>
        </p:spPr>
        <p:txBody>
          <a:bodyPr rtlCol="1"/>
          <a:lstStyle>
            <a:defPPr algn="r" rtl="1"/>
          </a:lstStyle>
          <a:p>
            <a:pPr algn="r" rtl="1"/>
            <a:endParaRPr sz="2400">
              <a:latin typeface="Arial" panose="020B0604020202020204" pitchFamily="34" charset="0"/>
            </a:endParaRPr>
          </a:p>
        </p:txBody>
      </p:sp>
      <p:sp>
        <p:nvSpPr>
          <p:cNvPr id="524" name="Google Shape;524;p73"/>
          <p:cNvSpPr txBox="1"/>
          <p:nvPr/>
        </p:nvSpPr>
        <p:spPr>
          <a:xfrm>
            <a:off x="1080000" y="1800000"/>
            <a:ext cx="10033200" cy="3590707"/>
          </a:xfrm>
          <a:prstGeom prst="rect">
            <a:avLst/>
          </a:prstGeom>
          <a:noFill/>
          <a:ln>
            <a:noFill/>
          </a:ln>
        </p:spPr>
        <p:txBody>
          <a:bodyPr spcFirstLastPara="1" wrap="square" lIns="121900" tIns="60933" rIns="121900" bIns="60933" rtlCol="1" anchor="t" anchorCtr="0">
            <a:noAutofit/>
          </a:bodyPr>
          <a:lstStyle>
            <a:defPPr algn="r" rtl="1"/>
          </a:lstStyle>
          <a:p>
            <a:pPr marL="1431925" marR="118530" indent="-1431925" algn="r" rtl="1">
              <a:lnSpc>
                <a:spcPct val="108000"/>
              </a:lnSpc>
              <a:defRPr sz="2400">
                <a:latin typeface="Arial" panose="020B0604020202020204" pitchFamily="34" charset="0"/>
                <a:cs typeface="Arial" panose="020B0604020202020204" pitchFamily="34" charset="0"/>
                <a:sym typeface="Arial"/>
              </a:defRPr>
            </a:pPr>
            <a:r>
              <a:rPr lang="ar" u="sng" dirty="0">
                <a:solidFill>
                  <a:schemeClr val="accent3"/>
                </a:solidFill>
              </a:rPr>
              <a:t>الهدف‬ 2:</a:t>
            </a:r>
            <a:r>
              <a:rPr lang="ar-EG" dirty="0">
                <a:solidFill>
                  <a:schemeClr val="accent3"/>
                </a:solidFill>
              </a:rPr>
              <a:t>   	</a:t>
            </a:r>
            <a:r>
              <a:rPr lang="ar" dirty="0">
                <a:solidFill>
                  <a:schemeClr val="accent2"/>
                </a:solidFill>
              </a:rPr>
              <a:t>عرض السلوكيات وفهم القيم</a:t>
            </a:r>
            <a:r>
              <a:rPr lang="ar-EG" dirty="0">
                <a:solidFill>
                  <a:schemeClr val="accent2"/>
                </a:solidFill>
              </a:rPr>
              <a:t> التي تسهم في تقديم خدمات </a:t>
            </a:r>
          </a:p>
          <a:p>
            <a:pPr marL="1431925" marR="118530" indent="-1431925" algn="r" rtl="1">
              <a:lnSpc>
                <a:spcPct val="108000"/>
              </a:lnSpc>
              <a:spcAft>
                <a:spcPts val="2400"/>
              </a:spcAft>
              <a:defRPr sz="2400">
                <a:solidFill>
                  <a:schemeClr val="accent2"/>
                </a:solidFill>
                <a:latin typeface="Arial" panose="020B0604020202020204" pitchFamily="34" charset="0"/>
                <a:cs typeface="Arial" panose="020B0604020202020204" pitchFamily="34" charset="0"/>
                <a:sym typeface="Arial"/>
              </a:defRPr>
            </a:pPr>
            <a:r>
              <a:rPr lang="ar-EG" dirty="0"/>
              <a:t>	آمنة وداعمة</a:t>
            </a:r>
            <a:endParaRPr lang="ar-EG" sz="2400" dirty="0">
              <a:solidFill>
                <a:schemeClr val="accent2"/>
              </a:solidFill>
              <a:latin typeface="Arial" panose="020B0604020202020204" pitchFamily="34" charset="0"/>
              <a:cs typeface="Arial" panose="020B0604020202020204" pitchFamily="34" charset="0"/>
            </a:endParaRPr>
          </a:p>
          <a:p>
            <a:pPr marR="118530" algn="r" rtl="1">
              <a:lnSpc>
                <a:spcPct val="108000"/>
              </a:lnSpc>
              <a:spcAft>
                <a:spcPts val="600"/>
              </a:spcAft>
              <a:defRPr sz="2200" b="1">
                <a:solidFill>
                  <a:schemeClr val="accent1"/>
                </a:solidFill>
                <a:latin typeface="Arial"/>
                <a:cs typeface="Arial"/>
                <a:sym typeface="Arial"/>
              </a:defRPr>
            </a:pPr>
            <a:r>
              <a:rPr lang="ar" dirty="0"/>
              <a:t>الكفاءات:</a:t>
            </a:r>
          </a:p>
          <a:p>
            <a:pPr marL="360000" marR="309871" indent="-360000" algn="r" rtl="1">
              <a:lnSpc>
                <a:spcPct val="120000"/>
              </a:lnSpc>
              <a:spcAft>
                <a:spcPts val="600"/>
              </a:spcAft>
              <a:buClr>
                <a:schemeClr val="accent2"/>
              </a:buClr>
              <a:buSzPct val="120000"/>
              <a:buFont typeface="Arial" panose="020B0604020202020204" pitchFamily="34" charset="0"/>
              <a:buChar char="•"/>
              <a:defRPr sz="2000">
                <a:solidFill>
                  <a:srgbClr val="000000"/>
                </a:solidFill>
                <a:latin typeface="Arial" panose="020B0604020202020204" pitchFamily="34" charset="0"/>
                <a:sym typeface="Arial"/>
              </a:defRPr>
            </a:pPr>
            <a:r>
              <a:rPr lang="ar" dirty="0"/>
              <a:t>إثبات الوعي بالمعتقدات والافتراضات والتحيزات المحتملة والاستجابات العاطفية للشخص، </a:t>
            </a:r>
            <a:br>
              <a:rPr lang="ar-EG" dirty="0"/>
            </a:br>
            <a:r>
              <a:rPr lang="ar" dirty="0"/>
              <a:t>بما قد يؤثر على التفاعل مع الناجيات</a:t>
            </a:r>
            <a:endParaRPr sz="2000" dirty="0">
              <a:solidFill>
                <a:srgbClr val="000000"/>
              </a:solidFill>
              <a:latin typeface="Arial" panose="020B0604020202020204" pitchFamily="34" charset="0"/>
            </a:endParaRPr>
          </a:p>
          <a:p>
            <a:pPr marL="360000" marR="309871" indent="-360000" algn="r" rtl="1">
              <a:lnSpc>
                <a:spcPct val="120000"/>
              </a:lnSpc>
              <a:spcAft>
                <a:spcPts val="600"/>
              </a:spcAft>
              <a:buClr>
                <a:schemeClr val="accent2"/>
              </a:buClr>
              <a:buSzPct val="120000"/>
              <a:buFont typeface="Arial" panose="020B0604020202020204" pitchFamily="34" charset="0"/>
              <a:buChar char="•"/>
              <a:defRPr sz="2000">
                <a:solidFill>
                  <a:srgbClr val="000000"/>
                </a:solidFill>
                <a:latin typeface="Arial" panose="020B0604020202020204" pitchFamily="34" charset="0"/>
                <a:sym typeface="Arial"/>
              </a:defRPr>
            </a:pPr>
            <a:r>
              <a:rPr lang="ar" dirty="0"/>
              <a:t>فهم الظروف والحواجز التي تواجهها الناجيات في طلب الدعم   </a:t>
            </a:r>
            <a:endParaRPr sz="2000" dirty="0">
              <a:solidFill>
                <a:srgbClr val="000000"/>
              </a:solidFill>
              <a:latin typeface="Arial" panose="020B0604020202020204" pitchFamily="34" charset="0"/>
            </a:endParaRPr>
          </a:p>
          <a:p>
            <a:pPr marL="360000" marR="309871" indent="-360000" algn="r" rtl="1">
              <a:lnSpc>
                <a:spcPct val="120000"/>
              </a:lnSpc>
              <a:spcAft>
                <a:spcPts val="600"/>
              </a:spcAft>
              <a:buClr>
                <a:schemeClr val="accent2"/>
              </a:buClr>
              <a:buSzPct val="120000"/>
              <a:buFont typeface="Arial" panose="020B0604020202020204" pitchFamily="34" charset="0"/>
              <a:buChar char="•"/>
              <a:defRPr sz="2000">
                <a:solidFill>
                  <a:srgbClr val="000000"/>
                </a:solidFill>
                <a:latin typeface="Arial" panose="020B0604020202020204" pitchFamily="34" charset="0"/>
                <a:sym typeface="Arial"/>
              </a:defRPr>
            </a:pPr>
            <a:r>
              <a:rPr lang="ar" dirty="0"/>
              <a:t>التعرّف على أهمية التعاطف مع الناجيات</a:t>
            </a:r>
            <a:endParaRPr sz="2000" dirty="0">
              <a:solidFill>
                <a:srgbClr val="000000"/>
              </a:solidFill>
              <a:latin typeface="Arial" panose="020B0604020202020204" pitchFamily="34" charset="0"/>
            </a:endParaRPr>
          </a:p>
        </p:txBody>
      </p:sp>
      <p:sp>
        <p:nvSpPr>
          <p:cNvPr id="3" name="Title 2">
            <a:extLst>
              <a:ext uri="{FF2B5EF4-FFF2-40B4-BE49-F238E27FC236}">
                <a16:creationId xmlns:a16="http://schemas.microsoft.com/office/drawing/2014/main" id="{5381C43D-850A-08D5-CD94-1943540D69F2}"/>
              </a:ext>
            </a:extLst>
          </p:cNvPr>
          <p:cNvSpPr>
            <a:spLocks noGrp="1"/>
          </p:cNvSpPr>
          <p:nvPr>
            <p:ph type="title"/>
          </p:nvPr>
        </p:nvSpPr>
        <p:spPr>
          <a:xfrm>
            <a:off x="415600" y="432000"/>
            <a:ext cx="11360800" cy="720000"/>
          </a:xfrm>
        </p:spPr>
        <p:txBody>
          <a:bodyPr rtlCol="1"/>
          <a:lstStyle>
            <a:defPPr algn="r" rtl="1"/>
          </a:lstStyle>
          <a:p>
            <a:pPr rtl="1"/>
            <a:r>
              <a:rPr lang="ar" dirty="0"/>
              <a:t>أهداف الجلسة</a:t>
            </a:r>
          </a:p>
        </p:txBody>
      </p:sp>
      <p:sp>
        <p:nvSpPr>
          <p:cNvPr id="2" name="TextBox 1">
            <a:extLst>
              <a:ext uri="{FF2B5EF4-FFF2-40B4-BE49-F238E27FC236}">
                <a16:creationId xmlns:a16="http://schemas.microsoft.com/office/drawing/2014/main" id="{410F906D-EFDF-F05F-C868-E529D0BA784A}"/>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2</a:t>
            </a:r>
            <a:r>
              <a:rPr lang="ar-EG" dirty="0"/>
              <a:t>-</a:t>
            </a:r>
            <a:r>
              <a:rPr lang="ar" dirty="0"/>
              <a:t>3</a:t>
            </a:r>
          </a:p>
        </p:txBody>
      </p:sp>
    </p:spTree>
    <p:extLst>
      <p:ext uri="{BB962C8B-B14F-4D97-AF65-F5344CB8AC3E}">
        <p14:creationId xmlns:p14="http://schemas.microsoft.com/office/powerpoint/2010/main" val="4262841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4" name="Google Shape;534;p74"/>
          <p:cNvSpPr txBox="1"/>
          <p:nvPr/>
        </p:nvSpPr>
        <p:spPr>
          <a:xfrm>
            <a:off x="1945064" y="2628835"/>
            <a:ext cx="7956223" cy="1157185"/>
          </a:xfrm>
          <a:prstGeom prst="rect">
            <a:avLst/>
          </a:prstGeom>
          <a:noFill/>
          <a:ln>
            <a:noFill/>
          </a:ln>
        </p:spPr>
        <p:txBody>
          <a:bodyPr spcFirstLastPara="1" wrap="square" lIns="121900" tIns="60933" rIns="121900" bIns="60933" rtlCol="1" anchor="t" anchorCtr="0">
            <a:spAutoFit/>
          </a:bodyPr>
          <a:lstStyle>
            <a:defPPr algn="r" rtl="1"/>
          </a:lstStyle>
          <a:p>
            <a:pPr algn="r" rtl="1">
              <a:lnSpc>
                <a:spcPct val="120000"/>
              </a:lnSpc>
              <a:defRPr sz="2800">
                <a:solidFill>
                  <a:srgbClr val="000000"/>
                </a:solidFill>
                <a:latin typeface="Arial"/>
                <a:ea typeface="Arial"/>
                <a:cs typeface="Arial"/>
                <a:sym typeface="Arial"/>
              </a:defRPr>
            </a:pPr>
            <a:r>
              <a:rPr lang="ar" dirty="0"/>
              <a:t>يمكن الوقاية من العنف القائم على النوع الاجتماعي. كان بإمكان الناجية أن تفعل شيئاً ما أو تتصرف بشكل مختلف لمنع حدوث العنف. </a:t>
            </a:r>
            <a:endParaRPr sz="2800" dirty="0">
              <a:latin typeface="Arial" panose="020B0604020202020204" pitchFamily="34" charset="0"/>
            </a:endParaRPr>
          </a:p>
        </p:txBody>
      </p:sp>
      <p:sp>
        <p:nvSpPr>
          <p:cNvPr id="2" name="Title 1">
            <a:extLst>
              <a:ext uri="{FF2B5EF4-FFF2-40B4-BE49-F238E27FC236}">
                <a16:creationId xmlns:a16="http://schemas.microsoft.com/office/drawing/2014/main" id="{06692EF5-B301-0D9E-C5DA-5CA889EE8E8B}"/>
              </a:ext>
            </a:extLst>
          </p:cNvPr>
          <p:cNvSpPr>
            <a:spLocks noGrp="1"/>
          </p:cNvSpPr>
          <p:nvPr>
            <p:ph type="title"/>
          </p:nvPr>
        </p:nvSpPr>
        <p:spPr>
          <a:xfrm>
            <a:off x="415600" y="1292989"/>
            <a:ext cx="11360800" cy="720000"/>
          </a:xfrm>
        </p:spPr>
        <p:txBody>
          <a:bodyPr rtlCol="1"/>
          <a:lstStyle>
            <a:defPPr algn="r" rtl="1"/>
          </a:lstStyle>
          <a:p>
            <a:pPr rtl="1">
              <a:defRPr b="1">
                <a:latin typeface="+mj-lt"/>
                <a:ea typeface="Arial"/>
                <a:cs typeface="Arial"/>
              </a:defRPr>
            </a:pPr>
            <a:r>
              <a:rPr lang="ar" sz="3200" dirty="0"/>
              <a:t>خرافة أم حقيقة؟</a:t>
            </a:r>
            <a:endParaRPr sz="3200" dirty="0"/>
          </a:p>
        </p:txBody>
      </p:sp>
      <p:sp>
        <p:nvSpPr>
          <p:cNvPr id="3" name="Text Placeholder 2">
            <a:extLst>
              <a:ext uri="{FF2B5EF4-FFF2-40B4-BE49-F238E27FC236}">
                <a16:creationId xmlns:a16="http://schemas.microsoft.com/office/drawing/2014/main" id="{6ABF7C2D-21FD-7440-442B-889DF01FD03D}"/>
              </a:ext>
            </a:extLst>
          </p:cNvPr>
          <p:cNvSpPr>
            <a:spLocks noGrp="1"/>
          </p:cNvSpPr>
          <p:nvPr>
            <p:ph type="body" sz="quarter" idx="10"/>
          </p:nvPr>
        </p:nvSpPr>
        <p:spPr>
          <a:xfrm>
            <a:off x="415600" y="498500"/>
            <a:ext cx="10080950" cy="720000"/>
          </a:xfrm>
        </p:spPr>
        <p:txBody>
          <a:bodyPr rtlCol="1">
            <a:normAutofit/>
          </a:bodyPr>
          <a:lstStyle>
            <a:defPPr algn="r" rtl="1"/>
          </a:lstStyle>
          <a:p>
            <a:pPr rtl="1">
              <a:defRPr b="1">
                <a:latin typeface="+mj-lt"/>
                <a:ea typeface="Arial"/>
                <a:cs typeface="Arial"/>
                <a:sym typeface="Arial"/>
              </a:defRPr>
            </a:pPr>
            <a:r>
              <a:rPr lang="ar" dirty="0"/>
              <a:t>التمرين (2-1أ)</a:t>
            </a:r>
            <a:endParaRPr dirty="0"/>
          </a:p>
        </p:txBody>
      </p:sp>
      <p:sp>
        <p:nvSpPr>
          <p:cNvPr id="4" name="TextBox 3">
            <a:extLst>
              <a:ext uri="{FF2B5EF4-FFF2-40B4-BE49-F238E27FC236}">
                <a16:creationId xmlns:a16="http://schemas.microsoft.com/office/drawing/2014/main" id="{6F4B3E5E-55F0-0F15-D3B6-F26D4FF3865B}"/>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2</a:t>
            </a:r>
            <a:r>
              <a:rPr lang="ar-EG" dirty="0"/>
              <a:t>-</a:t>
            </a:r>
            <a:r>
              <a:rPr lang="ar" dirty="0"/>
              <a:t>4</a:t>
            </a:r>
          </a:p>
        </p:txBody>
      </p:sp>
    </p:spTree>
    <p:extLst>
      <p:ext uri="{BB962C8B-B14F-4D97-AF65-F5344CB8AC3E}">
        <p14:creationId xmlns:p14="http://schemas.microsoft.com/office/powerpoint/2010/main" val="880424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41" name="Google Shape;541;p75"/>
          <p:cNvSpPr txBox="1"/>
          <p:nvPr/>
        </p:nvSpPr>
        <p:spPr>
          <a:xfrm>
            <a:off x="559633" y="1706496"/>
            <a:ext cx="10992786" cy="1009453"/>
          </a:xfrm>
          <a:prstGeom prst="rect">
            <a:avLst/>
          </a:prstGeom>
          <a:noFill/>
          <a:ln>
            <a:noFill/>
          </a:ln>
        </p:spPr>
        <p:txBody>
          <a:bodyPr spcFirstLastPara="1" wrap="square" lIns="121900" tIns="60933" rIns="121900" bIns="60933" rtlCol="1" anchor="t" anchorCtr="0">
            <a:spAutoFit/>
          </a:bodyPr>
          <a:lstStyle>
            <a:defPPr algn="r" rtl="1"/>
          </a:lstStyle>
          <a:p>
            <a:pPr algn="r" rtl="1">
              <a:lnSpc>
                <a:spcPct val="120000"/>
              </a:lnSpc>
              <a:defRPr sz="2400">
                <a:solidFill>
                  <a:srgbClr val="000000"/>
                </a:solidFill>
                <a:latin typeface="Arial"/>
                <a:ea typeface="Arial"/>
                <a:cs typeface="Arial"/>
                <a:sym typeface="Arial"/>
              </a:defRPr>
            </a:pPr>
            <a:r>
              <a:rPr lang="ar" dirty="0"/>
              <a:t>يمكن الوقاية من العنف القائم على النوع الاجتماعي. كان بإمكان الناجية أن تفعل شيئاً ما أو تتصرف بشكل مختلف لمنع حدوث العنف. </a:t>
            </a:r>
            <a:endParaRPr sz="2400" dirty="0">
              <a:latin typeface="Arial" panose="020B0604020202020204" pitchFamily="34" charset="0"/>
            </a:endParaRPr>
          </a:p>
        </p:txBody>
      </p:sp>
      <p:sp>
        <p:nvSpPr>
          <p:cNvPr id="4" name="Google Shape;578;p80">
            <a:extLst>
              <a:ext uri="{FF2B5EF4-FFF2-40B4-BE49-F238E27FC236}">
                <a16:creationId xmlns:a16="http://schemas.microsoft.com/office/drawing/2014/main" id="{FD794015-67CB-805F-9AD3-EC058280D0AE}"/>
              </a:ext>
            </a:extLst>
          </p:cNvPr>
          <p:cNvSpPr txBox="1"/>
          <p:nvPr/>
        </p:nvSpPr>
        <p:spPr>
          <a:xfrm>
            <a:off x="0" y="24740"/>
            <a:ext cx="12192000" cy="1354355"/>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200" b="1">
                <a:solidFill>
                  <a:schemeClr val="accent3"/>
                </a:solidFill>
                <a:latin typeface="+mj-lt"/>
                <a:cs typeface="Arial"/>
                <a:sym typeface="Arial"/>
              </a:defRPr>
            </a:pPr>
            <a:r>
              <a:rPr lang="ar" dirty="0">
                <a:latin typeface="Arial" panose="020B0604020202020204" pitchFamily="34" charset="0"/>
              </a:rPr>
              <a:t>خرافة أم حقيقة؟</a:t>
            </a:r>
          </a:p>
        </p:txBody>
      </p:sp>
      <p:sp>
        <p:nvSpPr>
          <p:cNvPr id="8" name="Rectangle 7">
            <a:extLst>
              <a:ext uri="{FF2B5EF4-FFF2-40B4-BE49-F238E27FC236}">
                <a16:creationId xmlns:a16="http://schemas.microsoft.com/office/drawing/2014/main" id="{5AC173C7-C49C-FDD2-9ECC-ED18E101FC19}"/>
              </a:ext>
            </a:extLst>
          </p:cNvPr>
          <p:cNvSpPr/>
          <p:nvPr/>
        </p:nvSpPr>
        <p:spPr>
          <a:xfrm>
            <a:off x="659754" y="3052248"/>
            <a:ext cx="10872490" cy="2040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9" name="Google Shape;572;p79">
            <a:extLst>
              <a:ext uri="{FF2B5EF4-FFF2-40B4-BE49-F238E27FC236}">
                <a16:creationId xmlns:a16="http://schemas.microsoft.com/office/drawing/2014/main" id="{B06AD434-33FA-9A9A-23B2-E1123F7570A7}"/>
              </a:ext>
            </a:extLst>
          </p:cNvPr>
          <p:cNvSpPr txBox="1"/>
          <p:nvPr/>
        </p:nvSpPr>
        <p:spPr>
          <a:xfrm>
            <a:off x="964556" y="3305371"/>
            <a:ext cx="9842572" cy="1569286"/>
          </a:xfrm>
          <a:prstGeom prst="rect">
            <a:avLst/>
          </a:prstGeom>
          <a:noFill/>
          <a:ln>
            <a:noFill/>
          </a:ln>
        </p:spPr>
        <p:txBody>
          <a:bodyPr spcFirstLastPara="1" wrap="square" lIns="121900" tIns="60933" rIns="121900" bIns="60933" rtlCol="1" anchor="t" anchorCtr="0">
            <a:spAutoFit/>
          </a:bodyPr>
          <a:lstStyle>
            <a:defPPr algn="r" rtl="1"/>
          </a:lstStyle>
          <a:p>
            <a:pPr algn="r" rtl="1">
              <a:lnSpc>
                <a:spcPct val="108000"/>
              </a:lnSpc>
              <a:spcAft>
                <a:spcPts val="800"/>
              </a:spcAft>
              <a:defRPr sz="2667" b="1">
                <a:solidFill>
                  <a:schemeClr val="accent3"/>
                </a:solidFill>
                <a:latin typeface="Arial"/>
                <a:ea typeface="Arial"/>
                <a:cs typeface="Arial"/>
                <a:sym typeface="Arial"/>
              </a:defRPr>
            </a:pPr>
            <a:r>
              <a:rPr lang="ar" dirty="0"/>
              <a:t>هذه خرافة! </a:t>
            </a:r>
            <a:endParaRPr sz="2400" b="1" dirty="0">
              <a:solidFill>
                <a:schemeClr val="accent3"/>
              </a:solidFill>
              <a:latin typeface="Arial" panose="020B0604020202020204" pitchFamily="34" charset="0"/>
            </a:endParaRPr>
          </a:p>
          <a:p>
            <a:pPr algn="r" rtl="1">
              <a:lnSpc>
                <a:spcPct val="108000"/>
              </a:lnSpc>
              <a:spcAft>
                <a:spcPts val="800"/>
              </a:spcAft>
              <a:defRPr sz="2400">
                <a:solidFill>
                  <a:schemeClr val="bg1"/>
                </a:solidFill>
                <a:latin typeface="Arial"/>
                <a:ea typeface="Arial"/>
                <a:cs typeface="Arial"/>
                <a:sym typeface="Arial"/>
              </a:defRPr>
            </a:pPr>
            <a:r>
              <a:rPr lang="ar" dirty="0"/>
              <a:t>العنف القائم على النوع الاجتماعي متجذر بطبيعته في اختلال توازن القوى أولئك اللواتي يتعرضنَ للعنف لسنَ مذنبات أبداً  </a:t>
            </a:r>
            <a:endParaRPr sz="2400" dirty="0">
              <a:solidFill>
                <a:schemeClr val="bg1"/>
              </a:solidFill>
              <a:latin typeface="Arial" panose="020B0604020202020204" pitchFamily="34" charset="0"/>
            </a:endParaRPr>
          </a:p>
        </p:txBody>
      </p:sp>
      <p:sp>
        <p:nvSpPr>
          <p:cNvPr id="10" name="Right Arrow 9">
            <a:extLst>
              <a:ext uri="{FF2B5EF4-FFF2-40B4-BE49-F238E27FC236}">
                <a16:creationId xmlns:a16="http://schemas.microsoft.com/office/drawing/2014/main" id="{60412A89-E0E5-0E68-526F-AC2A19D62023}"/>
              </a:ext>
            </a:extLst>
          </p:cNvPr>
          <p:cNvSpPr/>
          <p:nvPr/>
        </p:nvSpPr>
        <p:spPr>
          <a:xfrm flipH="1">
            <a:off x="10807129" y="3393559"/>
            <a:ext cx="725117" cy="42062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2" name="TextBox 1">
            <a:extLst>
              <a:ext uri="{FF2B5EF4-FFF2-40B4-BE49-F238E27FC236}">
                <a16:creationId xmlns:a16="http://schemas.microsoft.com/office/drawing/2014/main" id="{E0B558DB-5399-32D9-557F-5D625E2F471B}"/>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2</a:t>
            </a:r>
            <a:r>
              <a:rPr lang="ar-EG" dirty="0"/>
              <a:t>-</a:t>
            </a:r>
            <a:r>
              <a:rPr lang="ar" dirty="0"/>
              <a:t>5</a:t>
            </a:r>
          </a:p>
        </p:txBody>
      </p:sp>
    </p:spTree>
    <p:extLst>
      <p:ext uri="{BB962C8B-B14F-4D97-AF65-F5344CB8AC3E}">
        <p14:creationId xmlns:p14="http://schemas.microsoft.com/office/powerpoint/2010/main" val="1227228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9" name="Google Shape;549;p76"/>
          <p:cNvSpPr txBox="1"/>
          <p:nvPr/>
        </p:nvSpPr>
        <p:spPr>
          <a:xfrm>
            <a:off x="1803662" y="1929516"/>
            <a:ext cx="7833675" cy="1674250"/>
          </a:xfrm>
          <a:prstGeom prst="rect">
            <a:avLst/>
          </a:prstGeom>
          <a:noFill/>
          <a:ln>
            <a:noFill/>
          </a:ln>
        </p:spPr>
        <p:txBody>
          <a:bodyPr spcFirstLastPara="1" wrap="square" lIns="121900" tIns="60933" rIns="121900" bIns="60933" rtlCol="1" anchor="t" anchorCtr="0">
            <a:spAutoFit/>
          </a:bodyPr>
          <a:lstStyle>
            <a:defPPr algn="r" rtl="1"/>
          </a:lstStyle>
          <a:p>
            <a:pPr algn="r" rtl="1">
              <a:lnSpc>
                <a:spcPct val="120000"/>
              </a:lnSpc>
              <a:defRPr sz="2800">
                <a:solidFill>
                  <a:srgbClr val="000000"/>
                </a:solidFill>
                <a:latin typeface="Arial"/>
                <a:ea typeface="Arial"/>
                <a:cs typeface="Arial"/>
                <a:sym typeface="Arial"/>
              </a:defRPr>
            </a:pPr>
            <a:r>
              <a:rPr lang="ar" dirty="0"/>
              <a:t>الناجيات اللواتي يخترنَ البقاء في وضع يتعرّضنَ فيه للعنف القائم على النوع الاجتماعي لا يمانعنَ في التعرّض للعنف.</a:t>
            </a:r>
            <a:r>
              <a:rPr lang="ar-EG" dirty="0"/>
              <a:t> </a:t>
            </a:r>
            <a:r>
              <a:rPr lang="ar" dirty="0"/>
              <a:t>لا يمكن أن يكون الأمر بهذا السوء.  </a:t>
            </a:r>
            <a:endParaRPr sz="2800" dirty="0">
              <a:latin typeface="Arial" panose="020B0604020202020204" pitchFamily="34" charset="0"/>
            </a:endParaRPr>
          </a:p>
        </p:txBody>
      </p:sp>
      <p:sp>
        <p:nvSpPr>
          <p:cNvPr id="4" name="Google Shape;578;p80">
            <a:extLst>
              <a:ext uri="{FF2B5EF4-FFF2-40B4-BE49-F238E27FC236}">
                <a16:creationId xmlns:a16="http://schemas.microsoft.com/office/drawing/2014/main" id="{A678B58F-F13F-889E-2208-7089F5D7C776}"/>
              </a:ext>
            </a:extLst>
          </p:cNvPr>
          <p:cNvSpPr txBox="1"/>
          <p:nvPr/>
        </p:nvSpPr>
        <p:spPr>
          <a:xfrm>
            <a:off x="0" y="24740"/>
            <a:ext cx="12192000" cy="1354355"/>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solidFill>
                  <a:schemeClr val="accent3"/>
                </a:solidFill>
                <a:latin typeface="+mj-lt"/>
                <a:cs typeface="Arial"/>
                <a:sym typeface="Arial"/>
              </a:defRPr>
            </a:pPr>
            <a:r>
              <a:rPr lang="ar" sz="3200" dirty="0">
                <a:latin typeface="Arial" panose="020B0604020202020204" pitchFamily="34" charset="0"/>
              </a:rPr>
              <a:t>خرافة أم حقيقة؟</a:t>
            </a:r>
          </a:p>
        </p:txBody>
      </p:sp>
      <p:sp>
        <p:nvSpPr>
          <p:cNvPr id="2" name="TextBox 1">
            <a:extLst>
              <a:ext uri="{FF2B5EF4-FFF2-40B4-BE49-F238E27FC236}">
                <a16:creationId xmlns:a16="http://schemas.microsoft.com/office/drawing/2014/main" id="{9D3E678F-6D93-B2F5-A3C4-2BDD7C61ADCA}"/>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2</a:t>
            </a:r>
            <a:r>
              <a:rPr lang="ar-EG" dirty="0"/>
              <a:t>-</a:t>
            </a:r>
            <a:r>
              <a:rPr lang="ar" dirty="0"/>
              <a:t>6</a:t>
            </a:r>
          </a:p>
        </p:txBody>
      </p:sp>
    </p:spTree>
    <p:extLst>
      <p:ext uri="{BB962C8B-B14F-4D97-AF65-F5344CB8AC3E}">
        <p14:creationId xmlns:p14="http://schemas.microsoft.com/office/powerpoint/2010/main" val="3751994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6" name="Google Shape;556;p77"/>
          <p:cNvSpPr txBox="1"/>
          <p:nvPr/>
        </p:nvSpPr>
        <p:spPr>
          <a:xfrm>
            <a:off x="659755" y="1457578"/>
            <a:ext cx="10147375" cy="1009453"/>
          </a:xfrm>
          <a:prstGeom prst="rect">
            <a:avLst/>
          </a:prstGeom>
          <a:noFill/>
          <a:ln>
            <a:noFill/>
          </a:ln>
        </p:spPr>
        <p:txBody>
          <a:bodyPr spcFirstLastPara="1" wrap="square" lIns="121900" tIns="60933" rIns="121900" bIns="60933" rtlCol="1" anchor="t" anchorCtr="0">
            <a:spAutoFit/>
          </a:bodyPr>
          <a:lstStyle>
            <a:defPPr algn="r" rtl="1"/>
          </a:lstStyle>
          <a:p>
            <a:pPr algn="r" rtl="1">
              <a:lnSpc>
                <a:spcPct val="120000"/>
              </a:lnSpc>
              <a:defRPr sz="2400">
                <a:solidFill>
                  <a:srgbClr val="000000"/>
                </a:solidFill>
                <a:latin typeface="Arial"/>
                <a:ea typeface="Arial"/>
                <a:cs typeface="Arial"/>
                <a:sym typeface="Arial"/>
              </a:defRPr>
            </a:pPr>
            <a:r>
              <a:rPr lang="ar" dirty="0"/>
              <a:t>الناجيات اللواتي يخترنَ البقاء في وضع يتعرّضنَ فيه للعنف القائم على النوع الاجتماعي لا يمانعنَ في التعرّض للعنف.</a:t>
            </a:r>
            <a:r>
              <a:rPr lang="ar-EG" dirty="0"/>
              <a:t> </a:t>
            </a:r>
            <a:r>
              <a:rPr lang="ar" dirty="0"/>
              <a:t>لا يمكن أن يكون الأمر بهذا السوء.  </a:t>
            </a:r>
            <a:endParaRPr sz="2400" dirty="0">
              <a:latin typeface="Arial" panose="020B0604020202020204" pitchFamily="34" charset="0"/>
            </a:endParaRPr>
          </a:p>
        </p:txBody>
      </p:sp>
      <p:sp>
        <p:nvSpPr>
          <p:cNvPr id="4" name="Google Shape;578;p80">
            <a:extLst>
              <a:ext uri="{FF2B5EF4-FFF2-40B4-BE49-F238E27FC236}">
                <a16:creationId xmlns:a16="http://schemas.microsoft.com/office/drawing/2014/main" id="{107306CE-823D-136E-1F46-C109A52FD4D4}"/>
              </a:ext>
            </a:extLst>
          </p:cNvPr>
          <p:cNvSpPr txBox="1"/>
          <p:nvPr/>
        </p:nvSpPr>
        <p:spPr>
          <a:xfrm>
            <a:off x="0" y="24740"/>
            <a:ext cx="12192000" cy="1354355"/>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200" b="1">
                <a:solidFill>
                  <a:schemeClr val="accent3"/>
                </a:solidFill>
                <a:latin typeface="+mj-lt"/>
                <a:cs typeface="Arial"/>
                <a:sym typeface="Arial"/>
              </a:defRPr>
            </a:pPr>
            <a:r>
              <a:rPr lang="ar" dirty="0">
                <a:latin typeface="Arial" panose="020B0604020202020204" pitchFamily="34" charset="0"/>
              </a:rPr>
              <a:t>خرافة أم حقيقة؟</a:t>
            </a:r>
          </a:p>
        </p:txBody>
      </p:sp>
      <p:sp>
        <p:nvSpPr>
          <p:cNvPr id="3" name="Rectangle 2">
            <a:extLst>
              <a:ext uri="{FF2B5EF4-FFF2-40B4-BE49-F238E27FC236}">
                <a16:creationId xmlns:a16="http://schemas.microsoft.com/office/drawing/2014/main" id="{9396468F-8907-6D32-EB9D-611886CAA6A9}"/>
              </a:ext>
            </a:extLst>
          </p:cNvPr>
          <p:cNvSpPr/>
          <p:nvPr/>
        </p:nvSpPr>
        <p:spPr>
          <a:xfrm>
            <a:off x="659754" y="2797605"/>
            <a:ext cx="10872490" cy="253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5" name="Google Shape;572;p79">
            <a:extLst>
              <a:ext uri="{FF2B5EF4-FFF2-40B4-BE49-F238E27FC236}">
                <a16:creationId xmlns:a16="http://schemas.microsoft.com/office/drawing/2014/main" id="{FC311317-6AF2-32A1-FC71-E60A99DE0A50}"/>
              </a:ext>
            </a:extLst>
          </p:cNvPr>
          <p:cNvSpPr txBox="1"/>
          <p:nvPr/>
        </p:nvSpPr>
        <p:spPr>
          <a:xfrm>
            <a:off x="964556" y="3050728"/>
            <a:ext cx="9842572" cy="2070769"/>
          </a:xfrm>
          <a:prstGeom prst="rect">
            <a:avLst/>
          </a:prstGeom>
          <a:noFill/>
          <a:ln>
            <a:noFill/>
          </a:ln>
        </p:spPr>
        <p:txBody>
          <a:bodyPr spcFirstLastPara="1" wrap="square" lIns="121900" tIns="60933" rIns="121900" bIns="60933" rtlCol="1" anchor="t" anchorCtr="0">
            <a:spAutoFit/>
          </a:bodyPr>
          <a:lstStyle>
            <a:defPPr algn="r" rtl="1"/>
          </a:lstStyle>
          <a:p>
            <a:pPr algn="r" rtl="1">
              <a:lnSpc>
                <a:spcPct val="108000"/>
              </a:lnSpc>
              <a:spcAft>
                <a:spcPts val="800"/>
              </a:spcAft>
              <a:defRPr sz="2667" b="1">
                <a:solidFill>
                  <a:schemeClr val="accent3"/>
                </a:solidFill>
                <a:latin typeface="Arial"/>
                <a:ea typeface="Arial"/>
                <a:cs typeface="Arial"/>
                <a:sym typeface="Arial"/>
              </a:defRPr>
            </a:pPr>
            <a:r>
              <a:rPr lang="ar" dirty="0"/>
              <a:t>هذه خرافة! </a:t>
            </a:r>
            <a:endParaRPr sz="2400" b="1" dirty="0">
              <a:solidFill>
                <a:schemeClr val="accent3"/>
              </a:solidFill>
              <a:latin typeface="Arial" panose="020B0604020202020204" pitchFamily="34" charset="0"/>
            </a:endParaRPr>
          </a:p>
          <a:p>
            <a:pPr algn="r" rtl="1">
              <a:lnSpc>
                <a:spcPct val="108000"/>
              </a:lnSpc>
              <a:spcAft>
                <a:spcPts val="800"/>
              </a:spcAft>
              <a:defRPr sz="2400">
                <a:solidFill>
                  <a:schemeClr val="bg1"/>
                </a:solidFill>
                <a:latin typeface="Arial"/>
                <a:ea typeface="Arial"/>
                <a:cs typeface="Arial"/>
                <a:sym typeface="Arial"/>
              </a:defRPr>
            </a:pPr>
            <a:r>
              <a:rPr lang="ar" dirty="0"/>
              <a:t>هناك العديد من الأسباب التي تدفع الشخاص للبقاء في أسرة عنيفة قد يكون هذا هو الخيار الأكثر أماناً لها في ذلك الوقت </a:t>
            </a:r>
          </a:p>
          <a:p>
            <a:pPr algn="r" rtl="1">
              <a:lnSpc>
                <a:spcPct val="108000"/>
              </a:lnSpc>
              <a:spcAft>
                <a:spcPts val="800"/>
              </a:spcAft>
              <a:defRPr sz="2400">
                <a:solidFill>
                  <a:schemeClr val="bg1"/>
                </a:solidFill>
                <a:latin typeface="Arial"/>
                <a:ea typeface="Arial"/>
                <a:cs typeface="Arial"/>
                <a:sym typeface="Arial"/>
              </a:defRPr>
            </a:pPr>
            <a:endParaRPr sz="2400" dirty="0">
              <a:solidFill>
                <a:schemeClr val="bg1"/>
              </a:solidFill>
              <a:latin typeface="Arial" panose="020B0604020202020204" pitchFamily="34" charset="0"/>
            </a:endParaRPr>
          </a:p>
        </p:txBody>
      </p:sp>
      <p:sp>
        <p:nvSpPr>
          <p:cNvPr id="6" name="Right Arrow 5">
            <a:extLst>
              <a:ext uri="{FF2B5EF4-FFF2-40B4-BE49-F238E27FC236}">
                <a16:creationId xmlns:a16="http://schemas.microsoft.com/office/drawing/2014/main" id="{AF547271-174C-6875-6A2F-6558BAC09EA8}"/>
              </a:ext>
            </a:extLst>
          </p:cNvPr>
          <p:cNvSpPr/>
          <p:nvPr/>
        </p:nvSpPr>
        <p:spPr>
          <a:xfrm flipH="1">
            <a:off x="10807129" y="3138916"/>
            <a:ext cx="725117" cy="42062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2" name="TextBox 1">
            <a:extLst>
              <a:ext uri="{FF2B5EF4-FFF2-40B4-BE49-F238E27FC236}">
                <a16:creationId xmlns:a16="http://schemas.microsoft.com/office/drawing/2014/main" id="{33AC66DE-B951-FCD5-1277-0E9FFAC49E71}"/>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2</a:t>
            </a:r>
            <a:r>
              <a:rPr lang="ar-EG" dirty="0"/>
              <a:t>-</a:t>
            </a:r>
            <a:r>
              <a:rPr lang="ar" dirty="0"/>
              <a:t>7</a:t>
            </a:r>
          </a:p>
        </p:txBody>
      </p:sp>
    </p:spTree>
    <p:extLst>
      <p:ext uri="{BB962C8B-B14F-4D97-AF65-F5344CB8AC3E}">
        <p14:creationId xmlns:p14="http://schemas.microsoft.com/office/powerpoint/2010/main" val="1617310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4" name="Google Shape;564;p78"/>
          <p:cNvSpPr txBox="1"/>
          <p:nvPr/>
        </p:nvSpPr>
        <p:spPr>
          <a:xfrm>
            <a:off x="2533650" y="2274287"/>
            <a:ext cx="7556173" cy="1674250"/>
          </a:xfrm>
          <a:prstGeom prst="rect">
            <a:avLst/>
          </a:prstGeom>
          <a:noFill/>
          <a:ln>
            <a:noFill/>
          </a:ln>
        </p:spPr>
        <p:txBody>
          <a:bodyPr spcFirstLastPara="1" wrap="square" lIns="121900" tIns="60933" rIns="121900" bIns="60933" rtlCol="1" anchor="t" anchorCtr="0">
            <a:spAutoFit/>
          </a:bodyPr>
          <a:lstStyle>
            <a:defPPr algn="r" rtl="1"/>
          </a:lstStyle>
          <a:p>
            <a:pPr algn="r" rtl="1">
              <a:lnSpc>
                <a:spcPct val="120000"/>
              </a:lnSpc>
              <a:defRPr sz="2800">
                <a:solidFill>
                  <a:srgbClr val="000000"/>
                </a:solidFill>
                <a:latin typeface="Arial"/>
                <a:ea typeface="Arial"/>
                <a:cs typeface="Arial"/>
                <a:sym typeface="Arial"/>
              </a:defRPr>
            </a:pPr>
            <a:r>
              <a:rPr lang="ar" dirty="0"/>
              <a:t>الرجال عنيفون بطبيعتهم. تزداد الرغبات الجنسية بسبب القتال، ولا يستطيع الجنود منع أنفسهم من إجبار النساء على إشباع هذه الرغبات لديهم.  </a:t>
            </a:r>
            <a:endParaRPr sz="2800" dirty="0">
              <a:latin typeface="Arial" panose="020B0604020202020204" pitchFamily="34" charset="0"/>
            </a:endParaRPr>
          </a:p>
        </p:txBody>
      </p:sp>
      <p:sp>
        <p:nvSpPr>
          <p:cNvPr id="4" name="Google Shape;578;p80">
            <a:extLst>
              <a:ext uri="{FF2B5EF4-FFF2-40B4-BE49-F238E27FC236}">
                <a16:creationId xmlns:a16="http://schemas.microsoft.com/office/drawing/2014/main" id="{2BE94107-DC79-E14A-BB49-5BB34A815495}"/>
              </a:ext>
            </a:extLst>
          </p:cNvPr>
          <p:cNvSpPr txBox="1"/>
          <p:nvPr/>
        </p:nvSpPr>
        <p:spPr>
          <a:xfrm>
            <a:off x="0" y="24740"/>
            <a:ext cx="12192000" cy="1354355"/>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solidFill>
                  <a:schemeClr val="accent3"/>
                </a:solidFill>
                <a:latin typeface="+mj-lt"/>
                <a:cs typeface="Arial"/>
                <a:sym typeface="Arial"/>
              </a:defRPr>
            </a:pPr>
            <a:r>
              <a:rPr lang="ar" sz="3200" dirty="0">
                <a:latin typeface="Arial" panose="020B0604020202020204" pitchFamily="34" charset="0"/>
              </a:rPr>
              <a:t>خرافة أم حقيقة؟</a:t>
            </a:r>
          </a:p>
        </p:txBody>
      </p:sp>
      <p:sp>
        <p:nvSpPr>
          <p:cNvPr id="2" name="TextBox 1">
            <a:extLst>
              <a:ext uri="{FF2B5EF4-FFF2-40B4-BE49-F238E27FC236}">
                <a16:creationId xmlns:a16="http://schemas.microsoft.com/office/drawing/2014/main" id="{5981AFB8-9A5E-06C6-1699-8DC076810EA6}"/>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2</a:t>
            </a:r>
            <a:r>
              <a:rPr lang="ar-EG" dirty="0"/>
              <a:t>-</a:t>
            </a:r>
            <a:r>
              <a:rPr lang="ar" dirty="0"/>
              <a:t>8</a:t>
            </a:r>
          </a:p>
        </p:txBody>
      </p:sp>
    </p:spTree>
    <p:extLst>
      <p:ext uri="{BB962C8B-B14F-4D97-AF65-F5344CB8AC3E}">
        <p14:creationId xmlns:p14="http://schemas.microsoft.com/office/powerpoint/2010/main" val="941654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3" name="Rectangle 2">
            <a:extLst>
              <a:ext uri="{FF2B5EF4-FFF2-40B4-BE49-F238E27FC236}">
                <a16:creationId xmlns:a16="http://schemas.microsoft.com/office/drawing/2014/main" id="{07669E4E-8DB9-697A-D176-E3856BE906CC}"/>
              </a:ext>
            </a:extLst>
          </p:cNvPr>
          <p:cNvSpPr/>
          <p:nvPr/>
        </p:nvSpPr>
        <p:spPr>
          <a:xfrm>
            <a:off x="659754" y="3052248"/>
            <a:ext cx="10872490" cy="2040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571" name="Google Shape;571;p79"/>
          <p:cNvSpPr txBox="1"/>
          <p:nvPr/>
        </p:nvSpPr>
        <p:spPr>
          <a:xfrm>
            <a:off x="964555" y="1642962"/>
            <a:ext cx="9719156" cy="1009453"/>
          </a:xfrm>
          <a:prstGeom prst="rect">
            <a:avLst/>
          </a:prstGeom>
          <a:noFill/>
          <a:ln>
            <a:noFill/>
          </a:ln>
        </p:spPr>
        <p:txBody>
          <a:bodyPr spcFirstLastPara="1" wrap="square" lIns="121900" tIns="60933" rIns="121900" bIns="60933" rtlCol="1" anchor="t" anchorCtr="0">
            <a:spAutoFit/>
          </a:bodyPr>
          <a:lstStyle>
            <a:defPPr algn="r" rtl="1"/>
          </a:lstStyle>
          <a:p>
            <a:pPr algn="r" rtl="1">
              <a:lnSpc>
                <a:spcPct val="120000"/>
              </a:lnSpc>
              <a:defRPr sz="2400">
                <a:solidFill>
                  <a:srgbClr val="000000"/>
                </a:solidFill>
                <a:latin typeface="Arial"/>
                <a:ea typeface="Arial"/>
                <a:cs typeface="Arial"/>
                <a:sym typeface="Arial"/>
              </a:defRPr>
            </a:pPr>
            <a:r>
              <a:rPr lang="ar" dirty="0"/>
              <a:t>الرجال عنيفون بطبيعتهم. تزداد الرغبات الجنسية بسبب القتال، ولا يستطيع الجنود منع أنفسهم من إجبار النساء على إشباع هذه الرغبات لديهم.  </a:t>
            </a:r>
            <a:endParaRPr sz="2400" dirty="0">
              <a:latin typeface="Arial" panose="020B0604020202020204" pitchFamily="34" charset="0"/>
            </a:endParaRPr>
          </a:p>
        </p:txBody>
      </p:sp>
      <p:sp>
        <p:nvSpPr>
          <p:cNvPr id="572" name="Google Shape;572;p79"/>
          <p:cNvSpPr txBox="1"/>
          <p:nvPr/>
        </p:nvSpPr>
        <p:spPr>
          <a:xfrm>
            <a:off x="964556" y="3305371"/>
            <a:ext cx="9842572" cy="1569286"/>
          </a:xfrm>
          <a:prstGeom prst="rect">
            <a:avLst/>
          </a:prstGeom>
          <a:noFill/>
          <a:ln>
            <a:noFill/>
          </a:ln>
        </p:spPr>
        <p:txBody>
          <a:bodyPr spcFirstLastPara="1" wrap="square" lIns="121900" tIns="60933" rIns="121900" bIns="60933" rtlCol="1" anchor="t" anchorCtr="0">
            <a:spAutoFit/>
          </a:bodyPr>
          <a:lstStyle>
            <a:defPPr algn="r" rtl="1"/>
          </a:lstStyle>
          <a:p>
            <a:pPr algn="r" rtl="1">
              <a:lnSpc>
                <a:spcPct val="108000"/>
              </a:lnSpc>
              <a:spcAft>
                <a:spcPts val="800"/>
              </a:spcAft>
              <a:defRPr sz="2667" b="1">
                <a:solidFill>
                  <a:schemeClr val="accent3"/>
                </a:solidFill>
                <a:latin typeface="Arial"/>
                <a:ea typeface="Arial"/>
                <a:cs typeface="Arial"/>
                <a:sym typeface="Arial"/>
              </a:defRPr>
            </a:pPr>
            <a:r>
              <a:rPr lang="ar"/>
              <a:t>هذه خرافة! </a:t>
            </a:r>
            <a:endParaRPr sz="2400" b="1">
              <a:solidFill>
                <a:schemeClr val="accent3"/>
              </a:solidFill>
              <a:latin typeface="Arial" panose="020B0604020202020204" pitchFamily="34" charset="0"/>
            </a:endParaRPr>
          </a:p>
          <a:p>
            <a:pPr algn="r" rtl="1">
              <a:lnSpc>
                <a:spcPct val="108000"/>
              </a:lnSpc>
              <a:spcAft>
                <a:spcPts val="800"/>
              </a:spcAft>
              <a:defRPr sz="2400">
                <a:solidFill>
                  <a:schemeClr val="bg1"/>
                </a:solidFill>
                <a:latin typeface="Arial"/>
                <a:ea typeface="Arial"/>
                <a:cs typeface="Arial"/>
                <a:sym typeface="Arial"/>
              </a:defRPr>
            </a:pPr>
            <a:r>
              <a:rPr lang="ar"/>
              <a:t>الميول العنيفة والسيطرة الجنسية ليست متجذرة بيولوجياً في الجنس الوراثي </a:t>
            </a:r>
            <a:endParaRPr sz="2400">
              <a:solidFill>
                <a:schemeClr val="bg1"/>
              </a:solidFill>
              <a:latin typeface="Arial" panose="020B0604020202020204" pitchFamily="34" charset="0"/>
            </a:endParaRPr>
          </a:p>
        </p:txBody>
      </p:sp>
      <p:sp>
        <p:nvSpPr>
          <p:cNvPr id="4" name="Google Shape;578;p80">
            <a:extLst>
              <a:ext uri="{FF2B5EF4-FFF2-40B4-BE49-F238E27FC236}">
                <a16:creationId xmlns:a16="http://schemas.microsoft.com/office/drawing/2014/main" id="{69FF4D06-32ED-7772-E7D7-86963B5CA64E}"/>
              </a:ext>
            </a:extLst>
          </p:cNvPr>
          <p:cNvSpPr txBox="1"/>
          <p:nvPr/>
        </p:nvSpPr>
        <p:spPr>
          <a:xfrm>
            <a:off x="0" y="24740"/>
            <a:ext cx="12192000" cy="1354355"/>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solidFill>
                  <a:schemeClr val="accent3"/>
                </a:solidFill>
                <a:latin typeface="+mj-lt"/>
                <a:cs typeface="Arial"/>
                <a:sym typeface="Arial"/>
              </a:defRPr>
            </a:pPr>
            <a:r>
              <a:rPr lang="ar" sz="3200" dirty="0">
                <a:latin typeface="Arial" panose="020B0604020202020204" pitchFamily="34" charset="0"/>
              </a:rPr>
              <a:t>خرافة أم حقيقة؟</a:t>
            </a:r>
          </a:p>
        </p:txBody>
      </p:sp>
      <p:sp>
        <p:nvSpPr>
          <p:cNvPr id="5" name="Right Arrow 4">
            <a:extLst>
              <a:ext uri="{FF2B5EF4-FFF2-40B4-BE49-F238E27FC236}">
                <a16:creationId xmlns:a16="http://schemas.microsoft.com/office/drawing/2014/main" id="{E3F16559-A20A-D701-65E1-3E88005206CE}"/>
              </a:ext>
            </a:extLst>
          </p:cNvPr>
          <p:cNvSpPr/>
          <p:nvPr/>
        </p:nvSpPr>
        <p:spPr>
          <a:xfrm flipH="1">
            <a:off x="10807129" y="3393559"/>
            <a:ext cx="725117" cy="42062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2" name="TextBox 1">
            <a:extLst>
              <a:ext uri="{FF2B5EF4-FFF2-40B4-BE49-F238E27FC236}">
                <a16:creationId xmlns:a16="http://schemas.microsoft.com/office/drawing/2014/main" id="{CB17F18E-3C26-B042-B68D-DF2C2FE4BF0D}"/>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2</a:t>
            </a:r>
            <a:r>
              <a:rPr lang="ar-EG" dirty="0"/>
              <a:t>-</a:t>
            </a:r>
            <a:r>
              <a:rPr lang="ar" dirty="0"/>
              <a:t>9</a:t>
            </a:r>
          </a:p>
        </p:txBody>
      </p:sp>
    </p:spTree>
    <p:extLst>
      <p:ext uri="{BB962C8B-B14F-4D97-AF65-F5344CB8AC3E}">
        <p14:creationId xmlns:p14="http://schemas.microsoft.com/office/powerpoint/2010/main" val="2976818819"/>
      </p:ext>
    </p:extLst>
  </p:cSld>
  <p:clrMapOvr>
    <a:masterClrMapping/>
  </p:clrMapOvr>
</p:sld>
</file>

<file path=ppt/theme/theme1.xml><?xml version="1.0" encoding="utf-8"?>
<a:theme xmlns:a="http://schemas.openxmlformats.org/drawingml/2006/main" name="1_Office Theme 4 - WHO">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defPPr algn="r" rtl="1"/>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5">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defPPr algn="r" rtl="1"/>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defPPr algn="r" rtl="1"/>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21567</TotalTime>
  <Words>1404</Words>
  <Application>Microsoft Office PowerPoint</Application>
  <PresentationFormat>Widescreen</PresentationFormat>
  <Paragraphs>100</Paragraphs>
  <Slides>15</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Aptos</vt:lpstr>
      <vt:lpstr>Arial</vt:lpstr>
      <vt:lpstr>Calibri</vt:lpstr>
      <vt:lpstr>Wingdings</vt:lpstr>
      <vt:lpstr>1_Office Theme 4 - WHO</vt:lpstr>
      <vt:lpstr>1_Office Theme 5</vt:lpstr>
      <vt:lpstr>مجموعة الشرائح</vt:lpstr>
      <vt:lpstr>PowerPoint Presentation</vt:lpstr>
      <vt:lpstr>أهداف الجلسة</vt:lpstr>
      <vt:lpstr>خرافة أم حقيقة؟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الإعراب عن عدم الرضا بالمغادرة:</vt:lpstr>
      <vt:lpstr>PowerPoint Presentation</vt:lpstr>
      <vt:lpstr>فيما يتعلق بـ "غارق في اللوم":</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Money (Green Ink)</dc:creator>
  <cp:lastModifiedBy>رفعت عبدالغني</cp:lastModifiedBy>
  <cp:revision>710</cp:revision>
  <cp:lastPrinted>2024-11-29T14:13:27Z</cp:lastPrinted>
  <dcterms:created xsi:type="dcterms:W3CDTF">2024-07-22T16:05:02Z</dcterms:created>
  <dcterms:modified xsi:type="dcterms:W3CDTF">2025-10-02T21:09:30Z</dcterms:modified>
</cp:coreProperties>
</file>