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70"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7315200" cy="9601200"/>
  <p:embeddedFontLst>
    <p:embeddedFont>
      <p:font typeface="Calibri" panose="020F0502020204030204" pitchFamily="34" charset="0"/>
      <p:regular r:id="rId31"/>
      <p:bold r:id="rId32"/>
      <p:italic r:id="rId33"/>
      <p:boldItalic r:id="rId34"/>
    </p:embeddedFont>
    <p:embeddedFont>
      <p:font typeface="Limelight"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BKredKXz1ItoV6I1zKo2L9YBQ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B026F9-4687-4CB7-A944-7DD3CE22F5C6}">
  <a:tblStyle styleId="{FFB026F9-4687-4CB7-A944-7DD3CE22F5C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r" rtl="1">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l" rtl="1">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r" rtl="1">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1">
              <a:spcBef>
                <a:spcPts val="0"/>
              </a:spcBef>
              <a:spcAft>
                <a:spcPts val="0"/>
              </a:spcAft>
              <a:buNone/>
            </a:pPr>
            <a:fld id="{00000000-1234-1234-1234-123412341234}" type="slidenum">
              <a:rPr lang="ar"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r" rtl="1">
              <a:spcBef>
                <a:spcPts val="0"/>
              </a:spcBef>
              <a:spcAft>
                <a:spcPts val="0"/>
              </a:spcAft>
              <a:buNone/>
            </a:pPr>
            <a:r>
              <a:rPr lang="ar" sz="1200" b="1" i="0" u="none" strike="noStrike" cap="none">
                <a:solidFill>
                  <a:schemeClr val="dk1"/>
                </a:solidFill>
                <a:latin typeface="Arial"/>
                <a:ea typeface="Arial"/>
                <a:cs typeface="Arial"/>
                <a:sym typeface="Arial"/>
              </a:rPr>
              <a:t>ملاحظات للميسر:</a:t>
            </a:r>
            <a:r>
              <a:rPr lang="ar" sz="1200" b="0" i="0" u="none" strike="noStrike" cap="none">
                <a:solidFill>
                  <a:schemeClr val="dk1"/>
                </a:solidFill>
                <a:latin typeface="Arial"/>
                <a:ea typeface="Arial"/>
                <a:cs typeface="Arial"/>
                <a:sym typeface="Arial"/>
              </a:rPr>
              <a:t> </a:t>
            </a:r>
            <a:r>
              <a:rPr lang="ar" sz="1200" b="1" i="0" u="none" strike="noStrike" cap="none">
                <a:solidFill>
                  <a:schemeClr val="dk1"/>
                </a:solidFill>
                <a:latin typeface="Arial"/>
                <a:ea typeface="Arial"/>
                <a:cs typeface="Arial"/>
                <a:sym typeface="Arial"/>
              </a:rPr>
              <a:t>علامة التعجب داخل المثلث </a:t>
            </a:r>
            <a:r>
              <a:rPr lang="ar" sz="1200" b="0" i="0" u="none" strike="noStrike" cap="none">
                <a:solidFill>
                  <a:schemeClr val="dk1"/>
                </a:solidFill>
                <a:latin typeface="Arial"/>
                <a:ea typeface="Arial"/>
                <a:cs typeface="Arial"/>
                <a:sym typeface="Arial"/>
              </a:rPr>
              <a:t> تسلط الضوء على الشرائح التي تتطلب تعديلات للتكيف مع السياق.</a:t>
            </a:r>
            <a:endParaRPr sz="1200" b="0" i="0" u="none" strike="noStrike" cap="none">
              <a:solidFill>
                <a:schemeClr val="dk1"/>
              </a:solidFill>
              <a:latin typeface="Arial"/>
              <a:ea typeface="Arial"/>
              <a:cs typeface="Arial"/>
              <a:sym typeface="Arial"/>
            </a:endParaRPr>
          </a:p>
          <a:p>
            <a:pPr marL="342900" marR="0" lvl="0" indent="-342900" algn="r" rtl="1">
              <a:spcBef>
                <a:spcPts val="0"/>
              </a:spcBef>
              <a:spcAft>
                <a:spcPts val="0"/>
              </a:spcAft>
              <a:buClr>
                <a:schemeClr val="dk1"/>
              </a:buClr>
              <a:buSzPts val="1000"/>
              <a:buFont typeface="Noto Sans Symbols"/>
              <a:buChar char="∙"/>
            </a:pPr>
            <a:r>
              <a:rPr lang="ar" sz="1200" b="0" i="0" u="none" strike="noStrike" cap="none">
                <a:solidFill>
                  <a:schemeClr val="dk1"/>
                </a:solidFill>
                <a:latin typeface="Arial"/>
                <a:ea typeface="Arial"/>
                <a:cs typeface="Arial"/>
                <a:sym typeface="Arial"/>
              </a:rPr>
              <a:t>راجع الشريحة وقم بإجراء التعديلات اللازمة (مثل تحديث الأمثلة أو البيانات أو اللغة).</a:t>
            </a:r>
            <a:endParaRPr sz="1200" b="0" i="0" u="none" strike="noStrike" cap="none">
              <a:solidFill>
                <a:schemeClr val="dk1"/>
              </a:solidFill>
              <a:latin typeface="Arial"/>
              <a:ea typeface="Arial"/>
              <a:cs typeface="Arial"/>
              <a:sym typeface="Arial"/>
            </a:endParaRPr>
          </a:p>
          <a:p>
            <a:pPr marL="342900" marR="0" lvl="0" indent="-342900" algn="r" rtl="1">
              <a:spcBef>
                <a:spcPts val="0"/>
              </a:spcBef>
              <a:spcAft>
                <a:spcPts val="0"/>
              </a:spcAft>
              <a:buClr>
                <a:schemeClr val="dk1"/>
              </a:buClr>
              <a:buSzPts val="1000"/>
              <a:buFont typeface="Noto Sans Symbols"/>
              <a:buChar char="∙"/>
            </a:pPr>
            <a:r>
              <a:rPr lang="ar" sz="1200" b="1" i="0" u="none" strike="noStrike" cap="none">
                <a:solidFill>
                  <a:schemeClr val="dk1"/>
                </a:solidFill>
                <a:latin typeface="Arial"/>
                <a:ea typeface="Arial"/>
                <a:cs typeface="Arial"/>
                <a:sym typeface="Arial"/>
              </a:rPr>
              <a:t>احذف المثلث</a:t>
            </a:r>
            <a:r>
              <a:rPr lang="ar" sz="1200" b="0" i="0" u="none" strike="noStrike" cap="none">
                <a:solidFill>
                  <a:schemeClr val="dk1"/>
                </a:solidFill>
                <a:latin typeface="Arial"/>
                <a:ea typeface="Arial"/>
                <a:cs typeface="Arial"/>
                <a:sym typeface="Arial"/>
              </a:rPr>
              <a:t> بمجرد اكتمال التعديلات. </a:t>
            </a:r>
            <a:endParaRPr sz="12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في الملاحظات، ما عليك فعله مسبوق بما يلي:</a:t>
            </a:r>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◄◄&gt; </a:t>
            </a:r>
            <a:r>
              <a:rPr lang="ar" sz="1200" b="0" i="0" u="none" strike="noStrike" cap="none">
                <a:solidFill>
                  <a:schemeClr val="dk1"/>
                </a:solidFill>
                <a:highlight>
                  <a:srgbClr val="FFFF00"/>
                </a:highlight>
                <a:latin typeface="Arial"/>
                <a:ea typeface="Arial"/>
                <a:cs typeface="Arial"/>
                <a:sym typeface="Arial"/>
              </a:rPr>
              <a:t>خطوات الميسر:</a:t>
            </a:r>
            <a:endParaRPr/>
          </a:p>
        </p:txBody>
      </p:sp>
      <p:sp>
        <p:nvSpPr>
          <p:cNvPr id="112" name="Google Shape;112;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1">
              <a:spcBef>
                <a:spcPts val="0"/>
              </a:spcBef>
              <a:spcAft>
                <a:spcPts val="0"/>
              </a:spcAft>
              <a:buNone/>
            </a:pPr>
            <a:fld id="{00000000-1234-1234-1234-123412341234}" type="slidenum">
              <a:rPr lang="ar" sz="1300" b="0" i="0" u="none" strike="noStrike" cap="none">
                <a:solidFill>
                  <a:schemeClr val="dk1"/>
                </a:solidFill>
                <a:latin typeface="Arial"/>
                <a:ea typeface="Arial"/>
                <a:cs typeface="Arial"/>
                <a:sym typeface="Arial"/>
              </a:rPr>
              <a:t>1</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1" i="0" u="none" strike="noStrike" cap="none">
                <a:solidFill>
                  <a:schemeClr val="dk1"/>
                </a:solidFill>
                <a:latin typeface="Arial"/>
                <a:ea typeface="Arial"/>
                <a:cs typeface="Arial"/>
                <a:sym typeface="Arial"/>
              </a:rPr>
              <a:t>توجّه إلى المشاركين بالقول:</a:t>
            </a:r>
            <a:r>
              <a:rPr lang="ar" sz="1200" b="0" i="0" u="none" strike="noStrike" cap="none">
                <a:solidFill>
                  <a:schemeClr val="dk1"/>
                </a:solidFill>
                <a:latin typeface="Arial"/>
                <a:ea typeface="Arial"/>
                <a:cs typeface="Arial"/>
                <a:sym typeface="Arial"/>
              </a:rPr>
              <a:t> سأقرأ هذا السيناريو المصغر بصوت عالٍ. أنصحكم أن تتابعوا القراءة معي. ثم سأعطيكم بضع دقائق لمناقشة الأسئلة التالية مع الشخص الجالس إلى جوارك:</a:t>
            </a:r>
            <a:endParaRPr/>
          </a:p>
          <a:p>
            <a:pPr marL="383178" marR="0" lvl="0" indent="-383178" algn="r" rtl="1">
              <a:lnSpc>
                <a:spcPct val="107000"/>
              </a:lnSpc>
              <a:spcBef>
                <a:spcPts val="0"/>
              </a:spcBef>
              <a:spcAft>
                <a:spcPts val="0"/>
              </a:spcAft>
              <a:buClr>
                <a:schemeClr val="dk1"/>
              </a:buClr>
              <a:buSzPts val="1000"/>
              <a:buFont typeface="Noto Sans Symbols"/>
              <a:buChar char="∙"/>
            </a:pPr>
            <a:r>
              <a:rPr lang="ar" sz="1200" b="0" i="0" u="none" strike="noStrike" cap="none">
                <a:solidFill>
                  <a:schemeClr val="dk1"/>
                </a:solidFill>
                <a:latin typeface="Arial"/>
                <a:ea typeface="Arial"/>
                <a:cs typeface="Arial"/>
                <a:sym typeface="Arial"/>
              </a:rPr>
              <a:t>كيف يؤثر النوع الاجتماعي على سلطة الأشخاص في القصة؟</a:t>
            </a:r>
            <a:endParaRPr sz="1300" b="0" i="0" u="none" strike="noStrike" cap="none">
              <a:solidFill>
                <a:schemeClr val="dk1"/>
              </a:solidFill>
              <a:latin typeface="Arial"/>
              <a:ea typeface="Arial"/>
              <a:cs typeface="Arial"/>
              <a:sym typeface="Arial"/>
            </a:endParaRPr>
          </a:p>
          <a:p>
            <a:pPr marL="383178" marR="0" lvl="0" indent="-383178" algn="r" rtl="1">
              <a:lnSpc>
                <a:spcPct val="107000"/>
              </a:lnSpc>
              <a:spcBef>
                <a:spcPts val="0"/>
              </a:spcBef>
              <a:spcAft>
                <a:spcPts val="0"/>
              </a:spcAft>
              <a:buClr>
                <a:schemeClr val="dk1"/>
              </a:buClr>
              <a:buSzPts val="1000"/>
              <a:buFont typeface="Noto Sans Symbols"/>
              <a:buChar char="∙"/>
            </a:pPr>
            <a:r>
              <a:rPr lang="ar" sz="1200" b="0" i="0" u="none" strike="noStrike" cap="none">
                <a:solidFill>
                  <a:schemeClr val="dk1"/>
                </a:solidFill>
                <a:latin typeface="Arial"/>
                <a:ea typeface="Arial"/>
                <a:cs typeface="Arial"/>
                <a:sym typeface="Arial"/>
              </a:rPr>
              <a:t>أين ترى أن النوع الاجتماعي والسلطة يساهمان في العنف و/أو يشكلان حالة العنف؟</a:t>
            </a:r>
            <a:endParaRPr sz="13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endParaRPr sz="13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سيتم عرض هذه الأسئلة خلال وقت المناقشة (انظر الشريحة التالية).</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ملاحظات للميسر:</a:t>
            </a:r>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اطلب من المشاركين الاطلاع على أداة المساعدة على العمل (1أ)، المخطط البياني للعنف القائم على النوع الاجتماعي، خلال جلسة عامة قصيرة لاستخلاص المعلومات. سلّط الضوء على الأسباب الجذرية الأساسية الآتية في حال لم يعمد المشاركون إلى إثارتها:</a:t>
            </a:r>
            <a:endParaRPr sz="1200" b="0" i="0" u="none" strike="noStrike" cap="none">
              <a:solidFill>
                <a:schemeClr val="dk1"/>
              </a:solidFill>
              <a:latin typeface="Arial"/>
              <a:ea typeface="Arial"/>
              <a:cs typeface="Arial"/>
              <a:sym typeface="Arial"/>
            </a:endParaRPr>
          </a:p>
          <a:p>
            <a:pPr marL="181240" marR="0" lvl="0" indent="-181240" algn="r" rtl="1">
              <a:spcBef>
                <a:spcPts val="0"/>
              </a:spcBef>
              <a:spcAft>
                <a:spcPts val="0"/>
              </a:spcAft>
              <a:buClr>
                <a:schemeClr val="dk1"/>
              </a:buClr>
              <a:buSzPts val="1100"/>
              <a:buFont typeface="Arial"/>
              <a:buChar char="●"/>
            </a:pPr>
            <a:r>
              <a:rPr lang="ar" sz="1200" b="0" i="0" u="none" strike="noStrike" cap="none">
                <a:solidFill>
                  <a:schemeClr val="dk1"/>
                </a:solidFill>
                <a:latin typeface="Arial"/>
                <a:ea typeface="Arial"/>
                <a:cs typeface="Arial"/>
                <a:sym typeface="Arial"/>
              </a:rPr>
              <a:t>التعسف في استعمال السلطة مِن قِبَل الميليشيا</a:t>
            </a:r>
            <a:endParaRPr sz="1200" b="0" i="0" u="none" strike="noStrike" cap="none">
              <a:solidFill>
                <a:schemeClr val="dk1"/>
              </a:solidFill>
              <a:latin typeface="Arial"/>
              <a:ea typeface="Arial"/>
              <a:cs typeface="Arial"/>
              <a:sym typeface="Arial"/>
            </a:endParaRPr>
          </a:p>
          <a:p>
            <a:pPr marL="181240" marR="0" lvl="0" indent="-181240" algn="r" rtl="1">
              <a:spcBef>
                <a:spcPts val="0"/>
              </a:spcBef>
              <a:spcAft>
                <a:spcPts val="0"/>
              </a:spcAft>
              <a:buClr>
                <a:schemeClr val="dk1"/>
              </a:buClr>
              <a:buSzPts val="1100"/>
              <a:buFont typeface="Arial"/>
              <a:buChar char="●"/>
            </a:pPr>
            <a:r>
              <a:rPr lang="ar" sz="1200" b="0" i="0" u="none" strike="noStrike" cap="none">
                <a:solidFill>
                  <a:schemeClr val="dk1"/>
                </a:solidFill>
                <a:latin typeface="Arial"/>
                <a:ea typeface="Arial"/>
                <a:cs typeface="Arial"/>
                <a:sym typeface="Arial"/>
              </a:rPr>
              <a:t>عدم المساواة بين الجنسين، والمعايير الجنسانية التي تساهم في تبنّي مواقف ومعتقدات تعتبر النساء والفتيات بمثابة ممتلكات</a:t>
            </a:r>
            <a:endParaRPr sz="1200" b="0" i="0" u="none" strike="noStrike" cap="none">
              <a:solidFill>
                <a:schemeClr val="dk1"/>
              </a:solidFill>
              <a:latin typeface="Arial"/>
              <a:ea typeface="Arial"/>
              <a:cs typeface="Arial"/>
              <a:sym typeface="Arial"/>
            </a:endParaRPr>
          </a:p>
          <a:p>
            <a:pPr marL="181240" marR="0" lvl="0" indent="-181240" algn="r" rtl="1">
              <a:spcBef>
                <a:spcPts val="0"/>
              </a:spcBef>
              <a:spcAft>
                <a:spcPts val="0"/>
              </a:spcAft>
              <a:buClr>
                <a:schemeClr val="dk1"/>
              </a:buClr>
              <a:buSzPts val="1100"/>
              <a:buFont typeface="Arial"/>
              <a:buChar char="●"/>
            </a:pPr>
            <a:r>
              <a:rPr lang="ar" sz="1200" b="0" i="0" u="none" strike="noStrike" cap="none">
                <a:solidFill>
                  <a:schemeClr val="dk1"/>
                </a:solidFill>
                <a:latin typeface="Arial"/>
                <a:ea typeface="Arial"/>
                <a:cs typeface="Arial"/>
                <a:sym typeface="Arial"/>
              </a:rPr>
              <a:t>عدم احترام حقوق الإنسان لعائلة فلورا</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1" i="0" u="none" strike="noStrike" cap="none">
                <a:solidFill>
                  <a:schemeClr val="dk1"/>
                </a:solidFill>
                <a:latin typeface="Arial"/>
                <a:ea typeface="Arial"/>
                <a:cs typeface="Arial"/>
                <a:sym typeface="Arial"/>
              </a:rPr>
              <a:t>توجّه إلى المشاركين بالقول: </a:t>
            </a:r>
            <a:r>
              <a:rPr lang="ar" sz="1200" b="0" i="0" u="none" strike="noStrike" cap="none">
                <a:solidFill>
                  <a:schemeClr val="dk1"/>
                </a:solidFill>
                <a:latin typeface="Arial"/>
                <a:ea typeface="Arial"/>
                <a:cs typeface="Arial"/>
                <a:sym typeface="Arial"/>
              </a:rPr>
              <a:t>تقريباً في كل مجتمع داخل عالمنا اليوم، تمنح التقاليد والقوانين الأبوية المطلقة و/أو النسبية الرجال والفتيان سلطةً أكبر من النساء والفتيات.  وعلاوةً على ذلك، تعزز الأدوار والمعايير الجنسانية هذا الفارق في القوة وتخلق المزيد من مكامن الضعف لدى النساء والفتيات.  في حين أنّ هناك حالات يقع فيها الرجال ضحايا للعنف القائم على النوع الاجتماعي، فمن المرجح أن يحدث ذلك عندما يتأثر الأفراد المعنيون بعوامل متعددة الجوانب مثل:</a:t>
            </a:r>
            <a:endParaRPr/>
          </a:p>
          <a:p>
            <a:pPr marL="181240" marR="0" lvl="0" indent="-181240" algn="r" rtl="1">
              <a:spcBef>
                <a:spcPts val="0"/>
              </a:spcBef>
              <a:spcAft>
                <a:spcPts val="0"/>
              </a:spcAft>
              <a:buClr>
                <a:schemeClr val="dk1"/>
              </a:buClr>
              <a:buSzPts val="1100"/>
              <a:buFont typeface="Arial"/>
              <a:buChar char="●"/>
            </a:pPr>
            <a:r>
              <a:rPr lang="ar" sz="1200" b="0" i="0" u="none" strike="noStrike" cap="none">
                <a:solidFill>
                  <a:schemeClr val="dk1"/>
                </a:solidFill>
                <a:latin typeface="Arial"/>
                <a:ea typeface="Arial"/>
                <a:cs typeface="Arial"/>
                <a:sym typeface="Arial"/>
              </a:rPr>
              <a:t>الهويات الجنسانية المهمشة</a:t>
            </a:r>
            <a:endParaRPr/>
          </a:p>
          <a:p>
            <a:pPr marL="181240" marR="0" lvl="0" indent="-181240" algn="r" rtl="1">
              <a:spcBef>
                <a:spcPts val="0"/>
              </a:spcBef>
              <a:spcAft>
                <a:spcPts val="0"/>
              </a:spcAft>
              <a:buClr>
                <a:schemeClr val="dk1"/>
              </a:buClr>
              <a:buSzPts val="1100"/>
              <a:buFont typeface="Arial"/>
              <a:buChar char="●"/>
            </a:pPr>
            <a:r>
              <a:rPr lang="ar" sz="1200" b="0" i="0" u="none" strike="noStrike" cap="none">
                <a:solidFill>
                  <a:schemeClr val="dk1"/>
                </a:solidFill>
                <a:latin typeface="Arial"/>
                <a:ea typeface="Arial"/>
                <a:cs typeface="Arial"/>
                <a:sym typeface="Arial"/>
              </a:rPr>
              <a:t>مكامن الضعف الاجتماعي والاقتصادي</a:t>
            </a:r>
            <a:endParaRPr/>
          </a:p>
          <a:p>
            <a:pPr marL="181240" marR="0" lvl="0" indent="-181240" algn="r" rtl="1">
              <a:spcBef>
                <a:spcPts val="0"/>
              </a:spcBef>
              <a:spcAft>
                <a:spcPts val="0"/>
              </a:spcAft>
              <a:buClr>
                <a:schemeClr val="dk1"/>
              </a:buClr>
              <a:buSzPts val="1100"/>
              <a:buFont typeface="Arial"/>
              <a:buChar char="●"/>
            </a:pPr>
            <a:r>
              <a:rPr lang="ar" sz="1200" b="0" i="0" u="none" strike="noStrike" cap="none">
                <a:solidFill>
                  <a:schemeClr val="dk1"/>
                </a:solidFill>
                <a:latin typeface="Arial"/>
                <a:ea typeface="Arial"/>
                <a:cs typeface="Arial"/>
                <a:sym typeface="Arial"/>
              </a:rPr>
              <a:t>قابلية التأثر بسبب ديناميات النزاع المسلح  </a:t>
            </a:r>
            <a:endParaRPr/>
          </a:p>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إنّ التقاليد والقوانين الأبوية المطلقة تمنح الرجل سلطة مؤسسية باعتباره "الأب" أو قائد الأسرة والمجتمع المحلي والمجتمع ككل. أمّا التقاليد والقوانين الأبوية النسبية فتمنح الرجال سلطة مؤسسية من خلال التمسك بحقوق التوريث للذكور في الأرض والممتلكات وسلطة اتخاذ القرار.  </a:t>
            </a:r>
            <a:endParaRPr/>
          </a:p>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قد تصبح هذه العوامل المتعددة الجوانب أكثر وضوحاً في أوقات التمرد والنزاعات، حيث تعمد إحدى الفصائل أو الجماعات المسلحة إلى استخدام العنف الجنسي لتأكيد السيطرة و/أو انتزاع السلطة من خصومها.  </a:t>
            </a:r>
            <a:endParaRPr/>
          </a:p>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اطلب من المشاركين الاطلاع على أداة المساعدة على العمل (1أ)، المخطط البياني للعنف القائم على النوع الاجتماعي، والذي يوضح بصرياً الأسباب الجذرية للعنف القائم على النوع الاجتماعي.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69" name="Google Shape;269;p1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1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1" i="0" u="none" strike="noStrike" cap="none">
                <a:solidFill>
                  <a:schemeClr val="dk1"/>
                </a:solidFill>
                <a:latin typeface="Arial"/>
                <a:ea typeface="Arial"/>
                <a:cs typeface="Arial"/>
                <a:sym typeface="Arial"/>
              </a:rPr>
              <a:t>توجّه إلى المشاركين بالقول: </a:t>
            </a:r>
            <a:r>
              <a:rPr lang="ar" sz="1200" b="0" i="0" u="none" strike="noStrike" cap="none">
                <a:solidFill>
                  <a:schemeClr val="dk1"/>
                </a:solidFill>
                <a:latin typeface="Arial"/>
                <a:ea typeface="Arial"/>
                <a:cs typeface="Arial"/>
                <a:sym typeface="Arial"/>
              </a:rPr>
              <a:t>يمكن أن تؤدي حالات الطوارئ الإنسانية إلى تفاقم أعمال العنف القائمة وتؤدي إلى تعرّض الناجيات لأشكال إضافية من العنف.  </a:t>
            </a:r>
            <a:endParaRPr/>
          </a:p>
          <a:p>
            <a:pPr marL="0" marR="0" lvl="0" indent="0" algn="r" rtl="1">
              <a:spcBef>
                <a:spcPts val="0"/>
              </a:spcBef>
              <a:spcAft>
                <a:spcPts val="0"/>
              </a:spcAft>
              <a:buNone/>
            </a:pPr>
            <a:endParaRPr sz="1300" b="0" i="0" u="none" strike="noStrike" cap="none">
              <a:solidFill>
                <a:schemeClr val="dk2"/>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في تحليل وصفي أُجري في عام 2014 وتناول 19 دراسة للباحث ألكسندر فو وزملائه، تبيّن ما يلي: على مستوى اللاجئات والنازحات داخلياً في 14 بلداً متأثراً بالنزاع، تعرضت واحدة من بين كل خمس فتيات ونساء (أي ٪21.4) للعنف الجنسي.  من المحتمل أن يكون هذا التقدير أقل من الواقع.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7: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◄◄&gt; خطوات الميسر: يُرجى تحديث الشريحة لتلائم سياق التدريب الخاص بك، حسب السياق الوطني أو الإقليمي أو حسب أي سياق آخر للمنطقة الجغرافية.</a:t>
            </a:r>
            <a:endParaRPr sz="1200" b="1" i="0" u="none" strike="noStrike" cap="none">
              <a:solidFill>
                <a:srgbClr val="FF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8: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9: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ملاحظات للميسر:</a:t>
            </a:r>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الآن بعد تكوين فهم مشترك وتعابير متفق عليها لمناقشة موضوع العنف القائم على النوع الاجتماعي:</a:t>
            </a:r>
            <a:endParaRPr/>
          </a:p>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يُرجى تخصيص 5 </a:t>
            </a:r>
            <a:r>
              <a:rPr lang="ar" sz="1200" b="0" i="0" u="none" strike="noStrike" cap="none">
                <a:solidFill>
                  <a:srgbClr val="000000"/>
                </a:solidFill>
                <a:latin typeface="Arial"/>
                <a:ea typeface="Arial"/>
                <a:cs typeface="Arial"/>
                <a:sym typeface="Arial"/>
              </a:rPr>
              <a:t>إلى</a:t>
            </a:r>
            <a:r>
              <a:rPr lang="ar" sz="1200" b="0" i="0" u="none" strike="noStrike" cap="none">
                <a:solidFill>
                  <a:schemeClr val="dk1"/>
                </a:solidFill>
                <a:latin typeface="Arial"/>
                <a:ea typeface="Arial"/>
                <a:cs typeface="Arial"/>
                <a:sym typeface="Arial"/>
              </a:rPr>
              <a:t> 7 دقائق للاستماع إلى ردود المشاركين بشأن الأسئلة الآتية:</a:t>
            </a:r>
            <a:endParaRPr/>
          </a:p>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a:p>
            <a:pPr marL="171450" marR="0" lvl="0" indent="-171450" algn="r" rtl="1">
              <a:spcBef>
                <a:spcPts val="0"/>
              </a:spcBef>
              <a:spcAft>
                <a:spcPts val="0"/>
              </a:spcAft>
              <a:buClr>
                <a:schemeClr val="dk1"/>
              </a:buClr>
              <a:buSzPts val="1100"/>
              <a:buFont typeface="Arial"/>
              <a:buChar char="•"/>
            </a:pPr>
            <a:r>
              <a:rPr lang="ar" sz="1200" b="0" i="0" u="none" strike="noStrike" cap="none">
                <a:solidFill>
                  <a:schemeClr val="dk1"/>
                </a:solidFill>
                <a:latin typeface="Arial"/>
                <a:ea typeface="Arial"/>
                <a:cs typeface="Arial"/>
                <a:sym typeface="Arial"/>
              </a:rPr>
              <a:t>كيف يتناسب دورك كعامل في مجال الصحة مع كل هذا؟ </a:t>
            </a:r>
            <a:endParaRPr/>
          </a:p>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a:p>
            <a:pPr marL="171450" marR="0" lvl="0" indent="-171450" algn="r" rtl="1">
              <a:spcBef>
                <a:spcPts val="0"/>
              </a:spcBef>
              <a:spcAft>
                <a:spcPts val="0"/>
              </a:spcAft>
              <a:buClr>
                <a:schemeClr val="dk1"/>
              </a:buClr>
              <a:buSzPts val="1100"/>
              <a:buFont typeface="Arial"/>
              <a:buChar char="•"/>
            </a:pPr>
            <a:r>
              <a:rPr lang="ar" sz="1200" b="0" i="0" u="none" strike="noStrike" cap="none">
                <a:solidFill>
                  <a:schemeClr val="dk1"/>
                </a:solidFill>
                <a:latin typeface="Arial"/>
                <a:ea typeface="Arial"/>
                <a:cs typeface="Arial"/>
                <a:sym typeface="Arial"/>
              </a:rPr>
              <a:t>ما هي المهارات التي يجب أن تحافظ عليها؟ ما هي الخدمات التي يجب أن تقدمها؟</a:t>
            </a:r>
            <a:endParaRPr/>
          </a:p>
          <a:p>
            <a:pPr marL="0" marR="0" lvl="0" indent="0" algn="r" rtl="1">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صحح أي معلومات غير دقيقة وقدّم إجابات موسعة من خلال الشرائح التالية.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20: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1" i="0" u="none" strike="noStrike" cap="none">
                <a:solidFill>
                  <a:schemeClr val="dk1"/>
                </a:solidFill>
                <a:latin typeface="Arial"/>
                <a:ea typeface="Arial"/>
                <a:cs typeface="Arial"/>
                <a:sym typeface="Arial"/>
              </a:rPr>
              <a:t>توجّه إلى المشاركين بالقول: </a:t>
            </a:r>
            <a:r>
              <a:rPr lang="ar" sz="1200" b="0" i="0" u="none" strike="noStrike" cap="none">
                <a:solidFill>
                  <a:schemeClr val="dk1"/>
                </a:solidFill>
                <a:latin typeface="Arial"/>
                <a:ea typeface="Arial"/>
                <a:cs typeface="Arial"/>
                <a:sym typeface="Arial"/>
              </a:rPr>
              <a:t>بينما يبدو الرجال أقل ميلاً لالتماس خدمات صحية وقائية كما أن لديهم احتياجات أقل للخدمات الروتينية في مجال الصحة الجنسية والإنجابية، يبدو أنّهم لا يزالون أكثر ميلاً لالتماس الرعاية الصحية بعد التعرّض للعنف الجنسي مقارنةً بميلهم إلى طلب المساعدة من عاملين آخرين في مجال الاستجابة (مثل الشرطة). من نقاط الدخول الشائعة للناجين الذكور: تقديم المشورة وإجراء اختبار فيروس العوز المناعي البشري لمن يطلبهما طوعاً، وزيارة أقسام الطوارئ.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21: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1" i="0" u="none" strike="noStrike" cap="none">
                <a:solidFill>
                  <a:schemeClr val="dk1"/>
                </a:solidFill>
                <a:latin typeface="Arial"/>
                <a:ea typeface="Arial"/>
                <a:cs typeface="Arial"/>
                <a:sym typeface="Arial"/>
              </a:rPr>
              <a:t>توجّه إلى المشاركين بالقول: </a:t>
            </a:r>
            <a:r>
              <a:rPr lang="ar" sz="1200" b="0" i="0" u="none" strike="noStrike" cap="none">
                <a:solidFill>
                  <a:schemeClr val="dk1"/>
                </a:solidFill>
                <a:latin typeface="Arial"/>
                <a:ea typeface="Arial"/>
                <a:cs typeface="Arial"/>
                <a:sym typeface="Arial"/>
              </a:rPr>
              <a:t>في حالات الطوارئ، قد يكون من غير الممكن أو من غير المنطقي تقديم و/أو جمع الأدلة الطبية القانونية، كما قد يكون من غير الممكن تنظيم أنشطة المناصرة والاقتداء بالمثل. تبقى العناصر الأخرى في الاستجابة للعنف الجنسي وعنف الشريك الحميم بمثابة خدمات أساسية </a:t>
            </a:r>
            <a:r>
              <a:rPr lang="ar" sz="1100" b="1" i="0" u="none" strike="noStrike" cap="none">
                <a:solidFill>
                  <a:schemeClr val="dk1"/>
                </a:solidFill>
                <a:latin typeface="Arial"/>
                <a:ea typeface="Arial"/>
                <a:cs typeface="Arial"/>
                <a:sym typeface="Arial"/>
              </a:rPr>
              <a:t>في جميع السياقات</a:t>
            </a:r>
            <a:r>
              <a:rPr lang="ar" sz="1200" b="0" i="0" u="none" strike="noStrike" cap="none">
                <a:solidFill>
                  <a:schemeClr val="dk1"/>
                </a:solidFill>
                <a:latin typeface="Arial"/>
                <a:ea typeface="Arial"/>
                <a:cs typeface="Arial"/>
                <a:sym typeface="Arial"/>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2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2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1" i="0" u="none" strike="noStrike" cap="none">
                <a:solidFill>
                  <a:schemeClr val="dk1"/>
                </a:solidFill>
                <a:latin typeface="Arial"/>
                <a:ea typeface="Arial"/>
                <a:cs typeface="Arial"/>
                <a:sym typeface="Arial"/>
              </a:rPr>
              <a:t>توجّه إلى المشاركين بالقول: </a:t>
            </a:r>
            <a:r>
              <a:rPr lang="ar" sz="1200" b="0" i="0" u="none" strike="noStrike" cap="none">
                <a:solidFill>
                  <a:schemeClr val="dk1"/>
                </a:solidFill>
                <a:latin typeface="Arial"/>
                <a:ea typeface="Arial"/>
                <a:cs typeface="Arial"/>
                <a:sym typeface="Arial"/>
              </a:rPr>
              <a:t>عندما لا يتم الاستماع إلى المريض أو لا يؤخذ بلاغه على محمل الجدّ أو لا يتم تقديم الرعاية المناسبة له، تترتّب على ذلك عواقب وخيمة عندما تكون الشكوى متعلقة بالعنف القائم على النوع الاجتماعي كما هو الحال عند تلقي تقارير عن المريض تشير إلى إصابة طفل بسوء تغذية حاد أو علامات وأعراض نوبة قلبية.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2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08" name="Google Shape;408;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ملاحظات للميسر:</a:t>
            </a:r>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يجب تذكير المشاركين بأنّه رغم أنّ العنف القائم على النوع الاجتماعي قد يؤثر على الفتيان والرجال، إلا أنّه يؤثر بشكل أكبر على النساء والفتيات. البيانات المتعلقة بالعنف ضدّ النساء والفتيات متوفرة بشكل أكبر، والكثير من البيانات التي سنستعرضها في هذه الجلسة تتعلّق بالعنف ضد النساء والفتيات وليس بجميع أشكال العنف القائم على النوع الاجتماعي. </a:t>
            </a:r>
            <a:endParaRPr/>
          </a:p>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بعد عرض الفيديو القصير الذي يمتدّ لثلاث دقائق:  </a:t>
            </a:r>
            <a:endParaRPr sz="1200" b="0" i="1"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1" i="0" u="none" strike="noStrike" cap="none">
                <a:solidFill>
                  <a:schemeClr val="dk1"/>
                </a:solidFill>
                <a:latin typeface="Arial"/>
                <a:ea typeface="Arial"/>
                <a:cs typeface="Arial"/>
                <a:sym typeface="Arial"/>
              </a:rPr>
              <a:t>توجّه إلى المشاركين بالقول: </a:t>
            </a:r>
            <a:r>
              <a:rPr lang="ar" sz="1200" b="0" i="0" u="none" strike="noStrike" cap="none">
                <a:solidFill>
                  <a:schemeClr val="dk1"/>
                </a:solidFill>
                <a:latin typeface="Arial"/>
                <a:ea typeface="Arial"/>
                <a:cs typeface="Arial"/>
                <a:sym typeface="Arial"/>
              </a:rPr>
              <a:t>يركز هذا التدريب في معظمه على المعرفة والمهارات التي يحتاجها العاملون في مجال الصحة من أجل تقديم الدعم الأولي المباشر لضحايا العنف الجنسي وعنف الشريك الحميم، كجزء من مجموعة الخدمات الأساسية، حتى في حالات الأزمات وحالات الطوارئ الإنسانية.  </a:t>
            </a:r>
            <a:endParaRPr/>
          </a:p>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سنتحدث في هذه الجلسة عن العنف القائم على النوع الاجتماعي بمجمله لكي نتمكن من وضع الدوافع والعواقب والأنماط الخاصة بالعنف الجنسي وعنف الشريك الحميم في سياقها الأوسع.</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1" i="0" u="none" strike="noStrike" cap="none">
                <a:solidFill>
                  <a:schemeClr val="dk1"/>
                </a:solidFill>
                <a:latin typeface="Arial"/>
                <a:ea typeface="Arial"/>
                <a:cs typeface="Arial"/>
                <a:sym typeface="Arial"/>
              </a:rPr>
              <a:t>توجّه إلى المشاركين بالقول: </a:t>
            </a:r>
            <a:r>
              <a:rPr lang="ar" sz="1200" b="0" i="0" u="none" strike="noStrike" cap="none">
                <a:solidFill>
                  <a:schemeClr val="dk1"/>
                </a:solidFill>
                <a:latin typeface="Arial"/>
                <a:ea typeface="Arial"/>
                <a:cs typeface="Arial"/>
                <a:sym typeface="Arial"/>
              </a:rPr>
              <a:t>يتعرّض الأشخاص الذين يعانون من العنف القائم على النوع الاجتماعي لأشكال متعددة من العنف في نفس الوقت.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1" i="0" u="none" strike="noStrike" cap="none">
                <a:solidFill>
                  <a:schemeClr val="dk1"/>
                </a:solidFill>
                <a:latin typeface="Arial"/>
                <a:ea typeface="Arial"/>
                <a:cs typeface="Arial"/>
                <a:sym typeface="Arial"/>
              </a:rPr>
              <a:t>توجّه إلى المشاركين بالقول: </a:t>
            </a:r>
            <a:r>
              <a:rPr lang="ar" sz="1200" b="0" i="0" u="none" strike="noStrike" cap="none">
                <a:solidFill>
                  <a:schemeClr val="dk1"/>
                </a:solidFill>
                <a:latin typeface="Arial"/>
                <a:ea typeface="Arial"/>
                <a:cs typeface="Arial"/>
                <a:sym typeface="Arial"/>
              </a:rPr>
              <a:t>يمكن أن يحدث العنف الجنسي بأشكال عديدة، بما في ذلك الاستغلال الجنسي والتحرش اللفظي واللمس غير المرغوب فيه وختان الإناث وما إلى ذلك.  </a:t>
            </a:r>
            <a:endParaRPr/>
          </a:p>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الاغتصاب هو شكل محدّد من أشكال العنف الجنسي الذي غالباً ما يؤدي إلى آثار محددة على الصحة البدنية والنفسية لمن ينجو من هذه الاعتداءات. </a:t>
            </a:r>
            <a:endParaRPr/>
          </a:p>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r" rtl="1">
              <a:spcBef>
                <a:spcPts val="0"/>
              </a:spcBef>
              <a:spcAft>
                <a:spcPts val="0"/>
              </a:spcAft>
              <a:buNone/>
            </a:pPr>
            <a:r>
              <a:rPr lang="ar" sz="1200" b="0" i="0" u="none" strike="noStrike" cap="none">
                <a:solidFill>
                  <a:schemeClr val="dk1"/>
                </a:solidFill>
                <a:latin typeface="Arial"/>
                <a:ea typeface="Arial"/>
                <a:cs typeface="Arial"/>
                <a:sym typeface="Arial"/>
              </a:rPr>
              <a:t>بينما تختلف التعريفات القانونية للاغتصاب من سياق إلى آخر، إلا أنّ الآثار الصحية للإيلاج غير الرضائي هي آثار عالمية. من المهم أن يدرك العاملون في مجال الصحة أنه حتى إذا تعذّرت محاكمة المتورطين بالجنس غير الرضائي بموجب القوانين المحلية للعقوبات، يجب تقديم نفس خيارات الرعاية والعلاج للناجيات كتلك التي تُتاح لأي ناجية من الاغتصاب.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r>
              <a:rPr lang="ar" sz="1200" b="1" i="0" u="none" strike="noStrike" cap="none">
                <a:solidFill>
                  <a:schemeClr val="dk1"/>
                </a:solidFill>
                <a:latin typeface="Arial"/>
                <a:ea typeface="Arial"/>
                <a:cs typeface="Arial"/>
                <a:sym typeface="Arial"/>
              </a:rPr>
              <a:t>توجّه إلى المشاركين بالقول: يركز هذا التدريب على المهارات والكفاءات السريرية لتقديم الرعاية إلى الناجيات من العنف الجنسي وعنف الشريك الحميم.</a:t>
            </a:r>
            <a:r>
              <a:rPr lang="ar" sz="1200" b="0" i="0" u="none" strike="noStrike" cap="none">
                <a:solidFill>
                  <a:schemeClr val="dk1"/>
                </a:solidFill>
                <a:latin typeface="Arial"/>
                <a:ea typeface="Arial"/>
                <a:cs typeface="Arial"/>
                <a:sym typeface="Arial"/>
              </a:rPr>
              <a:t> ومع ذلك، فإنّ الأسباب الجذرية للعنف القائم على النوع الاجتماعي هي نفسها بغض النظر عن مظاهره، كما أنّ آثاره متشابهة ولا سيّما على المستوى المجتمعي. </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r" rtl="1">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Blank" type="title">
  <p:cSld name="TITLE">
    <p:spTree>
      <p:nvGrpSpPr>
        <p:cNvPr id="1" name="Shape 12"/>
        <p:cNvGrpSpPr/>
        <p:nvPr/>
      </p:nvGrpSpPr>
      <p:grpSpPr>
        <a:xfrm>
          <a:off x="0" y="0"/>
          <a:ext cx="0" cy="0"/>
          <a:chOff x="0" y="0"/>
          <a:chExt cx="0" cy="0"/>
        </a:xfrm>
      </p:grpSpPr>
      <p:sp>
        <p:nvSpPr>
          <p:cNvPr id="13" name="Google Shape;1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O_Image &amp; text">
  <p:cSld name="WHO_Image &amp; text">
    <p:spTree>
      <p:nvGrpSpPr>
        <p:cNvPr id="1" name="Shape 58"/>
        <p:cNvGrpSpPr/>
        <p:nvPr/>
      </p:nvGrpSpPr>
      <p:grpSpPr>
        <a:xfrm>
          <a:off x="0" y="0"/>
          <a:ext cx="0" cy="0"/>
          <a:chOff x="0" y="0"/>
          <a:chExt cx="0" cy="0"/>
        </a:xfrm>
      </p:grpSpPr>
      <p:sp>
        <p:nvSpPr>
          <p:cNvPr id="59" name="Google Shape;59;p38"/>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0" name="Google Shape;60;p38"/>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61" name="Google Shape;61;p38"/>
          <p:cNvSpPr>
            <a:spLocks noGrp="1"/>
          </p:cNvSpPr>
          <p:nvPr>
            <p:ph type="pic" idx="2"/>
          </p:nvPr>
        </p:nvSpPr>
        <p:spPr>
          <a:xfrm>
            <a:off x="0" y="0"/>
            <a:ext cx="5857200" cy="6012000"/>
          </a:xfrm>
          <a:prstGeom prst="rect">
            <a:avLst/>
          </a:prstGeom>
          <a:noFill/>
          <a:ln>
            <a:noFill/>
          </a:ln>
        </p:spPr>
      </p:sp>
      <p:pic>
        <p:nvPicPr>
          <p:cNvPr id="62" name="Google Shape;62;p38"/>
          <p:cNvPicPr preferRelativeResize="0"/>
          <p:nvPr/>
        </p:nvPicPr>
        <p:blipFill rotWithShape="1">
          <a:blip r:embed="rId2">
            <a:alphaModFix amt="30000"/>
          </a:blip>
          <a:srcRect t="18823" b="18824"/>
          <a:stretch/>
        </p:blipFill>
        <p:spPr>
          <a:xfrm>
            <a:off x="5857198" y="1718446"/>
            <a:ext cx="6334801" cy="40121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WHO_Exercise">
  <p:cSld name="1_WHO_Exercise">
    <p:spTree>
      <p:nvGrpSpPr>
        <p:cNvPr id="1" name="Shape 63"/>
        <p:cNvGrpSpPr/>
        <p:nvPr/>
      </p:nvGrpSpPr>
      <p:grpSpPr>
        <a:xfrm>
          <a:off x="0" y="0"/>
          <a:ext cx="0" cy="0"/>
          <a:chOff x="0" y="0"/>
          <a:chExt cx="0" cy="0"/>
        </a:xfrm>
      </p:grpSpPr>
      <p:sp>
        <p:nvSpPr>
          <p:cNvPr id="64" name="Google Shape;64;p39"/>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65" name="Google Shape;65;p39"/>
          <p:cNvGrpSpPr/>
          <p:nvPr/>
        </p:nvGrpSpPr>
        <p:grpSpPr>
          <a:xfrm>
            <a:off x="4046364" y="432000"/>
            <a:ext cx="3379274" cy="720000"/>
            <a:chOff x="3564226" y="288000"/>
            <a:chExt cx="3379274" cy="720000"/>
          </a:xfrm>
        </p:grpSpPr>
        <p:sp>
          <p:nvSpPr>
            <p:cNvPr id="66" name="Google Shape;66;p39"/>
            <p:cNvSpPr/>
            <p:nvPr/>
          </p:nvSpPr>
          <p:spPr>
            <a:xfrm>
              <a:off x="3926541" y="288000"/>
              <a:ext cx="3016959" cy="72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accent3"/>
                </a:solidFill>
                <a:latin typeface="Arial"/>
                <a:ea typeface="Arial"/>
                <a:cs typeface="Arial"/>
                <a:sym typeface="Arial"/>
              </a:endParaRPr>
            </a:p>
          </p:txBody>
        </p:sp>
        <p:pic>
          <p:nvPicPr>
            <p:cNvPr id="67" name="Google Shape;67;p39"/>
            <p:cNvPicPr preferRelativeResize="0"/>
            <p:nvPr/>
          </p:nvPicPr>
          <p:blipFill rotWithShape="1">
            <a:blip r:embed="rId2">
              <a:alphaModFix/>
            </a:blip>
            <a:srcRect/>
            <a:stretch/>
          </p:blipFill>
          <p:spPr>
            <a:xfrm>
              <a:off x="3564226" y="288000"/>
              <a:ext cx="720000" cy="720000"/>
            </a:xfrm>
            <a:prstGeom prst="rect">
              <a:avLst/>
            </a:prstGeom>
            <a:noFill/>
            <a:ln>
              <a:noFill/>
            </a:ln>
          </p:spPr>
        </p:pic>
      </p:grpSp>
      <p:pic>
        <p:nvPicPr>
          <p:cNvPr id="68" name="Google Shape;68;p39"/>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
        <p:nvSpPr>
          <p:cNvPr id="69" name="Google Shape;69;p39"/>
          <p:cNvSpPr txBox="1">
            <a:spLocks noGrp="1"/>
          </p:cNvSpPr>
          <p:nvPr>
            <p:ph type="title"/>
          </p:nvPr>
        </p:nvSpPr>
        <p:spPr>
          <a:xfrm>
            <a:off x="415600" y="1292989"/>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70" name="Google Shape;70;p39"/>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lvl1pPr marL="457200" lvl="0" indent="-228600" algn="ctr" rtl="1">
              <a:lnSpc>
                <a:spcPct val="100000"/>
              </a:lnSpc>
              <a:spcBef>
                <a:spcPts val="0"/>
              </a:spcBef>
              <a:spcAft>
                <a:spcPts val="0"/>
              </a:spcAft>
              <a:buClr>
                <a:schemeClr val="lt1"/>
              </a:buClr>
              <a:buSzPts val="3400"/>
              <a:buFont typeface="Arial"/>
              <a:buNone/>
              <a:defRPr sz="3400" b="1">
                <a:solidFill>
                  <a:schemeClr val="lt1"/>
                </a:solidFill>
                <a:latin typeface="Arial"/>
                <a:ea typeface="Arial"/>
                <a:cs typeface="Arial"/>
                <a:sym typeface="Arial"/>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rgbClr val="00206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757575"/>
              </a:buClr>
              <a:buSzPts val="2400"/>
              <a:buNone/>
              <a:defRPr sz="2400">
                <a:solidFill>
                  <a:srgbClr val="757575"/>
                </a:solidFill>
              </a:defRPr>
            </a:lvl1pPr>
            <a:lvl2pPr marL="914400" lvl="1" indent="-228600" algn="r" rtl="1">
              <a:lnSpc>
                <a:spcPct val="90000"/>
              </a:lnSpc>
              <a:spcBef>
                <a:spcPts val="500"/>
              </a:spcBef>
              <a:spcAft>
                <a:spcPts val="0"/>
              </a:spcAft>
              <a:buClr>
                <a:srgbClr val="757575"/>
              </a:buClr>
              <a:buSzPts val="2000"/>
              <a:buNone/>
              <a:defRPr sz="2000">
                <a:solidFill>
                  <a:srgbClr val="757575"/>
                </a:solidFill>
              </a:defRPr>
            </a:lvl2pPr>
            <a:lvl3pPr marL="1371600" lvl="2" indent="-228600" algn="r" rtl="1">
              <a:lnSpc>
                <a:spcPct val="90000"/>
              </a:lnSpc>
              <a:spcBef>
                <a:spcPts val="500"/>
              </a:spcBef>
              <a:spcAft>
                <a:spcPts val="0"/>
              </a:spcAft>
              <a:buClr>
                <a:srgbClr val="757575"/>
              </a:buClr>
              <a:buSzPts val="1800"/>
              <a:buNone/>
              <a:defRPr sz="1800">
                <a:solidFill>
                  <a:srgbClr val="757575"/>
                </a:solidFill>
              </a:defRPr>
            </a:lvl3pPr>
            <a:lvl4pPr marL="1828800" lvl="3" indent="-228600" algn="r" rtl="1">
              <a:lnSpc>
                <a:spcPct val="90000"/>
              </a:lnSpc>
              <a:spcBef>
                <a:spcPts val="500"/>
              </a:spcBef>
              <a:spcAft>
                <a:spcPts val="0"/>
              </a:spcAft>
              <a:buClr>
                <a:srgbClr val="757575"/>
              </a:buClr>
              <a:buSzPts val="1600"/>
              <a:buNone/>
              <a:defRPr sz="1600">
                <a:solidFill>
                  <a:srgbClr val="757575"/>
                </a:solidFill>
              </a:defRPr>
            </a:lvl4pPr>
            <a:lvl5pPr marL="2286000" lvl="4" indent="-228600" algn="r" rtl="1">
              <a:lnSpc>
                <a:spcPct val="90000"/>
              </a:lnSpc>
              <a:spcBef>
                <a:spcPts val="500"/>
              </a:spcBef>
              <a:spcAft>
                <a:spcPts val="0"/>
              </a:spcAft>
              <a:buClr>
                <a:srgbClr val="757575"/>
              </a:buClr>
              <a:buSzPts val="1600"/>
              <a:buNone/>
              <a:defRPr sz="1600">
                <a:solidFill>
                  <a:srgbClr val="757575"/>
                </a:solidFill>
              </a:defRPr>
            </a:lvl5pPr>
            <a:lvl6pPr marL="2743200" lvl="5" indent="-228600" algn="r" rtl="1">
              <a:lnSpc>
                <a:spcPct val="90000"/>
              </a:lnSpc>
              <a:spcBef>
                <a:spcPts val="500"/>
              </a:spcBef>
              <a:spcAft>
                <a:spcPts val="0"/>
              </a:spcAft>
              <a:buClr>
                <a:srgbClr val="757575"/>
              </a:buClr>
              <a:buSzPts val="1600"/>
              <a:buNone/>
              <a:defRPr sz="1600">
                <a:solidFill>
                  <a:srgbClr val="757575"/>
                </a:solidFill>
              </a:defRPr>
            </a:lvl6pPr>
            <a:lvl7pPr marL="3200400" lvl="6" indent="-228600" algn="r" rtl="1">
              <a:lnSpc>
                <a:spcPct val="90000"/>
              </a:lnSpc>
              <a:spcBef>
                <a:spcPts val="500"/>
              </a:spcBef>
              <a:spcAft>
                <a:spcPts val="0"/>
              </a:spcAft>
              <a:buClr>
                <a:srgbClr val="757575"/>
              </a:buClr>
              <a:buSzPts val="1600"/>
              <a:buNone/>
              <a:defRPr sz="1600">
                <a:solidFill>
                  <a:srgbClr val="757575"/>
                </a:solidFill>
              </a:defRPr>
            </a:lvl7pPr>
            <a:lvl8pPr marL="3657600" lvl="7" indent="-228600" algn="r" rtl="1">
              <a:lnSpc>
                <a:spcPct val="90000"/>
              </a:lnSpc>
              <a:spcBef>
                <a:spcPts val="500"/>
              </a:spcBef>
              <a:spcAft>
                <a:spcPts val="0"/>
              </a:spcAft>
              <a:buClr>
                <a:srgbClr val="757575"/>
              </a:buClr>
              <a:buSzPts val="1600"/>
              <a:buNone/>
              <a:defRPr sz="1600">
                <a:solidFill>
                  <a:srgbClr val="757575"/>
                </a:solidFill>
              </a:defRPr>
            </a:lvl8pPr>
            <a:lvl9pPr marL="4114800" lvl="8" indent="-228600" algn="r" rtl="1">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002060"/>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7" name="Google Shape;77;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002060"/>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002060"/>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1" name="Google Shape;81;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002060"/>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002060"/>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3" name="Google Shape;83;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002060"/>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002060"/>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90" name="Google Shape;90;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002060"/>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6"/>
          <p:cNvSpPr>
            <a:spLocks noGrp="1"/>
          </p:cNvSpPr>
          <p:nvPr>
            <p:ph type="pic" idx="2"/>
          </p:nvPr>
        </p:nvSpPr>
        <p:spPr>
          <a:xfrm>
            <a:off x="5183188" y="987425"/>
            <a:ext cx="6172200" cy="4873625"/>
          </a:xfrm>
          <a:prstGeom prst="rect">
            <a:avLst/>
          </a:prstGeom>
          <a:noFill/>
          <a:ln>
            <a:noFill/>
          </a:ln>
        </p:spPr>
      </p:sp>
      <p:sp>
        <p:nvSpPr>
          <p:cNvPr id="94" name="Google Shape;94;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002060"/>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002060"/>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O_Session">
  <p:cSld name="WHO_Session">
    <p:spTree>
      <p:nvGrpSpPr>
        <p:cNvPr id="1" name="Shape 22"/>
        <p:cNvGrpSpPr/>
        <p:nvPr/>
      </p:nvGrpSpPr>
      <p:grpSpPr>
        <a:xfrm>
          <a:off x="0" y="0"/>
          <a:ext cx="0" cy="0"/>
          <a:chOff x="0" y="0"/>
          <a:chExt cx="0" cy="0"/>
        </a:xfrm>
      </p:grpSpPr>
      <p:sp>
        <p:nvSpPr>
          <p:cNvPr id="23" name="Google Shape;23;p30"/>
          <p:cNvSpPr/>
          <p:nvPr/>
        </p:nvSpPr>
        <p:spPr>
          <a:xfrm>
            <a:off x="0" y="0"/>
            <a:ext cx="12192000" cy="601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4" name="Google Shape;24;p30"/>
          <p:cNvSpPr txBox="1">
            <a:spLocks noGrp="1"/>
          </p:cNvSpPr>
          <p:nvPr>
            <p:ph type="body" idx="1"/>
          </p:nvPr>
        </p:nvSpPr>
        <p:spPr>
          <a:xfrm>
            <a:off x="1029067" y="2782383"/>
            <a:ext cx="3780000" cy="2416150"/>
          </a:xfrm>
          <a:prstGeom prst="rect">
            <a:avLst/>
          </a:prstGeom>
          <a:noFill/>
          <a:ln>
            <a:noFill/>
          </a:ln>
        </p:spPr>
        <p:txBody>
          <a:bodyPr spcFirstLastPara="1" wrap="square" lIns="91425" tIns="45700" rIns="91425" bIns="45700" anchor="t" anchorCtr="0">
            <a:normAutofit/>
          </a:bodyPr>
          <a:lstStyle>
            <a:lvl1pPr marL="457200" lvl="0" indent="-228600" algn="ctr" rtl="1">
              <a:lnSpc>
                <a:spcPct val="90000"/>
              </a:lnSpc>
              <a:spcBef>
                <a:spcPts val="1000"/>
              </a:spcBef>
              <a:spcAft>
                <a:spcPts val="0"/>
              </a:spcAft>
              <a:buClr>
                <a:schemeClr val="lt1"/>
              </a:buClr>
              <a:buSzPts val="2800"/>
              <a:buNone/>
              <a:defRPr sz="2800" b="1">
                <a:solidFill>
                  <a:schemeClr val="lt1"/>
                </a:solidFill>
                <a:latin typeface="Arial"/>
                <a:ea typeface="Arial"/>
                <a:cs typeface="Arial"/>
                <a:sym typeface="Arial"/>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5" name="Google Shape;25;p30"/>
          <p:cNvSpPr/>
          <p:nvPr/>
        </p:nvSpPr>
        <p:spPr>
          <a:xfrm>
            <a:off x="2127067" y="1918364"/>
            <a:ext cx="1584000" cy="36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6" name="Google Shape;26;p30"/>
          <p:cNvSpPr txBox="1">
            <a:spLocks noGrp="1"/>
          </p:cNvSpPr>
          <p:nvPr>
            <p:ph type="body" idx="2"/>
          </p:nvPr>
        </p:nvSpPr>
        <p:spPr>
          <a:xfrm>
            <a:off x="1029067" y="1918364"/>
            <a:ext cx="3780000" cy="397032"/>
          </a:xfrm>
          <a:prstGeom prst="rect">
            <a:avLst/>
          </a:prstGeom>
          <a:noFill/>
          <a:ln>
            <a:noFill/>
          </a:ln>
        </p:spPr>
        <p:txBody>
          <a:bodyPr spcFirstLastPara="1" wrap="square" lIns="91425" tIns="45700" rIns="91425" bIns="45700" anchor="t" anchorCtr="0">
            <a:spAutoFit/>
          </a:bodyPr>
          <a:lstStyle>
            <a:lvl1pPr marL="457200" lvl="0" indent="-228600" algn="ctr" rtl="1">
              <a:lnSpc>
                <a:spcPct val="90000"/>
              </a:lnSpc>
              <a:spcBef>
                <a:spcPts val="1000"/>
              </a:spcBef>
              <a:spcAft>
                <a:spcPts val="0"/>
              </a:spcAft>
              <a:buClr>
                <a:schemeClr val="lt1"/>
              </a:buClr>
              <a:buSzPts val="2200"/>
              <a:buNone/>
              <a:defRPr sz="2200" b="0">
                <a:solidFill>
                  <a:schemeClr val="lt1"/>
                </a:solidFill>
                <a:latin typeface="Arial"/>
                <a:ea typeface="Arial"/>
                <a:cs typeface="Arial"/>
                <a:sym typeface="Arial"/>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7" name="Google Shape;27;p30"/>
          <p:cNvSpPr/>
          <p:nvPr/>
        </p:nvSpPr>
        <p:spPr>
          <a:xfrm>
            <a:off x="626855" y="-2204865"/>
            <a:ext cx="1500212" cy="1500212"/>
          </a:xfrm>
          <a:prstGeom prst="ellipse">
            <a:avLst/>
          </a:prstGeom>
          <a:solidFill>
            <a:srgbClr val="EDEDE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8" name="Google Shape;28;p30"/>
          <p:cNvSpPr>
            <a:spLocks noGrp="1"/>
          </p:cNvSpPr>
          <p:nvPr>
            <p:ph type="pic" idx="3"/>
          </p:nvPr>
        </p:nvSpPr>
        <p:spPr>
          <a:xfrm>
            <a:off x="5496000" y="0"/>
            <a:ext cx="6696000" cy="6012000"/>
          </a:xfrm>
          <a:prstGeom prst="rect">
            <a:avLst/>
          </a:prstGeom>
          <a:noFill/>
          <a:ln>
            <a:noFill/>
          </a:ln>
        </p:spPr>
      </p:sp>
      <p:pic>
        <p:nvPicPr>
          <p:cNvPr id="29" name="Google Shape;29;p30"/>
          <p:cNvPicPr preferRelativeResize="0"/>
          <p:nvPr/>
        </p:nvPicPr>
        <p:blipFill rotWithShape="1">
          <a:blip r:embed="rId2">
            <a:alphaModFix/>
          </a:blip>
          <a:srcRect/>
          <a:stretch/>
        </p:blipFill>
        <p:spPr>
          <a:xfrm>
            <a:off x="687067" y="4715909"/>
            <a:ext cx="1440000" cy="1440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002060"/>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6"/>
        <p:cNvGrpSpPr/>
        <p:nvPr/>
      </p:nvGrpSpPr>
      <p:grpSpPr>
        <a:xfrm>
          <a:off x="0" y="0"/>
          <a:ext cx="0" cy="0"/>
          <a:chOff x="0" y="0"/>
          <a:chExt cx="0" cy="0"/>
        </a:xfrm>
      </p:grpSpPr>
      <p:sp>
        <p:nvSpPr>
          <p:cNvPr id="107" name="Google Shape;107;p5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08" name="Google Shape;108;p5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Noto Sans Symbols"/>
              <a:buChar char="■"/>
              <a:defRPr sz="1867"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O_Session objective">
  <p:cSld name="WHO_Session objective">
    <p:spTree>
      <p:nvGrpSpPr>
        <p:cNvPr id="1" name="Shape 30"/>
        <p:cNvGrpSpPr/>
        <p:nvPr/>
      </p:nvGrpSpPr>
      <p:grpSpPr>
        <a:xfrm>
          <a:off x="0" y="0"/>
          <a:ext cx="0" cy="0"/>
          <a:chOff x="0" y="0"/>
          <a:chExt cx="0" cy="0"/>
        </a:xfrm>
      </p:grpSpPr>
      <p:sp>
        <p:nvSpPr>
          <p:cNvPr id="31" name="Google Shape;31;p31"/>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32" name="Google Shape;32;p31"/>
          <p:cNvGrpSpPr/>
          <p:nvPr/>
        </p:nvGrpSpPr>
        <p:grpSpPr>
          <a:xfrm flipH="1">
            <a:off x="3564226" y="432000"/>
            <a:ext cx="4410541" cy="720000"/>
            <a:chOff x="3564226" y="288000"/>
            <a:chExt cx="4410541" cy="720000"/>
          </a:xfrm>
        </p:grpSpPr>
        <p:sp>
          <p:nvSpPr>
            <p:cNvPr id="33" name="Google Shape;33;p31"/>
            <p:cNvSpPr/>
            <p:nvPr/>
          </p:nvSpPr>
          <p:spPr>
            <a:xfrm>
              <a:off x="3926541" y="288000"/>
              <a:ext cx="4048226" cy="72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accent3"/>
                </a:solidFill>
                <a:latin typeface="Arial"/>
                <a:ea typeface="Arial"/>
                <a:cs typeface="Arial"/>
                <a:sym typeface="Arial"/>
              </a:endParaRPr>
            </a:p>
          </p:txBody>
        </p:sp>
        <p:pic>
          <p:nvPicPr>
            <p:cNvPr id="34" name="Google Shape;34;p31"/>
            <p:cNvPicPr preferRelativeResize="0"/>
            <p:nvPr/>
          </p:nvPicPr>
          <p:blipFill rotWithShape="1">
            <a:blip r:embed="rId2">
              <a:alphaModFix/>
            </a:blip>
            <a:srcRect/>
            <a:stretch/>
          </p:blipFill>
          <p:spPr>
            <a:xfrm>
              <a:off x="3564226" y="288000"/>
              <a:ext cx="720000" cy="720000"/>
            </a:xfrm>
            <a:prstGeom prst="rect">
              <a:avLst/>
            </a:prstGeom>
            <a:noFill/>
            <a:ln>
              <a:noFill/>
            </a:ln>
          </p:spPr>
        </p:pic>
      </p:grpSp>
      <p:sp>
        <p:nvSpPr>
          <p:cNvPr id="35" name="Google Shape;35;p31"/>
          <p:cNvSpPr txBox="1">
            <a:spLocks noGrp="1"/>
          </p:cNvSpPr>
          <p:nvPr>
            <p:ph type="title"/>
          </p:nvPr>
        </p:nvSpPr>
        <p:spPr>
          <a:xfrm>
            <a:off x="415600" y="432000"/>
            <a:ext cx="11360800" cy="720000"/>
          </a:xfrm>
          <a:prstGeom prst="rect">
            <a:avLst/>
          </a:prstGeom>
          <a:noFill/>
          <a:ln>
            <a:noFill/>
          </a:ln>
        </p:spPr>
        <p:txBody>
          <a:bodyPr spcFirstLastPara="1" wrap="square" lIns="91425" tIns="91425" rIns="91425" bIns="91425" anchor="t" anchorCtr="0">
            <a:noAutofit/>
          </a:bodyPr>
          <a:lstStyle>
            <a:lvl1pPr marR="0" lvl="0" algn="ctr" rtl="1">
              <a:lnSpc>
                <a:spcPct val="100000"/>
              </a:lnSpc>
              <a:spcBef>
                <a:spcPts val="0"/>
              </a:spcBef>
              <a:spcAft>
                <a:spcPts val="0"/>
              </a:spcAft>
              <a:buClr>
                <a:srgbClr val="000000"/>
              </a:buClr>
              <a:buSzPts val="1400"/>
              <a:buFont typeface="Arial"/>
              <a:buNone/>
              <a:defRPr sz="3400" b="1" i="0" u="none" strike="noStrike" cap="none">
                <a:solidFill>
                  <a:schemeClr val="lt1"/>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36" name="Google Shape;36;p31"/>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cSld name="WHO_Title ">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O_Headline &amp; hands">
  <p:cSld name="WHO_Headline &amp; hands">
    <p:spTree>
      <p:nvGrpSpPr>
        <p:cNvPr id="1" name="Shape 39"/>
        <p:cNvGrpSpPr/>
        <p:nvPr/>
      </p:nvGrpSpPr>
      <p:grpSpPr>
        <a:xfrm>
          <a:off x="0" y="0"/>
          <a:ext cx="0" cy="0"/>
          <a:chOff x="0" y="0"/>
          <a:chExt cx="0" cy="0"/>
        </a:xfrm>
      </p:grpSpPr>
      <p:pic>
        <p:nvPicPr>
          <p:cNvPr id="40" name="Google Shape;40;p33" descr="A close-up of two hands  Description automatically generated"/>
          <p:cNvPicPr preferRelativeResize="0"/>
          <p:nvPr/>
        </p:nvPicPr>
        <p:blipFill rotWithShape="1">
          <a:blip r:embed="rId2">
            <a:alphaModFix amt="5000"/>
          </a:blip>
          <a:srcRect l="-1" r="-1"/>
          <a:stretch/>
        </p:blipFill>
        <p:spPr>
          <a:xfrm>
            <a:off x="2317750" y="1260000"/>
            <a:ext cx="7556500" cy="4711700"/>
          </a:xfrm>
          <a:prstGeom prst="rect">
            <a:avLst/>
          </a:prstGeom>
          <a:noFill/>
          <a:ln>
            <a:noFill/>
          </a:ln>
        </p:spPr>
      </p:pic>
      <p:sp>
        <p:nvSpPr>
          <p:cNvPr id="41" name="Google Shape;41;p33"/>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cxnSp>
        <p:nvCxnSpPr>
          <p:cNvPr id="42" name="Google Shape;42;p33"/>
          <p:cNvCxnSpPr/>
          <p:nvPr/>
        </p:nvCxnSpPr>
        <p:spPr>
          <a:xfrm>
            <a:off x="0" y="6012000"/>
            <a:ext cx="12192000" cy="0"/>
          </a:xfrm>
          <a:prstGeom prst="straightConnector1">
            <a:avLst/>
          </a:prstGeom>
          <a:noFill/>
          <a:ln w="19050" cap="flat" cmpd="sng">
            <a:solidFill>
              <a:srgbClr val="EBF1FA"/>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O_Grey title only">
  <p:cSld name="WHO_Grey title only">
    <p:spTree>
      <p:nvGrpSpPr>
        <p:cNvPr id="1" name="Shape 43"/>
        <p:cNvGrpSpPr/>
        <p:nvPr/>
      </p:nvGrpSpPr>
      <p:grpSpPr>
        <a:xfrm>
          <a:off x="0" y="0"/>
          <a:ext cx="0" cy="0"/>
          <a:chOff x="0" y="0"/>
          <a:chExt cx="0" cy="0"/>
        </a:xfrm>
      </p:grpSpPr>
      <p:sp>
        <p:nvSpPr>
          <p:cNvPr id="44" name="Google Shape;44;p34"/>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45" name="Google Shape;45;p34"/>
          <p:cNvPicPr preferRelativeResize="0"/>
          <p:nvPr/>
        </p:nvPicPr>
        <p:blipFill rotWithShape="1">
          <a:blip r:embed="rId2">
            <a:alphaModFix/>
          </a:blip>
          <a:srcRect/>
          <a:stretch/>
        </p:blipFill>
        <p:spPr>
          <a:xfrm>
            <a:off x="2824223" y="24860"/>
            <a:ext cx="6817488" cy="5970191"/>
          </a:xfrm>
          <a:prstGeom prst="rect">
            <a:avLst/>
          </a:prstGeom>
          <a:noFill/>
          <a:ln>
            <a:noFill/>
          </a:ln>
        </p:spPr>
      </p:pic>
      <p:sp>
        <p:nvSpPr>
          <p:cNvPr id="46" name="Google Shape;46;p34"/>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1">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47" name="Google Shape;47;p34"/>
          <p:cNvPicPr preferRelativeResize="0"/>
          <p:nvPr/>
        </p:nvPicPr>
        <p:blipFill rotWithShape="1">
          <a:blip r:embed="rId3">
            <a:alphaModFix/>
          </a:blip>
          <a:srcRect/>
          <a:stretch/>
        </p:blipFill>
        <p:spPr>
          <a:xfrm>
            <a:off x="10064933" y="4715909"/>
            <a:ext cx="1440000" cy="1440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WHO_Blue background and title">
  <p:cSld name="1_WHO_Blue background and title">
    <p:spTree>
      <p:nvGrpSpPr>
        <p:cNvPr id="1" name="Shape 48"/>
        <p:cNvGrpSpPr/>
        <p:nvPr/>
      </p:nvGrpSpPr>
      <p:grpSpPr>
        <a:xfrm>
          <a:off x="0" y="0"/>
          <a:ext cx="0" cy="0"/>
          <a:chOff x="0" y="0"/>
          <a:chExt cx="0" cy="0"/>
        </a:xfrm>
      </p:grpSpPr>
      <p:sp>
        <p:nvSpPr>
          <p:cNvPr id="49" name="Google Shape;49;p35"/>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50" name="Google Shape;50;p35"/>
          <p:cNvPicPr preferRelativeResize="0"/>
          <p:nvPr/>
        </p:nvPicPr>
        <p:blipFill rotWithShape="1">
          <a:blip r:embed="rId2">
            <a:alphaModFix amt="50000"/>
          </a:blip>
          <a:srcRect t="18823" b="18824"/>
          <a:stretch/>
        </p:blipFill>
        <p:spPr>
          <a:xfrm>
            <a:off x="2317750" y="1260000"/>
            <a:ext cx="7556500" cy="4711629"/>
          </a:xfrm>
          <a:prstGeom prst="rect">
            <a:avLst/>
          </a:prstGeom>
          <a:noFill/>
          <a:ln>
            <a:noFill/>
          </a:ln>
        </p:spPr>
      </p:pic>
      <p:sp>
        <p:nvSpPr>
          <p:cNvPr id="51" name="Google Shape;51;p35"/>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WHO_light blue-that's a wrap">
  <p:cSld name="1_WHO_light blue-that's a wrap">
    <p:spTree>
      <p:nvGrpSpPr>
        <p:cNvPr id="1" name="Shape 52"/>
        <p:cNvGrpSpPr/>
        <p:nvPr/>
      </p:nvGrpSpPr>
      <p:grpSpPr>
        <a:xfrm>
          <a:off x="0" y="0"/>
          <a:ext cx="0" cy="0"/>
          <a:chOff x="0" y="0"/>
          <a:chExt cx="0" cy="0"/>
        </a:xfrm>
      </p:grpSpPr>
      <p:sp>
        <p:nvSpPr>
          <p:cNvPr id="53" name="Google Shape;53;p36"/>
          <p:cNvSpPr/>
          <p:nvPr/>
        </p:nvSpPr>
        <p:spPr>
          <a:xfrm>
            <a:off x="-2" y="0"/>
            <a:ext cx="12192002" cy="6012000"/>
          </a:xfrm>
          <a:prstGeom prst="rect">
            <a:avLst/>
          </a:prstGeom>
          <a:solidFill>
            <a:srgbClr val="D5E3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54" name="Google Shape;54;p36"/>
          <p:cNvPicPr preferRelativeResize="0"/>
          <p:nvPr/>
        </p:nvPicPr>
        <p:blipFill rotWithShape="1">
          <a:blip r:embed="rId2">
            <a:alphaModFix amt="50000"/>
          </a:blip>
          <a:srcRect/>
          <a:stretch/>
        </p:blipFill>
        <p:spPr>
          <a:xfrm>
            <a:off x="2824223" y="24860"/>
            <a:ext cx="6817488" cy="59701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002060"/>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1.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rgbClr val="002060"/>
              </a:buClr>
              <a:buSzPts val="3600"/>
              <a:buFont typeface="Arial"/>
              <a:buNone/>
              <a:defRPr sz="3600" b="0" i="0" u="none" strike="noStrike" cap="none">
                <a:solidFill>
                  <a:srgbClr val="00206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r" rtl="1">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r" rtl="1">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r" rtl="1">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29"/>
          <p:cNvSpPr txBox="1"/>
          <p:nvPr/>
        </p:nvSpPr>
        <p:spPr>
          <a:xfrm>
            <a:off x="78834" y="6353778"/>
            <a:ext cx="494967" cy="2993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 sz="1100" b="0" i="0" u="none" strike="noStrike" cap="none">
                <a:solidFill>
                  <a:srgbClr val="757575"/>
                </a:solidFill>
                <a:latin typeface="Calibri"/>
                <a:ea typeface="Calibri"/>
                <a:cs typeface="Calibri"/>
                <a:sym typeface="Calibri"/>
              </a:rPr>
              <a:t> </a:t>
            </a:r>
            <a:endParaRPr/>
          </a:p>
        </p:txBody>
      </p:sp>
      <p:pic>
        <p:nvPicPr>
          <p:cNvPr id="21" name="Google Shape;21;p29"/>
          <p:cNvPicPr preferRelativeResize="0"/>
          <p:nvPr/>
        </p:nvPicPr>
        <p:blipFill rotWithShape="1">
          <a:blip r:embed="rId21">
            <a:alphaModFix/>
          </a:blip>
          <a:srcRect/>
          <a:stretch/>
        </p:blipFill>
        <p:spPr>
          <a:xfrm>
            <a:off x="11058215" y="6241316"/>
            <a:ext cx="957553" cy="4118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r" rtl="1">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r" rtl="1">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r" rtl="1">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49"/>
          <p:cNvSpPr txBox="1"/>
          <p:nvPr/>
        </p:nvSpPr>
        <p:spPr>
          <a:xfrm>
            <a:off x="78834" y="6353778"/>
            <a:ext cx="494967" cy="365125"/>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 sz="1100" b="0" i="0" u="none" strike="noStrike" cap="none">
                <a:solidFill>
                  <a:srgbClr val="757575"/>
                </a:solidFill>
                <a:latin typeface="Arial"/>
                <a:ea typeface="Arial"/>
                <a:cs typeface="Arial"/>
                <a:sym typeface="Arial"/>
              </a:rPr>
              <a:t> </a:t>
            </a:r>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data.unicef.org/topic/child-protection/child-marriage/"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https://data.unwomen.org/globala-database-on-violence-against-women/country-profile/Mozambique/country-snapshot" TargetMode="External"/><Relationship Id="rId4" Type="http://schemas.openxmlformats.org/officeDocument/2006/relationships/hyperlink" Target="https://vaw-data.srhr.org/dat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3AF9Rjki0DE?si=nmGJuolWW8Vtev9W"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p:nvPr/>
        </p:nvSpPr>
        <p:spPr>
          <a:xfrm>
            <a:off x="0" y="0"/>
            <a:ext cx="6096000" cy="5459526"/>
          </a:xfrm>
          <a:prstGeom prst="rect">
            <a:avLst/>
          </a:prstGeom>
          <a:solidFill>
            <a:srgbClr val="EDEDE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15" name="Google Shape;115;p1"/>
          <p:cNvSpPr/>
          <p:nvPr/>
        </p:nvSpPr>
        <p:spPr>
          <a:xfrm>
            <a:off x="0" y="4470750"/>
            <a:ext cx="6096000" cy="10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16" name="Google Shape;116;p1"/>
          <p:cNvSpPr txBox="1"/>
          <p:nvPr/>
        </p:nvSpPr>
        <p:spPr>
          <a:xfrm>
            <a:off x="334148" y="1736229"/>
            <a:ext cx="5138578" cy="187743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3000" b="0" i="0" u="none" strike="noStrike" cap="none">
                <a:solidFill>
                  <a:schemeClr val="dk1"/>
                </a:solidFill>
                <a:latin typeface="Arial"/>
                <a:ea typeface="Arial"/>
                <a:cs typeface="Arial"/>
                <a:sym typeface="Arial"/>
              </a:rPr>
              <a:t>التدبير العلاجي السريري للاغتصاب ولعنف الشريك الحميم في حالات الطوارئ </a:t>
            </a:r>
            <a:endParaRPr/>
          </a:p>
          <a:p>
            <a:pPr marL="0" marR="0" lvl="0" indent="0" algn="r" rtl="1">
              <a:spcBef>
                <a:spcPts val="600"/>
              </a:spcBef>
              <a:spcAft>
                <a:spcPts val="0"/>
              </a:spcAft>
              <a:buNone/>
            </a:pPr>
            <a:r>
              <a:rPr lang="ar" sz="2100" b="0" i="0" u="none" strike="noStrike" cap="none">
                <a:solidFill>
                  <a:schemeClr val="dk1"/>
                </a:solidFill>
                <a:latin typeface="Arial"/>
                <a:ea typeface="Arial"/>
                <a:cs typeface="Arial"/>
                <a:sym typeface="Arial"/>
              </a:rPr>
              <a:t>منهج تدريبي للعاملين في مجال الصحة</a:t>
            </a:r>
            <a:endParaRPr/>
          </a:p>
        </p:txBody>
      </p:sp>
      <p:sp>
        <p:nvSpPr>
          <p:cNvPr id="117" name="Google Shape;117;p1"/>
          <p:cNvSpPr txBox="1">
            <a:spLocks noGrp="1"/>
          </p:cNvSpPr>
          <p:nvPr>
            <p:ph type="ctrTitle"/>
          </p:nvPr>
        </p:nvSpPr>
        <p:spPr>
          <a:xfrm>
            <a:off x="653551" y="4792635"/>
            <a:ext cx="4825832" cy="541871"/>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Clr>
                <a:srgbClr val="035AFF"/>
              </a:buClr>
              <a:buSzPts val="6000"/>
              <a:buFont typeface="Limelight"/>
              <a:buNone/>
            </a:pPr>
            <a:r>
              <a:rPr lang="ar" sz="6000" b="0" i="0" u="none" strike="noStrike" cap="none">
                <a:solidFill>
                  <a:srgbClr val="035AFF"/>
                </a:solidFill>
                <a:latin typeface="Limelight"/>
                <a:ea typeface="Limelight"/>
                <a:cs typeface="Limelight"/>
                <a:sym typeface="Limelight"/>
              </a:rPr>
              <a:t>مجموعة الشرائح</a:t>
            </a:r>
            <a:endParaRPr/>
          </a:p>
        </p:txBody>
      </p:sp>
      <p:sp>
        <p:nvSpPr>
          <p:cNvPr id="118" name="Google Shape;118;p1"/>
          <p:cNvSpPr/>
          <p:nvPr/>
        </p:nvSpPr>
        <p:spPr>
          <a:xfrm>
            <a:off x="6096000" y="0"/>
            <a:ext cx="6096000" cy="6858000"/>
          </a:xfrm>
          <a:prstGeom prst="rect">
            <a:avLst/>
          </a:prstGeom>
          <a:solidFill>
            <a:schemeClr val="accent1"/>
          </a:solidFill>
          <a:ln w="19050" cap="flat" cmpd="sng">
            <a:solidFill>
              <a:srgbClr val="0017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19" name="Google Shape;119;p1" descr="A black and white world map  Description automatically generated"/>
          <p:cNvPicPr preferRelativeResize="0"/>
          <p:nvPr/>
        </p:nvPicPr>
        <p:blipFill rotWithShape="1">
          <a:blip r:embed="rId3">
            <a:alphaModFix/>
          </a:blip>
          <a:srcRect/>
          <a:stretch/>
        </p:blipFill>
        <p:spPr>
          <a:xfrm>
            <a:off x="6072000" y="950451"/>
            <a:ext cx="6120000" cy="4790448"/>
          </a:xfrm>
          <a:prstGeom prst="rect">
            <a:avLst/>
          </a:prstGeom>
          <a:noFill/>
          <a:ln>
            <a:noFill/>
          </a:ln>
        </p:spPr>
      </p:pic>
      <p:pic>
        <p:nvPicPr>
          <p:cNvPr id="120" name="Google Shape;120;p1"/>
          <p:cNvPicPr preferRelativeResize="0"/>
          <p:nvPr/>
        </p:nvPicPr>
        <p:blipFill rotWithShape="1">
          <a:blip r:embed="rId4">
            <a:alphaModFix/>
          </a:blip>
          <a:srcRect/>
          <a:stretch/>
        </p:blipFill>
        <p:spPr>
          <a:xfrm flipH="1">
            <a:off x="5523360" y="481433"/>
            <a:ext cx="1152000" cy="1152000"/>
          </a:xfrm>
          <a:prstGeom prst="rect">
            <a:avLst/>
          </a:prstGeom>
          <a:noFill/>
          <a:ln>
            <a:noFill/>
          </a:ln>
        </p:spPr>
      </p:pic>
      <p:grpSp>
        <p:nvGrpSpPr>
          <p:cNvPr id="121" name="Google Shape;121;p1"/>
          <p:cNvGrpSpPr/>
          <p:nvPr/>
        </p:nvGrpSpPr>
        <p:grpSpPr>
          <a:xfrm>
            <a:off x="4442374" y="6018223"/>
            <a:ext cx="983226" cy="415055"/>
            <a:chOff x="5121785" y="6180774"/>
            <a:chExt cx="1116156" cy="471170"/>
          </a:xfrm>
        </p:grpSpPr>
        <p:grpSp>
          <p:nvGrpSpPr>
            <p:cNvPr id="122" name="Google Shape;122;p1"/>
            <p:cNvGrpSpPr/>
            <p:nvPr/>
          </p:nvGrpSpPr>
          <p:grpSpPr>
            <a:xfrm>
              <a:off x="5665974" y="6311584"/>
              <a:ext cx="571967" cy="213640"/>
              <a:chOff x="-6" y="0"/>
              <a:chExt cx="571967" cy="214271"/>
            </a:xfrm>
          </p:grpSpPr>
          <p:sp>
            <p:nvSpPr>
              <p:cNvPr id="123" name="Google Shape;123;p1"/>
              <p:cNvSpPr/>
              <p:nvPr/>
            </p:nvSpPr>
            <p:spPr>
              <a:xfrm>
                <a:off x="502111" y="123249"/>
                <a:ext cx="69850" cy="89535"/>
              </a:xfrm>
              <a:custGeom>
                <a:avLst/>
                <a:gdLst/>
                <a:ahLst/>
                <a:cxnLst/>
                <a:rect l="l" t="t" r="r" b="b"/>
                <a:pathLst>
                  <a:path w="69850" h="89535" extrusionOk="0">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extrusionOk="0">
                    <a:moveTo>
                      <a:pt x="50963" y="59156"/>
                    </a:moveTo>
                    <a:lnTo>
                      <a:pt x="31114" y="59156"/>
                    </a:lnTo>
                    <a:lnTo>
                      <a:pt x="49618" y="88950"/>
                    </a:lnTo>
                    <a:lnTo>
                      <a:pt x="69227" y="88950"/>
                    </a:lnTo>
                    <a:lnTo>
                      <a:pt x="55702" y="66840"/>
                    </a:lnTo>
                    <a:lnTo>
                      <a:pt x="50963" y="59156"/>
                    </a:lnTo>
                    <a:close/>
                  </a:path>
                  <a:path w="69850" h="89535" extrusionOk="0">
                    <a:moveTo>
                      <a:pt x="24803" y="42367"/>
                    </a:moveTo>
                    <a:lnTo>
                      <a:pt x="17525" y="42811"/>
                    </a:lnTo>
                    <a:lnTo>
                      <a:pt x="63176" y="42811"/>
                    </a:lnTo>
                    <a:lnTo>
                      <a:pt x="63253" y="42519"/>
                    </a:lnTo>
                    <a:lnTo>
                      <a:pt x="31623" y="42519"/>
                    </a:lnTo>
                    <a:lnTo>
                      <a:pt x="24803" y="42367"/>
                    </a:lnTo>
                    <a:close/>
                  </a:path>
                  <a:path w="69850" h="89535" extrusionOk="0">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24" name="Google Shape;124;p1"/>
              <p:cNvSpPr/>
              <p:nvPr/>
            </p:nvSpPr>
            <p:spPr>
              <a:xfrm>
                <a:off x="417433" y="59"/>
                <a:ext cx="73025" cy="87630"/>
              </a:xfrm>
              <a:custGeom>
                <a:avLst/>
                <a:gdLst/>
                <a:ahLst/>
                <a:cxnLst/>
                <a:rect l="l" t="t" r="r" b="b"/>
                <a:pathLst>
                  <a:path w="73025" h="87630" extrusionOk="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25" name="Google Shape;125;p1"/>
              <p:cNvSpPr/>
              <p:nvPr/>
            </p:nvSpPr>
            <p:spPr>
              <a:xfrm>
                <a:off x="419887" y="124131"/>
                <a:ext cx="62865" cy="88265"/>
              </a:xfrm>
              <a:custGeom>
                <a:avLst/>
                <a:gdLst/>
                <a:ahLst/>
                <a:cxnLst/>
                <a:rect l="l" t="t" r="r" b="b"/>
                <a:pathLst>
                  <a:path w="62865" h="88265" extrusionOk="0">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26" name="Google Shape;126;p1"/>
              <p:cNvPicPr preferRelativeResize="0"/>
              <p:nvPr/>
            </p:nvPicPr>
            <p:blipFill rotWithShape="1">
              <a:blip r:embed="rId5">
                <a:alphaModFix/>
              </a:blip>
              <a:srcRect/>
              <a:stretch/>
            </p:blipFill>
            <p:spPr>
              <a:xfrm>
                <a:off x="5714" y="153"/>
                <a:ext cx="73025" cy="87388"/>
              </a:xfrm>
              <a:prstGeom prst="rect">
                <a:avLst/>
              </a:prstGeom>
              <a:noFill/>
              <a:ln>
                <a:noFill/>
              </a:ln>
            </p:spPr>
          </p:pic>
          <p:sp>
            <p:nvSpPr>
              <p:cNvPr id="127" name="Google Shape;127;p1"/>
              <p:cNvSpPr/>
              <p:nvPr/>
            </p:nvSpPr>
            <p:spPr>
              <a:xfrm>
                <a:off x="100006" y="60"/>
                <a:ext cx="169545" cy="88265"/>
              </a:xfrm>
              <a:custGeom>
                <a:avLst/>
                <a:gdLst/>
                <a:ahLst/>
                <a:cxnLst/>
                <a:rect l="l" t="t" r="r" b="b"/>
                <a:pathLst>
                  <a:path w="169545" h="88265" extrusionOk="0">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extrusionOk="0">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28" name="Google Shape;128;p1"/>
              <p:cNvSpPr/>
              <p:nvPr/>
            </p:nvSpPr>
            <p:spPr>
              <a:xfrm>
                <a:off x="-6" y="122196"/>
                <a:ext cx="407670" cy="92075"/>
              </a:xfrm>
              <a:custGeom>
                <a:avLst/>
                <a:gdLst/>
                <a:ahLst/>
                <a:cxnLst/>
                <a:rect l="l" t="t" r="r" b="b"/>
                <a:pathLst>
                  <a:path w="407670" h="92075" extrusionOk="0">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extrusionOk="0">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extrusionOk="0">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extrusionOk="0">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29" name="Google Shape;129;p1"/>
              <p:cNvSpPr/>
              <p:nvPr/>
            </p:nvSpPr>
            <p:spPr>
              <a:xfrm>
                <a:off x="332740" y="267"/>
                <a:ext cx="72390" cy="88265"/>
              </a:xfrm>
              <a:custGeom>
                <a:avLst/>
                <a:gdLst/>
                <a:ahLst/>
                <a:cxnLst/>
                <a:rect l="l" t="t" r="r" b="b"/>
                <a:pathLst>
                  <a:path w="72390" h="88265" extrusionOk="0">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0" name="Google Shape;130;p1"/>
              <p:cNvSpPr/>
              <p:nvPr/>
            </p:nvSpPr>
            <p:spPr>
              <a:xfrm>
                <a:off x="99923" y="124103"/>
                <a:ext cx="60960" cy="88265"/>
              </a:xfrm>
              <a:custGeom>
                <a:avLst/>
                <a:gdLst/>
                <a:ahLst/>
                <a:cxnLst/>
                <a:rect l="l" t="t" r="r" b="b"/>
                <a:pathLst>
                  <a:path w="60960" h="88265" extrusionOk="0">
                    <a:moveTo>
                      <a:pt x="17551" y="0"/>
                    </a:moveTo>
                    <a:lnTo>
                      <a:pt x="0" y="0"/>
                    </a:lnTo>
                    <a:lnTo>
                      <a:pt x="0" y="87998"/>
                    </a:lnTo>
                    <a:lnTo>
                      <a:pt x="60718" y="87998"/>
                    </a:lnTo>
                    <a:lnTo>
                      <a:pt x="60718" y="71424"/>
                    </a:lnTo>
                    <a:lnTo>
                      <a:pt x="17551" y="71424"/>
                    </a:lnTo>
                    <a:lnTo>
                      <a:pt x="17551" y="0"/>
                    </a:lnTo>
                    <a:close/>
                  </a:path>
                </a:pathLst>
              </a:custGeom>
              <a:solidFill>
                <a:srgbClr val="090909"/>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1" name="Google Shape;131;p1"/>
              <p:cNvSpPr/>
              <p:nvPr/>
            </p:nvSpPr>
            <p:spPr>
              <a:xfrm>
                <a:off x="278163" y="0"/>
                <a:ext cx="60960" cy="87630"/>
              </a:xfrm>
              <a:custGeom>
                <a:avLst/>
                <a:gdLst/>
                <a:ahLst/>
                <a:cxnLst/>
                <a:rect l="l" t="t" r="r" b="b"/>
                <a:pathLst>
                  <a:path w="60960" h="87630" extrusionOk="0">
                    <a:moveTo>
                      <a:pt x="17132" y="0"/>
                    </a:moveTo>
                    <a:lnTo>
                      <a:pt x="0" y="0"/>
                    </a:lnTo>
                    <a:lnTo>
                      <a:pt x="0" y="87553"/>
                    </a:lnTo>
                    <a:lnTo>
                      <a:pt x="60756" y="87553"/>
                    </a:lnTo>
                    <a:lnTo>
                      <a:pt x="60756" y="71424"/>
                    </a:lnTo>
                    <a:lnTo>
                      <a:pt x="17132" y="71424"/>
                    </a:lnTo>
                    <a:lnTo>
                      <a:pt x="17132" y="0"/>
                    </a:lnTo>
                    <a:close/>
                  </a:path>
                </a:pathLst>
              </a:custGeom>
              <a:solidFill>
                <a:srgbClr val="1FA0DA"/>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2" name="Google Shape;132;p1"/>
              <p:cNvSpPr/>
              <p:nvPr/>
            </p:nvSpPr>
            <p:spPr>
              <a:xfrm>
                <a:off x="206584" y="26629"/>
                <a:ext cx="342900" cy="139700"/>
              </a:xfrm>
              <a:custGeom>
                <a:avLst/>
                <a:gdLst/>
                <a:ahLst/>
                <a:cxnLst/>
                <a:rect l="l" t="t" r="r" b="b"/>
                <a:pathLst>
                  <a:path w="342900" h="139700" extrusionOk="0">
                    <a:moveTo>
                      <a:pt x="27825" y="29692"/>
                    </a:moveTo>
                    <a:lnTo>
                      <a:pt x="13881" y="0"/>
                    </a:lnTo>
                    <a:lnTo>
                      <a:pt x="0" y="29692"/>
                    </a:lnTo>
                    <a:lnTo>
                      <a:pt x="27825" y="29692"/>
                    </a:lnTo>
                    <a:close/>
                  </a:path>
                  <a:path w="342900" h="139700" extrusionOk="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b="0" i="0" u="none" strike="noStrike" cap="none">
                  <a:solidFill>
                    <a:schemeClr val="dk1"/>
                  </a:solidFill>
                  <a:latin typeface="Arial"/>
                  <a:ea typeface="Arial"/>
                  <a:cs typeface="Arial"/>
                  <a:sym typeface="Arial"/>
                </a:endParaRPr>
              </a:p>
            </p:txBody>
          </p:sp>
        </p:grpSp>
        <p:pic>
          <p:nvPicPr>
            <p:cNvPr id="133" name="Google Shape;133;p1"/>
            <p:cNvPicPr preferRelativeResize="0"/>
            <p:nvPr/>
          </p:nvPicPr>
          <p:blipFill rotWithShape="1">
            <a:blip r:embed="rId6">
              <a:alphaModFix/>
            </a:blip>
            <a:srcRect/>
            <a:stretch/>
          </p:blipFill>
          <p:spPr>
            <a:xfrm>
              <a:off x="5121785" y="6180774"/>
              <a:ext cx="470535" cy="47117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p:nvPr/>
        </p:nvSpPr>
        <p:spPr>
          <a:xfrm>
            <a:off x="1079400" y="1079999"/>
            <a:ext cx="10033200" cy="4325933"/>
          </a:xfrm>
          <a:prstGeom prst="rect">
            <a:avLst/>
          </a:prstGeom>
          <a:noFill/>
          <a:ln w="31750" cap="flat" cmpd="sng">
            <a:solidFill>
              <a:schemeClr val="accent2"/>
            </a:solidFill>
            <a:prstDash val="solid"/>
            <a:round/>
            <a:headEnd type="none" w="sm" len="sm"/>
            <a:tailEnd type="none" w="sm" len="sm"/>
          </a:ln>
        </p:spPr>
        <p:txBody>
          <a:bodyPr spcFirstLastPara="1" wrap="square" lIns="288000" tIns="288000" rIns="288000" bIns="180000" anchor="t" anchorCtr="0">
            <a:spAutoFit/>
          </a:bodyPr>
          <a:lstStyle/>
          <a:p>
            <a:pPr marL="0" marR="0" lvl="0" indent="0" algn="r" rtl="1">
              <a:lnSpc>
                <a:spcPct val="120000"/>
              </a:lnSpc>
              <a:spcBef>
                <a:spcPts val="0"/>
              </a:spcBef>
              <a:spcAft>
                <a:spcPts val="0"/>
              </a:spcAft>
              <a:buNone/>
            </a:pPr>
            <a:r>
              <a:rPr lang="ar" sz="1600" b="0" i="0" u="none" strike="noStrike" cap="none">
                <a:solidFill>
                  <a:schemeClr val="dk1"/>
                </a:solidFill>
                <a:latin typeface="Calibri"/>
                <a:ea typeface="Calibri"/>
                <a:cs typeface="Calibri"/>
                <a:sym typeface="Calibri"/>
              </a:rPr>
              <a:t>فلورا هي الأكبر بين أربعة أطفال (ثلاث فتيات وأخ يبلغ من العمر 4 سنوات). عندما كانت تبلغ من العمر 15 عاماً، بدأت هجمات شنتها مجموعة ميليشيا محلية تقترب أكثر فأكثر من قريتها. تم اختطاف إحدى معلماتها، ويصرّ والداها على أن يتوقف الأطفال عن الذهاب إلى المدرسة. وعندما تم اختطاف خمس فتيات من القرية أيضاً، أعلن والد فلورا أنهم سيغادرون المنطقة للبحث عن الأمان عبر الحدود في بلد آخر. وهذا الأمر يستغرق أسبوعاً من المشي.</a:t>
            </a:r>
            <a:endParaRPr/>
          </a:p>
          <a:p>
            <a:pPr marL="0" marR="0" lvl="0" indent="0" algn="r" rtl="1">
              <a:lnSpc>
                <a:spcPct val="120000"/>
              </a:lnSpc>
              <a:spcBef>
                <a:spcPts val="1200"/>
              </a:spcBef>
              <a:spcAft>
                <a:spcPts val="0"/>
              </a:spcAft>
              <a:buNone/>
            </a:pPr>
            <a:r>
              <a:rPr lang="ar" sz="1600" b="0" i="0" u="none" strike="noStrike" cap="none">
                <a:solidFill>
                  <a:schemeClr val="dk1"/>
                </a:solidFill>
                <a:latin typeface="Calibri"/>
                <a:ea typeface="Calibri"/>
                <a:cs typeface="Calibri"/>
                <a:sym typeface="Calibri"/>
              </a:rPr>
              <a:t>في اليوم التالي، عربت فلورا وعائلتها قمة الجبل ليجدوا أن الطريق أمامهم محاصر حيث يقف أفراد من الميليشيا، جميعهم مدجّجون بالسلاح. طلب والد فلورا من أفراد العائلة أن يلتزموا الصمت ويتركوا له الحديث. نظر رجال الميليشيا إلى عائلة فلورا وأخبروا والدها أنّ بإمكانه الاستغناء عن واحدة من بناته، وطلبوا منه أن يقرر أي فتاة يقدّمها لهم. حاول والدها أن يعرض عليهم المال بدلاً من ذلك، لكن أحد الجنود ضرب والدها في رأسه بمسدسه. صرخت والدتها وجثت على ركبتيها إلى جانبه. </a:t>
            </a:r>
            <a:endParaRPr/>
          </a:p>
          <a:p>
            <a:pPr marL="0" marR="0" lvl="0" indent="0" algn="r" rtl="1">
              <a:lnSpc>
                <a:spcPct val="120000"/>
              </a:lnSpc>
              <a:spcBef>
                <a:spcPts val="1200"/>
              </a:spcBef>
              <a:spcAft>
                <a:spcPts val="0"/>
              </a:spcAft>
              <a:buNone/>
            </a:pPr>
            <a:r>
              <a:rPr lang="ar" sz="1600" b="0" i="0" u="none" strike="noStrike" cap="none">
                <a:solidFill>
                  <a:schemeClr val="dk1"/>
                </a:solidFill>
                <a:latin typeface="Calibri"/>
                <a:ea typeface="Calibri"/>
                <a:cs typeface="Calibri"/>
                <a:sym typeface="Calibri"/>
              </a:rPr>
              <a:t>ثم رأت فلورا أحد الجنود يمسك بأختها البالغة من العمر 11 عاماً. راحت تصرخ في وجه الجنود رغم أنّها مرعوبة، بل وحاولت التمسك بشقيقتها. قابلها الجنود بالضحك. يقول أحدهم: "هذه الفتاة عنيدة". ويقول الآخرون: "سوف تسبب لنا الكثير من المتاعب". يوجّه الجندي الأول صفعة قوية على وجه فلورا. أصبحت الدنيا مظلمة وضبابية في عينيها للحظة من الزمن، وعندما استعادت قدرتها على النظر، لمحت شقيقتها وهي مربوطة في الجزء الخلفي من شاحنة تغادر الموقع.</a:t>
            </a:r>
            <a:endParaRPr/>
          </a:p>
        </p:txBody>
      </p:sp>
      <p:sp>
        <p:nvSpPr>
          <p:cNvPr id="218" name="Google Shape;218;p10"/>
          <p:cNvSpPr/>
          <p:nvPr/>
        </p:nvSpPr>
        <p:spPr>
          <a:xfrm>
            <a:off x="4674000" y="576000"/>
            <a:ext cx="2844000" cy="503999"/>
          </a:xfrm>
          <a:prstGeom prst="rect">
            <a:avLst/>
          </a:prstGeom>
          <a:solidFill>
            <a:schemeClr val="accent2"/>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19" name="Google Shape;219;p10"/>
          <p:cNvSpPr txBox="1"/>
          <p:nvPr/>
        </p:nvSpPr>
        <p:spPr>
          <a:xfrm>
            <a:off x="4712734" y="619200"/>
            <a:ext cx="2766532" cy="480131"/>
          </a:xfrm>
          <a:prstGeom prst="rect">
            <a:avLst/>
          </a:prstGeom>
          <a:noFill/>
          <a:ln>
            <a:noFill/>
          </a:ln>
        </p:spPr>
        <p:txBody>
          <a:bodyPr spcFirstLastPara="1" wrap="square" lIns="91425" tIns="45700" rIns="91425" bIns="45700" anchor="t" anchorCtr="0">
            <a:spAutoFit/>
          </a:bodyPr>
          <a:lstStyle/>
          <a:p>
            <a:pPr marL="0" marR="0" lvl="0" indent="0" algn="r" rtl="1">
              <a:lnSpc>
                <a:spcPct val="90000"/>
              </a:lnSpc>
              <a:spcBef>
                <a:spcPts val="0"/>
              </a:spcBef>
              <a:spcAft>
                <a:spcPts val="0"/>
              </a:spcAft>
              <a:buClr>
                <a:schemeClr val="lt1"/>
              </a:buClr>
              <a:buSzPts val="2800"/>
              <a:buFont typeface="Arial"/>
              <a:buNone/>
            </a:pPr>
            <a:r>
              <a:rPr lang="ar" sz="2800" b="0" i="0" u="none" strike="noStrike" cap="none">
                <a:solidFill>
                  <a:schemeClr val="lt1"/>
                </a:solidFill>
                <a:latin typeface="Arial"/>
                <a:ea typeface="Arial"/>
                <a:cs typeface="Arial"/>
                <a:sym typeface="Arial"/>
              </a:rPr>
              <a:t>السيناريو الأول: فلورا</a:t>
            </a:r>
            <a:endParaRPr/>
          </a:p>
        </p:txBody>
      </p:sp>
      <p:sp>
        <p:nvSpPr>
          <p:cNvPr id="220" name="Google Shape;220;p10"/>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p:nvPr/>
        </p:nvSpPr>
        <p:spPr>
          <a:xfrm>
            <a:off x="1084289" y="1080000"/>
            <a:ext cx="10028419" cy="4266440"/>
          </a:xfrm>
          <a:prstGeom prst="rect">
            <a:avLst/>
          </a:prstGeom>
          <a:noFill/>
          <a:ln w="317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6" name="Google Shape;226;p11"/>
          <p:cNvSpPr/>
          <p:nvPr/>
        </p:nvSpPr>
        <p:spPr>
          <a:xfrm>
            <a:off x="4674000" y="576000"/>
            <a:ext cx="2844000" cy="503999"/>
          </a:xfrm>
          <a:prstGeom prst="rect">
            <a:avLst/>
          </a:prstGeom>
          <a:solidFill>
            <a:schemeClr val="accent2"/>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7" name="Google Shape;227;p11"/>
          <p:cNvSpPr txBox="1"/>
          <p:nvPr/>
        </p:nvSpPr>
        <p:spPr>
          <a:xfrm>
            <a:off x="4712734" y="619466"/>
            <a:ext cx="2766532" cy="480131"/>
          </a:xfrm>
          <a:prstGeom prst="rect">
            <a:avLst/>
          </a:prstGeom>
          <a:noFill/>
          <a:ln>
            <a:noFill/>
          </a:ln>
        </p:spPr>
        <p:txBody>
          <a:bodyPr spcFirstLastPara="1" wrap="square" lIns="91425" tIns="45700" rIns="91425" bIns="45700" anchor="t" anchorCtr="0">
            <a:spAutoFit/>
          </a:bodyPr>
          <a:lstStyle/>
          <a:p>
            <a:pPr marL="0" marR="0" lvl="0" indent="0" algn="r" rtl="1">
              <a:lnSpc>
                <a:spcPct val="90000"/>
              </a:lnSpc>
              <a:spcBef>
                <a:spcPts val="0"/>
              </a:spcBef>
              <a:spcAft>
                <a:spcPts val="0"/>
              </a:spcAft>
              <a:buClr>
                <a:schemeClr val="lt1"/>
              </a:buClr>
              <a:buSzPts val="2800"/>
              <a:buFont typeface="Arial"/>
              <a:buNone/>
            </a:pPr>
            <a:r>
              <a:rPr lang="ar" sz="2800" b="0" i="0" u="none" strike="noStrike" cap="none">
                <a:solidFill>
                  <a:schemeClr val="lt1"/>
                </a:solidFill>
                <a:latin typeface="Arial"/>
                <a:ea typeface="Arial"/>
                <a:cs typeface="Arial"/>
                <a:sym typeface="Arial"/>
              </a:rPr>
              <a:t>السيناريو الأول: فلورا</a:t>
            </a:r>
            <a:endParaRPr/>
          </a:p>
        </p:txBody>
      </p:sp>
      <p:sp>
        <p:nvSpPr>
          <p:cNvPr id="228" name="Google Shape;228;p11"/>
          <p:cNvSpPr txBox="1"/>
          <p:nvPr/>
        </p:nvSpPr>
        <p:spPr>
          <a:xfrm>
            <a:off x="1440000" y="2525273"/>
            <a:ext cx="9312000" cy="2195418"/>
          </a:xfrm>
          <a:prstGeom prst="rect">
            <a:avLst/>
          </a:prstGeom>
          <a:noFill/>
          <a:ln>
            <a:noFill/>
          </a:ln>
        </p:spPr>
        <p:txBody>
          <a:bodyPr spcFirstLastPara="1" wrap="square" lIns="121900" tIns="60925" rIns="121900" bIns="60925" anchor="t" anchorCtr="0">
            <a:spAutoFit/>
          </a:bodyPr>
          <a:lstStyle/>
          <a:p>
            <a:pPr marL="0" marR="0" lvl="0" indent="0" algn="r" rtl="1">
              <a:lnSpc>
                <a:spcPct val="120000"/>
              </a:lnSpc>
              <a:spcBef>
                <a:spcPts val="800"/>
              </a:spcBef>
              <a:spcAft>
                <a:spcPts val="0"/>
              </a:spcAft>
              <a:buNone/>
            </a:pPr>
            <a:r>
              <a:rPr lang="ar" sz="2400" b="0" i="0" u="none" strike="noStrike" cap="none">
                <a:solidFill>
                  <a:schemeClr val="dk1"/>
                </a:solidFill>
                <a:latin typeface="Calibri"/>
                <a:ea typeface="Calibri"/>
                <a:cs typeface="Calibri"/>
                <a:sym typeface="Calibri"/>
              </a:rPr>
              <a:t>التفت إلى الأشخاص الجالسين بجوارك وناقش الأسئلة التالية معهم</a:t>
            </a:r>
            <a:endParaRPr sz="2400" b="0" i="0" u="none" strike="noStrike" cap="none">
              <a:solidFill>
                <a:schemeClr val="dk1"/>
              </a:solidFill>
              <a:latin typeface="Arial"/>
              <a:ea typeface="Arial"/>
              <a:cs typeface="Arial"/>
              <a:sym typeface="Arial"/>
            </a:endParaRPr>
          </a:p>
          <a:p>
            <a:pPr marL="360000" marR="0" lvl="0" indent="-360000" algn="r" rtl="1">
              <a:lnSpc>
                <a:spcPct val="120000"/>
              </a:lnSpc>
              <a:spcBef>
                <a:spcPts val="800"/>
              </a:spcBef>
              <a:spcAft>
                <a:spcPts val="0"/>
              </a:spcAft>
              <a:buClr>
                <a:schemeClr val="accent2"/>
              </a:buClr>
              <a:buSzPts val="2640"/>
              <a:buFont typeface="Arial"/>
              <a:buChar char="•"/>
            </a:pPr>
            <a:r>
              <a:rPr lang="ar" sz="2200" b="0" i="0" u="none" strike="noStrike" cap="none">
                <a:solidFill>
                  <a:schemeClr val="dk1"/>
                </a:solidFill>
                <a:latin typeface="Calibri"/>
                <a:ea typeface="Calibri"/>
                <a:cs typeface="Calibri"/>
                <a:sym typeface="Calibri"/>
              </a:rPr>
              <a:t>كيف يؤثر النوع الاجتماعي على سلطة الأشخاص في القصة؟</a:t>
            </a:r>
            <a:endParaRPr sz="2200" b="0" i="0" u="none" strike="noStrike" cap="none">
              <a:solidFill>
                <a:schemeClr val="dk1"/>
              </a:solidFill>
              <a:latin typeface="Arial"/>
              <a:ea typeface="Arial"/>
              <a:cs typeface="Arial"/>
              <a:sym typeface="Arial"/>
            </a:endParaRPr>
          </a:p>
          <a:p>
            <a:pPr marL="360000" marR="0" lvl="0" indent="-360000" algn="r" rtl="1">
              <a:lnSpc>
                <a:spcPct val="120000"/>
              </a:lnSpc>
              <a:spcBef>
                <a:spcPts val="800"/>
              </a:spcBef>
              <a:spcAft>
                <a:spcPts val="0"/>
              </a:spcAft>
              <a:buClr>
                <a:schemeClr val="accent2"/>
              </a:buClr>
              <a:buSzPts val="2640"/>
              <a:buFont typeface="Arial"/>
              <a:buChar char="•"/>
            </a:pPr>
            <a:r>
              <a:rPr lang="ar" sz="2200" b="0" i="0" u="none" strike="noStrike" cap="none">
                <a:solidFill>
                  <a:schemeClr val="dk1"/>
                </a:solidFill>
                <a:latin typeface="Calibri"/>
                <a:ea typeface="Calibri"/>
                <a:cs typeface="Calibri"/>
                <a:sym typeface="Calibri"/>
              </a:rPr>
              <a:t>أين ترى أنّ السلطة تساهم في العنف و/أو تشكل حالة العنف؟</a:t>
            </a:r>
            <a:endParaRPr sz="2200" b="0" i="0" u="none" strike="noStrike" cap="none">
              <a:solidFill>
                <a:schemeClr val="dk1"/>
              </a:solidFill>
              <a:latin typeface="Arial"/>
              <a:ea typeface="Arial"/>
              <a:cs typeface="Arial"/>
              <a:sym typeface="Arial"/>
            </a:endParaRPr>
          </a:p>
          <a:p>
            <a:pPr marL="360000" marR="0" lvl="0" indent="-360000" algn="r" rtl="1">
              <a:lnSpc>
                <a:spcPct val="120000"/>
              </a:lnSpc>
              <a:spcBef>
                <a:spcPts val="800"/>
              </a:spcBef>
              <a:spcAft>
                <a:spcPts val="0"/>
              </a:spcAft>
              <a:buClr>
                <a:schemeClr val="accent2"/>
              </a:buClr>
              <a:buSzPts val="2640"/>
              <a:buFont typeface="Arial"/>
              <a:buChar char="•"/>
            </a:pPr>
            <a:r>
              <a:rPr lang="ar" sz="2200" b="0" i="0" u="none" strike="noStrike" cap="none">
                <a:solidFill>
                  <a:schemeClr val="dk1"/>
                </a:solidFill>
                <a:latin typeface="Calibri"/>
                <a:ea typeface="Calibri"/>
                <a:cs typeface="Calibri"/>
                <a:sym typeface="Calibri"/>
              </a:rPr>
              <a:t>ما هي أشكال العنف التي تراها؟</a:t>
            </a:r>
            <a:endParaRPr sz="2200" b="0" i="0" u="none" strike="noStrike" cap="none">
              <a:solidFill>
                <a:schemeClr val="dk1"/>
              </a:solidFill>
              <a:latin typeface="Arial"/>
              <a:ea typeface="Arial"/>
              <a:cs typeface="Arial"/>
              <a:sym typeface="Arial"/>
            </a:endParaRPr>
          </a:p>
        </p:txBody>
      </p:sp>
      <p:grpSp>
        <p:nvGrpSpPr>
          <p:cNvPr id="229" name="Google Shape;229;p11"/>
          <p:cNvGrpSpPr/>
          <p:nvPr/>
        </p:nvGrpSpPr>
        <p:grpSpPr>
          <a:xfrm>
            <a:off x="1440000" y="1202703"/>
            <a:ext cx="2013353" cy="1199867"/>
            <a:chOff x="8732120" y="576000"/>
            <a:chExt cx="2019880" cy="1203757"/>
          </a:xfrm>
        </p:grpSpPr>
        <p:sp>
          <p:nvSpPr>
            <p:cNvPr id="230" name="Google Shape;230;p11"/>
            <p:cNvSpPr/>
            <p:nvPr/>
          </p:nvSpPr>
          <p:spPr>
            <a:xfrm>
              <a:off x="8732120" y="844161"/>
              <a:ext cx="1146413" cy="935596"/>
            </a:xfrm>
            <a:prstGeom prst="wedgeRoundRectCallout">
              <a:avLst>
                <a:gd name="adj1" fmla="val -4964"/>
                <a:gd name="adj2" fmla="val 72685"/>
                <a:gd name="adj3" fmla="val 16667"/>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1" name="Google Shape;231;p11"/>
            <p:cNvSpPr/>
            <p:nvPr/>
          </p:nvSpPr>
          <p:spPr>
            <a:xfrm>
              <a:off x="9497562" y="576000"/>
              <a:ext cx="1254438" cy="1023757"/>
            </a:xfrm>
            <a:prstGeom prst="wedgeEllipseCallout">
              <a:avLst>
                <a:gd name="adj1" fmla="val -4964"/>
                <a:gd name="adj2" fmla="val 70833"/>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232" name="Google Shape;232;p11"/>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p:nvPr/>
        </p:nvSpPr>
        <p:spPr>
          <a:xfrm flipH="1">
            <a:off x="704569" y="1900536"/>
            <a:ext cx="3427857" cy="3428492"/>
          </a:xfrm>
          <a:prstGeom prst="ellipse">
            <a:avLst/>
          </a:prstGeom>
          <a:solidFill>
            <a:schemeClr val="accent5"/>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238" name="Google Shape;238;p12"/>
          <p:cNvSpPr/>
          <p:nvPr/>
        </p:nvSpPr>
        <p:spPr>
          <a:xfrm>
            <a:off x="818385" y="2014839"/>
            <a:ext cx="3200227" cy="3199885"/>
          </a:xfrm>
          <a:prstGeom prst="ellipse">
            <a:avLst/>
          </a:prstGeom>
          <a:solidFill>
            <a:schemeClr val="lt1">
              <a:alpha val="89411"/>
            </a:schemeClr>
          </a:solidFill>
          <a:ln>
            <a:noFill/>
          </a:ln>
        </p:spPr>
        <p:txBody>
          <a:bodyPr spcFirstLastPara="1" wrap="square" lIns="121900" tIns="121900" rIns="121900" bIns="121900" anchor="ctr"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239" name="Google Shape;239;p12"/>
          <p:cNvSpPr txBox="1"/>
          <p:nvPr/>
        </p:nvSpPr>
        <p:spPr>
          <a:xfrm>
            <a:off x="1159503" y="2472052"/>
            <a:ext cx="2285239" cy="2285461"/>
          </a:xfrm>
          <a:prstGeom prst="rect">
            <a:avLst/>
          </a:prstGeom>
          <a:noFill/>
          <a:ln>
            <a:noFill/>
          </a:ln>
        </p:spPr>
        <p:txBody>
          <a:bodyPr spcFirstLastPara="1" wrap="square" lIns="27050" tIns="27050" rIns="27050" bIns="27050" anchor="ctr" anchorCtr="0">
            <a:noAutofit/>
          </a:bodyPr>
          <a:lstStyle/>
          <a:p>
            <a:pPr marL="0" marR="0" lvl="0" indent="0" algn="ctr" rtl="1">
              <a:lnSpc>
                <a:spcPct val="90000"/>
              </a:lnSpc>
              <a:spcBef>
                <a:spcPts val="0"/>
              </a:spcBef>
              <a:spcAft>
                <a:spcPts val="0"/>
              </a:spcAft>
              <a:buNone/>
            </a:pPr>
            <a:r>
              <a:rPr lang="ar" sz="2000" b="0" i="0" u="none" strike="noStrike" cap="none">
                <a:solidFill>
                  <a:schemeClr val="dk1"/>
                </a:solidFill>
                <a:latin typeface="Calibri"/>
                <a:ea typeface="Calibri"/>
                <a:cs typeface="Calibri"/>
                <a:sym typeface="Calibri"/>
              </a:rPr>
              <a:t>كلما تمتع الفرد أو المؤسسة بسلطة أكبر، يصبح من الأسهل عليهم ارتكاب أعمال العنف القائم على النوع الاجتماعي.</a:t>
            </a:r>
            <a:endParaRPr sz="2000" b="0" i="0" u="none" strike="noStrike" cap="none">
              <a:solidFill>
                <a:schemeClr val="accent1"/>
              </a:solidFill>
              <a:latin typeface="Arial"/>
              <a:ea typeface="Arial"/>
              <a:cs typeface="Arial"/>
              <a:sym typeface="Arial"/>
            </a:endParaRPr>
          </a:p>
        </p:txBody>
      </p:sp>
      <p:sp>
        <p:nvSpPr>
          <p:cNvPr id="240" name="Google Shape;240;p12"/>
          <p:cNvSpPr/>
          <p:nvPr/>
        </p:nvSpPr>
        <p:spPr>
          <a:xfrm rot="-2700000" flipH="1">
            <a:off x="4251489" y="1904680"/>
            <a:ext cx="3419601" cy="3419601"/>
          </a:xfrm>
          <a:prstGeom prst="teardrop">
            <a:avLst>
              <a:gd name="adj" fmla="val 100000"/>
            </a:avLst>
          </a:prstGeom>
          <a:solidFill>
            <a:schemeClr val="accent2"/>
          </a:solidFill>
          <a:ln>
            <a:noFill/>
          </a:ln>
        </p:spPr>
        <p:txBody>
          <a:bodyPr spcFirstLastPara="1" wrap="square" lIns="121900" tIns="121900" rIns="121900" bIns="121900" anchor="ctr"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241" name="Google Shape;241;p12"/>
          <p:cNvSpPr/>
          <p:nvPr/>
        </p:nvSpPr>
        <p:spPr>
          <a:xfrm>
            <a:off x="4361174" y="2014839"/>
            <a:ext cx="3200227" cy="3199885"/>
          </a:xfrm>
          <a:prstGeom prst="ellipse">
            <a:avLst/>
          </a:prstGeom>
          <a:solidFill>
            <a:schemeClr val="lt1">
              <a:alpha val="89411"/>
            </a:schemeClr>
          </a:solidFill>
          <a:ln w="254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242" name="Google Shape;242;p12"/>
          <p:cNvSpPr txBox="1"/>
          <p:nvPr/>
        </p:nvSpPr>
        <p:spPr>
          <a:xfrm>
            <a:off x="4818668" y="2472052"/>
            <a:ext cx="2285239" cy="2285461"/>
          </a:xfrm>
          <a:prstGeom prst="rect">
            <a:avLst/>
          </a:prstGeom>
          <a:noFill/>
          <a:ln>
            <a:noFill/>
          </a:ln>
        </p:spPr>
        <p:txBody>
          <a:bodyPr spcFirstLastPara="1" wrap="square" lIns="27050" tIns="27050" rIns="27050" bIns="27050" anchor="ctr" anchorCtr="0">
            <a:noAutofit/>
          </a:bodyPr>
          <a:lstStyle/>
          <a:p>
            <a:pPr marL="0" marR="0" lvl="0" indent="0" algn="ctr" rtl="1">
              <a:lnSpc>
                <a:spcPct val="90000"/>
              </a:lnSpc>
              <a:spcBef>
                <a:spcPts val="0"/>
              </a:spcBef>
              <a:spcAft>
                <a:spcPts val="0"/>
              </a:spcAft>
              <a:buNone/>
            </a:pPr>
            <a:r>
              <a:rPr lang="ar" sz="2000" b="0" i="0" u="none" strike="noStrike" cap="none">
                <a:solidFill>
                  <a:schemeClr val="dk1"/>
                </a:solidFill>
                <a:latin typeface="Calibri"/>
                <a:ea typeface="Calibri"/>
                <a:cs typeface="Calibri"/>
                <a:sym typeface="Calibri"/>
              </a:rPr>
              <a:t>العوامل المتعددة الجوانب تزيد أو تقلل من قابلية الشخص للتأثر.</a:t>
            </a:r>
            <a:endParaRPr sz="2000" b="0" i="0" u="none" strike="noStrike" cap="none">
              <a:solidFill>
                <a:schemeClr val="accent1"/>
              </a:solidFill>
              <a:latin typeface="Arial"/>
              <a:ea typeface="Arial"/>
              <a:cs typeface="Arial"/>
              <a:sym typeface="Arial"/>
            </a:endParaRPr>
          </a:p>
        </p:txBody>
      </p:sp>
      <p:sp>
        <p:nvSpPr>
          <p:cNvPr id="243" name="Google Shape;243;p12"/>
          <p:cNvSpPr/>
          <p:nvPr/>
        </p:nvSpPr>
        <p:spPr>
          <a:xfrm rot="-2700000" flipH="1">
            <a:off x="7794278" y="1904680"/>
            <a:ext cx="3419601" cy="3419601"/>
          </a:xfrm>
          <a:prstGeom prst="teardrop">
            <a:avLst>
              <a:gd name="adj" fmla="val 100000"/>
            </a:avLst>
          </a:prstGeom>
          <a:solidFill>
            <a:schemeClr val="accent4"/>
          </a:solidFill>
          <a:ln>
            <a:noFill/>
          </a:ln>
        </p:spPr>
        <p:txBody>
          <a:bodyPr spcFirstLastPara="1" wrap="square" lIns="121900" tIns="121900" rIns="121900" bIns="121900" anchor="ctr"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244" name="Google Shape;244;p12"/>
          <p:cNvSpPr/>
          <p:nvPr/>
        </p:nvSpPr>
        <p:spPr>
          <a:xfrm>
            <a:off x="7903964" y="2014839"/>
            <a:ext cx="3200227" cy="3199885"/>
          </a:xfrm>
          <a:prstGeom prst="ellipse">
            <a:avLst/>
          </a:prstGeom>
          <a:solidFill>
            <a:schemeClr val="lt1">
              <a:alpha val="89411"/>
            </a:schemeClr>
          </a:solidFill>
          <a:ln w="254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245" name="Google Shape;245;p12"/>
          <p:cNvSpPr txBox="1"/>
          <p:nvPr/>
        </p:nvSpPr>
        <p:spPr>
          <a:xfrm>
            <a:off x="8192745" y="2505704"/>
            <a:ext cx="2554664" cy="2285461"/>
          </a:xfrm>
          <a:prstGeom prst="rect">
            <a:avLst/>
          </a:prstGeom>
          <a:noFill/>
          <a:ln>
            <a:noFill/>
          </a:ln>
        </p:spPr>
        <p:txBody>
          <a:bodyPr spcFirstLastPara="1" wrap="square" lIns="27050" tIns="27050" rIns="27050" bIns="27050" anchor="ctr" anchorCtr="0">
            <a:noAutofit/>
          </a:bodyPr>
          <a:lstStyle/>
          <a:p>
            <a:pPr marL="0" marR="0" lvl="0" indent="0" algn="ctr" rtl="1">
              <a:lnSpc>
                <a:spcPct val="90000"/>
              </a:lnSpc>
              <a:spcBef>
                <a:spcPts val="0"/>
              </a:spcBef>
              <a:spcAft>
                <a:spcPts val="0"/>
              </a:spcAft>
              <a:buNone/>
            </a:pPr>
            <a:r>
              <a:rPr lang="ar" sz="2000" b="0" i="0" u="none" strike="noStrike" cap="none" dirty="0">
                <a:solidFill>
                  <a:schemeClr val="dk1"/>
                </a:solidFill>
                <a:latin typeface="Calibri"/>
                <a:ea typeface="Calibri"/>
                <a:cs typeface="Calibri"/>
                <a:sym typeface="Calibri"/>
              </a:rPr>
              <a:t>أي فعل أو تهديد أو ممارسة للسيطرة يستخدم أدوار ومعايير النوع الاجتماعي لتقليل قوة الشخص هو عنف قائم على النوع الاجتماعي.</a:t>
            </a:r>
            <a:endParaRPr sz="2000" b="0" i="0" u="none" strike="noStrike" cap="none" dirty="0">
              <a:solidFill>
                <a:schemeClr val="accent1"/>
              </a:solidFill>
              <a:latin typeface="Arial"/>
              <a:ea typeface="Arial"/>
              <a:cs typeface="Arial"/>
              <a:sym typeface="Arial"/>
            </a:endParaRPr>
          </a:p>
        </p:txBody>
      </p:sp>
      <p:sp>
        <p:nvSpPr>
          <p:cNvPr id="246" name="Google Shape;246;p12"/>
          <p:cNvSpPr txBox="1"/>
          <p:nvPr/>
        </p:nvSpPr>
        <p:spPr>
          <a:xfrm>
            <a:off x="1534533" y="313701"/>
            <a:ext cx="8939600" cy="1075200"/>
          </a:xfrm>
          <a:prstGeom prst="rect">
            <a:avLst/>
          </a:prstGeom>
          <a:noFill/>
          <a:ln>
            <a:noFill/>
          </a:ln>
        </p:spPr>
        <p:txBody>
          <a:bodyPr spcFirstLastPara="1" wrap="square" lIns="121900" tIns="121900" rIns="121900" bIns="121900" anchor="ctr" anchorCtr="0">
            <a:noAutofit/>
          </a:bodyPr>
          <a:lstStyle/>
          <a:p>
            <a:pPr marL="0" marR="0" lvl="0" indent="0" algn="ctr" rtl="1">
              <a:spcBef>
                <a:spcPts val="0"/>
              </a:spcBef>
              <a:spcAft>
                <a:spcPts val="0"/>
              </a:spcAft>
              <a:buNone/>
            </a:pPr>
            <a:endParaRPr sz="4000" b="0" i="0" u="none" strike="noStrike" cap="none">
              <a:solidFill>
                <a:srgbClr val="002060"/>
              </a:solidFill>
              <a:latin typeface="Arial"/>
              <a:ea typeface="Arial"/>
              <a:cs typeface="Arial"/>
              <a:sym typeface="Arial"/>
            </a:endParaRPr>
          </a:p>
        </p:txBody>
      </p:sp>
      <p:sp>
        <p:nvSpPr>
          <p:cNvPr id="247" name="Google Shape;247;p12"/>
          <p:cNvSpPr txBox="1">
            <a:spLocks noGrp="1"/>
          </p:cNvSpPr>
          <p:nvPr>
            <p:ph type="title"/>
          </p:nvPr>
        </p:nvSpPr>
        <p:spPr>
          <a:xfrm>
            <a:off x="415600" y="287999"/>
            <a:ext cx="11360800" cy="1498233"/>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 sz="3400" b="1" i="0" u="none" strike="noStrike" cap="none">
                <a:solidFill>
                  <a:schemeClr val="accent3"/>
                </a:solidFill>
                <a:latin typeface="Arial"/>
                <a:ea typeface="Arial"/>
                <a:cs typeface="Arial"/>
                <a:sym typeface="Arial"/>
              </a:rPr>
              <a:t>الفهم القائم على أنّ الرجال والفتيان هم  </a:t>
            </a:r>
            <a:br>
              <a:rPr lang="ar" sz="3400" b="1" i="0" u="none" strike="noStrike" cap="none">
                <a:solidFill>
                  <a:schemeClr val="accent3"/>
                </a:solidFill>
                <a:latin typeface="Arial"/>
                <a:ea typeface="Arial"/>
                <a:cs typeface="Arial"/>
                <a:sym typeface="Arial"/>
              </a:rPr>
            </a:br>
            <a:r>
              <a:rPr lang="ar" sz="3400" b="1" i="0" u="none" strike="noStrike" cap="none">
                <a:solidFill>
                  <a:schemeClr val="accent3"/>
                </a:solidFill>
                <a:latin typeface="Arial"/>
                <a:ea typeface="Arial"/>
                <a:cs typeface="Arial"/>
                <a:sym typeface="Arial"/>
              </a:rPr>
              <a:t>المرتكبين الرئيسيين للعنف القائم على النوع الاجتماعي</a:t>
            </a:r>
            <a:endParaRPr/>
          </a:p>
        </p:txBody>
      </p:sp>
      <p:sp>
        <p:nvSpPr>
          <p:cNvPr id="248" name="Google Shape;248;p12"/>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1799400" y="2493061"/>
            <a:ext cx="8392350" cy="1871877"/>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 sz="4800" b="1" i="0" u="none" strike="noStrike" cap="none">
                <a:solidFill>
                  <a:schemeClr val="accent1"/>
                </a:solidFill>
                <a:latin typeface="Arial"/>
                <a:ea typeface="Arial"/>
                <a:cs typeface="Arial"/>
                <a:sym typeface="Arial"/>
              </a:rPr>
              <a:t>الانتشار والعواقب</a:t>
            </a:r>
            <a:endParaRPr/>
          </a:p>
        </p:txBody>
      </p:sp>
      <p:sp>
        <p:nvSpPr>
          <p:cNvPr id="254" name="Google Shape;254;p13"/>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p:nvPr/>
        </p:nvSpPr>
        <p:spPr>
          <a:xfrm>
            <a:off x="4391816" y="3447384"/>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2000" b="1" i="0" u="none" strike="noStrike" cap="none">
                <a:solidFill>
                  <a:srgbClr val="E36C09"/>
                </a:solidFill>
                <a:latin typeface="Calibri"/>
                <a:ea typeface="Calibri"/>
                <a:cs typeface="Calibri"/>
                <a:sym typeface="Calibri"/>
              </a:rPr>
              <a:t>6٪</a:t>
            </a:r>
            <a:r>
              <a:rPr lang="ar" sz="2000" b="0" i="0" u="none" strike="noStrike" cap="none">
                <a:solidFill>
                  <a:srgbClr val="000000"/>
                </a:solidFill>
                <a:latin typeface="Calibri"/>
                <a:ea typeface="Calibri"/>
                <a:cs typeface="Calibri"/>
                <a:sym typeface="Calibri"/>
              </a:rPr>
              <a:t> من النساء تعرّضنَ </a:t>
            </a:r>
            <a:r>
              <a:rPr lang="ar" sz="2000" b="0" i="0" u="none" strike="noStrike" cap="none">
                <a:solidFill>
                  <a:srgbClr val="E36C09"/>
                </a:solidFill>
                <a:latin typeface="Calibri"/>
                <a:ea typeface="Calibri"/>
                <a:cs typeface="Calibri"/>
                <a:sym typeface="Calibri"/>
              </a:rPr>
              <a:t>لعنف جنسي</a:t>
            </a:r>
            <a:r>
              <a:rPr lang="ar" sz="2000" b="0" i="0" u="none" strike="noStrike" cap="none">
                <a:solidFill>
                  <a:srgbClr val="000000"/>
                </a:solidFill>
                <a:latin typeface="Calibri"/>
                <a:ea typeface="Calibri"/>
                <a:cs typeface="Calibri"/>
                <a:sym typeface="Calibri"/>
              </a:rPr>
              <a:t> من غير الشريك</a:t>
            </a:r>
            <a:r>
              <a:rPr lang="ar" sz="2000" b="0" i="0" u="none" strike="noStrike" cap="none" baseline="30000">
                <a:solidFill>
                  <a:schemeClr val="dk1"/>
                </a:solidFill>
                <a:latin typeface="Calibri"/>
                <a:ea typeface="Calibri"/>
                <a:cs typeface="Calibri"/>
                <a:sym typeface="Calibri"/>
              </a:rPr>
              <a:t>3</a:t>
            </a:r>
            <a:endParaRPr sz="2000" b="0" i="0" u="none" strike="noStrike" cap="none">
              <a:solidFill>
                <a:schemeClr val="dk1"/>
              </a:solidFill>
              <a:latin typeface="Arial"/>
              <a:ea typeface="Arial"/>
              <a:cs typeface="Arial"/>
              <a:sym typeface="Arial"/>
            </a:endParaRPr>
          </a:p>
        </p:txBody>
      </p:sp>
      <p:sp>
        <p:nvSpPr>
          <p:cNvPr id="260" name="Google Shape;260;p14"/>
          <p:cNvSpPr/>
          <p:nvPr/>
        </p:nvSpPr>
        <p:spPr>
          <a:xfrm>
            <a:off x="8177641" y="3447384"/>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2000" b="0" i="0" u="none" strike="noStrike" cap="none">
                <a:solidFill>
                  <a:schemeClr val="dk1"/>
                </a:solidFill>
                <a:latin typeface="Arial"/>
                <a:ea typeface="Arial"/>
                <a:cs typeface="Arial"/>
                <a:sym typeface="Arial"/>
              </a:rPr>
              <a:t>على مستوى العالم، تعرّضت </a:t>
            </a:r>
            <a:r>
              <a:rPr lang="ar" sz="2000" b="1" i="0" u="none" strike="noStrike" cap="none">
                <a:solidFill>
                  <a:srgbClr val="E36C09"/>
                </a:solidFill>
                <a:latin typeface="Arial"/>
                <a:ea typeface="Arial"/>
                <a:cs typeface="Arial"/>
                <a:sym typeface="Arial"/>
              </a:rPr>
              <a:t>19٪</a:t>
            </a:r>
            <a:r>
              <a:rPr lang="ar" sz="2000" b="0" i="0" u="none" strike="noStrike" cap="none">
                <a:solidFill>
                  <a:srgbClr val="E36C09"/>
                </a:solidFill>
                <a:latin typeface="Arial"/>
                <a:ea typeface="Arial"/>
                <a:cs typeface="Arial"/>
                <a:sym typeface="Arial"/>
              </a:rPr>
              <a:t> </a:t>
            </a:r>
            <a:r>
              <a:rPr lang="ar" sz="2000" b="0" i="0" u="none" strike="noStrike" cap="none">
                <a:solidFill>
                  <a:srgbClr val="000000"/>
                </a:solidFill>
                <a:latin typeface="Arial"/>
                <a:ea typeface="Arial"/>
                <a:cs typeface="Arial"/>
                <a:sym typeface="Arial"/>
              </a:rPr>
              <a:t>من الفتيات </a:t>
            </a:r>
            <a:r>
              <a:rPr lang="ar" sz="2000" b="0" i="0" u="none" strike="noStrike" cap="none">
                <a:solidFill>
                  <a:srgbClr val="E36C09"/>
                </a:solidFill>
                <a:latin typeface="Arial"/>
                <a:ea typeface="Arial"/>
                <a:cs typeface="Arial"/>
                <a:sym typeface="Arial"/>
              </a:rPr>
              <a:t>لزواج الأطفال أو الزواج القسري</a:t>
            </a:r>
            <a:r>
              <a:rPr lang="ar" sz="2000" b="0" i="0" u="none" strike="noStrike" cap="none" baseline="30000">
                <a:solidFill>
                  <a:srgbClr val="000000"/>
                </a:solidFill>
                <a:latin typeface="Arial"/>
                <a:ea typeface="Arial"/>
                <a:cs typeface="Arial"/>
                <a:sym typeface="Arial"/>
              </a:rPr>
              <a:t>1</a:t>
            </a:r>
            <a:endParaRPr sz="2000" b="0" i="0" u="none" strike="noStrike" cap="none" baseline="30000">
              <a:solidFill>
                <a:srgbClr val="E36C09"/>
              </a:solidFill>
              <a:latin typeface="Arial"/>
              <a:ea typeface="Arial"/>
              <a:cs typeface="Arial"/>
              <a:sym typeface="Arial"/>
            </a:endParaRPr>
          </a:p>
        </p:txBody>
      </p:sp>
      <p:sp>
        <p:nvSpPr>
          <p:cNvPr id="261" name="Google Shape;261;p14"/>
          <p:cNvSpPr/>
          <p:nvPr/>
        </p:nvSpPr>
        <p:spPr>
          <a:xfrm>
            <a:off x="605991" y="1394325"/>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2000" b="0" i="0" u="none" strike="noStrike" cap="none">
                <a:solidFill>
                  <a:srgbClr val="000000"/>
                </a:solidFill>
                <a:latin typeface="Calibri"/>
                <a:ea typeface="Calibri"/>
                <a:cs typeface="Calibri"/>
                <a:sym typeface="Calibri"/>
              </a:rPr>
              <a:t>تقع </a:t>
            </a:r>
            <a:r>
              <a:rPr lang="ar" sz="2000" b="1" i="0" u="none" strike="noStrike" cap="none">
                <a:solidFill>
                  <a:srgbClr val="E36C09"/>
                </a:solidFill>
                <a:latin typeface="Calibri"/>
                <a:ea typeface="Calibri"/>
                <a:cs typeface="Calibri"/>
                <a:sym typeface="Calibri"/>
              </a:rPr>
              <a:t>133</a:t>
            </a:r>
            <a:r>
              <a:rPr lang="ar" sz="2000" b="0" i="0" u="none" strike="noStrike" cap="none">
                <a:solidFill>
                  <a:srgbClr val="000000"/>
                </a:solidFill>
                <a:latin typeface="Calibri"/>
                <a:ea typeface="Calibri"/>
                <a:cs typeface="Calibri"/>
                <a:sym typeface="Calibri"/>
              </a:rPr>
              <a:t> امرأة ضحايا لجرائم </a:t>
            </a:r>
            <a:br>
              <a:rPr lang="ar" sz="2000" b="0" i="0" u="none" strike="noStrike" cap="none">
                <a:solidFill>
                  <a:srgbClr val="000000"/>
                </a:solidFill>
                <a:latin typeface="Calibri"/>
                <a:ea typeface="Calibri"/>
                <a:cs typeface="Calibri"/>
                <a:sym typeface="Calibri"/>
              </a:rPr>
            </a:br>
            <a:r>
              <a:rPr lang="ar" sz="2000" b="0" i="0" u="none" strike="noStrike" cap="none">
                <a:solidFill>
                  <a:srgbClr val="E36C09"/>
                </a:solidFill>
                <a:latin typeface="Calibri"/>
                <a:ea typeface="Calibri"/>
                <a:cs typeface="Calibri"/>
                <a:sym typeface="Calibri"/>
              </a:rPr>
              <a:t>قتل الإناث</a:t>
            </a:r>
            <a:r>
              <a:rPr lang="ar" sz="2000" b="0" i="0" u="none" strike="noStrike" cap="none">
                <a:solidFill>
                  <a:srgbClr val="000000"/>
                </a:solidFill>
                <a:latin typeface="Calibri"/>
                <a:ea typeface="Calibri"/>
                <a:cs typeface="Calibri"/>
                <a:sym typeface="Calibri"/>
              </a:rPr>
              <a:t> كل يوم</a:t>
            </a:r>
            <a:r>
              <a:rPr lang="ar" sz="2000" b="0" i="0" u="none" strike="noStrike" cap="none" baseline="30000">
                <a:solidFill>
                  <a:srgbClr val="000000"/>
                </a:solidFill>
                <a:latin typeface="Calibri"/>
                <a:ea typeface="Calibri"/>
                <a:cs typeface="Calibri"/>
                <a:sym typeface="Calibri"/>
              </a:rPr>
              <a:t>2</a:t>
            </a:r>
            <a:r>
              <a:rPr lang="ar" sz="2000" b="0" i="0" u="none" strike="noStrike" cap="none">
                <a:solidFill>
                  <a:srgbClr val="000000"/>
                </a:solidFill>
                <a:latin typeface="Calibri"/>
                <a:ea typeface="Calibri"/>
                <a:cs typeface="Calibri"/>
                <a:sym typeface="Calibri"/>
              </a:rPr>
              <a:t> </a:t>
            </a:r>
            <a:endParaRPr sz="2000" b="0" i="0" u="none" strike="noStrike" cap="none">
              <a:solidFill>
                <a:srgbClr val="E36C09"/>
              </a:solidFill>
              <a:latin typeface="Arial"/>
              <a:ea typeface="Arial"/>
              <a:cs typeface="Arial"/>
              <a:sym typeface="Arial"/>
            </a:endParaRPr>
          </a:p>
        </p:txBody>
      </p:sp>
      <p:sp>
        <p:nvSpPr>
          <p:cNvPr id="262" name="Google Shape;262;p14"/>
          <p:cNvSpPr txBox="1"/>
          <p:nvPr/>
        </p:nvSpPr>
        <p:spPr>
          <a:xfrm>
            <a:off x="0" y="0"/>
            <a:ext cx="12192000" cy="1036516"/>
          </a:xfrm>
          <a:prstGeom prst="rect">
            <a:avLst/>
          </a:prstGeom>
          <a:noFill/>
          <a:ln>
            <a:noFill/>
          </a:ln>
        </p:spPr>
        <p:txBody>
          <a:bodyPr spcFirstLastPara="1" wrap="square" lIns="121900" tIns="121900" rIns="121900" bIns="121900" anchor="ctr" anchorCtr="0">
            <a:noAutofit/>
          </a:bodyPr>
          <a:lstStyle/>
          <a:p>
            <a:pPr marL="0" marR="0" lvl="0" indent="0" algn="ctr" rtl="1">
              <a:spcBef>
                <a:spcPts val="0"/>
              </a:spcBef>
              <a:spcAft>
                <a:spcPts val="0"/>
              </a:spcAft>
              <a:buNone/>
            </a:pPr>
            <a:r>
              <a:rPr lang="ar" sz="3200" b="0" i="0" u="none" strike="noStrike" cap="none">
                <a:solidFill>
                  <a:schemeClr val="dk1"/>
                </a:solidFill>
                <a:latin typeface="Arial"/>
                <a:ea typeface="Arial"/>
                <a:cs typeface="Arial"/>
                <a:sym typeface="Arial"/>
              </a:rPr>
              <a:t>انتشار العنف ضد المرأة على مستوى العالم (للنساء بعمر يتراوح بين 15 و49 سنة)</a:t>
            </a:r>
            <a:endParaRPr sz="1800" b="0" i="0" u="none" strike="noStrike" cap="none">
              <a:solidFill>
                <a:schemeClr val="dk1"/>
              </a:solidFill>
              <a:latin typeface="Arial"/>
              <a:ea typeface="Arial"/>
              <a:cs typeface="Arial"/>
              <a:sym typeface="Arial"/>
            </a:endParaRPr>
          </a:p>
        </p:txBody>
      </p:sp>
      <p:sp>
        <p:nvSpPr>
          <p:cNvPr id="263" name="Google Shape;263;p14"/>
          <p:cNvSpPr/>
          <p:nvPr/>
        </p:nvSpPr>
        <p:spPr>
          <a:xfrm>
            <a:off x="8177640" y="1394325"/>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2000" b="0" i="0" u="none" strike="noStrike" cap="none">
                <a:solidFill>
                  <a:srgbClr val="000000"/>
                </a:solidFill>
                <a:latin typeface="Calibri"/>
                <a:ea typeface="Calibri"/>
                <a:cs typeface="Calibri"/>
                <a:sym typeface="Calibri"/>
              </a:rPr>
              <a:t>الاقتران بشريك لعنف </a:t>
            </a:r>
            <a:r>
              <a:rPr lang="ar" sz="2000" b="0" i="0" u="none" strike="noStrike" cap="none">
                <a:solidFill>
                  <a:schemeClr val="accent3"/>
                </a:solidFill>
                <a:latin typeface="Calibri"/>
                <a:ea typeface="Calibri"/>
                <a:cs typeface="Calibri"/>
                <a:sym typeface="Calibri"/>
              </a:rPr>
              <a:t>بدني أو جنسي من الشريك الحميم في فترة </a:t>
            </a:r>
            <a:endParaRPr sz="2000" b="0" i="0" u="none" strike="noStrike" cap="none">
              <a:solidFill>
                <a:schemeClr val="accent3"/>
              </a:solidFill>
              <a:latin typeface="Arial"/>
              <a:ea typeface="Arial"/>
              <a:cs typeface="Arial"/>
              <a:sym typeface="Arial"/>
            </a:endParaRPr>
          </a:p>
          <a:p>
            <a:pPr marL="0" marR="0" lvl="0" indent="0" algn="ctr" rtl="1">
              <a:spcBef>
                <a:spcPts val="0"/>
              </a:spcBef>
              <a:spcAft>
                <a:spcPts val="0"/>
              </a:spcAft>
              <a:buNone/>
            </a:pPr>
            <a:r>
              <a:rPr lang="ar" sz="2000" b="0" i="0" u="none" strike="noStrike" cap="none">
                <a:solidFill>
                  <a:schemeClr val="accent3"/>
                </a:solidFill>
                <a:latin typeface="Calibri"/>
                <a:ea typeface="Calibri"/>
                <a:cs typeface="Calibri"/>
                <a:sym typeface="Calibri"/>
              </a:rPr>
              <a:t>الاثني عشر شهراً الأخيرة</a:t>
            </a:r>
            <a:r>
              <a:rPr lang="ar" sz="2000" b="0" i="0" u="none" strike="noStrike" cap="none" baseline="30000">
                <a:solidFill>
                  <a:srgbClr val="000000"/>
                </a:solidFill>
                <a:latin typeface="Calibri"/>
                <a:ea typeface="Calibri"/>
                <a:cs typeface="Calibri"/>
                <a:sym typeface="Calibri"/>
              </a:rPr>
              <a:t>1</a:t>
            </a:r>
            <a:r>
              <a:rPr lang="ar" sz="2000" b="0" i="0" u="none" strike="noStrike" cap="none">
                <a:solidFill>
                  <a:srgbClr val="E36C09"/>
                </a:solidFill>
                <a:latin typeface="Calibri"/>
                <a:ea typeface="Calibri"/>
                <a:cs typeface="Calibri"/>
                <a:sym typeface="Calibri"/>
              </a:rPr>
              <a:t> </a:t>
            </a:r>
            <a:br>
              <a:rPr lang="ar" sz="2000" b="0" i="0" u="none" strike="noStrike" cap="none">
                <a:solidFill>
                  <a:srgbClr val="E36C09"/>
                </a:solidFill>
                <a:latin typeface="Calibri"/>
                <a:ea typeface="Calibri"/>
                <a:cs typeface="Calibri"/>
                <a:sym typeface="Calibri"/>
              </a:rPr>
            </a:br>
            <a:r>
              <a:rPr lang="ar" sz="2000" b="0" i="0" u="none" strike="noStrike" cap="none">
                <a:solidFill>
                  <a:srgbClr val="E36C09"/>
                </a:solidFill>
                <a:latin typeface="Calibri"/>
                <a:ea typeface="Calibri"/>
                <a:cs typeface="Calibri"/>
                <a:sym typeface="Calibri"/>
              </a:rPr>
              <a:t> </a:t>
            </a:r>
            <a:endParaRPr sz="2000" b="0" i="0" u="none" strike="noStrike" cap="none" baseline="30000">
              <a:solidFill>
                <a:srgbClr val="E36C09"/>
              </a:solidFill>
              <a:latin typeface="Arial"/>
              <a:ea typeface="Arial"/>
              <a:cs typeface="Arial"/>
              <a:sym typeface="Arial"/>
            </a:endParaRPr>
          </a:p>
        </p:txBody>
      </p:sp>
      <p:sp>
        <p:nvSpPr>
          <p:cNvPr id="264" name="Google Shape;264;p14"/>
          <p:cNvSpPr/>
          <p:nvPr/>
        </p:nvSpPr>
        <p:spPr>
          <a:xfrm>
            <a:off x="4391816" y="1394325"/>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2000" b="0" i="0" u="none" strike="noStrike" cap="none">
                <a:solidFill>
                  <a:srgbClr val="000000"/>
                </a:solidFill>
                <a:latin typeface="Calibri"/>
                <a:ea typeface="Calibri"/>
                <a:cs typeface="Calibri"/>
                <a:sym typeface="Calibri"/>
              </a:rPr>
              <a:t>تعرّضت </a:t>
            </a:r>
            <a:r>
              <a:rPr lang="ar" sz="2000" b="1" i="0" u="none" strike="noStrike" cap="none">
                <a:solidFill>
                  <a:srgbClr val="E36C09"/>
                </a:solidFill>
                <a:latin typeface="Calibri"/>
                <a:ea typeface="Calibri"/>
                <a:cs typeface="Calibri"/>
                <a:sym typeface="Calibri"/>
              </a:rPr>
              <a:t>27٪</a:t>
            </a:r>
            <a:r>
              <a:rPr lang="ar" sz="2000" b="0" i="0" u="none" strike="noStrike" cap="none">
                <a:solidFill>
                  <a:srgbClr val="000000"/>
                </a:solidFill>
                <a:latin typeface="Calibri"/>
                <a:ea typeface="Calibri"/>
                <a:cs typeface="Calibri"/>
                <a:sym typeface="Calibri"/>
              </a:rPr>
              <a:t> من النساء اللواتي سبق لهنّ الزواج/الاقتران بشريك </a:t>
            </a:r>
            <a:br>
              <a:rPr lang="ar" sz="2000" b="0" i="0" u="none" strike="noStrike" cap="none">
                <a:solidFill>
                  <a:srgbClr val="000000"/>
                </a:solidFill>
                <a:latin typeface="Calibri"/>
                <a:ea typeface="Calibri"/>
                <a:cs typeface="Calibri"/>
                <a:sym typeface="Calibri"/>
              </a:rPr>
            </a:br>
            <a:r>
              <a:rPr lang="ar" sz="2000" b="0" i="0" u="none" strike="noStrike" cap="none">
                <a:solidFill>
                  <a:srgbClr val="E36C09"/>
                </a:solidFill>
                <a:latin typeface="Calibri"/>
                <a:ea typeface="Calibri"/>
                <a:cs typeface="Calibri"/>
                <a:sym typeface="Calibri"/>
              </a:rPr>
              <a:t> لعنف بدني أو جنسي من الشريك الحميم</a:t>
            </a:r>
            <a:r>
              <a:rPr lang="ar" sz="2000" b="0" i="0" u="none" strike="noStrike" cap="none">
                <a:solidFill>
                  <a:srgbClr val="000000"/>
                </a:solidFill>
                <a:latin typeface="Calibri"/>
                <a:ea typeface="Calibri"/>
                <a:cs typeface="Calibri"/>
                <a:sym typeface="Calibri"/>
              </a:rPr>
              <a:t> في حياتهنّ</a:t>
            </a:r>
            <a:r>
              <a:rPr lang="ar" sz="2000" b="0" i="0" u="none" strike="noStrike" cap="none" baseline="30000">
                <a:solidFill>
                  <a:srgbClr val="000000"/>
                </a:solidFill>
                <a:latin typeface="Calibri"/>
                <a:ea typeface="Calibri"/>
                <a:cs typeface="Calibri"/>
                <a:sym typeface="Calibri"/>
              </a:rPr>
              <a:t>1</a:t>
            </a:r>
            <a:endParaRPr sz="2000" b="0" i="0" u="none" strike="noStrike" cap="none" baseline="30000">
              <a:solidFill>
                <a:srgbClr val="E36C09"/>
              </a:solidFill>
              <a:latin typeface="Arial"/>
              <a:ea typeface="Arial"/>
              <a:cs typeface="Arial"/>
              <a:sym typeface="Arial"/>
            </a:endParaRPr>
          </a:p>
        </p:txBody>
      </p:sp>
      <p:sp>
        <p:nvSpPr>
          <p:cNvPr id="265" name="Google Shape;265;p14"/>
          <p:cNvSpPr/>
          <p:nvPr/>
        </p:nvSpPr>
        <p:spPr>
          <a:xfrm>
            <a:off x="605991" y="3447384"/>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2000" b="1" i="0" u="none" strike="noStrike" cap="none">
                <a:solidFill>
                  <a:srgbClr val="E36C09"/>
                </a:solidFill>
                <a:latin typeface="Arial"/>
                <a:ea typeface="Arial"/>
                <a:cs typeface="Arial"/>
                <a:sym typeface="Arial"/>
              </a:rPr>
              <a:t>38٪ </a:t>
            </a:r>
            <a:r>
              <a:rPr lang="ar" sz="2000" b="0" i="0" u="none" strike="noStrike" cap="none">
                <a:solidFill>
                  <a:srgbClr val="000000"/>
                </a:solidFill>
                <a:latin typeface="Calibri"/>
                <a:ea typeface="Calibri"/>
                <a:cs typeface="Calibri"/>
                <a:sym typeface="Calibri"/>
              </a:rPr>
              <a:t>من جرائم قتل الإناث يرتكبها الشريك الحميم الحالي للمرأة</a:t>
            </a:r>
            <a:r>
              <a:rPr lang="ar" sz="2000" b="0" i="0" u="none" strike="noStrike" cap="none" baseline="30000">
                <a:solidFill>
                  <a:srgbClr val="000000"/>
                </a:solidFill>
                <a:latin typeface="Calibri"/>
                <a:ea typeface="Calibri"/>
                <a:cs typeface="Calibri"/>
                <a:sym typeface="Calibri"/>
              </a:rPr>
              <a:t>2</a:t>
            </a:r>
            <a:r>
              <a:rPr lang="ar" sz="2000" b="0" i="0" u="none" strike="noStrike" cap="none">
                <a:solidFill>
                  <a:srgbClr val="000000"/>
                </a:solidFill>
                <a:latin typeface="Calibri"/>
                <a:ea typeface="Calibri"/>
                <a:cs typeface="Calibri"/>
                <a:sym typeface="Calibri"/>
              </a:rPr>
              <a:t> </a:t>
            </a:r>
            <a:endParaRPr sz="2000" b="0" i="0" u="none" strike="noStrike" cap="none">
              <a:solidFill>
                <a:srgbClr val="E36C09"/>
              </a:solidFill>
              <a:latin typeface="Arial"/>
              <a:ea typeface="Arial"/>
              <a:cs typeface="Arial"/>
              <a:sym typeface="Arial"/>
            </a:endParaRPr>
          </a:p>
        </p:txBody>
      </p:sp>
      <p:sp>
        <p:nvSpPr>
          <p:cNvPr id="266" name="Google Shape;266;p14"/>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p:nvPr/>
        </p:nvSpPr>
        <p:spPr>
          <a:xfrm>
            <a:off x="1134359" y="2235468"/>
            <a:ext cx="10179378" cy="1855765"/>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endParaRPr sz="1867" b="0" i="0" u="none" strike="noStrike" cap="none">
              <a:solidFill>
                <a:schemeClr val="dk1"/>
              </a:solidFill>
              <a:latin typeface="Arial"/>
              <a:ea typeface="Arial"/>
              <a:cs typeface="Arial"/>
              <a:sym typeface="Arial"/>
            </a:endParaRPr>
          </a:p>
        </p:txBody>
      </p:sp>
      <p:sp>
        <p:nvSpPr>
          <p:cNvPr id="272" name="Google Shape;272;p15"/>
          <p:cNvSpPr txBox="1">
            <a:spLocks noGrp="1"/>
          </p:cNvSpPr>
          <p:nvPr>
            <p:ph type="title"/>
          </p:nvPr>
        </p:nvSpPr>
        <p:spPr>
          <a:xfrm>
            <a:off x="1473725" y="2381251"/>
            <a:ext cx="8201321" cy="1552574"/>
          </a:xfrm>
          <a:prstGeom prst="rect">
            <a:avLst/>
          </a:prstGeom>
          <a:noFill/>
          <a:ln>
            <a:noFill/>
          </a:ln>
        </p:spPr>
        <p:txBody>
          <a:bodyPr spcFirstLastPara="1" wrap="square" lIns="121900" tIns="121900" rIns="121900" bIns="121900" anchor="ctr" anchorCtr="0">
            <a:noAutofit/>
          </a:bodyPr>
          <a:lstStyle/>
          <a:p>
            <a:pPr marL="0" marR="0" lvl="0" indent="0" algn="ctr" rtl="1">
              <a:lnSpc>
                <a:spcPct val="100000"/>
              </a:lnSpc>
              <a:spcBef>
                <a:spcPts val="0"/>
              </a:spcBef>
              <a:spcAft>
                <a:spcPts val="0"/>
              </a:spcAft>
              <a:buClr>
                <a:schemeClr val="accent2"/>
              </a:buClr>
              <a:buSzPts val="4080"/>
              <a:buFont typeface="Arial"/>
              <a:buNone/>
            </a:pPr>
            <a:r>
              <a:rPr lang="ar" sz="3400" b="1" i="0" u="none" strike="noStrike" cap="none">
                <a:solidFill>
                  <a:schemeClr val="accent3"/>
                </a:solidFill>
                <a:latin typeface="Arial"/>
                <a:ea typeface="Arial"/>
                <a:cs typeface="Arial"/>
                <a:sym typeface="Arial"/>
              </a:rPr>
              <a:t>عنف الشريك الحميم </a:t>
            </a:r>
            <a:r>
              <a:rPr lang="ar" sz="3400" b="1" i="0" u="none" strike="noStrike" cap="none">
                <a:solidFill>
                  <a:schemeClr val="lt1"/>
                </a:solidFill>
                <a:latin typeface="Arial"/>
                <a:ea typeface="Arial"/>
                <a:cs typeface="Arial"/>
                <a:sym typeface="Arial"/>
              </a:rPr>
              <a:t>هو الشكل الأكثر انتشاراً </a:t>
            </a:r>
            <a:br>
              <a:rPr lang="ar" sz="3400" b="1" i="0" u="none" strike="noStrike" cap="none">
                <a:solidFill>
                  <a:schemeClr val="lt1"/>
                </a:solidFill>
                <a:latin typeface="Arial"/>
                <a:ea typeface="Arial"/>
                <a:cs typeface="Arial"/>
                <a:sym typeface="Arial"/>
              </a:rPr>
            </a:br>
            <a:r>
              <a:rPr lang="ar" sz="3400" b="1" i="0" u="none" strike="noStrike" cap="none">
                <a:solidFill>
                  <a:schemeClr val="lt1"/>
                </a:solidFill>
                <a:latin typeface="Arial"/>
                <a:ea typeface="Arial"/>
                <a:cs typeface="Arial"/>
                <a:sym typeface="Arial"/>
              </a:rPr>
              <a:t>للعنف القائم على النوع الاجتماعي بغض النظر </a:t>
            </a:r>
            <a:br>
              <a:rPr lang="ar" sz="3400" b="1" i="0" u="none" strike="noStrike" cap="none">
                <a:solidFill>
                  <a:schemeClr val="lt1"/>
                </a:solidFill>
                <a:latin typeface="Arial"/>
                <a:ea typeface="Arial"/>
                <a:cs typeface="Arial"/>
                <a:sym typeface="Arial"/>
              </a:rPr>
            </a:br>
            <a:r>
              <a:rPr lang="ar" sz="3400" b="1" i="0" u="none" strike="noStrike" cap="none">
                <a:solidFill>
                  <a:schemeClr val="lt1"/>
                </a:solidFill>
                <a:latin typeface="Arial"/>
                <a:ea typeface="Arial"/>
                <a:cs typeface="Arial"/>
                <a:sym typeface="Arial"/>
              </a:rPr>
              <a:t>عن البلد أو السياق</a:t>
            </a:r>
            <a:endParaRPr/>
          </a:p>
        </p:txBody>
      </p:sp>
      <p:sp>
        <p:nvSpPr>
          <p:cNvPr id="273" name="Google Shape;273;p15"/>
          <p:cNvSpPr/>
          <p:nvPr/>
        </p:nvSpPr>
        <p:spPr>
          <a:xfrm flipH="1">
            <a:off x="10649338" y="2568257"/>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74" name="Google Shape;274;p15"/>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p:nvPr/>
        </p:nvSpPr>
        <p:spPr>
          <a:xfrm>
            <a:off x="0" y="136302"/>
            <a:ext cx="12192000" cy="778436"/>
          </a:xfrm>
          <a:prstGeom prst="rect">
            <a:avLst/>
          </a:prstGeom>
          <a:noFill/>
          <a:ln>
            <a:noFill/>
          </a:ln>
        </p:spPr>
        <p:txBody>
          <a:bodyPr spcFirstLastPara="1" wrap="square" lIns="121900" tIns="60925" rIns="121900" bIns="60925" anchor="b" anchorCtr="0">
            <a:noAutofit/>
          </a:bodyPr>
          <a:lstStyle/>
          <a:p>
            <a:pPr marL="0" marR="0" lvl="0" indent="0" algn="ctr" rtl="1">
              <a:lnSpc>
                <a:spcPct val="108000"/>
              </a:lnSpc>
              <a:spcBef>
                <a:spcPts val="0"/>
              </a:spcBef>
              <a:spcAft>
                <a:spcPts val="800"/>
              </a:spcAft>
              <a:buNone/>
            </a:pPr>
            <a:r>
              <a:rPr lang="ar" sz="3400" b="0" i="0" u="none" strike="noStrike" cap="none">
                <a:solidFill>
                  <a:schemeClr val="dk1"/>
                </a:solidFill>
                <a:latin typeface="Arial"/>
                <a:ea typeface="Arial"/>
                <a:cs typeface="Arial"/>
                <a:sym typeface="Arial"/>
              </a:rPr>
              <a:t>الفئات السكانية المعرضة لخطر متزايد</a:t>
            </a:r>
            <a:endParaRPr/>
          </a:p>
        </p:txBody>
      </p:sp>
      <p:sp>
        <p:nvSpPr>
          <p:cNvPr id="280" name="Google Shape;280;p16"/>
          <p:cNvSpPr txBox="1"/>
          <p:nvPr/>
        </p:nvSpPr>
        <p:spPr>
          <a:xfrm>
            <a:off x="4718649" y="1242231"/>
            <a:ext cx="6540482" cy="4101023"/>
          </a:xfrm>
          <a:prstGeom prst="rect">
            <a:avLst/>
          </a:prstGeom>
          <a:noFill/>
          <a:ln>
            <a:noFill/>
          </a:ln>
        </p:spPr>
        <p:txBody>
          <a:bodyPr spcFirstLastPara="1" wrap="square" lIns="121900" tIns="60925" rIns="121900" bIns="60925" anchor="t" anchorCtr="0">
            <a:noAutofit/>
          </a:bodyPr>
          <a:lstStyle/>
          <a:p>
            <a:pPr marL="457189" marR="0" lvl="0" indent="-457189" algn="r" rtl="1">
              <a:lnSpc>
                <a:spcPct val="108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النساء الحوامل</a:t>
            </a:r>
            <a:endParaRPr sz="2200" b="0" i="0" u="none" strike="noStrike" cap="none">
              <a:solidFill>
                <a:schemeClr val="dk1"/>
              </a:solidFill>
              <a:latin typeface="Arial"/>
              <a:ea typeface="Arial"/>
              <a:cs typeface="Arial"/>
              <a:sym typeface="Arial"/>
            </a:endParaRPr>
          </a:p>
          <a:p>
            <a:pPr marL="457189" marR="0" lvl="0" indent="-457189" algn="r" rtl="1">
              <a:lnSpc>
                <a:spcPct val="108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الأشخاص المصابون بفيروس العوز المناعي البشري</a:t>
            </a:r>
            <a:endParaRPr sz="2200" b="0" i="0" u="none" strike="noStrike" cap="none">
              <a:solidFill>
                <a:schemeClr val="dk1"/>
              </a:solidFill>
              <a:latin typeface="Arial"/>
              <a:ea typeface="Arial"/>
              <a:cs typeface="Arial"/>
              <a:sym typeface="Arial"/>
            </a:endParaRPr>
          </a:p>
          <a:p>
            <a:pPr marL="457189" marR="0" lvl="0" indent="-457189" algn="r" rtl="1">
              <a:lnSpc>
                <a:spcPct val="108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الأشخاص ذوو الإعاقة</a:t>
            </a:r>
            <a:endParaRPr sz="2200" b="0" i="0" u="none" strike="noStrike" cap="none">
              <a:solidFill>
                <a:schemeClr val="dk1"/>
              </a:solidFill>
              <a:latin typeface="Arial"/>
              <a:ea typeface="Arial"/>
              <a:cs typeface="Arial"/>
              <a:sym typeface="Arial"/>
            </a:endParaRPr>
          </a:p>
          <a:p>
            <a:pPr marL="457189" marR="0" lvl="0" indent="-457189" algn="r" rtl="1">
              <a:lnSpc>
                <a:spcPct val="108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الأشخاص الذين يبيعون الجنس أو يتقايضون بالجنس</a:t>
            </a:r>
            <a:endParaRPr sz="2200" b="0" i="0" u="none" strike="noStrike" cap="none">
              <a:solidFill>
                <a:schemeClr val="dk1"/>
              </a:solidFill>
              <a:latin typeface="Arial"/>
              <a:ea typeface="Arial"/>
              <a:cs typeface="Arial"/>
              <a:sym typeface="Arial"/>
            </a:endParaRPr>
          </a:p>
          <a:p>
            <a:pPr marL="457189" marR="0" lvl="0" indent="-457189" algn="r" rtl="1">
              <a:lnSpc>
                <a:spcPct val="108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الأشخاص ذوو الميول الجنسية والهوية الجنسانية والتعابير الجنساني المتنوعة</a:t>
            </a:r>
            <a:endParaRPr sz="2200" b="0" i="0" u="none" strike="noStrike" cap="none">
              <a:solidFill>
                <a:schemeClr val="dk1"/>
              </a:solidFill>
              <a:latin typeface="Arial"/>
              <a:ea typeface="Arial"/>
              <a:cs typeface="Arial"/>
              <a:sym typeface="Arial"/>
            </a:endParaRPr>
          </a:p>
          <a:p>
            <a:pPr marL="457189" marR="0" lvl="0" indent="-457189" algn="r" rtl="1">
              <a:lnSpc>
                <a:spcPct val="108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النساء والفتيات اللواتي يعشنَ في حالات الطوارئ الإنسانية أو اللواتي أُجبرنَ على النزوح بسببها</a:t>
            </a:r>
            <a:endParaRPr sz="2200" b="0" i="0" u="none" strike="noStrike" cap="none">
              <a:solidFill>
                <a:schemeClr val="dk1"/>
              </a:solidFill>
              <a:latin typeface="Arial"/>
              <a:ea typeface="Arial"/>
              <a:cs typeface="Arial"/>
              <a:sym typeface="Arial"/>
            </a:endParaRPr>
          </a:p>
          <a:p>
            <a:pPr marL="457189" marR="0" lvl="0" indent="-457189" algn="r" rtl="1">
              <a:lnSpc>
                <a:spcPct val="108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اللاجئون والنازحون داخلياً</a:t>
            </a:r>
            <a:endParaRPr sz="2200" b="0" i="0" u="none" strike="noStrike" cap="none">
              <a:solidFill>
                <a:schemeClr val="dk1"/>
              </a:solidFill>
              <a:latin typeface="Arial"/>
              <a:ea typeface="Arial"/>
              <a:cs typeface="Arial"/>
              <a:sym typeface="Arial"/>
            </a:endParaRPr>
          </a:p>
          <a:p>
            <a:pPr marL="457189" marR="0" lvl="0" indent="-457189" algn="r" rtl="1">
              <a:lnSpc>
                <a:spcPct val="108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ربات الأسر المعيشية</a:t>
            </a:r>
            <a:endParaRPr sz="2200" b="0" i="0" u="none" strike="noStrike" cap="none">
              <a:solidFill>
                <a:schemeClr val="dk1"/>
              </a:solidFill>
              <a:latin typeface="Arial"/>
              <a:ea typeface="Arial"/>
              <a:cs typeface="Arial"/>
              <a:sym typeface="Arial"/>
            </a:endParaRPr>
          </a:p>
          <a:p>
            <a:pPr marL="457189" marR="0" lvl="0" indent="-457189" algn="r" rtl="1">
              <a:lnSpc>
                <a:spcPct val="108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النساء والأطفال الذين يهاجرون بمفردهم</a:t>
            </a:r>
            <a:endParaRPr sz="2200" b="0" i="0" u="none" strike="noStrike" cap="none">
              <a:solidFill>
                <a:schemeClr val="dk1"/>
              </a:solidFill>
              <a:latin typeface="Arial"/>
              <a:ea typeface="Arial"/>
              <a:cs typeface="Arial"/>
              <a:sym typeface="Arial"/>
            </a:endParaRPr>
          </a:p>
        </p:txBody>
      </p:sp>
      <p:grpSp>
        <p:nvGrpSpPr>
          <p:cNvPr id="281" name="Google Shape;281;p16"/>
          <p:cNvGrpSpPr/>
          <p:nvPr/>
        </p:nvGrpSpPr>
        <p:grpSpPr>
          <a:xfrm flipH="1">
            <a:off x="700725" y="2189958"/>
            <a:ext cx="3337089" cy="2281789"/>
            <a:chOff x="8361574" y="1234409"/>
            <a:chExt cx="3337089" cy="2281789"/>
          </a:xfrm>
        </p:grpSpPr>
        <p:sp>
          <p:nvSpPr>
            <p:cNvPr id="282" name="Google Shape;282;p16"/>
            <p:cNvSpPr/>
            <p:nvPr/>
          </p:nvSpPr>
          <p:spPr>
            <a:xfrm>
              <a:off x="8361574" y="1234409"/>
              <a:ext cx="3337089" cy="2281789"/>
            </a:xfrm>
            <a:prstGeom prst="roundRect">
              <a:avLst>
                <a:gd name="adj" fmla="val 16667"/>
              </a:avLst>
            </a:prstGeom>
            <a:solidFill>
              <a:schemeClr val="accent1"/>
            </a:solid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ar" sz="1800" b="0" i="0" u="none" strike="noStrike" cap="none">
                  <a:solidFill>
                    <a:schemeClr val="accent3"/>
                  </a:solidFill>
                  <a:latin typeface="Calibri"/>
                  <a:ea typeface="Calibri"/>
                  <a:cs typeface="Calibri"/>
                  <a:sym typeface="Calibri"/>
                </a:rPr>
                <a:t>على الأقل </a:t>
              </a:r>
              <a:r>
                <a:rPr lang="ar" sz="2400" b="1" i="0" u="none" strike="noStrike" cap="none">
                  <a:solidFill>
                    <a:schemeClr val="accent3"/>
                  </a:solidFill>
                  <a:latin typeface="Calibri"/>
                  <a:ea typeface="Calibri"/>
                  <a:cs typeface="Calibri"/>
                  <a:sym typeface="Calibri"/>
                </a:rPr>
                <a:t>1 من بين كل 5</a:t>
              </a:r>
              <a:r>
                <a:rPr lang="ar" sz="1800" b="0" i="0" u="none" strike="noStrike" cap="none">
                  <a:solidFill>
                    <a:schemeClr val="lt1"/>
                  </a:solidFill>
                  <a:latin typeface="Calibri"/>
                  <a:ea typeface="Calibri"/>
                  <a:cs typeface="Calibri"/>
                  <a:sym typeface="Calibri"/>
                </a:rPr>
                <a:t> لاجئات ونازحات داخلياً تتعرّض للعنف الجنسي</a:t>
              </a:r>
              <a:r>
                <a:rPr lang="ar" sz="1800" b="0" i="0" u="none" strike="noStrike" cap="none" baseline="30000">
                  <a:solidFill>
                    <a:schemeClr val="lt1"/>
                  </a:solidFill>
                  <a:latin typeface="Calibri"/>
                  <a:ea typeface="Calibri"/>
                  <a:cs typeface="Calibri"/>
                  <a:sym typeface="Calibri"/>
                </a:rPr>
                <a:t>4</a:t>
              </a:r>
              <a:r>
                <a:rPr lang="ar" sz="1800" b="0" i="0" u="none" strike="noStrike" cap="none">
                  <a:solidFill>
                    <a:schemeClr val="lt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pic>
          <p:nvPicPr>
            <p:cNvPr id="283" name="Google Shape;283;p16"/>
            <p:cNvPicPr preferRelativeResize="0"/>
            <p:nvPr/>
          </p:nvPicPr>
          <p:blipFill rotWithShape="1">
            <a:blip r:embed="rId3">
              <a:alphaModFix/>
            </a:blip>
            <a:srcRect/>
            <a:stretch/>
          </p:blipFill>
          <p:spPr>
            <a:xfrm>
              <a:off x="8634951" y="1425608"/>
              <a:ext cx="952500" cy="952500"/>
            </a:xfrm>
            <a:prstGeom prst="rect">
              <a:avLst/>
            </a:prstGeom>
            <a:noFill/>
            <a:ln>
              <a:noFill/>
            </a:ln>
          </p:spPr>
        </p:pic>
        <p:pic>
          <p:nvPicPr>
            <p:cNvPr id="284" name="Google Shape;284;p16"/>
            <p:cNvPicPr preferRelativeResize="0"/>
            <p:nvPr/>
          </p:nvPicPr>
          <p:blipFill rotWithShape="1">
            <a:blip r:embed="rId3">
              <a:alphaModFix/>
            </a:blip>
            <a:srcRect/>
            <a:stretch/>
          </p:blipFill>
          <p:spPr>
            <a:xfrm>
              <a:off x="9103261" y="1425608"/>
              <a:ext cx="952500" cy="952500"/>
            </a:xfrm>
            <a:prstGeom prst="rect">
              <a:avLst/>
            </a:prstGeom>
            <a:noFill/>
            <a:ln>
              <a:noFill/>
            </a:ln>
          </p:spPr>
        </p:pic>
        <p:pic>
          <p:nvPicPr>
            <p:cNvPr id="285" name="Google Shape;285;p16"/>
            <p:cNvPicPr preferRelativeResize="0"/>
            <p:nvPr/>
          </p:nvPicPr>
          <p:blipFill rotWithShape="1">
            <a:blip r:embed="rId3">
              <a:alphaModFix/>
            </a:blip>
            <a:srcRect/>
            <a:stretch/>
          </p:blipFill>
          <p:spPr>
            <a:xfrm>
              <a:off x="9571571" y="1425608"/>
              <a:ext cx="952500" cy="952500"/>
            </a:xfrm>
            <a:prstGeom prst="rect">
              <a:avLst/>
            </a:prstGeom>
            <a:noFill/>
            <a:ln>
              <a:noFill/>
            </a:ln>
          </p:spPr>
        </p:pic>
        <p:pic>
          <p:nvPicPr>
            <p:cNvPr id="286" name="Google Shape;286;p16"/>
            <p:cNvPicPr preferRelativeResize="0"/>
            <p:nvPr/>
          </p:nvPicPr>
          <p:blipFill rotWithShape="1">
            <a:blip r:embed="rId3">
              <a:alphaModFix/>
            </a:blip>
            <a:srcRect/>
            <a:stretch/>
          </p:blipFill>
          <p:spPr>
            <a:xfrm>
              <a:off x="10051216" y="1425608"/>
              <a:ext cx="952500" cy="952500"/>
            </a:xfrm>
            <a:prstGeom prst="rect">
              <a:avLst/>
            </a:prstGeom>
            <a:noFill/>
            <a:ln>
              <a:noFill/>
            </a:ln>
          </p:spPr>
        </p:pic>
        <p:pic>
          <p:nvPicPr>
            <p:cNvPr id="287" name="Google Shape;287;p16"/>
            <p:cNvPicPr preferRelativeResize="0"/>
            <p:nvPr/>
          </p:nvPicPr>
          <p:blipFill rotWithShape="1">
            <a:blip r:embed="rId4">
              <a:alphaModFix/>
            </a:blip>
            <a:srcRect/>
            <a:stretch/>
          </p:blipFill>
          <p:spPr>
            <a:xfrm>
              <a:off x="10531562" y="1425608"/>
              <a:ext cx="952500" cy="952500"/>
            </a:xfrm>
            <a:prstGeom prst="rect">
              <a:avLst/>
            </a:prstGeom>
            <a:noFill/>
            <a:ln>
              <a:noFill/>
            </a:ln>
          </p:spPr>
        </p:pic>
      </p:grpSp>
      <p:sp>
        <p:nvSpPr>
          <p:cNvPr id="288" name="Google Shape;288;p16"/>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7"/>
          <p:cNvSpPr/>
          <p:nvPr/>
        </p:nvSpPr>
        <p:spPr>
          <a:xfrm>
            <a:off x="0" y="5474853"/>
            <a:ext cx="12192000" cy="358688"/>
          </a:xfrm>
          <a:prstGeom prst="rect">
            <a:avLst/>
          </a:prstGeom>
          <a:solidFill>
            <a:srgbClr val="002060"/>
          </a:solidFill>
          <a:ln>
            <a:noFill/>
          </a:ln>
        </p:spPr>
        <p:txBody>
          <a:bodyPr spcFirstLastPara="1" wrap="square" lIns="121900" tIns="121900" rIns="121900" bIns="121900" anchor="ctr" anchorCtr="0">
            <a:noAutofit/>
          </a:bodyPr>
          <a:lstStyle/>
          <a:p>
            <a:pPr marL="0" marR="0" lvl="0" indent="0" algn="r" rtl="1">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294" name="Google Shape;294;p17"/>
          <p:cNvSpPr txBox="1"/>
          <p:nvPr/>
        </p:nvSpPr>
        <p:spPr>
          <a:xfrm>
            <a:off x="0" y="0"/>
            <a:ext cx="12192000" cy="1206631"/>
          </a:xfrm>
          <a:prstGeom prst="rect">
            <a:avLst/>
          </a:prstGeom>
          <a:noFill/>
          <a:ln>
            <a:noFill/>
          </a:ln>
        </p:spPr>
        <p:txBody>
          <a:bodyPr spcFirstLastPara="1" wrap="square" lIns="121900" tIns="121900" rIns="121900" bIns="121900" anchor="ctr" anchorCtr="0">
            <a:noAutofit/>
          </a:bodyPr>
          <a:lstStyle/>
          <a:p>
            <a:pPr marL="0" marR="0" lvl="0" indent="0" algn="ctr" rtl="1">
              <a:lnSpc>
                <a:spcPct val="108000"/>
              </a:lnSpc>
              <a:spcBef>
                <a:spcPts val="0"/>
              </a:spcBef>
              <a:spcAft>
                <a:spcPts val="800"/>
              </a:spcAft>
              <a:buNone/>
            </a:pPr>
            <a:r>
              <a:rPr lang="ar" sz="3400" b="0" i="0" u="none" strike="noStrike" cap="none">
                <a:solidFill>
                  <a:schemeClr val="dk1"/>
                </a:solidFill>
                <a:latin typeface="Arial"/>
                <a:ea typeface="Arial"/>
                <a:cs typeface="Arial"/>
                <a:sym typeface="Arial"/>
              </a:rPr>
              <a:t>انتشار العنف القائم على النوع الاجتماعي في موزامبيق</a:t>
            </a:r>
            <a:endParaRPr sz="3400" b="1" i="0" u="none" strike="noStrike" cap="none">
              <a:solidFill>
                <a:schemeClr val="accent3"/>
              </a:solidFill>
              <a:latin typeface="Arial"/>
              <a:ea typeface="Arial"/>
              <a:cs typeface="Arial"/>
              <a:sym typeface="Arial"/>
            </a:endParaRPr>
          </a:p>
        </p:txBody>
      </p:sp>
      <p:sp>
        <p:nvSpPr>
          <p:cNvPr id="295" name="Google Shape;295;p17"/>
          <p:cNvSpPr txBox="1"/>
          <p:nvPr/>
        </p:nvSpPr>
        <p:spPr>
          <a:xfrm>
            <a:off x="889262" y="1514344"/>
            <a:ext cx="10096108" cy="3005384"/>
          </a:xfrm>
          <a:prstGeom prst="rect">
            <a:avLst/>
          </a:prstGeom>
          <a:noFill/>
          <a:ln>
            <a:noFill/>
          </a:ln>
        </p:spPr>
        <p:txBody>
          <a:bodyPr spcFirstLastPara="1" wrap="square" lIns="121900" tIns="60925" rIns="121900" bIns="60925" anchor="t" anchorCtr="0">
            <a:spAutoFit/>
          </a:bodyPr>
          <a:lstStyle/>
          <a:p>
            <a:pPr marL="0" marR="0" lvl="0" indent="0" algn="r" rtl="1">
              <a:spcBef>
                <a:spcPts val="0"/>
              </a:spcBef>
              <a:spcAft>
                <a:spcPts val="0"/>
              </a:spcAft>
              <a:buNone/>
            </a:pPr>
            <a:r>
              <a:rPr lang="ar" sz="2200" b="0" i="0" u="none" strike="noStrike" cap="none">
                <a:solidFill>
                  <a:schemeClr val="dk1"/>
                </a:solidFill>
                <a:latin typeface="Calibri"/>
                <a:ea typeface="Calibri"/>
                <a:cs typeface="Calibri"/>
                <a:sym typeface="Calibri"/>
              </a:rPr>
              <a:t>وفقاً لقاعدة البيانات العالمية لهيئة الأمم المتحدة للمرأة</a:t>
            </a:r>
            <a:r>
              <a:rPr lang="ar" sz="2200" b="0" i="0" u="none" strike="noStrike" cap="none" baseline="30000">
                <a:solidFill>
                  <a:schemeClr val="dk1"/>
                </a:solidFill>
                <a:latin typeface="Calibri"/>
                <a:ea typeface="Calibri"/>
                <a:cs typeface="Calibri"/>
                <a:sym typeface="Calibri"/>
              </a:rPr>
              <a:t>5</a:t>
            </a:r>
            <a:r>
              <a:rPr lang="ar" sz="2200" b="0" i="0" u="none" strike="noStrike" cap="none">
                <a:solidFill>
                  <a:schemeClr val="dk1"/>
                </a:solidFill>
                <a:latin typeface="Calibri"/>
                <a:ea typeface="Calibri"/>
                <a:cs typeface="Calibri"/>
                <a:sym typeface="Calibri"/>
              </a:rPr>
              <a:t>:</a:t>
            </a:r>
            <a:endParaRPr sz="2200" b="0" i="0" u="none" strike="noStrike" cap="none">
              <a:solidFill>
                <a:schemeClr val="dk1"/>
              </a:solidFill>
              <a:latin typeface="Arial"/>
              <a:ea typeface="Arial"/>
              <a:cs typeface="Arial"/>
              <a:sym typeface="Arial"/>
            </a:endParaRPr>
          </a:p>
          <a:p>
            <a:pPr marL="457189" marR="0" lvl="0" indent="-457189" algn="r" rtl="1">
              <a:spcBef>
                <a:spcPts val="1800"/>
              </a:spcBef>
              <a:spcAft>
                <a:spcPts val="0"/>
              </a:spcAft>
              <a:buClr>
                <a:schemeClr val="accent2"/>
              </a:buClr>
              <a:buSzPts val="2750"/>
              <a:buFont typeface="Arial"/>
              <a:buChar char="•"/>
            </a:pPr>
            <a:r>
              <a:rPr lang="ar" sz="2200" b="1" i="0" u="none" strike="noStrike" cap="none">
                <a:solidFill>
                  <a:schemeClr val="dk1"/>
                </a:solidFill>
                <a:latin typeface="Calibri"/>
                <a:ea typeface="Calibri"/>
                <a:cs typeface="Calibri"/>
                <a:sym typeface="Calibri"/>
              </a:rPr>
              <a:t>54٪</a:t>
            </a:r>
            <a:r>
              <a:rPr lang="ar" sz="2200" b="0" i="0" u="none" strike="noStrike" cap="none">
                <a:solidFill>
                  <a:schemeClr val="dk1"/>
                </a:solidFill>
                <a:latin typeface="Calibri"/>
                <a:ea typeface="Calibri"/>
                <a:cs typeface="Calibri"/>
                <a:sym typeface="Calibri"/>
              </a:rPr>
              <a:t> من النساء تعرّضنَ للعنف البدني و/أو الجنسي في حياتهنّ.</a:t>
            </a:r>
            <a:endParaRPr sz="2200" b="0" i="0" u="none" strike="noStrike" cap="none">
              <a:solidFill>
                <a:schemeClr val="dk1"/>
              </a:solidFill>
              <a:latin typeface="Arial"/>
              <a:ea typeface="Arial"/>
              <a:cs typeface="Arial"/>
              <a:sym typeface="Arial"/>
            </a:endParaRPr>
          </a:p>
          <a:p>
            <a:pPr marL="457189" marR="0" lvl="0" indent="-457189" algn="r" rtl="1">
              <a:spcBef>
                <a:spcPts val="1000"/>
              </a:spcBef>
              <a:spcAft>
                <a:spcPts val="0"/>
              </a:spcAft>
              <a:buClr>
                <a:schemeClr val="accent2"/>
              </a:buClr>
              <a:buSzPts val="2750"/>
              <a:buFont typeface="Arial"/>
              <a:buChar char="•"/>
            </a:pPr>
            <a:r>
              <a:rPr lang="ar" sz="2200" b="1" i="0" u="none" strike="noStrike" cap="none">
                <a:solidFill>
                  <a:schemeClr val="dk1"/>
                </a:solidFill>
                <a:latin typeface="Calibri"/>
                <a:ea typeface="Calibri"/>
                <a:cs typeface="Calibri"/>
                <a:sym typeface="Calibri"/>
              </a:rPr>
              <a:t>21.7٪</a:t>
            </a:r>
            <a:r>
              <a:rPr lang="ar" sz="2200" b="0" i="0" u="none" strike="noStrike" cap="none">
                <a:solidFill>
                  <a:schemeClr val="dk1"/>
                </a:solidFill>
                <a:latin typeface="Calibri"/>
                <a:ea typeface="Calibri"/>
                <a:cs typeface="Calibri"/>
                <a:sym typeface="Calibri"/>
              </a:rPr>
              <a:t> من النساء تعرضن للعنف البدني و/أو الجنسي من الشريك الحميم في حياتهنّ.</a:t>
            </a:r>
            <a:endParaRPr sz="2200" b="0" i="0" u="none" strike="noStrike" cap="none">
              <a:solidFill>
                <a:schemeClr val="dk1"/>
              </a:solidFill>
              <a:latin typeface="Arial"/>
              <a:ea typeface="Arial"/>
              <a:cs typeface="Arial"/>
              <a:sym typeface="Arial"/>
            </a:endParaRPr>
          </a:p>
          <a:p>
            <a:pPr marL="457189" marR="0" lvl="0" indent="-457189" algn="r" rtl="1">
              <a:spcBef>
                <a:spcPts val="1000"/>
              </a:spcBef>
              <a:spcAft>
                <a:spcPts val="0"/>
              </a:spcAft>
              <a:buClr>
                <a:schemeClr val="accent2"/>
              </a:buClr>
              <a:buSzPts val="2750"/>
              <a:buFont typeface="Arial"/>
              <a:buChar char="•"/>
            </a:pPr>
            <a:r>
              <a:rPr lang="ar" sz="2200" b="1" i="0" u="none" strike="noStrike" cap="none">
                <a:solidFill>
                  <a:schemeClr val="dk1"/>
                </a:solidFill>
                <a:latin typeface="Calibri"/>
                <a:ea typeface="Calibri"/>
                <a:cs typeface="Calibri"/>
                <a:sym typeface="Calibri"/>
              </a:rPr>
              <a:t>15.5٪</a:t>
            </a:r>
            <a:r>
              <a:rPr lang="ar" sz="2200" b="0" i="0" u="none" strike="noStrike" cap="none">
                <a:solidFill>
                  <a:schemeClr val="dk1"/>
                </a:solidFill>
                <a:latin typeface="Calibri"/>
                <a:ea typeface="Calibri"/>
                <a:cs typeface="Calibri"/>
                <a:sym typeface="Calibri"/>
              </a:rPr>
              <a:t> من النساء أبلغنَ عن تعرّضهنّ للعنف البدني و/أو الجنسي من الشريك الحميم في فترة الاثني عشر شهراً الأخيرة.</a:t>
            </a:r>
            <a:endParaRPr sz="2200" b="0" i="0" u="none" strike="noStrike" cap="none">
              <a:solidFill>
                <a:schemeClr val="dk1"/>
              </a:solidFill>
              <a:latin typeface="Arial"/>
              <a:ea typeface="Arial"/>
              <a:cs typeface="Arial"/>
              <a:sym typeface="Arial"/>
            </a:endParaRPr>
          </a:p>
          <a:p>
            <a:pPr marL="457189" marR="0" lvl="0" indent="-457189" algn="r" rtl="1">
              <a:lnSpc>
                <a:spcPct val="90000"/>
              </a:lnSpc>
              <a:spcBef>
                <a:spcPts val="1467"/>
              </a:spcBef>
              <a:spcAft>
                <a:spcPts val="1600"/>
              </a:spcAft>
              <a:buClr>
                <a:schemeClr val="accent2"/>
              </a:buClr>
              <a:buSzPts val="2750"/>
              <a:buFont typeface="Arial"/>
              <a:buChar char="•"/>
            </a:pPr>
            <a:r>
              <a:rPr lang="ar" sz="2200" b="1" i="0" u="none" strike="noStrike" cap="none">
                <a:solidFill>
                  <a:schemeClr val="dk1"/>
                </a:solidFill>
                <a:latin typeface="Calibri"/>
                <a:ea typeface="Calibri"/>
                <a:cs typeface="Calibri"/>
                <a:sym typeface="Calibri"/>
              </a:rPr>
              <a:t>52.9٪</a:t>
            </a:r>
            <a:r>
              <a:rPr lang="ar" sz="2200" b="0" i="0" u="none" strike="noStrike" cap="none">
                <a:solidFill>
                  <a:schemeClr val="dk1"/>
                </a:solidFill>
                <a:latin typeface="Calibri"/>
                <a:ea typeface="Calibri"/>
                <a:cs typeface="Calibri"/>
                <a:sym typeface="Calibri"/>
              </a:rPr>
              <a:t> من الفتيات يتزوجنَ قبل بلوغ سنّ 18 عاماً.</a:t>
            </a:r>
            <a:endParaRPr sz="2200" b="0" i="0" u="none" strike="noStrike" cap="none">
              <a:solidFill>
                <a:schemeClr val="dk1"/>
              </a:solidFill>
              <a:latin typeface="Arial"/>
              <a:ea typeface="Arial"/>
              <a:cs typeface="Arial"/>
              <a:sym typeface="Arial"/>
            </a:endParaRPr>
          </a:p>
        </p:txBody>
      </p:sp>
      <p:sp>
        <p:nvSpPr>
          <p:cNvPr id="296" name="Google Shape;296;p17"/>
          <p:cNvSpPr txBox="1"/>
          <p:nvPr/>
        </p:nvSpPr>
        <p:spPr>
          <a:xfrm>
            <a:off x="502763" y="5474854"/>
            <a:ext cx="10869106" cy="358688"/>
          </a:xfrm>
          <a:prstGeom prst="rect">
            <a:avLst/>
          </a:prstGeom>
          <a:noFill/>
          <a:ln>
            <a:noFill/>
          </a:ln>
        </p:spPr>
        <p:txBody>
          <a:bodyPr spcFirstLastPara="1" wrap="square" lIns="121900" tIns="60925" rIns="121900" bIns="60925" anchor="ctr" anchorCtr="0">
            <a:noAutofit/>
          </a:bodyPr>
          <a:lstStyle/>
          <a:p>
            <a:pPr marL="0" marR="0" lvl="0" indent="0" algn="r" rtl="1">
              <a:spcBef>
                <a:spcPts val="0"/>
              </a:spcBef>
              <a:spcAft>
                <a:spcPts val="0"/>
              </a:spcAft>
              <a:buNone/>
            </a:pPr>
            <a:r>
              <a:rPr lang="ar" sz="1200" b="0" i="0" u="none" strike="noStrike" cap="none">
                <a:solidFill>
                  <a:schemeClr val="dk1"/>
                </a:solidFill>
                <a:latin typeface="Calibri"/>
                <a:ea typeface="Calibri"/>
                <a:cs typeface="Calibri"/>
                <a:sym typeface="Calibri"/>
              </a:rPr>
              <a:t>جميع بيانات الانتشار هي بيانات تقديرية. لا يتم الإبلاغ عن العنف القائم على النوع الاجتماعي بشكل روتيني، ونادراً ما تتوفر البيانات على المستوى المحلي الدقيق. </a:t>
            </a:r>
            <a:endParaRPr/>
          </a:p>
        </p:txBody>
      </p:sp>
      <p:pic>
        <p:nvPicPr>
          <p:cNvPr id="297" name="Google Shape;297;p17" descr="Warning with solid fill"/>
          <p:cNvPicPr preferRelativeResize="0"/>
          <p:nvPr/>
        </p:nvPicPr>
        <p:blipFill rotWithShape="1">
          <a:blip r:embed="rId3">
            <a:alphaModFix/>
          </a:blip>
          <a:srcRect/>
          <a:stretch/>
        </p:blipFill>
        <p:spPr>
          <a:xfrm>
            <a:off x="0" y="0"/>
            <a:ext cx="914400" cy="914400"/>
          </a:xfrm>
          <a:prstGeom prst="rect">
            <a:avLst/>
          </a:prstGeom>
          <a:noFill/>
          <a:ln>
            <a:noFill/>
          </a:ln>
        </p:spPr>
      </p:pic>
      <p:sp>
        <p:nvSpPr>
          <p:cNvPr id="298" name="Google Shape;298;p17"/>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8"/>
          <p:cNvSpPr txBox="1"/>
          <p:nvPr/>
        </p:nvSpPr>
        <p:spPr>
          <a:xfrm>
            <a:off x="0" y="0"/>
            <a:ext cx="12192000" cy="785797"/>
          </a:xfrm>
          <a:prstGeom prst="rect">
            <a:avLst/>
          </a:prstGeom>
          <a:noFill/>
          <a:ln>
            <a:noFill/>
          </a:ln>
        </p:spPr>
        <p:txBody>
          <a:bodyPr spcFirstLastPara="1" wrap="square" lIns="121900" tIns="121900" rIns="121900" bIns="121900" anchor="ctr" anchorCtr="0">
            <a:noAutofit/>
          </a:bodyPr>
          <a:lstStyle/>
          <a:p>
            <a:pPr marL="0" marR="0" lvl="0" indent="0" algn="ctr" rtl="1">
              <a:lnSpc>
                <a:spcPct val="108000"/>
              </a:lnSpc>
              <a:spcBef>
                <a:spcPts val="0"/>
              </a:spcBef>
              <a:spcAft>
                <a:spcPts val="800"/>
              </a:spcAft>
              <a:buNone/>
            </a:pPr>
            <a:r>
              <a:rPr lang="ar" sz="3200" b="0" i="0" u="none" strike="noStrike" cap="none">
                <a:solidFill>
                  <a:schemeClr val="dk1"/>
                </a:solidFill>
                <a:latin typeface="Calibri"/>
                <a:ea typeface="Calibri"/>
                <a:cs typeface="Calibri"/>
                <a:sym typeface="Calibri"/>
              </a:rPr>
              <a:t>كيف يؤثر العنف الجنسي وعنف الشريك الحميم على الصحة</a:t>
            </a:r>
            <a:endParaRPr/>
          </a:p>
        </p:txBody>
      </p:sp>
      <p:grpSp>
        <p:nvGrpSpPr>
          <p:cNvPr id="304" name="Google Shape;304;p18"/>
          <p:cNvGrpSpPr/>
          <p:nvPr/>
        </p:nvGrpSpPr>
        <p:grpSpPr>
          <a:xfrm flipH="1">
            <a:off x="213011" y="840035"/>
            <a:ext cx="11070420" cy="5050718"/>
            <a:chOff x="879761" y="840035"/>
            <a:chExt cx="11070420" cy="5050718"/>
          </a:xfrm>
        </p:grpSpPr>
        <p:cxnSp>
          <p:nvCxnSpPr>
            <p:cNvPr id="305" name="Google Shape;305;p18"/>
            <p:cNvCxnSpPr>
              <a:stCxn id="306" idx="2"/>
            </p:cNvCxnSpPr>
            <p:nvPr/>
          </p:nvCxnSpPr>
          <p:spPr>
            <a:xfrm>
              <a:off x="5970030" y="1566024"/>
              <a:ext cx="1333200" cy="1687800"/>
            </a:xfrm>
            <a:prstGeom prst="straightConnector1">
              <a:avLst/>
            </a:prstGeom>
            <a:noFill/>
            <a:ln w="28575" cap="flat" cmpd="sng">
              <a:solidFill>
                <a:srgbClr val="4A7DBA"/>
              </a:solidFill>
              <a:prstDash val="solid"/>
              <a:round/>
              <a:headEnd type="none" w="sm" len="sm"/>
              <a:tailEnd type="triangle" w="med" len="med"/>
            </a:ln>
          </p:spPr>
        </p:cxnSp>
        <p:cxnSp>
          <p:nvCxnSpPr>
            <p:cNvPr id="307" name="Google Shape;307;p18"/>
            <p:cNvCxnSpPr>
              <a:stCxn id="308" idx="3"/>
              <a:endCxn id="309" idx="1"/>
            </p:cNvCxnSpPr>
            <p:nvPr/>
          </p:nvCxnSpPr>
          <p:spPr>
            <a:xfrm rot="10800000" flipH="1">
              <a:off x="6254033" y="1203390"/>
              <a:ext cx="1982700" cy="2014800"/>
            </a:xfrm>
            <a:prstGeom prst="straightConnector1">
              <a:avLst/>
            </a:prstGeom>
            <a:noFill/>
            <a:ln w="28575" cap="flat" cmpd="sng">
              <a:solidFill>
                <a:srgbClr val="4A7DBA"/>
              </a:solidFill>
              <a:prstDash val="solid"/>
              <a:round/>
              <a:headEnd type="none" w="sm" len="sm"/>
              <a:tailEnd type="triangle" w="med" len="med"/>
            </a:ln>
          </p:spPr>
        </p:cxnSp>
        <p:cxnSp>
          <p:nvCxnSpPr>
            <p:cNvPr id="310" name="Google Shape;310;p18"/>
            <p:cNvCxnSpPr>
              <a:stCxn id="306" idx="2"/>
              <a:endCxn id="308" idx="0"/>
            </p:cNvCxnSpPr>
            <p:nvPr/>
          </p:nvCxnSpPr>
          <p:spPr>
            <a:xfrm flipH="1">
              <a:off x="5156130" y="1566024"/>
              <a:ext cx="813900" cy="1095900"/>
            </a:xfrm>
            <a:prstGeom prst="straightConnector1">
              <a:avLst/>
            </a:prstGeom>
            <a:noFill/>
            <a:ln w="28575" cap="flat" cmpd="sng">
              <a:solidFill>
                <a:srgbClr val="4A7DBA"/>
              </a:solidFill>
              <a:prstDash val="solid"/>
              <a:round/>
              <a:headEnd type="none" w="sm" len="sm"/>
              <a:tailEnd type="triangle" w="med" len="med"/>
            </a:ln>
          </p:spPr>
        </p:cxnSp>
        <p:sp>
          <p:nvSpPr>
            <p:cNvPr id="311" name="Google Shape;311;p18"/>
            <p:cNvSpPr/>
            <p:nvPr/>
          </p:nvSpPr>
          <p:spPr>
            <a:xfrm>
              <a:off x="879761" y="840035"/>
              <a:ext cx="2850946" cy="725989"/>
            </a:xfrm>
            <a:prstGeom prst="roundRect">
              <a:avLst>
                <a:gd name="adj" fmla="val 16667"/>
              </a:avLst>
            </a:prstGeom>
            <a:solidFill>
              <a:schemeClr val="accent3"/>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1867" b="0" i="0" u="none" strike="noStrike" cap="none">
                  <a:solidFill>
                    <a:schemeClr val="dk1"/>
                  </a:solidFill>
                  <a:latin typeface="Calibri"/>
                  <a:ea typeface="Calibri"/>
                  <a:cs typeface="Calibri"/>
                  <a:sym typeface="Calibri"/>
                </a:rPr>
                <a:t>الصدمة البدنية</a:t>
              </a:r>
              <a:endParaRPr sz="2400" b="0" i="0" u="none" strike="noStrike" cap="none">
                <a:solidFill>
                  <a:schemeClr val="lt1"/>
                </a:solidFill>
                <a:latin typeface="Arial"/>
                <a:ea typeface="Arial"/>
                <a:cs typeface="Arial"/>
                <a:sym typeface="Arial"/>
              </a:endParaRPr>
            </a:p>
          </p:txBody>
        </p:sp>
        <p:sp>
          <p:nvSpPr>
            <p:cNvPr id="306" name="Google Shape;306;p18"/>
            <p:cNvSpPr/>
            <p:nvPr/>
          </p:nvSpPr>
          <p:spPr>
            <a:xfrm>
              <a:off x="4544557" y="840035"/>
              <a:ext cx="2850946" cy="725989"/>
            </a:xfrm>
            <a:prstGeom prst="roundRect">
              <a:avLst>
                <a:gd name="adj" fmla="val 16667"/>
              </a:avLst>
            </a:prstGeom>
            <a:solidFill>
              <a:schemeClr val="accent3"/>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1867" b="0" i="0" u="none" strike="noStrike" cap="none">
                  <a:solidFill>
                    <a:schemeClr val="dk1"/>
                  </a:solidFill>
                  <a:latin typeface="Calibri"/>
                  <a:ea typeface="Calibri"/>
                  <a:cs typeface="Calibri"/>
                  <a:sym typeface="Calibri"/>
                </a:rPr>
                <a:t>الصدمة النفسية/الإجهاد</a:t>
              </a:r>
              <a:endParaRPr sz="2400" b="0" i="0" u="none" strike="noStrike" cap="none">
                <a:solidFill>
                  <a:schemeClr val="lt1"/>
                </a:solidFill>
                <a:latin typeface="Arial"/>
                <a:ea typeface="Arial"/>
                <a:cs typeface="Arial"/>
                <a:sym typeface="Arial"/>
              </a:endParaRPr>
            </a:p>
          </p:txBody>
        </p:sp>
        <p:sp>
          <p:nvSpPr>
            <p:cNvPr id="309" name="Google Shape;309;p18"/>
            <p:cNvSpPr/>
            <p:nvPr/>
          </p:nvSpPr>
          <p:spPr>
            <a:xfrm>
              <a:off x="8236705" y="840452"/>
              <a:ext cx="2823596" cy="725989"/>
            </a:xfrm>
            <a:prstGeom prst="roundRect">
              <a:avLst>
                <a:gd name="adj" fmla="val 16667"/>
              </a:avLst>
            </a:prstGeom>
            <a:solidFill>
              <a:schemeClr val="accent3"/>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1867" b="0" i="0" u="none" strike="noStrike" cap="none">
                  <a:solidFill>
                    <a:schemeClr val="dk1"/>
                  </a:solidFill>
                  <a:latin typeface="Calibri"/>
                  <a:ea typeface="Calibri"/>
                  <a:cs typeface="Calibri"/>
                  <a:sym typeface="Calibri"/>
                </a:rPr>
                <a:t>الخوف والسيطرة</a:t>
              </a:r>
              <a:endParaRPr sz="2400" b="0" i="0" u="none" strike="noStrike" cap="none">
                <a:solidFill>
                  <a:schemeClr val="lt1"/>
                </a:solidFill>
                <a:latin typeface="Arial"/>
                <a:ea typeface="Arial"/>
                <a:cs typeface="Arial"/>
                <a:sym typeface="Arial"/>
              </a:endParaRPr>
            </a:p>
          </p:txBody>
        </p:sp>
        <p:sp>
          <p:nvSpPr>
            <p:cNvPr id="308" name="Google Shape;308;p18"/>
            <p:cNvSpPr/>
            <p:nvPr/>
          </p:nvSpPr>
          <p:spPr>
            <a:xfrm>
              <a:off x="4058496" y="2662008"/>
              <a:ext cx="2195537" cy="1112365"/>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2400" b="1" i="0" u="none" strike="noStrike" cap="none">
                  <a:solidFill>
                    <a:srgbClr val="E36C09"/>
                  </a:solidFill>
                  <a:latin typeface="Calibri"/>
                  <a:ea typeface="Calibri"/>
                  <a:cs typeface="Calibri"/>
                  <a:sym typeface="Calibri"/>
                </a:rPr>
                <a:t>عرضة أكثر بمرتين</a:t>
              </a:r>
              <a:r>
                <a:rPr lang="ar" sz="2667" b="1" i="0" u="none" strike="noStrike" cap="none">
                  <a:solidFill>
                    <a:srgbClr val="E36C09"/>
                  </a:solidFill>
                  <a:latin typeface="Calibri"/>
                  <a:ea typeface="Calibri"/>
                  <a:cs typeface="Calibri"/>
                  <a:sym typeface="Calibri"/>
                </a:rPr>
                <a:t> </a:t>
              </a:r>
              <a:br>
                <a:rPr lang="ar" sz="2667" b="1" i="0" u="none" strike="noStrike" cap="none">
                  <a:solidFill>
                    <a:srgbClr val="E36C09"/>
                  </a:solidFill>
                  <a:latin typeface="Calibri"/>
                  <a:ea typeface="Calibri"/>
                  <a:cs typeface="Calibri"/>
                  <a:sym typeface="Calibri"/>
                </a:rPr>
              </a:br>
              <a:r>
                <a:rPr lang="ar" sz="1200" b="0" i="0" u="none" strike="noStrike" cap="none">
                  <a:solidFill>
                    <a:schemeClr val="dk1"/>
                  </a:solidFill>
                  <a:latin typeface="Calibri"/>
                  <a:ea typeface="Calibri"/>
                  <a:cs typeface="Calibri"/>
                  <a:sym typeface="Calibri"/>
                </a:rPr>
                <a:t>للإصابة بالاكتئاب </a:t>
              </a:r>
              <a:endParaRPr/>
            </a:p>
          </p:txBody>
        </p:sp>
        <p:sp>
          <p:nvSpPr>
            <p:cNvPr id="312" name="Google Shape;312;p18"/>
            <p:cNvSpPr/>
            <p:nvPr/>
          </p:nvSpPr>
          <p:spPr>
            <a:xfrm>
              <a:off x="1206865" y="3447805"/>
              <a:ext cx="2170078" cy="1214838"/>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r" rtl="1">
                <a:spcBef>
                  <a:spcPts val="0"/>
                </a:spcBef>
                <a:spcAft>
                  <a:spcPts val="0"/>
                </a:spcAft>
                <a:buNone/>
              </a:pPr>
              <a:r>
                <a:rPr lang="ar" sz="1200" b="0" i="0" u="none" strike="noStrike" cap="none">
                  <a:solidFill>
                    <a:schemeClr val="dk1"/>
                  </a:solidFill>
                  <a:latin typeface="Calibri"/>
                  <a:ea typeface="Calibri"/>
                  <a:cs typeface="Calibri"/>
                  <a:sym typeface="Calibri"/>
                </a:rPr>
                <a:t>الأمراض الثانوية:</a:t>
              </a:r>
              <a:endParaRPr sz="1200" b="0" i="0" u="none" strike="noStrike" cap="none">
                <a:solidFill>
                  <a:schemeClr val="dk1"/>
                </a:solidFill>
                <a:latin typeface="Arial"/>
                <a:ea typeface="Arial"/>
                <a:cs typeface="Arial"/>
                <a:sym typeface="Arial"/>
              </a:endParaRPr>
            </a:p>
            <a:p>
              <a:pPr marL="228594" marR="0" lvl="0" indent="-228594" algn="r" rtl="1">
                <a:spcBef>
                  <a:spcPts val="0"/>
                </a:spcBef>
                <a:spcAft>
                  <a:spcPts val="0"/>
                </a:spcAft>
                <a:buClr>
                  <a:schemeClr val="accent2"/>
                </a:buClr>
                <a:buSzPts val="1200"/>
                <a:buFont typeface="Arial"/>
                <a:buChar char="•"/>
              </a:pPr>
              <a:r>
                <a:rPr lang="ar" sz="1200" b="0" i="0" u="none" strike="noStrike" cap="none">
                  <a:solidFill>
                    <a:schemeClr val="dk1"/>
                  </a:solidFill>
                  <a:latin typeface="Calibri"/>
                  <a:ea typeface="Calibri"/>
                  <a:cs typeface="Calibri"/>
                  <a:sym typeface="Calibri"/>
                </a:rPr>
                <a:t>ارتفاع ضغط الدم</a:t>
              </a:r>
              <a:endParaRPr sz="1200" b="0" i="0" u="none" strike="noStrike" cap="none">
                <a:solidFill>
                  <a:schemeClr val="dk1"/>
                </a:solidFill>
                <a:latin typeface="Arial"/>
                <a:ea typeface="Arial"/>
                <a:cs typeface="Arial"/>
                <a:sym typeface="Arial"/>
              </a:endParaRPr>
            </a:p>
            <a:p>
              <a:pPr marL="228594" marR="0" lvl="0" indent="-228594" algn="r" rtl="1">
                <a:spcBef>
                  <a:spcPts val="0"/>
                </a:spcBef>
                <a:spcAft>
                  <a:spcPts val="0"/>
                </a:spcAft>
                <a:buClr>
                  <a:schemeClr val="accent2"/>
                </a:buClr>
                <a:buSzPts val="1200"/>
                <a:buFont typeface="Arial"/>
                <a:buChar char="•"/>
              </a:pPr>
              <a:r>
                <a:rPr lang="ar" sz="1200" b="0" i="0" u="none" strike="noStrike" cap="none">
                  <a:solidFill>
                    <a:schemeClr val="dk1"/>
                  </a:solidFill>
                  <a:latin typeface="Calibri"/>
                  <a:ea typeface="Calibri"/>
                  <a:cs typeface="Calibri"/>
                  <a:sym typeface="Calibri"/>
                </a:rPr>
                <a:t>متلازمة القولون العصبي</a:t>
              </a:r>
              <a:endParaRPr sz="1200" b="0" i="0" u="none" strike="noStrike" cap="none">
                <a:solidFill>
                  <a:schemeClr val="dk1"/>
                </a:solidFill>
                <a:latin typeface="Arial"/>
                <a:ea typeface="Arial"/>
                <a:cs typeface="Arial"/>
                <a:sym typeface="Arial"/>
              </a:endParaRPr>
            </a:p>
            <a:p>
              <a:pPr marL="228594" marR="0" lvl="0" indent="-228594" algn="r" rtl="1">
                <a:spcBef>
                  <a:spcPts val="0"/>
                </a:spcBef>
                <a:spcAft>
                  <a:spcPts val="0"/>
                </a:spcAft>
                <a:buClr>
                  <a:schemeClr val="accent2"/>
                </a:buClr>
                <a:buSzPts val="1200"/>
                <a:buFont typeface="Arial"/>
                <a:buChar char="•"/>
              </a:pPr>
              <a:r>
                <a:rPr lang="ar" sz="1200" b="0" i="0" u="none" strike="noStrike" cap="none">
                  <a:solidFill>
                    <a:schemeClr val="dk1"/>
                  </a:solidFill>
                  <a:latin typeface="Calibri"/>
                  <a:ea typeface="Calibri"/>
                  <a:cs typeface="Calibri"/>
                  <a:sym typeface="Calibri"/>
                </a:rPr>
                <a:t>آلام الحوض المزمنة</a:t>
              </a:r>
              <a:endParaRPr sz="1200" b="0" i="0" u="none" strike="noStrike" cap="none">
                <a:solidFill>
                  <a:schemeClr val="dk1"/>
                </a:solidFill>
                <a:latin typeface="Arial"/>
                <a:ea typeface="Arial"/>
                <a:cs typeface="Arial"/>
                <a:sym typeface="Arial"/>
              </a:endParaRPr>
            </a:p>
          </p:txBody>
        </p:sp>
        <p:sp>
          <p:nvSpPr>
            <p:cNvPr id="313" name="Google Shape;313;p18"/>
            <p:cNvSpPr/>
            <p:nvPr/>
          </p:nvSpPr>
          <p:spPr>
            <a:xfrm>
              <a:off x="1723300" y="5394707"/>
              <a:ext cx="9436281" cy="496046"/>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1333" b="0" i="0" u="none" strike="noStrike" cap="none">
                  <a:solidFill>
                    <a:schemeClr val="lt1"/>
                  </a:solidFill>
                  <a:latin typeface="Calibri"/>
                  <a:ea typeface="Calibri"/>
                  <a:cs typeface="Calibri"/>
                  <a:sym typeface="Calibri"/>
                </a:rPr>
                <a:t>الناجيات أكثر عرضة لمحاولة الانتحار بمعدل</a:t>
              </a:r>
              <a:r>
                <a:rPr lang="ar" sz="2400" b="1" i="0" u="none" strike="noStrike" cap="none">
                  <a:solidFill>
                    <a:srgbClr val="E36C09"/>
                  </a:solidFill>
                  <a:latin typeface="Calibri"/>
                  <a:ea typeface="Calibri"/>
                  <a:cs typeface="Calibri"/>
                  <a:sym typeface="Calibri"/>
                </a:rPr>
                <a:t> 4.5 مرات</a:t>
              </a:r>
              <a:r>
                <a:rPr lang="ar" sz="1333" b="0" i="0" u="none" strike="noStrike" cap="none">
                  <a:solidFill>
                    <a:schemeClr val="lt1"/>
                  </a:solidFill>
                  <a:latin typeface="Calibri"/>
                  <a:ea typeface="Calibri"/>
                  <a:cs typeface="Calibri"/>
                  <a:sym typeface="Calibri"/>
                </a:rPr>
                <a:t> </a:t>
              </a:r>
              <a:endParaRPr sz="1333" b="0" i="0" u="none" strike="noStrike" cap="none">
                <a:solidFill>
                  <a:schemeClr val="lt1"/>
                </a:solidFill>
                <a:latin typeface="Arial"/>
                <a:ea typeface="Arial"/>
                <a:cs typeface="Arial"/>
                <a:sym typeface="Arial"/>
              </a:endParaRPr>
            </a:p>
          </p:txBody>
        </p:sp>
        <p:sp>
          <p:nvSpPr>
            <p:cNvPr id="314" name="Google Shape;314;p18"/>
            <p:cNvSpPr/>
            <p:nvPr/>
          </p:nvSpPr>
          <p:spPr>
            <a:xfrm>
              <a:off x="7340682" y="1838664"/>
              <a:ext cx="2144888" cy="985329"/>
            </a:xfrm>
            <a:prstGeom prst="rect">
              <a:avLst/>
            </a:prstGeom>
            <a:solidFill>
              <a:srgbClr val="FDE9D8"/>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r" rtl="1">
                <a:spcBef>
                  <a:spcPts val="0"/>
                </a:spcBef>
                <a:spcAft>
                  <a:spcPts val="0"/>
                </a:spcAft>
                <a:buNone/>
              </a:pPr>
              <a:r>
                <a:rPr lang="ar" sz="1200" b="0" i="0" u="none" strike="noStrike" cap="none">
                  <a:solidFill>
                    <a:schemeClr val="dk1"/>
                  </a:solidFill>
                  <a:latin typeface="Calibri"/>
                  <a:ea typeface="Calibri"/>
                  <a:cs typeface="Calibri"/>
                  <a:sym typeface="Calibri"/>
                </a:rPr>
                <a:t>السعي المحدود للحصول على الرعاية الصحية:</a:t>
              </a:r>
              <a:endParaRPr sz="1200" b="0" i="0" u="none" strike="noStrike" cap="none">
                <a:solidFill>
                  <a:schemeClr val="dk1"/>
                </a:solidFill>
                <a:latin typeface="Arial"/>
                <a:ea typeface="Arial"/>
                <a:cs typeface="Arial"/>
                <a:sym typeface="Arial"/>
              </a:endParaRPr>
            </a:p>
            <a:p>
              <a:pPr marL="228594" marR="0" lvl="0" indent="-228594" algn="r" rtl="1">
                <a:spcBef>
                  <a:spcPts val="0"/>
                </a:spcBef>
                <a:spcAft>
                  <a:spcPts val="0"/>
                </a:spcAft>
                <a:buClr>
                  <a:schemeClr val="accent2"/>
                </a:buClr>
                <a:buSzPts val="1200"/>
                <a:buFont typeface="Arial"/>
                <a:buChar char="•"/>
              </a:pPr>
              <a:r>
                <a:rPr lang="ar" sz="1200" b="0" i="0" u="none" strike="noStrike" cap="none">
                  <a:solidFill>
                    <a:schemeClr val="dk1"/>
                  </a:solidFill>
                  <a:latin typeface="Calibri"/>
                  <a:ea typeface="Calibri"/>
                  <a:cs typeface="Calibri"/>
                  <a:sym typeface="Calibri"/>
                </a:rPr>
                <a:t>الافتقار إلى الاستقلالية</a:t>
              </a:r>
              <a:endParaRPr sz="1200" b="0" i="0" u="none" strike="noStrike" cap="none">
                <a:solidFill>
                  <a:schemeClr val="dk1"/>
                </a:solidFill>
                <a:latin typeface="Arial"/>
                <a:ea typeface="Arial"/>
                <a:cs typeface="Arial"/>
                <a:sym typeface="Arial"/>
              </a:endParaRPr>
            </a:p>
            <a:p>
              <a:pPr marL="228594" marR="0" lvl="0" indent="-228594" algn="r" rtl="1">
                <a:spcBef>
                  <a:spcPts val="0"/>
                </a:spcBef>
                <a:spcAft>
                  <a:spcPts val="0"/>
                </a:spcAft>
                <a:buClr>
                  <a:schemeClr val="accent2"/>
                </a:buClr>
                <a:buSzPts val="1200"/>
                <a:buFont typeface="Arial"/>
                <a:buChar char="•"/>
              </a:pPr>
              <a:r>
                <a:rPr lang="ar" sz="1200" b="0" i="0" u="none" strike="noStrike" cap="none">
                  <a:solidFill>
                    <a:schemeClr val="dk1"/>
                  </a:solidFill>
                  <a:latin typeface="Calibri"/>
                  <a:ea typeface="Calibri"/>
                  <a:cs typeface="Calibri"/>
                  <a:sym typeface="Calibri"/>
                </a:rPr>
                <a:t>قدرة محدودة على التنقل</a:t>
              </a:r>
              <a:endParaRPr sz="1200" b="0" i="0" u="none" strike="noStrike" cap="none">
                <a:solidFill>
                  <a:schemeClr val="dk1"/>
                </a:solidFill>
                <a:latin typeface="Arial"/>
                <a:ea typeface="Arial"/>
                <a:cs typeface="Arial"/>
                <a:sym typeface="Arial"/>
              </a:endParaRPr>
            </a:p>
          </p:txBody>
        </p:sp>
        <p:sp>
          <p:nvSpPr>
            <p:cNvPr id="315" name="Google Shape;315;p18"/>
            <p:cNvSpPr/>
            <p:nvPr/>
          </p:nvSpPr>
          <p:spPr>
            <a:xfrm>
              <a:off x="9785214" y="1821128"/>
              <a:ext cx="2144888" cy="1035195"/>
            </a:xfrm>
            <a:prstGeom prst="rect">
              <a:avLst/>
            </a:prstGeom>
            <a:solidFill>
              <a:srgbClr val="FDE9D8"/>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228594" marR="0" lvl="0" indent="-228594" algn="r" rtl="1">
                <a:spcBef>
                  <a:spcPts val="0"/>
                </a:spcBef>
                <a:spcAft>
                  <a:spcPts val="0"/>
                </a:spcAft>
                <a:buClr>
                  <a:schemeClr val="accent2"/>
                </a:buClr>
                <a:buSzPts val="1200"/>
                <a:buFont typeface="Arial"/>
                <a:buChar char="•"/>
              </a:pPr>
              <a:r>
                <a:rPr lang="ar" sz="1200" b="0" i="0" u="none" strike="noStrike" cap="none">
                  <a:solidFill>
                    <a:schemeClr val="dk1"/>
                  </a:solidFill>
                  <a:latin typeface="Calibri"/>
                  <a:ea typeface="Calibri"/>
                  <a:cs typeface="Calibri"/>
                  <a:sym typeface="Calibri"/>
                </a:rPr>
                <a:t>عدم استخدام وسائل منع الحمل</a:t>
              </a:r>
              <a:endParaRPr sz="1200" b="0" i="0" u="none" strike="noStrike" cap="none">
                <a:solidFill>
                  <a:schemeClr val="dk1"/>
                </a:solidFill>
                <a:latin typeface="Arial"/>
                <a:ea typeface="Arial"/>
                <a:cs typeface="Arial"/>
                <a:sym typeface="Arial"/>
              </a:endParaRPr>
            </a:p>
            <a:p>
              <a:pPr marL="228594" marR="0" lvl="0" indent="-228594" algn="r" rtl="1">
                <a:spcBef>
                  <a:spcPts val="0"/>
                </a:spcBef>
                <a:spcAft>
                  <a:spcPts val="0"/>
                </a:spcAft>
                <a:buClr>
                  <a:schemeClr val="accent2"/>
                </a:buClr>
                <a:buSzPts val="1200"/>
                <a:buFont typeface="Arial"/>
                <a:buChar char="•"/>
              </a:pPr>
              <a:r>
                <a:rPr lang="ar" sz="1200" b="0" i="0" u="none" strike="noStrike" cap="none">
                  <a:solidFill>
                    <a:schemeClr val="dk1"/>
                  </a:solidFill>
                  <a:latin typeface="Calibri"/>
                  <a:ea typeface="Calibri"/>
                  <a:cs typeface="Calibri"/>
                  <a:sym typeface="Calibri"/>
                </a:rPr>
                <a:t>ممارسة الجنس بدون وقاية</a:t>
              </a:r>
              <a:endParaRPr sz="1200" b="0" i="0" u="none" strike="noStrike" cap="none">
                <a:solidFill>
                  <a:schemeClr val="dk1"/>
                </a:solidFill>
                <a:latin typeface="Arial"/>
                <a:ea typeface="Arial"/>
                <a:cs typeface="Arial"/>
                <a:sym typeface="Arial"/>
              </a:endParaRPr>
            </a:p>
          </p:txBody>
        </p:sp>
        <p:cxnSp>
          <p:nvCxnSpPr>
            <p:cNvPr id="316" name="Google Shape;316;p18"/>
            <p:cNvCxnSpPr>
              <a:stCxn id="311" idx="2"/>
              <a:endCxn id="317" idx="0"/>
            </p:cNvCxnSpPr>
            <p:nvPr/>
          </p:nvCxnSpPr>
          <p:spPr>
            <a:xfrm flipH="1">
              <a:off x="2294134" y="1566024"/>
              <a:ext cx="11100" cy="260400"/>
            </a:xfrm>
            <a:prstGeom prst="straightConnector1">
              <a:avLst/>
            </a:prstGeom>
            <a:noFill/>
            <a:ln w="28575" cap="flat" cmpd="sng">
              <a:solidFill>
                <a:srgbClr val="4A7DBA"/>
              </a:solidFill>
              <a:prstDash val="solid"/>
              <a:round/>
              <a:headEnd type="none" w="sm" len="sm"/>
              <a:tailEnd type="triangle" w="med" len="med"/>
            </a:ln>
          </p:spPr>
        </p:cxnSp>
        <p:sp>
          <p:nvSpPr>
            <p:cNvPr id="318" name="Google Shape;318;p18" descr="Pregnant lady with solid fill"/>
            <p:cNvSpPr/>
            <p:nvPr/>
          </p:nvSpPr>
          <p:spPr>
            <a:xfrm>
              <a:off x="9148360" y="4878419"/>
              <a:ext cx="609600" cy="34403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317" name="Google Shape;317;p18"/>
            <p:cNvSpPr/>
            <p:nvPr/>
          </p:nvSpPr>
          <p:spPr>
            <a:xfrm>
              <a:off x="1211568" y="1826339"/>
              <a:ext cx="2165375" cy="1029984"/>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2400" b="0" i="0" u="none" strike="noStrike" cap="none">
                  <a:solidFill>
                    <a:schemeClr val="dk1"/>
                  </a:solidFill>
                  <a:latin typeface="Calibri"/>
                  <a:ea typeface="Calibri"/>
                  <a:cs typeface="Calibri"/>
                  <a:sym typeface="Calibri"/>
                </a:rPr>
                <a:t>42٪</a:t>
              </a:r>
              <a:endParaRPr sz="2400" b="1" i="0" u="none" strike="noStrike" cap="none">
                <a:solidFill>
                  <a:schemeClr val="dk1"/>
                </a:solidFill>
                <a:latin typeface="Arial"/>
                <a:ea typeface="Arial"/>
                <a:cs typeface="Arial"/>
                <a:sym typeface="Arial"/>
              </a:endParaRPr>
            </a:p>
            <a:p>
              <a:pPr marL="0" marR="0" lvl="0" indent="0" algn="ctr" rtl="1">
                <a:spcBef>
                  <a:spcPts val="0"/>
                </a:spcBef>
                <a:spcAft>
                  <a:spcPts val="0"/>
                </a:spcAft>
                <a:buNone/>
              </a:pPr>
              <a:r>
                <a:rPr lang="ar" sz="1200" b="0" i="0" u="none" strike="noStrike" cap="none">
                  <a:solidFill>
                    <a:schemeClr val="dk1"/>
                  </a:solidFill>
                  <a:latin typeface="Calibri"/>
                  <a:ea typeface="Calibri"/>
                  <a:cs typeface="Calibri"/>
                  <a:sym typeface="Calibri"/>
                </a:rPr>
                <a:t>من النساء اللواتي تعرّضنَ لعنف الشريك الحميم قد عانينَ من إصابات</a:t>
              </a:r>
              <a:endParaRPr sz="1200" b="0" i="0" u="none" strike="noStrike" cap="none">
                <a:solidFill>
                  <a:schemeClr val="dk1"/>
                </a:solidFill>
                <a:latin typeface="Arial"/>
                <a:ea typeface="Arial"/>
                <a:cs typeface="Arial"/>
                <a:sym typeface="Arial"/>
              </a:endParaRPr>
            </a:p>
          </p:txBody>
        </p:sp>
        <p:cxnSp>
          <p:nvCxnSpPr>
            <p:cNvPr id="319" name="Google Shape;319;p18"/>
            <p:cNvCxnSpPr>
              <a:stCxn id="309" idx="2"/>
              <a:endCxn id="314" idx="0"/>
            </p:cNvCxnSpPr>
            <p:nvPr/>
          </p:nvCxnSpPr>
          <p:spPr>
            <a:xfrm flipH="1">
              <a:off x="8413103" y="1566441"/>
              <a:ext cx="1235400" cy="272100"/>
            </a:xfrm>
            <a:prstGeom prst="straightConnector1">
              <a:avLst/>
            </a:prstGeom>
            <a:noFill/>
            <a:ln w="28575" cap="flat" cmpd="sng">
              <a:solidFill>
                <a:srgbClr val="4A7DBA"/>
              </a:solidFill>
              <a:prstDash val="solid"/>
              <a:round/>
              <a:headEnd type="none" w="sm" len="sm"/>
              <a:tailEnd type="triangle" w="med" len="med"/>
            </a:ln>
          </p:spPr>
        </p:cxnSp>
        <p:cxnSp>
          <p:nvCxnSpPr>
            <p:cNvPr id="320" name="Google Shape;320;p18"/>
            <p:cNvCxnSpPr>
              <a:stCxn id="308" idx="2"/>
            </p:cNvCxnSpPr>
            <p:nvPr/>
          </p:nvCxnSpPr>
          <p:spPr>
            <a:xfrm>
              <a:off x="5156265" y="3774373"/>
              <a:ext cx="17400" cy="1620300"/>
            </a:xfrm>
            <a:prstGeom prst="straightConnector1">
              <a:avLst/>
            </a:prstGeom>
            <a:noFill/>
            <a:ln w="28575" cap="flat" cmpd="sng">
              <a:solidFill>
                <a:srgbClr val="4A7DBA"/>
              </a:solidFill>
              <a:prstDash val="solid"/>
              <a:round/>
              <a:headEnd type="none" w="sm" len="sm"/>
              <a:tailEnd type="triangle" w="med" len="med"/>
            </a:ln>
          </p:spPr>
        </p:cxnSp>
        <p:sp>
          <p:nvSpPr>
            <p:cNvPr id="321" name="Google Shape;321;p18"/>
            <p:cNvSpPr/>
            <p:nvPr/>
          </p:nvSpPr>
          <p:spPr>
            <a:xfrm>
              <a:off x="9710313" y="4141982"/>
              <a:ext cx="2239868" cy="1080472"/>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2400" b="1" i="0" u="none" strike="noStrike" cap="none">
                  <a:solidFill>
                    <a:srgbClr val="E36C09"/>
                  </a:solidFill>
                  <a:latin typeface="Calibri"/>
                  <a:ea typeface="Calibri"/>
                  <a:cs typeface="Calibri"/>
                  <a:sym typeface="Calibri"/>
                </a:rPr>
                <a:t>عرضة أكثر بمرتين</a:t>
              </a:r>
              <a:r>
                <a:rPr lang="ar" sz="2667" b="1" i="0" u="none" strike="noStrike" cap="none">
                  <a:solidFill>
                    <a:srgbClr val="E36C09"/>
                  </a:solidFill>
                  <a:latin typeface="Calibri"/>
                  <a:ea typeface="Calibri"/>
                  <a:cs typeface="Calibri"/>
                  <a:sym typeface="Calibri"/>
                </a:rPr>
                <a:t> </a:t>
              </a:r>
              <a:br>
                <a:rPr lang="ar" sz="2667" b="1" i="0" u="none" strike="noStrike" cap="none">
                  <a:solidFill>
                    <a:srgbClr val="E36C09"/>
                  </a:solidFill>
                  <a:latin typeface="Calibri"/>
                  <a:ea typeface="Calibri"/>
                  <a:cs typeface="Calibri"/>
                  <a:sym typeface="Calibri"/>
                </a:rPr>
              </a:br>
              <a:r>
                <a:rPr lang="ar" sz="1200" b="0" i="0" u="none" strike="noStrike" cap="none">
                  <a:solidFill>
                    <a:schemeClr val="dk1"/>
                  </a:solidFill>
                  <a:latin typeface="Calibri"/>
                  <a:ea typeface="Calibri"/>
                  <a:cs typeface="Calibri"/>
                  <a:sym typeface="Calibri"/>
                </a:rPr>
                <a:t>للإجهاض </a:t>
              </a:r>
              <a:endParaRPr sz="1200" b="0" i="0" u="none" strike="noStrike" cap="none">
                <a:solidFill>
                  <a:schemeClr val="dk1"/>
                </a:solidFill>
                <a:latin typeface="Arial"/>
                <a:ea typeface="Arial"/>
                <a:cs typeface="Arial"/>
                <a:sym typeface="Arial"/>
              </a:endParaRPr>
            </a:p>
          </p:txBody>
        </p:sp>
        <p:cxnSp>
          <p:nvCxnSpPr>
            <p:cNvPr id="322" name="Google Shape;322;p18"/>
            <p:cNvCxnSpPr>
              <a:stCxn id="317" idx="2"/>
              <a:endCxn id="312" idx="0"/>
            </p:cNvCxnSpPr>
            <p:nvPr/>
          </p:nvCxnSpPr>
          <p:spPr>
            <a:xfrm flipH="1">
              <a:off x="2291856" y="2856323"/>
              <a:ext cx="2400" cy="591600"/>
            </a:xfrm>
            <a:prstGeom prst="straightConnector1">
              <a:avLst/>
            </a:prstGeom>
            <a:noFill/>
            <a:ln w="28575" cap="flat" cmpd="sng">
              <a:solidFill>
                <a:srgbClr val="4A7DBA"/>
              </a:solidFill>
              <a:prstDash val="solid"/>
              <a:round/>
              <a:headEnd type="none" w="sm" len="sm"/>
              <a:tailEnd type="triangle" w="med" len="med"/>
            </a:ln>
          </p:spPr>
        </p:cxnSp>
        <p:cxnSp>
          <p:nvCxnSpPr>
            <p:cNvPr id="323" name="Google Shape;323;p18"/>
            <p:cNvCxnSpPr>
              <a:stCxn id="308" idx="2"/>
            </p:cNvCxnSpPr>
            <p:nvPr/>
          </p:nvCxnSpPr>
          <p:spPr>
            <a:xfrm flipH="1">
              <a:off x="3381764" y="3774373"/>
              <a:ext cx="1774500" cy="404100"/>
            </a:xfrm>
            <a:prstGeom prst="straightConnector1">
              <a:avLst/>
            </a:prstGeom>
            <a:noFill/>
            <a:ln w="28575" cap="flat" cmpd="sng">
              <a:solidFill>
                <a:srgbClr val="4A7DBA"/>
              </a:solidFill>
              <a:prstDash val="solid"/>
              <a:round/>
              <a:headEnd type="none" w="sm" len="sm"/>
              <a:tailEnd type="triangle" w="med" len="med"/>
            </a:ln>
          </p:spPr>
        </p:cxnSp>
        <p:cxnSp>
          <p:nvCxnSpPr>
            <p:cNvPr id="324" name="Google Shape;324;p18"/>
            <p:cNvCxnSpPr>
              <a:stCxn id="317" idx="3"/>
              <a:endCxn id="308" idx="1"/>
            </p:cNvCxnSpPr>
            <p:nvPr/>
          </p:nvCxnSpPr>
          <p:spPr>
            <a:xfrm>
              <a:off x="3376943" y="2341331"/>
              <a:ext cx="681600" cy="876900"/>
            </a:xfrm>
            <a:prstGeom prst="straightConnector1">
              <a:avLst/>
            </a:prstGeom>
            <a:noFill/>
            <a:ln w="28575" cap="flat" cmpd="sng">
              <a:solidFill>
                <a:schemeClr val="accent1"/>
              </a:solidFill>
              <a:prstDash val="solid"/>
              <a:miter lim="800000"/>
              <a:headEnd type="triangle" w="med" len="med"/>
              <a:tailEnd type="triangle" w="med" len="med"/>
            </a:ln>
          </p:spPr>
        </p:cxnSp>
        <p:cxnSp>
          <p:nvCxnSpPr>
            <p:cNvPr id="325" name="Google Shape;325;p18"/>
            <p:cNvCxnSpPr>
              <a:stCxn id="309" idx="2"/>
              <a:endCxn id="315" idx="0"/>
            </p:cNvCxnSpPr>
            <p:nvPr/>
          </p:nvCxnSpPr>
          <p:spPr>
            <a:xfrm>
              <a:off x="9648503" y="1566441"/>
              <a:ext cx="1209300" cy="254700"/>
            </a:xfrm>
            <a:prstGeom prst="straightConnector1">
              <a:avLst/>
            </a:prstGeom>
            <a:noFill/>
            <a:ln w="28575" cap="flat" cmpd="sng">
              <a:solidFill>
                <a:srgbClr val="4A7DBA"/>
              </a:solidFill>
              <a:prstDash val="solid"/>
              <a:round/>
              <a:headEnd type="none" w="sm" len="sm"/>
              <a:tailEnd type="triangle" w="med" len="med"/>
            </a:ln>
          </p:spPr>
        </p:cxnSp>
        <p:cxnSp>
          <p:nvCxnSpPr>
            <p:cNvPr id="326" name="Google Shape;326;p18"/>
            <p:cNvCxnSpPr>
              <a:stCxn id="315" idx="2"/>
              <a:endCxn id="321" idx="0"/>
            </p:cNvCxnSpPr>
            <p:nvPr/>
          </p:nvCxnSpPr>
          <p:spPr>
            <a:xfrm flipH="1">
              <a:off x="10830358" y="2856323"/>
              <a:ext cx="27300" cy="1285800"/>
            </a:xfrm>
            <a:prstGeom prst="straightConnector1">
              <a:avLst/>
            </a:prstGeom>
            <a:noFill/>
            <a:ln w="28575" cap="flat" cmpd="sng">
              <a:solidFill>
                <a:srgbClr val="4A7DBA"/>
              </a:solidFill>
              <a:prstDash val="solid"/>
              <a:round/>
              <a:headEnd type="none" w="sm" len="sm"/>
              <a:tailEnd type="triangle" w="med" len="med"/>
            </a:ln>
          </p:spPr>
        </p:cxnSp>
        <p:sp>
          <p:nvSpPr>
            <p:cNvPr id="327" name="Google Shape;327;p18"/>
            <p:cNvSpPr/>
            <p:nvPr/>
          </p:nvSpPr>
          <p:spPr>
            <a:xfrm>
              <a:off x="7303233" y="4112013"/>
              <a:ext cx="2219789" cy="1120186"/>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2400" b="1" i="0" u="none" strike="noStrike" cap="none">
                  <a:solidFill>
                    <a:schemeClr val="accent3"/>
                  </a:solidFill>
                  <a:latin typeface="Calibri"/>
                  <a:ea typeface="Calibri"/>
                  <a:cs typeface="Calibri"/>
                  <a:sym typeface="Calibri"/>
                </a:rPr>
                <a:t>عرضة أكثر بمرة ونصف </a:t>
              </a:r>
              <a:br>
                <a:rPr lang="ar" sz="2400" b="1" i="0" u="none" strike="noStrike" cap="none">
                  <a:solidFill>
                    <a:schemeClr val="accent3"/>
                  </a:solidFill>
                  <a:latin typeface="Calibri"/>
                  <a:ea typeface="Calibri"/>
                  <a:cs typeface="Calibri"/>
                  <a:sym typeface="Calibri"/>
                </a:rPr>
              </a:br>
              <a:r>
                <a:rPr lang="ar" sz="1200" b="0" i="0" u="none" strike="noStrike" cap="none">
                  <a:solidFill>
                    <a:schemeClr val="dk1"/>
                  </a:solidFill>
                  <a:latin typeface="Calibri"/>
                  <a:ea typeface="Calibri"/>
                  <a:cs typeface="Calibri"/>
                  <a:sym typeface="Calibri"/>
                </a:rPr>
                <a:t>للإصابة بفيروس العوز المناعي البشري أو الزهري أو المُتَدَثِّرَة أو داء السيلان</a:t>
              </a:r>
              <a:endParaRPr/>
            </a:p>
          </p:txBody>
        </p:sp>
        <p:cxnSp>
          <p:nvCxnSpPr>
            <p:cNvPr id="328" name="Google Shape;328;p18"/>
            <p:cNvCxnSpPr>
              <a:stCxn id="315" idx="2"/>
              <a:endCxn id="327" idx="0"/>
            </p:cNvCxnSpPr>
            <p:nvPr/>
          </p:nvCxnSpPr>
          <p:spPr>
            <a:xfrm flipH="1">
              <a:off x="8413258" y="2856323"/>
              <a:ext cx="2444400" cy="1255800"/>
            </a:xfrm>
            <a:prstGeom prst="straightConnector1">
              <a:avLst/>
            </a:prstGeom>
            <a:noFill/>
            <a:ln w="28575" cap="flat" cmpd="sng">
              <a:solidFill>
                <a:srgbClr val="4A7DBA"/>
              </a:solidFill>
              <a:prstDash val="solid"/>
              <a:round/>
              <a:headEnd type="none" w="sm" len="sm"/>
              <a:tailEnd type="triangle" w="med" len="med"/>
            </a:ln>
          </p:spPr>
        </p:cxnSp>
        <p:cxnSp>
          <p:nvCxnSpPr>
            <p:cNvPr id="329" name="Google Shape;329;p18"/>
            <p:cNvCxnSpPr>
              <a:stCxn id="314" idx="2"/>
              <a:endCxn id="330" idx="0"/>
            </p:cNvCxnSpPr>
            <p:nvPr/>
          </p:nvCxnSpPr>
          <p:spPr>
            <a:xfrm>
              <a:off x="8413126" y="2823993"/>
              <a:ext cx="2700" cy="302700"/>
            </a:xfrm>
            <a:prstGeom prst="straightConnector1">
              <a:avLst/>
            </a:prstGeom>
            <a:noFill/>
            <a:ln w="28575" cap="flat" cmpd="sng">
              <a:solidFill>
                <a:srgbClr val="4A7DBA"/>
              </a:solidFill>
              <a:prstDash val="solid"/>
              <a:round/>
              <a:headEnd type="none" w="sm" len="sm"/>
              <a:tailEnd type="triangle" w="med" len="med"/>
            </a:ln>
          </p:spPr>
        </p:cxnSp>
        <p:sp>
          <p:nvSpPr>
            <p:cNvPr id="330" name="Google Shape;330;p18"/>
            <p:cNvSpPr/>
            <p:nvPr/>
          </p:nvSpPr>
          <p:spPr>
            <a:xfrm>
              <a:off x="7320603" y="3126683"/>
              <a:ext cx="2190292" cy="817497"/>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1">
                <a:spcBef>
                  <a:spcPts val="0"/>
                </a:spcBef>
                <a:spcAft>
                  <a:spcPts val="0"/>
                </a:spcAft>
                <a:buNone/>
              </a:pPr>
              <a:r>
                <a:rPr lang="ar" sz="2400" b="0" i="0" u="none" strike="noStrike" cap="none">
                  <a:solidFill>
                    <a:schemeClr val="dk1"/>
                  </a:solidFill>
                  <a:latin typeface="Calibri"/>
                  <a:ea typeface="Calibri"/>
                  <a:cs typeface="Calibri"/>
                  <a:sym typeface="Calibri"/>
                </a:rPr>
                <a:t>16٪</a:t>
              </a:r>
              <a:endParaRPr sz="2400" b="1" i="0" u="none" strike="noStrike" cap="none">
                <a:solidFill>
                  <a:schemeClr val="dk1"/>
                </a:solidFill>
                <a:latin typeface="Arial"/>
                <a:ea typeface="Arial"/>
                <a:cs typeface="Arial"/>
                <a:sym typeface="Arial"/>
              </a:endParaRPr>
            </a:p>
            <a:p>
              <a:pPr marL="0" marR="0" lvl="0" indent="0" algn="ctr" rtl="1">
                <a:spcBef>
                  <a:spcPts val="0"/>
                </a:spcBef>
                <a:spcAft>
                  <a:spcPts val="0"/>
                </a:spcAft>
                <a:buNone/>
              </a:pPr>
              <a:r>
                <a:rPr lang="ar" sz="1200" b="0" i="0" u="none" strike="noStrike" cap="none">
                  <a:solidFill>
                    <a:schemeClr val="dk1"/>
                  </a:solidFill>
                  <a:latin typeface="Calibri"/>
                  <a:ea typeface="Calibri"/>
                  <a:cs typeface="Calibri"/>
                  <a:sym typeface="Calibri"/>
                </a:rPr>
                <a:t>أكثر عرضة لإنجاب  </a:t>
              </a:r>
              <a:br>
                <a:rPr lang="ar" sz="1200" b="0" i="0" u="none" strike="noStrike" cap="none">
                  <a:solidFill>
                    <a:schemeClr val="dk1"/>
                  </a:solidFill>
                  <a:latin typeface="Calibri"/>
                  <a:ea typeface="Calibri"/>
                  <a:cs typeface="Calibri"/>
                  <a:sym typeface="Calibri"/>
                </a:rPr>
              </a:br>
              <a:r>
                <a:rPr lang="ar" sz="1200" b="0" i="0" u="none" strike="noStrike" cap="none">
                  <a:solidFill>
                    <a:schemeClr val="dk1"/>
                  </a:solidFill>
                  <a:latin typeface="Calibri"/>
                  <a:ea typeface="Calibri"/>
                  <a:cs typeface="Calibri"/>
                  <a:sym typeface="Calibri"/>
                </a:rPr>
                <a:t>طفل منخفض الوزن عند الولادة</a:t>
              </a:r>
              <a:endParaRPr sz="1200" b="0" i="0" u="none" strike="noStrike" cap="none">
                <a:solidFill>
                  <a:schemeClr val="dk1"/>
                </a:solidFill>
                <a:latin typeface="Arial"/>
                <a:ea typeface="Arial"/>
                <a:cs typeface="Arial"/>
                <a:sym typeface="Arial"/>
              </a:endParaRPr>
            </a:p>
          </p:txBody>
        </p:sp>
        <p:cxnSp>
          <p:nvCxnSpPr>
            <p:cNvPr id="331" name="Google Shape;331;p18"/>
            <p:cNvCxnSpPr>
              <a:stCxn id="327" idx="2"/>
            </p:cNvCxnSpPr>
            <p:nvPr/>
          </p:nvCxnSpPr>
          <p:spPr>
            <a:xfrm>
              <a:off x="8413128" y="5232199"/>
              <a:ext cx="0" cy="162600"/>
            </a:xfrm>
            <a:prstGeom prst="straightConnector1">
              <a:avLst/>
            </a:prstGeom>
            <a:noFill/>
            <a:ln w="28575" cap="flat" cmpd="sng">
              <a:solidFill>
                <a:srgbClr val="4A7DBA"/>
              </a:solidFill>
              <a:prstDash val="solid"/>
              <a:round/>
              <a:headEnd type="none" w="sm" len="sm"/>
              <a:tailEnd type="triangle" w="med" len="med"/>
            </a:ln>
          </p:spPr>
        </p:cxnSp>
        <p:cxnSp>
          <p:nvCxnSpPr>
            <p:cNvPr id="332" name="Google Shape;332;p18"/>
            <p:cNvCxnSpPr>
              <a:stCxn id="321" idx="2"/>
            </p:cNvCxnSpPr>
            <p:nvPr/>
          </p:nvCxnSpPr>
          <p:spPr>
            <a:xfrm flipH="1">
              <a:off x="10820347" y="5222454"/>
              <a:ext cx="9900" cy="163200"/>
            </a:xfrm>
            <a:prstGeom prst="straightConnector1">
              <a:avLst/>
            </a:prstGeom>
            <a:noFill/>
            <a:ln w="28575" cap="flat" cmpd="sng">
              <a:solidFill>
                <a:srgbClr val="4A7DBA"/>
              </a:solidFill>
              <a:prstDash val="solid"/>
              <a:round/>
              <a:headEnd type="none" w="sm" len="sm"/>
              <a:tailEnd type="triangle" w="med" len="med"/>
            </a:ln>
          </p:spPr>
        </p:cxnSp>
        <p:cxnSp>
          <p:nvCxnSpPr>
            <p:cNvPr id="333" name="Google Shape;333;p18"/>
            <p:cNvCxnSpPr/>
            <p:nvPr/>
          </p:nvCxnSpPr>
          <p:spPr>
            <a:xfrm>
              <a:off x="2294255" y="4685792"/>
              <a:ext cx="10979" cy="708915"/>
            </a:xfrm>
            <a:prstGeom prst="straightConnector1">
              <a:avLst/>
            </a:prstGeom>
            <a:noFill/>
            <a:ln w="28575" cap="flat" cmpd="sng">
              <a:solidFill>
                <a:srgbClr val="4A7DBA"/>
              </a:solidFill>
              <a:prstDash val="solid"/>
              <a:round/>
              <a:headEnd type="none" w="sm" len="sm"/>
              <a:tailEnd type="triangle" w="med" len="med"/>
            </a:ln>
          </p:spPr>
        </p:cxnSp>
        <p:sp>
          <p:nvSpPr>
            <p:cNvPr id="334" name="Google Shape;334;p18"/>
            <p:cNvSpPr/>
            <p:nvPr/>
          </p:nvSpPr>
          <p:spPr>
            <a:xfrm>
              <a:off x="1723300" y="5385770"/>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5" name="Google Shape;335;p18"/>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Calibri"/>
                <a:ea typeface="Calibri"/>
                <a:cs typeface="Calibri"/>
                <a:sym typeface="Calibri"/>
              </a:rPr>
              <a:t>1-18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9"/>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 sz="4800" b="1" i="0" u="none" strike="noStrike" cap="none">
                <a:solidFill>
                  <a:schemeClr val="accent1"/>
                </a:solidFill>
                <a:latin typeface="Arial"/>
                <a:ea typeface="Arial"/>
                <a:cs typeface="Arial"/>
                <a:sym typeface="Arial"/>
              </a:rPr>
              <a:t>دور العاملين في مجال الصحة</a:t>
            </a:r>
            <a:endParaRPr/>
          </a:p>
        </p:txBody>
      </p:sp>
      <p:sp>
        <p:nvSpPr>
          <p:cNvPr id="341" name="Google Shape;341;p19"/>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body" idx="1"/>
          </p:nvPr>
        </p:nvSpPr>
        <p:spPr>
          <a:xfrm>
            <a:off x="1029067" y="2782383"/>
            <a:ext cx="3780000" cy="2416150"/>
          </a:xfrm>
          <a:prstGeom prst="rect">
            <a:avLst/>
          </a:prstGeom>
          <a:noFill/>
          <a:ln>
            <a:noFill/>
          </a:ln>
        </p:spPr>
        <p:txBody>
          <a:bodyPr spcFirstLastPara="1" wrap="square" lIns="91425" tIns="45700" rIns="91425" bIns="45700" anchor="t" anchorCtr="0">
            <a:normAutofit/>
          </a:bodyPr>
          <a:lstStyle/>
          <a:p>
            <a:pPr marL="0" marR="0" lvl="0" indent="0" algn="ctr" rtl="1">
              <a:lnSpc>
                <a:spcPct val="120000"/>
              </a:lnSpc>
              <a:spcBef>
                <a:spcPts val="0"/>
              </a:spcBef>
              <a:spcAft>
                <a:spcPts val="0"/>
              </a:spcAft>
              <a:buClr>
                <a:schemeClr val="lt1"/>
              </a:buClr>
              <a:buSzPts val="2800"/>
              <a:buFont typeface="Arial"/>
              <a:buNone/>
            </a:pPr>
            <a:r>
              <a:rPr lang="ar" sz="2800" b="1" i="0" u="none" strike="noStrike" cap="none">
                <a:solidFill>
                  <a:schemeClr val="lt1"/>
                </a:solidFill>
                <a:latin typeface="Arial"/>
                <a:ea typeface="Arial"/>
                <a:cs typeface="Arial"/>
                <a:sym typeface="Arial"/>
              </a:rPr>
              <a:t>إدراك أن العنف الجنسي وعنف الشريك الحميم هما مشكلتان صحيتان عامتان</a:t>
            </a:r>
            <a:endParaRPr/>
          </a:p>
        </p:txBody>
      </p:sp>
      <p:sp>
        <p:nvSpPr>
          <p:cNvPr id="139" name="Google Shape;139;p2"/>
          <p:cNvSpPr txBox="1">
            <a:spLocks noGrp="1"/>
          </p:cNvSpPr>
          <p:nvPr>
            <p:ph type="body" idx="2"/>
          </p:nvPr>
        </p:nvSpPr>
        <p:spPr>
          <a:xfrm>
            <a:off x="1029067" y="1918364"/>
            <a:ext cx="3780000" cy="397032"/>
          </a:xfrm>
          <a:prstGeom prst="rect">
            <a:avLst/>
          </a:prstGeom>
          <a:noFill/>
          <a:ln>
            <a:noFill/>
          </a:ln>
        </p:spPr>
        <p:txBody>
          <a:bodyPr spcFirstLastPara="1" wrap="square" lIns="91425" tIns="45700" rIns="91425" bIns="45700" anchor="t" anchorCtr="0">
            <a:spAutoFit/>
          </a:bodyPr>
          <a:lstStyle/>
          <a:p>
            <a:pPr marL="0" marR="0" lvl="0" indent="0" algn="ctr" rtl="1">
              <a:lnSpc>
                <a:spcPct val="90000"/>
              </a:lnSpc>
              <a:spcBef>
                <a:spcPts val="0"/>
              </a:spcBef>
              <a:spcAft>
                <a:spcPts val="0"/>
              </a:spcAft>
              <a:buClr>
                <a:schemeClr val="lt1"/>
              </a:buClr>
              <a:buSzPts val="2200"/>
              <a:buFont typeface="Arial"/>
              <a:buNone/>
            </a:pPr>
            <a:r>
              <a:rPr lang="ar" sz="2200" b="0" i="0" u="none" strike="noStrike" cap="none">
                <a:solidFill>
                  <a:schemeClr val="lt1"/>
                </a:solidFill>
                <a:latin typeface="Arial"/>
                <a:ea typeface="Arial"/>
                <a:cs typeface="Arial"/>
                <a:sym typeface="Arial"/>
              </a:rPr>
              <a:t>الجلسة 1</a:t>
            </a:r>
            <a:endParaRPr/>
          </a:p>
        </p:txBody>
      </p:sp>
      <p:pic>
        <p:nvPicPr>
          <p:cNvPr id="140" name="Google Shape;140;p2" descr="Mountain reflected in lake at sunset"/>
          <p:cNvPicPr preferRelativeResize="0">
            <a:picLocks noGrp="1"/>
          </p:cNvPicPr>
          <p:nvPr>
            <p:ph type="pic" idx="3"/>
          </p:nvPr>
        </p:nvPicPr>
        <p:blipFill rotWithShape="1">
          <a:blip r:embed="rId3">
            <a:alphaModFix/>
          </a:blip>
          <a:srcRect l="12525" r="12525"/>
          <a:stretch/>
        </p:blipFill>
        <p:spPr>
          <a:xfrm>
            <a:off x="5496000" y="0"/>
            <a:ext cx="6696000" cy="6012000"/>
          </a:xfrm>
          <a:prstGeom prst="rect">
            <a:avLst/>
          </a:prstGeom>
          <a:noFill/>
          <a:ln>
            <a:noFill/>
          </a:ln>
        </p:spPr>
      </p:pic>
      <p:sp>
        <p:nvSpPr>
          <p:cNvPr id="141" name="Google Shape;141;p2"/>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0"/>
          <p:cNvSpPr txBox="1"/>
          <p:nvPr/>
        </p:nvSpPr>
        <p:spPr>
          <a:xfrm>
            <a:off x="380214" y="316506"/>
            <a:ext cx="11164970" cy="673308"/>
          </a:xfrm>
          <a:prstGeom prst="rect">
            <a:avLst/>
          </a:prstGeom>
          <a:noFill/>
          <a:ln>
            <a:noFill/>
          </a:ln>
        </p:spPr>
        <p:txBody>
          <a:bodyPr spcFirstLastPara="1" wrap="square" lIns="0" tIns="16050" rIns="0" bIns="0" anchor="t" anchorCtr="0">
            <a:spAutoFit/>
          </a:bodyPr>
          <a:lstStyle/>
          <a:p>
            <a:pPr marL="0" marR="0" lvl="0" indent="0" algn="ctr" rtl="1">
              <a:lnSpc>
                <a:spcPct val="108000"/>
              </a:lnSpc>
              <a:spcBef>
                <a:spcPts val="0"/>
              </a:spcBef>
              <a:spcAft>
                <a:spcPts val="800"/>
              </a:spcAft>
              <a:buNone/>
            </a:pPr>
            <a:r>
              <a:rPr lang="ar" sz="3200" b="0" i="0" u="none" strike="noStrike" cap="none">
                <a:solidFill>
                  <a:schemeClr val="dk1"/>
                </a:solidFill>
                <a:latin typeface="Arial"/>
                <a:ea typeface="Arial"/>
                <a:cs typeface="Arial"/>
                <a:sym typeface="Arial"/>
              </a:rPr>
              <a:t>أهمية استجابة النظام الصحي</a:t>
            </a:r>
            <a:endParaRPr/>
          </a:p>
        </p:txBody>
      </p:sp>
      <p:sp>
        <p:nvSpPr>
          <p:cNvPr id="347" name="Google Shape;347;p20"/>
          <p:cNvSpPr txBox="1"/>
          <p:nvPr/>
        </p:nvSpPr>
        <p:spPr>
          <a:xfrm>
            <a:off x="5197310" y="1484558"/>
            <a:ext cx="6492252" cy="4010274"/>
          </a:xfrm>
          <a:prstGeom prst="rect">
            <a:avLst/>
          </a:prstGeom>
          <a:noFill/>
          <a:ln>
            <a:noFill/>
          </a:ln>
        </p:spPr>
        <p:txBody>
          <a:bodyPr spcFirstLastPara="1" wrap="square" lIns="121900" tIns="60925" rIns="121900" bIns="60925" anchor="t" anchorCtr="0">
            <a:spAutoFit/>
          </a:bodyPr>
          <a:lstStyle/>
          <a:p>
            <a:pPr marL="457189" marR="0" lvl="0" indent="-457189" algn="r" rtl="1">
              <a:lnSpc>
                <a:spcPct val="120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غالباً ما يكون العاملون في مجال الصحة هم جهة الاتصال الوحيدة للنساء خارج مكان إقامتهنّ</a:t>
            </a:r>
            <a:endParaRPr/>
          </a:p>
          <a:p>
            <a:pPr marL="457189" marR="0" lvl="0" indent="-457189" algn="r" rtl="1">
              <a:lnSpc>
                <a:spcPct val="120000"/>
              </a:lnSpc>
              <a:spcBef>
                <a:spcPts val="60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تنشأ فرصٌ طبيعية لبناء الثقة بين النساء اللواتي يعانين من العنف والعاملين في مجال الصحة، وذلك نتيجة الاحتياجات المتعلقة بالصحة الجنسية والإنجابية لدى المرأة، مثل تنظيم الأسرة والرعاية السابقة للولادة والمساعدة في الولادة</a:t>
            </a:r>
            <a:endParaRPr sz="2200" b="0" i="0" u="none" strike="noStrike" cap="none">
              <a:solidFill>
                <a:schemeClr val="dk1"/>
              </a:solidFill>
              <a:latin typeface="Arial"/>
              <a:ea typeface="Arial"/>
              <a:cs typeface="Arial"/>
              <a:sym typeface="Arial"/>
            </a:endParaRPr>
          </a:p>
          <a:p>
            <a:pPr marL="457189" marR="0" lvl="0" indent="-457189" algn="r" rtl="1">
              <a:lnSpc>
                <a:spcPct val="120000"/>
              </a:lnSpc>
              <a:spcBef>
                <a:spcPts val="600"/>
              </a:spcBef>
              <a:spcAft>
                <a:spcPts val="60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قد يكون العاملون في مجال الصحة أقل تخويفاً للناجيات مقارنة بالعاملين في مجال الاستجابة ضمن قطاعات أخرى، مثل أفراد الشرطة أو القضاء</a:t>
            </a:r>
            <a:endParaRPr sz="1867" b="0" i="0" u="none" strike="noStrike" cap="none">
              <a:solidFill>
                <a:srgbClr val="000000"/>
              </a:solidFill>
              <a:latin typeface="Arial"/>
              <a:ea typeface="Arial"/>
              <a:cs typeface="Arial"/>
              <a:sym typeface="Arial"/>
            </a:endParaRPr>
          </a:p>
        </p:txBody>
      </p:sp>
      <p:sp>
        <p:nvSpPr>
          <p:cNvPr id="348" name="Google Shape;348;p20"/>
          <p:cNvSpPr/>
          <p:nvPr/>
        </p:nvSpPr>
        <p:spPr>
          <a:xfrm>
            <a:off x="1250324" y="1555016"/>
            <a:ext cx="3824912" cy="36891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49" name="Google Shape;349;p20"/>
          <p:cNvSpPr txBox="1"/>
          <p:nvPr/>
        </p:nvSpPr>
        <p:spPr>
          <a:xfrm>
            <a:off x="1266334" y="1634684"/>
            <a:ext cx="2648932" cy="313932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200" b="0" i="0" u="none" strike="noStrike" cap="none">
                <a:solidFill>
                  <a:schemeClr val="accent2"/>
                </a:solidFill>
                <a:latin typeface="Calibri"/>
                <a:ea typeface="Calibri"/>
                <a:cs typeface="Calibri"/>
                <a:sym typeface="Calibri"/>
              </a:rPr>
              <a:t>يضطلع العاملون في مجال الصحة والنُظم الصحية </a:t>
            </a:r>
            <a:r>
              <a:rPr lang="ar" sz="2200" b="0" i="0" u="none" strike="noStrike" cap="none">
                <a:solidFill>
                  <a:schemeClr val="lt1"/>
                </a:solidFill>
                <a:latin typeface="Calibri"/>
                <a:ea typeface="Calibri"/>
                <a:cs typeface="Calibri"/>
                <a:sym typeface="Calibri"/>
              </a:rPr>
              <a:t>بدور حاسم في دعم الناجيات والتخفيف من أثر العنف ومنع حالات العنف</a:t>
            </a:r>
            <a:endParaRPr/>
          </a:p>
        </p:txBody>
      </p:sp>
      <p:sp>
        <p:nvSpPr>
          <p:cNvPr id="350" name="Google Shape;350;p20"/>
          <p:cNvSpPr/>
          <p:nvPr/>
        </p:nvSpPr>
        <p:spPr>
          <a:xfrm flipH="1">
            <a:off x="4382082" y="1719525"/>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1" name="Google Shape;351;p20"/>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1-20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1"/>
          <p:cNvSpPr txBox="1"/>
          <p:nvPr/>
        </p:nvSpPr>
        <p:spPr>
          <a:xfrm>
            <a:off x="0" y="104330"/>
            <a:ext cx="12192000" cy="888400"/>
          </a:xfrm>
          <a:prstGeom prst="rect">
            <a:avLst/>
          </a:prstGeom>
          <a:noFill/>
          <a:ln>
            <a:noFill/>
          </a:ln>
        </p:spPr>
        <p:txBody>
          <a:bodyPr spcFirstLastPara="1" wrap="square" lIns="121900" tIns="121900" rIns="121900" bIns="121900" anchor="ctr" anchorCtr="0">
            <a:noAutofit/>
          </a:bodyPr>
          <a:lstStyle/>
          <a:p>
            <a:pPr marL="0" marR="0" lvl="0" indent="0" algn="ctr" rtl="1">
              <a:lnSpc>
                <a:spcPct val="108000"/>
              </a:lnSpc>
              <a:spcBef>
                <a:spcPts val="0"/>
              </a:spcBef>
              <a:spcAft>
                <a:spcPts val="800"/>
              </a:spcAft>
              <a:buNone/>
            </a:pPr>
            <a:r>
              <a:rPr lang="ar" sz="3400" b="0" i="0" u="none" strike="noStrike" cap="none">
                <a:solidFill>
                  <a:schemeClr val="dk1"/>
                </a:solidFill>
                <a:latin typeface="Arial"/>
                <a:ea typeface="Arial"/>
                <a:cs typeface="Arial"/>
                <a:sym typeface="Arial"/>
              </a:rPr>
              <a:t>احتياجات الرعاية</a:t>
            </a:r>
            <a:endParaRPr sz="3400" b="1" i="0" u="none" strike="noStrike" cap="none">
              <a:solidFill>
                <a:schemeClr val="accent3"/>
              </a:solidFill>
              <a:latin typeface="Arial"/>
              <a:ea typeface="Arial"/>
              <a:cs typeface="Arial"/>
              <a:sym typeface="Arial"/>
            </a:endParaRPr>
          </a:p>
        </p:txBody>
      </p:sp>
      <p:sp>
        <p:nvSpPr>
          <p:cNvPr id="357" name="Google Shape;357;p21"/>
          <p:cNvSpPr txBox="1"/>
          <p:nvPr/>
        </p:nvSpPr>
        <p:spPr>
          <a:xfrm>
            <a:off x="3132813" y="1200606"/>
            <a:ext cx="8141628" cy="3380735"/>
          </a:xfrm>
          <a:prstGeom prst="rect">
            <a:avLst/>
          </a:prstGeom>
          <a:noFill/>
          <a:ln>
            <a:noFill/>
          </a:ln>
        </p:spPr>
        <p:txBody>
          <a:bodyPr spcFirstLastPara="1" wrap="square" lIns="0" tIns="130350" rIns="0" bIns="0" anchor="t" anchorCtr="0">
            <a:spAutoFit/>
          </a:bodyPr>
          <a:lstStyle/>
          <a:p>
            <a:pPr marL="16933" marR="0" lvl="0" indent="0" algn="r" rtl="1">
              <a:spcBef>
                <a:spcPts val="0"/>
              </a:spcBef>
              <a:spcAft>
                <a:spcPts val="0"/>
              </a:spcAft>
              <a:buNone/>
            </a:pPr>
            <a:r>
              <a:rPr lang="ar" sz="2200" b="0" i="0" u="none" strike="noStrike" cap="none">
                <a:solidFill>
                  <a:schemeClr val="dk1"/>
                </a:solidFill>
                <a:latin typeface="Calibri"/>
                <a:ea typeface="Calibri"/>
                <a:cs typeface="Calibri"/>
                <a:sym typeface="Calibri"/>
              </a:rPr>
              <a:t>احتياجات الرعاية هي احتياجات معقدة لدى الناجيات، ولكنها قد تشمل:</a:t>
            </a:r>
            <a:endParaRPr/>
          </a:p>
          <a:p>
            <a:pPr marL="16933" marR="0" lvl="0" indent="0" algn="r" rtl="1">
              <a:spcBef>
                <a:spcPts val="0"/>
              </a:spcBef>
              <a:spcAft>
                <a:spcPts val="0"/>
              </a:spcAft>
              <a:buNone/>
            </a:pPr>
            <a:endParaRPr sz="2200" b="0" i="0" u="none" strike="noStrike" cap="none">
              <a:solidFill>
                <a:srgbClr val="000000"/>
              </a:solidFill>
              <a:latin typeface="Arial"/>
              <a:ea typeface="Arial"/>
              <a:cs typeface="Arial"/>
              <a:sym typeface="Arial"/>
            </a:endParaRPr>
          </a:p>
          <a:p>
            <a:pPr marL="457189" marR="0" lvl="0" indent="-457189" algn="r" rtl="1">
              <a:lnSpc>
                <a:spcPct val="90000"/>
              </a:lnSpc>
              <a:spcBef>
                <a:spcPts val="267"/>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الدعم العاطفي</a:t>
            </a:r>
            <a:endParaRPr sz="2200" b="0" i="0" u="none" strike="noStrike" cap="none">
              <a:solidFill>
                <a:schemeClr val="dk1"/>
              </a:solidFill>
              <a:latin typeface="Arial"/>
              <a:ea typeface="Arial"/>
              <a:cs typeface="Arial"/>
              <a:sym typeface="Arial"/>
            </a:endParaRPr>
          </a:p>
          <a:p>
            <a:pPr marL="457189" marR="0" lvl="0" indent="-457189" algn="r" rtl="1">
              <a:lnSpc>
                <a:spcPct val="90000"/>
              </a:lnSpc>
              <a:spcBef>
                <a:spcPts val="1067"/>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الطمأنينة</a:t>
            </a:r>
            <a:endParaRPr sz="2200" b="0" i="0" u="none" strike="noStrike" cap="none">
              <a:solidFill>
                <a:schemeClr val="dk1"/>
              </a:solidFill>
              <a:latin typeface="Arial"/>
              <a:ea typeface="Arial"/>
              <a:cs typeface="Arial"/>
              <a:sym typeface="Arial"/>
            </a:endParaRPr>
          </a:p>
          <a:p>
            <a:pPr marL="457189" marR="0" lvl="0" indent="-457189" algn="r" rtl="1">
              <a:lnSpc>
                <a:spcPct val="90000"/>
              </a:lnSpc>
              <a:spcBef>
                <a:spcPts val="1067"/>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رعاية الصحة البدنية</a:t>
            </a:r>
            <a:endParaRPr sz="2200" b="0" i="0" u="none" strike="noStrike" cap="none">
              <a:solidFill>
                <a:schemeClr val="dk1"/>
              </a:solidFill>
              <a:latin typeface="Arial"/>
              <a:ea typeface="Arial"/>
              <a:cs typeface="Arial"/>
              <a:sym typeface="Arial"/>
            </a:endParaRPr>
          </a:p>
          <a:p>
            <a:pPr marL="457189" marR="0" lvl="0" indent="-457189" algn="r" rtl="1">
              <a:lnSpc>
                <a:spcPct val="90000"/>
              </a:lnSpc>
              <a:spcBef>
                <a:spcPts val="1067"/>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قد تكون السلامة مصدر قلق مستمر</a:t>
            </a:r>
            <a:endParaRPr sz="2200" b="0" i="0" u="none" strike="noStrike" cap="none">
              <a:solidFill>
                <a:schemeClr val="dk1"/>
              </a:solidFill>
              <a:latin typeface="Arial"/>
              <a:ea typeface="Arial"/>
              <a:cs typeface="Arial"/>
              <a:sym typeface="Arial"/>
            </a:endParaRPr>
          </a:p>
          <a:p>
            <a:pPr marL="457189" marR="0" lvl="0" indent="-457189" algn="r" rtl="1">
              <a:lnSpc>
                <a:spcPct val="90000"/>
              </a:lnSpc>
              <a:spcBef>
                <a:spcPts val="1067"/>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إحالات إلى موارد أخرى لا يمكنك توفيرها</a:t>
            </a:r>
            <a:endParaRPr sz="2200" b="0" i="0" u="none" strike="noStrike" cap="none">
              <a:solidFill>
                <a:schemeClr val="dk1"/>
              </a:solidFill>
              <a:latin typeface="Arial"/>
              <a:ea typeface="Arial"/>
              <a:cs typeface="Arial"/>
              <a:sym typeface="Arial"/>
            </a:endParaRPr>
          </a:p>
          <a:p>
            <a:pPr marL="457189" marR="0" lvl="0" indent="-457189" algn="r" rtl="1">
              <a:lnSpc>
                <a:spcPct val="90000"/>
              </a:lnSpc>
              <a:spcBef>
                <a:spcPts val="1067"/>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مساعدة الناجيات على الشعور بقدرة أكبر على التحكم واتخاذ قراراتهنّ بأنفسهنّ</a:t>
            </a:r>
            <a:endParaRPr sz="2200" b="0" i="0" u="none" strike="noStrike" cap="none">
              <a:solidFill>
                <a:schemeClr val="dk1"/>
              </a:solidFill>
              <a:latin typeface="Arial"/>
              <a:ea typeface="Arial"/>
              <a:cs typeface="Arial"/>
              <a:sym typeface="Arial"/>
            </a:endParaRPr>
          </a:p>
        </p:txBody>
      </p:sp>
      <p:sp>
        <p:nvSpPr>
          <p:cNvPr id="358" name="Google Shape;358;p21" descr="Adhesive Bandage with solid fill"/>
          <p:cNvSpPr/>
          <p:nvPr/>
        </p:nvSpPr>
        <p:spPr>
          <a:xfrm>
            <a:off x="1012467" y="2034872"/>
            <a:ext cx="1219200" cy="12192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359" name="Google Shape;359;p21" descr="Open hand with plant outline"/>
          <p:cNvSpPr/>
          <p:nvPr/>
        </p:nvSpPr>
        <p:spPr>
          <a:xfrm>
            <a:off x="1913613" y="1425272"/>
            <a:ext cx="1219200" cy="12192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360" name="Google Shape;360;p21" descr="Safety Pin with solid fill"/>
          <p:cNvSpPr/>
          <p:nvPr/>
        </p:nvSpPr>
        <p:spPr>
          <a:xfrm>
            <a:off x="2293839" y="2606703"/>
            <a:ext cx="1219200" cy="12192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361" name="Google Shape;361;p21" descr="Cycle with people with solid fill"/>
          <p:cNvSpPr/>
          <p:nvPr/>
        </p:nvSpPr>
        <p:spPr>
          <a:xfrm>
            <a:off x="1304013" y="3254072"/>
            <a:ext cx="1219200" cy="12192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pic>
        <p:nvPicPr>
          <p:cNvPr id="362" name="Google Shape;362;p21" descr="Adhesive Bandage with solid fill"/>
          <p:cNvPicPr preferRelativeResize="0"/>
          <p:nvPr/>
        </p:nvPicPr>
        <p:blipFill rotWithShape="1">
          <a:blip r:embed="rId3">
            <a:alphaModFix/>
          </a:blip>
          <a:srcRect/>
          <a:stretch/>
        </p:blipFill>
        <p:spPr>
          <a:xfrm rot="-5400000">
            <a:off x="402867" y="2420405"/>
            <a:ext cx="1342534" cy="1342534"/>
          </a:xfrm>
          <a:prstGeom prst="rect">
            <a:avLst/>
          </a:prstGeom>
          <a:noFill/>
          <a:ln>
            <a:noFill/>
          </a:ln>
        </p:spPr>
      </p:pic>
      <p:pic>
        <p:nvPicPr>
          <p:cNvPr id="363" name="Google Shape;363;p21" descr="Open hand with plant outline"/>
          <p:cNvPicPr preferRelativeResize="0"/>
          <p:nvPr/>
        </p:nvPicPr>
        <p:blipFill rotWithShape="1">
          <a:blip r:embed="rId4">
            <a:alphaModFix/>
          </a:blip>
          <a:srcRect/>
          <a:stretch/>
        </p:blipFill>
        <p:spPr>
          <a:xfrm>
            <a:off x="1427045" y="1132551"/>
            <a:ext cx="1705767" cy="1705767"/>
          </a:xfrm>
          <a:prstGeom prst="rect">
            <a:avLst/>
          </a:prstGeom>
          <a:noFill/>
          <a:ln>
            <a:noFill/>
          </a:ln>
        </p:spPr>
      </p:pic>
      <p:pic>
        <p:nvPicPr>
          <p:cNvPr id="364" name="Google Shape;364;p21" descr="Safety Pin with solid fill"/>
          <p:cNvPicPr preferRelativeResize="0"/>
          <p:nvPr/>
        </p:nvPicPr>
        <p:blipFill rotWithShape="1">
          <a:blip r:embed="rId5">
            <a:alphaModFix/>
          </a:blip>
          <a:srcRect/>
          <a:stretch/>
        </p:blipFill>
        <p:spPr>
          <a:xfrm>
            <a:off x="3162209" y="1852075"/>
            <a:ext cx="1582524" cy="1582524"/>
          </a:xfrm>
          <a:prstGeom prst="rect">
            <a:avLst/>
          </a:prstGeom>
          <a:noFill/>
          <a:ln>
            <a:noFill/>
          </a:ln>
        </p:spPr>
      </p:pic>
      <p:pic>
        <p:nvPicPr>
          <p:cNvPr id="365" name="Google Shape;365;p21" descr="Cycle with people with solid fill"/>
          <p:cNvPicPr preferRelativeResize="0"/>
          <p:nvPr/>
        </p:nvPicPr>
        <p:blipFill rotWithShape="1">
          <a:blip r:embed="rId6">
            <a:alphaModFix/>
          </a:blip>
          <a:srcRect/>
          <a:stretch/>
        </p:blipFill>
        <p:spPr>
          <a:xfrm>
            <a:off x="1462399" y="2572825"/>
            <a:ext cx="1995407" cy="1995407"/>
          </a:xfrm>
          <a:prstGeom prst="rect">
            <a:avLst/>
          </a:prstGeom>
          <a:noFill/>
          <a:ln>
            <a:noFill/>
          </a:ln>
        </p:spPr>
      </p:pic>
      <p:sp>
        <p:nvSpPr>
          <p:cNvPr id="366" name="Google Shape;366;p21"/>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1-21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2"/>
          <p:cNvSpPr txBox="1"/>
          <p:nvPr/>
        </p:nvSpPr>
        <p:spPr>
          <a:xfrm>
            <a:off x="0" y="0"/>
            <a:ext cx="12192000" cy="1155032"/>
          </a:xfrm>
          <a:prstGeom prst="rect">
            <a:avLst/>
          </a:prstGeom>
          <a:noFill/>
          <a:ln>
            <a:noFill/>
          </a:ln>
        </p:spPr>
        <p:txBody>
          <a:bodyPr spcFirstLastPara="1" wrap="square" lIns="121900" tIns="121900" rIns="121900" bIns="121900" anchor="ctr" anchorCtr="0">
            <a:noAutofit/>
          </a:bodyPr>
          <a:lstStyle/>
          <a:p>
            <a:pPr marL="0" marR="0" lvl="0" indent="0" algn="ctr" rtl="1">
              <a:lnSpc>
                <a:spcPct val="108000"/>
              </a:lnSpc>
              <a:spcBef>
                <a:spcPts val="0"/>
              </a:spcBef>
              <a:spcAft>
                <a:spcPts val="800"/>
              </a:spcAft>
              <a:buNone/>
            </a:pPr>
            <a:r>
              <a:rPr lang="ar" sz="3400" b="0" i="0" u="none" strike="noStrike" cap="none">
                <a:solidFill>
                  <a:schemeClr val="dk1"/>
                </a:solidFill>
                <a:latin typeface="Arial"/>
                <a:ea typeface="Arial"/>
                <a:cs typeface="Arial"/>
                <a:sym typeface="Arial"/>
              </a:rPr>
              <a:t>مسؤوليات العاملين في مجال الصحة</a:t>
            </a:r>
            <a:endParaRPr/>
          </a:p>
        </p:txBody>
      </p:sp>
      <p:sp>
        <p:nvSpPr>
          <p:cNvPr id="372" name="Google Shape;372;p22"/>
          <p:cNvSpPr txBox="1"/>
          <p:nvPr/>
        </p:nvSpPr>
        <p:spPr>
          <a:xfrm>
            <a:off x="6706314" y="2150425"/>
            <a:ext cx="3235811" cy="2726197"/>
          </a:xfrm>
          <a:prstGeom prst="rect">
            <a:avLst/>
          </a:prstGeom>
          <a:noFill/>
          <a:ln>
            <a:noFill/>
          </a:ln>
        </p:spPr>
        <p:txBody>
          <a:bodyPr spcFirstLastPara="1" wrap="square" lIns="0" tIns="231950" rIns="0" bIns="0" anchor="t" anchorCtr="0">
            <a:spAutoFit/>
          </a:bodyPr>
          <a:lstStyle/>
          <a:p>
            <a:pPr marL="608965" marR="127635" lvl="0" indent="-456565" algn="r" rtl="1">
              <a:lnSpc>
                <a:spcPct val="113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مبدأ "عدم الإضرار"</a:t>
            </a:r>
            <a:endParaRPr sz="2200" b="0" i="0" u="none" strike="noStrike" cap="none">
              <a:solidFill>
                <a:schemeClr val="dk1"/>
              </a:solidFill>
              <a:latin typeface="Arial"/>
              <a:ea typeface="Arial"/>
              <a:cs typeface="Arial"/>
              <a:sym typeface="Arial"/>
            </a:endParaRPr>
          </a:p>
          <a:p>
            <a:pPr marL="608965" marR="127635" lvl="0" indent="-456565" algn="r" rtl="1">
              <a:lnSpc>
                <a:spcPct val="113000"/>
              </a:lnSpc>
              <a:spcBef>
                <a:spcPts val="230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تحديد حالة العنف</a:t>
            </a:r>
            <a:endParaRPr sz="2200" b="0" i="0" u="none" strike="noStrike" cap="none">
              <a:solidFill>
                <a:schemeClr val="dk1"/>
              </a:solidFill>
              <a:latin typeface="Arial"/>
              <a:ea typeface="Arial"/>
              <a:cs typeface="Arial"/>
              <a:sym typeface="Arial"/>
            </a:endParaRPr>
          </a:p>
          <a:p>
            <a:pPr marL="608965" marR="127635" lvl="0" indent="-456565" algn="r" rtl="1">
              <a:lnSpc>
                <a:spcPct val="113000"/>
              </a:lnSpc>
              <a:spcBef>
                <a:spcPts val="228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الاستجابة المتعاطفة</a:t>
            </a:r>
            <a:endParaRPr sz="2200" b="0" i="0" u="none" strike="noStrike" cap="none">
              <a:solidFill>
                <a:schemeClr val="dk1"/>
              </a:solidFill>
              <a:latin typeface="Arial"/>
              <a:ea typeface="Arial"/>
              <a:cs typeface="Arial"/>
              <a:sym typeface="Arial"/>
            </a:endParaRPr>
          </a:p>
          <a:p>
            <a:pPr marL="608965" marR="127635" lvl="0" indent="-456565" algn="r" rtl="1">
              <a:lnSpc>
                <a:spcPct val="113000"/>
              </a:lnSpc>
              <a:spcBef>
                <a:spcPts val="2280"/>
              </a:spcBef>
              <a:spcAft>
                <a:spcPts val="60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الرعاية السريرية</a:t>
            </a:r>
            <a:endParaRPr sz="2200" b="0" i="0" u="none" strike="noStrike" cap="none">
              <a:solidFill>
                <a:schemeClr val="dk1"/>
              </a:solidFill>
              <a:latin typeface="Arial"/>
              <a:ea typeface="Arial"/>
              <a:cs typeface="Arial"/>
              <a:sym typeface="Arial"/>
            </a:endParaRPr>
          </a:p>
        </p:txBody>
      </p:sp>
      <p:sp>
        <p:nvSpPr>
          <p:cNvPr id="373" name="Google Shape;373;p22"/>
          <p:cNvSpPr txBox="1"/>
          <p:nvPr/>
        </p:nvSpPr>
        <p:spPr>
          <a:xfrm>
            <a:off x="672445" y="2150425"/>
            <a:ext cx="3906982" cy="3147209"/>
          </a:xfrm>
          <a:prstGeom prst="rect">
            <a:avLst/>
          </a:prstGeom>
          <a:noFill/>
          <a:ln>
            <a:noFill/>
          </a:ln>
        </p:spPr>
        <p:txBody>
          <a:bodyPr spcFirstLastPara="1" wrap="square" lIns="0" tIns="231950" rIns="0" bIns="0" anchor="t" anchorCtr="0">
            <a:spAutoFit/>
          </a:bodyPr>
          <a:lstStyle/>
          <a:p>
            <a:pPr marL="608965" marR="127635" lvl="0" indent="-456565" algn="r" rtl="1">
              <a:lnSpc>
                <a:spcPct val="113000"/>
              </a:lnSpc>
              <a:spcBef>
                <a:spcPts val="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الإحالات عند الحاجة</a:t>
            </a:r>
            <a:endParaRPr sz="2200" b="0" i="0" u="none" strike="noStrike" cap="none">
              <a:solidFill>
                <a:schemeClr val="dk1"/>
              </a:solidFill>
              <a:latin typeface="Arial"/>
              <a:ea typeface="Arial"/>
              <a:cs typeface="Arial"/>
              <a:sym typeface="Arial"/>
            </a:endParaRPr>
          </a:p>
          <a:p>
            <a:pPr marL="608965" marR="127635" lvl="0" indent="-456565" algn="r" rtl="1">
              <a:lnSpc>
                <a:spcPct val="113000"/>
              </a:lnSpc>
              <a:spcBef>
                <a:spcPts val="2427"/>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التوثيق</a:t>
            </a:r>
            <a:endParaRPr sz="2200" b="0" i="0" u="none" strike="noStrike" cap="none">
              <a:solidFill>
                <a:schemeClr val="dk1"/>
              </a:solidFill>
              <a:latin typeface="Arial"/>
              <a:ea typeface="Arial"/>
              <a:cs typeface="Arial"/>
              <a:sym typeface="Arial"/>
            </a:endParaRPr>
          </a:p>
          <a:p>
            <a:pPr marL="608965" marR="127635" lvl="0" indent="-456565" algn="r" rtl="1">
              <a:lnSpc>
                <a:spcPct val="113000"/>
              </a:lnSpc>
              <a:spcBef>
                <a:spcPts val="2427"/>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الأدلة الطبية القانونية</a:t>
            </a:r>
            <a:endParaRPr sz="2200" b="0" i="0" u="none" strike="noStrike" cap="none">
              <a:solidFill>
                <a:schemeClr val="dk1"/>
              </a:solidFill>
              <a:latin typeface="Arial"/>
              <a:ea typeface="Arial"/>
              <a:cs typeface="Arial"/>
              <a:sym typeface="Arial"/>
            </a:endParaRPr>
          </a:p>
          <a:p>
            <a:pPr marL="608965" marR="127635" lvl="0" indent="-456565" algn="r" rtl="1">
              <a:lnSpc>
                <a:spcPct val="113000"/>
              </a:lnSpc>
              <a:spcBef>
                <a:spcPts val="2427"/>
              </a:spcBef>
              <a:spcAft>
                <a:spcPts val="60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المناصرة كنموذج يُحتذى به في المجتمع</a:t>
            </a:r>
            <a:endParaRPr sz="2200" b="0" i="0" u="none" strike="noStrike" cap="none">
              <a:solidFill>
                <a:schemeClr val="dk1"/>
              </a:solidFill>
              <a:latin typeface="Arial"/>
              <a:ea typeface="Arial"/>
              <a:cs typeface="Arial"/>
              <a:sym typeface="Arial"/>
            </a:endParaRPr>
          </a:p>
        </p:txBody>
      </p:sp>
      <p:pic>
        <p:nvPicPr>
          <p:cNvPr id="374" name="Google Shape;374;p22"/>
          <p:cNvPicPr preferRelativeResize="0"/>
          <p:nvPr/>
        </p:nvPicPr>
        <p:blipFill rotWithShape="1">
          <a:blip r:embed="rId3">
            <a:alphaModFix/>
          </a:blip>
          <a:srcRect/>
          <a:stretch/>
        </p:blipFill>
        <p:spPr>
          <a:xfrm flipH="1">
            <a:off x="4832342" y="1620931"/>
            <a:ext cx="1263671" cy="1263671"/>
          </a:xfrm>
          <a:prstGeom prst="rect">
            <a:avLst/>
          </a:prstGeom>
          <a:noFill/>
          <a:ln>
            <a:noFill/>
          </a:ln>
        </p:spPr>
      </p:pic>
      <p:grpSp>
        <p:nvGrpSpPr>
          <p:cNvPr id="375" name="Google Shape;375;p22"/>
          <p:cNvGrpSpPr/>
          <p:nvPr/>
        </p:nvGrpSpPr>
        <p:grpSpPr>
          <a:xfrm flipH="1">
            <a:off x="9432902" y="1199474"/>
            <a:ext cx="2219724" cy="1876344"/>
            <a:chOff x="9711193" y="1369465"/>
            <a:chExt cx="1993127" cy="1684800"/>
          </a:xfrm>
        </p:grpSpPr>
        <p:pic>
          <p:nvPicPr>
            <p:cNvPr id="376" name="Google Shape;376;p22" descr="Protecting hand with solid fill"/>
            <p:cNvPicPr preferRelativeResize="0"/>
            <p:nvPr/>
          </p:nvPicPr>
          <p:blipFill rotWithShape="1">
            <a:blip r:embed="rId4">
              <a:alphaModFix/>
            </a:blip>
            <a:srcRect/>
            <a:stretch/>
          </p:blipFill>
          <p:spPr>
            <a:xfrm>
              <a:off x="10485120" y="1369465"/>
              <a:ext cx="1219200" cy="1219200"/>
            </a:xfrm>
            <a:prstGeom prst="rect">
              <a:avLst/>
            </a:prstGeom>
            <a:noFill/>
            <a:ln>
              <a:noFill/>
            </a:ln>
          </p:spPr>
        </p:pic>
        <p:pic>
          <p:nvPicPr>
            <p:cNvPr id="377" name="Google Shape;377;p22" descr="Open hand outline"/>
            <p:cNvPicPr preferRelativeResize="0"/>
            <p:nvPr/>
          </p:nvPicPr>
          <p:blipFill rotWithShape="1">
            <a:blip r:embed="rId5">
              <a:alphaModFix/>
            </a:blip>
            <a:srcRect/>
            <a:stretch/>
          </p:blipFill>
          <p:spPr>
            <a:xfrm>
              <a:off x="9711193" y="1835065"/>
              <a:ext cx="1219200" cy="1219200"/>
            </a:xfrm>
            <a:prstGeom prst="rect">
              <a:avLst/>
            </a:prstGeom>
            <a:noFill/>
            <a:ln>
              <a:noFill/>
            </a:ln>
          </p:spPr>
        </p:pic>
      </p:grpSp>
      <p:sp>
        <p:nvSpPr>
          <p:cNvPr id="378" name="Google Shape;378;p22"/>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3"/>
          <p:cNvSpPr txBox="1"/>
          <p:nvPr/>
        </p:nvSpPr>
        <p:spPr>
          <a:xfrm>
            <a:off x="0" y="0"/>
            <a:ext cx="12192000" cy="1131216"/>
          </a:xfrm>
          <a:prstGeom prst="rect">
            <a:avLst/>
          </a:prstGeom>
          <a:noFill/>
          <a:ln>
            <a:noFill/>
          </a:ln>
        </p:spPr>
        <p:txBody>
          <a:bodyPr spcFirstLastPara="1" wrap="square" lIns="121900" tIns="60925" rIns="121900" bIns="60925" anchor="b" anchorCtr="0">
            <a:normAutofit/>
          </a:bodyPr>
          <a:lstStyle/>
          <a:p>
            <a:pPr marL="0" marR="0" lvl="0" indent="0" algn="ctr" rtl="1">
              <a:lnSpc>
                <a:spcPct val="108000"/>
              </a:lnSpc>
              <a:spcBef>
                <a:spcPts val="0"/>
              </a:spcBef>
              <a:spcAft>
                <a:spcPts val="800"/>
              </a:spcAft>
              <a:buNone/>
            </a:pPr>
            <a:r>
              <a:rPr lang="ar" sz="3400" b="0" i="0" u="none" strike="noStrike" cap="none">
                <a:solidFill>
                  <a:schemeClr val="dk1"/>
                </a:solidFill>
                <a:latin typeface="Arial"/>
                <a:ea typeface="Arial"/>
                <a:cs typeface="Arial"/>
                <a:sym typeface="Arial"/>
              </a:rPr>
              <a:t>العاملون في مجال الصحة ليسوا مسؤولين عن:</a:t>
            </a:r>
            <a:endParaRPr sz="3400" b="1" i="0" u="none" strike="noStrike" cap="none">
              <a:solidFill>
                <a:schemeClr val="accent3"/>
              </a:solidFill>
              <a:latin typeface="Arial"/>
              <a:ea typeface="Arial"/>
              <a:cs typeface="Arial"/>
              <a:sym typeface="Arial"/>
            </a:endParaRPr>
          </a:p>
        </p:txBody>
      </p:sp>
      <p:sp>
        <p:nvSpPr>
          <p:cNvPr id="384" name="Google Shape;384;p23"/>
          <p:cNvSpPr txBox="1"/>
          <p:nvPr/>
        </p:nvSpPr>
        <p:spPr>
          <a:xfrm>
            <a:off x="381000" y="2300705"/>
            <a:ext cx="7553835" cy="2256590"/>
          </a:xfrm>
          <a:prstGeom prst="rect">
            <a:avLst/>
          </a:prstGeom>
          <a:noFill/>
          <a:ln>
            <a:noFill/>
          </a:ln>
        </p:spPr>
        <p:txBody>
          <a:bodyPr spcFirstLastPara="1" wrap="square" lIns="121900" tIns="60925" rIns="121900" bIns="60925" anchor="t" anchorCtr="0">
            <a:normAutofit/>
          </a:bodyPr>
          <a:lstStyle/>
          <a:p>
            <a:pPr marL="456565" marR="0" lvl="0" indent="-456565" algn="r" rtl="1">
              <a:lnSpc>
                <a:spcPct val="108000"/>
              </a:lnSpc>
              <a:spcBef>
                <a:spcPts val="0"/>
              </a:spcBef>
              <a:spcAft>
                <a:spcPts val="0"/>
              </a:spcAft>
              <a:buClr>
                <a:schemeClr val="accent3"/>
              </a:buClr>
              <a:buSzPts val="3000"/>
              <a:buFont typeface="Arial"/>
              <a:buChar char="●"/>
            </a:pPr>
            <a:r>
              <a:rPr lang="ar" sz="2400" b="0" i="0" u="none" strike="noStrike" cap="none">
                <a:solidFill>
                  <a:schemeClr val="dk1"/>
                </a:solidFill>
                <a:latin typeface="Calibri"/>
                <a:ea typeface="Calibri"/>
                <a:cs typeface="Calibri"/>
                <a:sym typeface="Calibri"/>
              </a:rPr>
              <a:t>حل مشكلة العنف والقضايا الاجتماعية ذات الصلة</a:t>
            </a:r>
            <a:endParaRPr sz="2400" b="0" i="0" u="none" strike="noStrike" cap="none">
              <a:solidFill>
                <a:schemeClr val="dk1"/>
              </a:solidFill>
              <a:latin typeface="Arial"/>
              <a:ea typeface="Arial"/>
              <a:cs typeface="Arial"/>
              <a:sym typeface="Arial"/>
            </a:endParaRPr>
          </a:p>
          <a:p>
            <a:pPr marL="456565" marR="0" lvl="0" indent="-456565" algn="r" rtl="1">
              <a:lnSpc>
                <a:spcPct val="108000"/>
              </a:lnSpc>
              <a:spcBef>
                <a:spcPts val="1667"/>
              </a:spcBef>
              <a:spcAft>
                <a:spcPts val="0"/>
              </a:spcAft>
              <a:buClr>
                <a:schemeClr val="accent3"/>
              </a:buClr>
              <a:buSzPts val="3000"/>
              <a:buFont typeface="Arial"/>
              <a:buChar char="●"/>
            </a:pPr>
            <a:r>
              <a:rPr lang="ar" sz="2400" b="0" i="0" u="none" strike="noStrike" cap="none">
                <a:solidFill>
                  <a:schemeClr val="dk1"/>
                </a:solidFill>
                <a:latin typeface="Calibri"/>
                <a:ea typeface="Calibri"/>
                <a:cs typeface="Calibri"/>
                <a:sym typeface="Calibri"/>
              </a:rPr>
              <a:t>تلبية جميع الاحتياجات المتعلقة بالعنف</a:t>
            </a:r>
            <a:endParaRPr sz="2400" b="0" i="0" u="none" strike="noStrike" cap="none">
              <a:solidFill>
                <a:schemeClr val="dk1"/>
              </a:solidFill>
              <a:latin typeface="Arial"/>
              <a:ea typeface="Arial"/>
              <a:cs typeface="Arial"/>
              <a:sym typeface="Arial"/>
            </a:endParaRPr>
          </a:p>
          <a:p>
            <a:pPr marL="456565" marR="0" lvl="0" indent="-456565" algn="r" rtl="1">
              <a:lnSpc>
                <a:spcPct val="108000"/>
              </a:lnSpc>
              <a:spcBef>
                <a:spcPts val="1667"/>
              </a:spcBef>
              <a:spcAft>
                <a:spcPts val="600"/>
              </a:spcAft>
              <a:buClr>
                <a:schemeClr val="accent3"/>
              </a:buClr>
              <a:buSzPts val="3000"/>
              <a:buFont typeface="Arial"/>
              <a:buChar char="●"/>
            </a:pPr>
            <a:r>
              <a:rPr lang="ar" sz="2400" b="0" i="0" u="none" strike="noStrike" cap="none">
                <a:solidFill>
                  <a:schemeClr val="dk1"/>
                </a:solidFill>
                <a:latin typeface="Calibri"/>
                <a:ea typeface="Calibri"/>
                <a:cs typeface="Calibri"/>
                <a:sym typeface="Calibri"/>
              </a:rPr>
              <a:t>معالجة جميع جوانب العلاج والرعاية والدعم في استشارة واحدة</a:t>
            </a:r>
            <a:endParaRPr sz="2400" b="0" i="0" u="none" strike="noStrike" cap="none">
              <a:solidFill>
                <a:schemeClr val="dk1"/>
              </a:solidFill>
              <a:latin typeface="Arial"/>
              <a:ea typeface="Arial"/>
              <a:cs typeface="Arial"/>
              <a:sym typeface="Arial"/>
            </a:endParaRPr>
          </a:p>
        </p:txBody>
      </p:sp>
      <p:pic>
        <p:nvPicPr>
          <p:cNvPr id="385" name="Google Shape;385;p23" descr="No sign with solid fill"/>
          <p:cNvPicPr preferRelativeResize="0"/>
          <p:nvPr/>
        </p:nvPicPr>
        <p:blipFill rotWithShape="1">
          <a:blip r:embed="rId3">
            <a:alphaModFix/>
          </a:blip>
          <a:srcRect/>
          <a:stretch/>
        </p:blipFill>
        <p:spPr>
          <a:xfrm>
            <a:off x="8223315" y="1789742"/>
            <a:ext cx="2767553" cy="2767553"/>
          </a:xfrm>
          <a:prstGeom prst="rect">
            <a:avLst/>
          </a:prstGeom>
          <a:noFill/>
          <a:ln>
            <a:noFill/>
          </a:ln>
        </p:spPr>
      </p:pic>
      <p:sp>
        <p:nvSpPr>
          <p:cNvPr id="386" name="Google Shape;386;p23"/>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4"/>
          <p:cNvSpPr txBox="1"/>
          <p:nvPr/>
        </p:nvSpPr>
        <p:spPr>
          <a:xfrm>
            <a:off x="6564702" y="1931166"/>
            <a:ext cx="5020364" cy="3535984"/>
          </a:xfrm>
          <a:prstGeom prst="rect">
            <a:avLst/>
          </a:prstGeom>
          <a:noFill/>
          <a:ln>
            <a:noFill/>
          </a:ln>
        </p:spPr>
        <p:txBody>
          <a:bodyPr spcFirstLastPara="1" wrap="square" lIns="0" tIns="179450" rIns="0" bIns="0" anchor="t" anchorCtr="0">
            <a:spAutoFit/>
          </a:bodyPr>
          <a:lstStyle/>
          <a:p>
            <a:pPr marL="457189" marR="0" lvl="0" indent="-457189" algn="r" rtl="1">
              <a:spcBef>
                <a:spcPts val="0"/>
              </a:spcBef>
              <a:spcAft>
                <a:spcPts val="0"/>
              </a:spcAft>
              <a:buClr>
                <a:schemeClr val="accent2"/>
              </a:buClr>
              <a:buSzPts val="2750"/>
              <a:buFont typeface="Arial"/>
              <a:buChar char="•"/>
            </a:pPr>
            <a:r>
              <a:rPr lang="ar" sz="2200" b="0" i="0" u="none" strike="noStrike" cap="none">
                <a:solidFill>
                  <a:schemeClr val="dk1"/>
                </a:solidFill>
                <a:latin typeface="Arial"/>
                <a:ea typeface="Arial"/>
                <a:cs typeface="Arial"/>
                <a:sym typeface="Arial"/>
              </a:rPr>
              <a:t>إلقاء اللوم على النساء أو الفتيات، أو عدم احترامهنّ</a:t>
            </a:r>
            <a:endParaRPr sz="2200" b="0" i="0" u="none" strike="noStrike" cap="none">
              <a:solidFill>
                <a:schemeClr val="dk1"/>
              </a:solidFill>
              <a:latin typeface="Arial"/>
              <a:ea typeface="Arial"/>
              <a:cs typeface="Arial"/>
              <a:sym typeface="Arial"/>
            </a:endParaRPr>
          </a:p>
          <a:p>
            <a:pPr marL="457189" marR="0" lvl="0" indent="-457189" algn="r" rtl="1">
              <a:spcBef>
                <a:spcPts val="600"/>
              </a:spcBef>
              <a:spcAft>
                <a:spcPts val="0"/>
              </a:spcAft>
              <a:buClr>
                <a:schemeClr val="accent2"/>
              </a:buClr>
              <a:buSzPts val="2750"/>
              <a:buFont typeface="Arial"/>
              <a:buChar char="•"/>
            </a:pPr>
            <a:r>
              <a:rPr lang="ar" sz="2200" b="0" i="0" u="none" strike="noStrike" cap="none">
                <a:solidFill>
                  <a:schemeClr val="dk1"/>
                </a:solidFill>
                <a:latin typeface="Calibri"/>
                <a:ea typeface="Calibri"/>
                <a:cs typeface="Calibri"/>
                <a:sym typeface="Calibri"/>
              </a:rPr>
              <a:t>عدم الاعتراف بالعنف كعامل مساهم في الحالات الطبية المزمنة أو المتكررة</a:t>
            </a:r>
            <a:endParaRPr sz="2200" b="0" i="0" u="none" strike="noStrike" cap="none">
              <a:solidFill>
                <a:schemeClr val="dk1"/>
              </a:solidFill>
              <a:latin typeface="Arial"/>
              <a:ea typeface="Arial"/>
              <a:cs typeface="Arial"/>
              <a:sym typeface="Arial"/>
            </a:endParaRPr>
          </a:p>
          <a:p>
            <a:pPr marL="457189" marR="0" lvl="0" indent="-457189" algn="r" rtl="1">
              <a:spcBef>
                <a:spcPts val="600"/>
              </a:spcBef>
              <a:spcAft>
                <a:spcPts val="0"/>
              </a:spcAft>
              <a:buClr>
                <a:schemeClr val="accent2"/>
              </a:buClr>
              <a:buSzPts val="2750"/>
              <a:buFont typeface="Arial"/>
              <a:buChar char="•"/>
            </a:pPr>
            <a:r>
              <a:rPr lang="ar" sz="2200" b="0" i="0" u="none" strike="noStrike" cap="none">
                <a:solidFill>
                  <a:schemeClr val="dk1"/>
                </a:solidFill>
                <a:latin typeface="Arial"/>
                <a:ea typeface="Arial"/>
                <a:cs typeface="Arial"/>
                <a:sym typeface="Arial"/>
              </a:rPr>
              <a:t>الإخفاق في توفير الرعاية بعد الاغتصاب أو في التصدي للعنف ضد المرأة في مجال تنظيم الأسرة أو رعاية العدوى المنقولة جنسياً/فيروس العوز المناعي البشري</a:t>
            </a:r>
            <a:endParaRPr sz="2200" b="0" i="0" u="none" strike="noStrike" cap="none">
              <a:solidFill>
                <a:schemeClr val="dk1"/>
              </a:solidFill>
              <a:latin typeface="Arial"/>
              <a:ea typeface="Arial"/>
              <a:cs typeface="Arial"/>
              <a:sym typeface="Arial"/>
            </a:endParaRPr>
          </a:p>
          <a:p>
            <a:pPr marL="457189" marR="0" lvl="0" indent="-457189" algn="r" rtl="1">
              <a:spcBef>
                <a:spcPts val="600"/>
              </a:spcBef>
              <a:spcAft>
                <a:spcPts val="600"/>
              </a:spcAft>
              <a:buClr>
                <a:schemeClr val="accent2"/>
              </a:buClr>
              <a:buSzPts val="2750"/>
              <a:buFont typeface="Arial"/>
              <a:buChar char="•"/>
            </a:pPr>
            <a:r>
              <a:rPr lang="ar" sz="2200" b="0" i="0" u="none" strike="noStrike" cap="none">
                <a:solidFill>
                  <a:schemeClr val="dk1"/>
                </a:solidFill>
                <a:latin typeface="Arial"/>
                <a:ea typeface="Arial"/>
                <a:cs typeface="Arial"/>
                <a:sym typeface="Arial"/>
              </a:rPr>
              <a:t>انتهاك الخصوصية أو السرية</a:t>
            </a:r>
            <a:br>
              <a:rPr lang="ar" sz="2200" b="0" i="0" u="none" strike="noStrike" cap="none">
                <a:solidFill>
                  <a:schemeClr val="dk1"/>
                </a:solidFill>
                <a:latin typeface="Arial"/>
                <a:ea typeface="Arial"/>
                <a:cs typeface="Arial"/>
                <a:sym typeface="Arial"/>
              </a:rPr>
            </a:br>
            <a:r>
              <a:rPr lang="ar" sz="2200" b="0" i="0" u="none" strike="noStrike" cap="none">
                <a:solidFill>
                  <a:schemeClr val="dk1"/>
                </a:solidFill>
                <a:latin typeface="Arial"/>
                <a:ea typeface="Arial"/>
                <a:cs typeface="Arial"/>
                <a:sym typeface="Arial"/>
              </a:rPr>
              <a:t>تجاهل علامات الخوف أو الضائقة العاطفية</a:t>
            </a:r>
            <a:endParaRPr sz="2200" b="0" i="0" u="none" strike="noStrike" cap="none">
              <a:solidFill>
                <a:schemeClr val="dk1"/>
              </a:solidFill>
              <a:latin typeface="Arial"/>
              <a:ea typeface="Arial"/>
              <a:cs typeface="Arial"/>
              <a:sym typeface="Arial"/>
            </a:endParaRPr>
          </a:p>
        </p:txBody>
      </p:sp>
      <p:sp>
        <p:nvSpPr>
          <p:cNvPr id="392" name="Google Shape;392;p24"/>
          <p:cNvSpPr txBox="1"/>
          <p:nvPr/>
        </p:nvSpPr>
        <p:spPr>
          <a:xfrm>
            <a:off x="719580" y="2013183"/>
            <a:ext cx="5047582" cy="3877129"/>
          </a:xfrm>
          <a:prstGeom prst="rect">
            <a:avLst/>
          </a:prstGeom>
          <a:noFill/>
          <a:ln>
            <a:noFill/>
          </a:ln>
        </p:spPr>
        <p:txBody>
          <a:bodyPr spcFirstLastPara="1" wrap="square" lIns="0" tIns="105825" rIns="0" bIns="0" anchor="t" anchorCtr="0">
            <a:spAutoFit/>
          </a:bodyPr>
          <a:lstStyle/>
          <a:p>
            <a:pPr marL="456565" marR="0" lvl="0" indent="-456565" algn="r" rtl="1">
              <a:spcBef>
                <a:spcPts val="0"/>
              </a:spcBef>
              <a:spcAft>
                <a:spcPts val="0"/>
              </a:spcAft>
              <a:buClr>
                <a:schemeClr val="accent3"/>
              </a:buClr>
              <a:buSzPts val="2750"/>
              <a:buFont typeface="Arial"/>
              <a:buChar char="•"/>
            </a:pPr>
            <a:r>
              <a:rPr lang="ar" sz="2200" b="0" i="0" u="none" strike="noStrike" cap="none">
                <a:solidFill>
                  <a:schemeClr val="dk1"/>
                </a:solidFill>
                <a:latin typeface="Calibri"/>
                <a:ea typeface="Calibri"/>
                <a:cs typeface="Calibri"/>
                <a:sym typeface="Calibri"/>
              </a:rPr>
              <a:t>التسبب في ضائقة عاطفية أو صدمة نفسية إضافية</a:t>
            </a:r>
            <a:endParaRPr sz="2200" b="0" i="0" u="none" strike="noStrike" cap="none">
              <a:solidFill>
                <a:schemeClr val="dk1"/>
              </a:solidFill>
              <a:latin typeface="Arial"/>
              <a:ea typeface="Arial"/>
              <a:cs typeface="Arial"/>
              <a:sym typeface="Arial"/>
            </a:endParaRPr>
          </a:p>
          <a:p>
            <a:pPr marL="456565" marR="0" lvl="0" indent="-456565" algn="r" rtl="1">
              <a:spcBef>
                <a:spcPts val="600"/>
              </a:spcBef>
              <a:spcAft>
                <a:spcPts val="0"/>
              </a:spcAft>
              <a:buClr>
                <a:schemeClr val="accent3"/>
              </a:buClr>
              <a:buSzPts val="2750"/>
              <a:buFont typeface="Arial"/>
              <a:buChar char="•"/>
            </a:pPr>
            <a:r>
              <a:rPr lang="ar" sz="2200" b="0" i="0" u="none" strike="noStrike" cap="none">
                <a:solidFill>
                  <a:schemeClr val="dk1"/>
                </a:solidFill>
                <a:latin typeface="Calibri"/>
                <a:ea typeface="Calibri"/>
                <a:cs typeface="Calibri"/>
                <a:sym typeface="Calibri"/>
              </a:rPr>
              <a:t>تلقي المرأة رعاية طبية غير مناسبة أو غير كافية</a:t>
            </a:r>
            <a:endParaRPr sz="2200" b="0" i="0" u="none" strike="noStrike" cap="none">
              <a:solidFill>
                <a:schemeClr val="dk1"/>
              </a:solidFill>
              <a:latin typeface="Arial"/>
              <a:ea typeface="Arial"/>
              <a:cs typeface="Arial"/>
              <a:sym typeface="Arial"/>
            </a:endParaRPr>
          </a:p>
          <a:p>
            <a:pPr marL="456565" marR="0" lvl="0" indent="-456565" algn="r" rtl="1">
              <a:spcBef>
                <a:spcPts val="600"/>
              </a:spcBef>
              <a:spcAft>
                <a:spcPts val="0"/>
              </a:spcAft>
              <a:buClr>
                <a:schemeClr val="accent3"/>
              </a:buClr>
              <a:buSzPts val="2750"/>
              <a:buFont typeface="Arial"/>
              <a:buChar char="•"/>
            </a:pPr>
            <a:r>
              <a:rPr lang="ar" sz="2200" b="0" i="0" u="none" strike="noStrike" cap="none">
                <a:solidFill>
                  <a:schemeClr val="dk1"/>
                </a:solidFill>
                <a:latin typeface="Calibri"/>
                <a:ea typeface="Calibri"/>
                <a:cs typeface="Calibri"/>
                <a:sym typeface="Calibri"/>
              </a:rPr>
              <a:t>الحمل غير المرغوب فيه، وأمراض العدوى المنقولة جنسياً، وفيروس العوز المناعي البشري، والإجهاض غير المأمون، والمزيد من العنف</a:t>
            </a:r>
            <a:endParaRPr sz="2200" b="0" i="0" u="none" strike="noStrike" cap="none">
              <a:solidFill>
                <a:schemeClr val="dk1"/>
              </a:solidFill>
              <a:latin typeface="Arial"/>
              <a:ea typeface="Arial"/>
              <a:cs typeface="Arial"/>
              <a:sym typeface="Arial"/>
            </a:endParaRPr>
          </a:p>
          <a:p>
            <a:pPr marL="456565" marR="0" lvl="0" indent="-456565" algn="r" rtl="1">
              <a:spcBef>
                <a:spcPts val="600"/>
              </a:spcBef>
              <a:spcAft>
                <a:spcPts val="0"/>
              </a:spcAft>
              <a:buClr>
                <a:schemeClr val="accent3"/>
              </a:buClr>
              <a:buSzPts val="2750"/>
              <a:buFont typeface="Arial"/>
              <a:buChar char="•"/>
            </a:pPr>
            <a:r>
              <a:rPr lang="ar" sz="2200" b="0" i="0" u="none" strike="noStrike" cap="none">
                <a:solidFill>
                  <a:schemeClr val="dk1"/>
                </a:solidFill>
                <a:latin typeface="Calibri"/>
                <a:ea typeface="Calibri"/>
                <a:cs typeface="Calibri"/>
                <a:sym typeface="Calibri"/>
              </a:rPr>
              <a:t>يصبح الشريك أو أحد أفراد الأسرة عنيفاً بعد سماع المعلومات بالصدفة</a:t>
            </a:r>
            <a:endParaRPr sz="2200" b="0" i="0" u="none" strike="noStrike" cap="none">
              <a:solidFill>
                <a:schemeClr val="dk1"/>
              </a:solidFill>
              <a:latin typeface="Arial"/>
              <a:ea typeface="Arial"/>
              <a:cs typeface="Arial"/>
              <a:sym typeface="Arial"/>
            </a:endParaRPr>
          </a:p>
          <a:p>
            <a:pPr marL="456565" marR="0" lvl="0" indent="-456565" algn="r" rtl="1">
              <a:spcBef>
                <a:spcPts val="600"/>
              </a:spcBef>
              <a:spcAft>
                <a:spcPts val="600"/>
              </a:spcAft>
              <a:buClr>
                <a:schemeClr val="accent3"/>
              </a:buClr>
              <a:buSzPts val="2750"/>
              <a:buFont typeface="Arial"/>
              <a:buChar char="•"/>
            </a:pPr>
            <a:r>
              <a:rPr lang="ar" sz="2200" b="0" i="0" u="none" strike="noStrike" cap="none">
                <a:solidFill>
                  <a:schemeClr val="dk1"/>
                </a:solidFill>
                <a:latin typeface="Calibri"/>
                <a:ea typeface="Calibri"/>
                <a:cs typeface="Calibri"/>
                <a:sym typeface="Calibri"/>
              </a:rPr>
              <a:t>إصابة المرأة أو قتلها أو انتحارها لاحقاً</a:t>
            </a:r>
            <a:endParaRPr sz="2200" b="0" i="0" u="none" strike="noStrike" cap="none">
              <a:solidFill>
                <a:schemeClr val="dk1"/>
              </a:solidFill>
              <a:latin typeface="Arial"/>
              <a:ea typeface="Arial"/>
              <a:cs typeface="Arial"/>
              <a:sym typeface="Arial"/>
            </a:endParaRPr>
          </a:p>
        </p:txBody>
      </p:sp>
      <p:sp>
        <p:nvSpPr>
          <p:cNvPr id="393" name="Google Shape;393;p24"/>
          <p:cNvSpPr txBox="1"/>
          <p:nvPr/>
        </p:nvSpPr>
        <p:spPr>
          <a:xfrm>
            <a:off x="0" y="221248"/>
            <a:ext cx="12191999" cy="646276"/>
          </a:xfrm>
          <a:prstGeom prst="rect">
            <a:avLst/>
          </a:prstGeom>
          <a:noFill/>
          <a:ln>
            <a:noFill/>
          </a:ln>
        </p:spPr>
        <p:txBody>
          <a:bodyPr spcFirstLastPara="1" wrap="square" lIns="121900" tIns="60925" rIns="121900" bIns="60925" anchor="t" anchorCtr="0">
            <a:spAutoFit/>
          </a:bodyPr>
          <a:lstStyle/>
          <a:p>
            <a:pPr marL="0" marR="0" lvl="0" indent="0" algn="ctr" rtl="1">
              <a:spcBef>
                <a:spcPts val="0"/>
              </a:spcBef>
              <a:spcAft>
                <a:spcPts val="0"/>
              </a:spcAft>
              <a:buNone/>
            </a:pPr>
            <a:r>
              <a:rPr lang="ar" sz="3400" b="0" i="0" u="none" strike="noStrike" cap="none">
                <a:solidFill>
                  <a:schemeClr val="dk1"/>
                </a:solidFill>
                <a:latin typeface="Arial"/>
                <a:ea typeface="Arial"/>
                <a:cs typeface="Arial"/>
                <a:sym typeface="Arial"/>
              </a:rPr>
              <a:t>عدم الإضرار</a:t>
            </a:r>
            <a:endParaRPr/>
          </a:p>
        </p:txBody>
      </p:sp>
      <p:sp>
        <p:nvSpPr>
          <p:cNvPr id="394" name="Google Shape;394;p24"/>
          <p:cNvSpPr/>
          <p:nvPr/>
        </p:nvSpPr>
        <p:spPr>
          <a:xfrm>
            <a:off x="380214" y="1974036"/>
            <a:ext cx="5511850" cy="3719398"/>
          </a:xfrm>
          <a:prstGeom prst="rect">
            <a:avLst/>
          </a:prstGeom>
          <a:noFill/>
          <a:ln w="254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285204" y="1974036"/>
            <a:ext cx="5402070" cy="3719398"/>
          </a:xfrm>
          <a:prstGeom prst="rect">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6" name="Google Shape;396;p24"/>
          <p:cNvSpPr txBox="1"/>
          <p:nvPr/>
        </p:nvSpPr>
        <p:spPr>
          <a:xfrm>
            <a:off x="1349760" y="1414463"/>
            <a:ext cx="3572759" cy="461610"/>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121900" tIns="60925" rIns="121900" bIns="60925" anchor="t" anchorCtr="0">
            <a:spAutoFit/>
          </a:bodyPr>
          <a:lstStyle/>
          <a:p>
            <a:pPr marL="0" marR="0" lvl="0" indent="0" algn="ctr" rtl="1">
              <a:spcBef>
                <a:spcPts val="0"/>
              </a:spcBef>
              <a:spcAft>
                <a:spcPts val="0"/>
              </a:spcAft>
              <a:buNone/>
            </a:pPr>
            <a:r>
              <a:rPr lang="ar" sz="2200" b="0" i="0" u="none" strike="noStrike" cap="none">
                <a:solidFill>
                  <a:schemeClr val="dk1"/>
                </a:solidFill>
                <a:latin typeface="Calibri"/>
                <a:ea typeface="Calibri"/>
                <a:cs typeface="Calibri"/>
                <a:sym typeface="Calibri"/>
              </a:rPr>
              <a:t>العواقب المحتملة</a:t>
            </a:r>
            <a:endParaRPr sz="2200" b="0" i="0" u="none" strike="noStrike" cap="none">
              <a:solidFill>
                <a:schemeClr val="lt1"/>
              </a:solidFill>
              <a:latin typeface="Arial"/>
              <a:ea typeface="Arial"/>
              <a:cs typeface="Arial"/>
              <a:sym typeface="Arial"/>
            </a:endParaRPr>
          </a:p>
        </p:txBody>
      </p:sp>
      <p:sp>
        <p:nvSpPr>
          <p:cNvPr id="397" name="Google Shape;397;p24"/>
          <p:cNvSpPr txBox="1"/>
          <p:nvPr/>
        </p:nvSpPr>
        <p:spPr>
          <a:xfrm>
            <a:off x="7186239" y="1415625"/>
            <a:ext cx="3600000" cy="46161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21900" tIns="60925" rIns="121900" bIns="60925" anchor="t" anchorCtr="0">
            <a:spAutoFit/>
          </a:bodyPr>
          <a:lstStyle/>
          <a:p>
            <a:pPr marL="0" marR="0" lvl="0" indent="0" algn="ctr" rtl="1">
              <a:spcBef>
                <a:spcPts val="0"/>
              </a:spcBef>
              <a:spcAft>
                <a:spcPts val="0"/>
              </a:spcAft>
              <a:buNone/>
            </a:pPr>
            <a:r>
              <a:rPr lang="ar" sz="2200" b="0" i="0" u="none" strike="noStrike" cap="none">
                <a:solidFill>
                  <a:schemeClr val="dk1"/>
                </a:solidFill>
                <a:latin typeface="Calibri"/>
                <a:ea typeface="Calibri"/>
                <a:cs typeface="Calibri"/>
                <a:sym typeface="Calibri"/>
              </a:rPr>
              <a:t>سلوك العاملين في مجال الصحة</a:t>
            </a:r>
            <a:endParaRPr sz="2200" b="0" i="0" u="none" strike="noStrike" cap="none">
              <a:solidFill>
                <a:schemeClr val="lt1"/>
              </a:solidFill>
              <a:latin typeface="Arial"/>
              <a:ea typeface="Arial"/>
              <a:cs typeface="Arial"/>
              <a:sym typeface="Arial"/>
            </a:endParaRPr>
          </a:p>
        </p:txBody>
      </p:sp>
      <p:sp>
        <p:nvSpPr>
          <p:cNvPr id="398" name="Google Shape;398;p24"/>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1-24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5"/>
          <p:cNvSpPr txBox="1"/>
          <p:nvPr/>
        </p:nvSpPr>
        <p:spPr>
          <a:xfrm>
            <a:off x="0" y="0"/>
            <a:ext cx="12192000" cy="1315453"/>
          </a:xfrm>
          <a:prstGeom prst="rect">
            <a:avLst/>
          </a:prstGeom>
          <a:noFill/>
          <a:ln>
            <a:noFill/>
          </a:ln>
        </p:spPr>
        <p:txBody>
          <a:bodyPr spcFirstLastPara="1" wrap="square" lIns="121900" tIns="121900" rIns="121900" bIns="121900" anchor="ctr" anchorCtr="0">
            <a:noAutofit/>
          </a:bodyPr>
          <a:lstStyle/>
          <a:p>
            <a:pPr marL="0" marR="0" lvl="0" indent="0" algn="ctr" rtl="1">
              <a:spcBef>
                <a:spcPts val="0"/>
              </a:spcBef>
              <a:spcAft>
                <a:spcPts val="0"/>
              </a:spcAft>
              <a:buNone/>
            </a:pPr>
            <a:r>
              <a:rPr lang="ar" sz="3400" b="0" i="0" u="none" strike="noStrike" cap="none">
                <a:solidFill>
                  <a:schemeClr val="dk1"/>
                </a:solidFill>
                <a:latin typeface="Arial"/>
                <a:ea typeface="Arial"/>
                <a:cs typeface="Arial"/>
                <a:sym typeface="Arial"/>
              </a:rPr>
              <a:t>الجلسة 1: وصلنا إلى الملخص!</a:t>
            </a:r>
            <a:endParaRPr sz="3400" b="1" i="0" u="none" strike="noStrike" cap="none">
              <a:solidFill>
                <a:schemeClr val="accent3"/>
              </a:solidFill>
              <a:latin typeface="Arial"/>
              <a:ea typeface="Arial"/>
              <a:cs typeface="Arial"/>
              <a:sym typeface="Arial"/>
            </a:endParaRPr>
          </a:p>
        </p:txBody>
      </p:sp>
      <p:sp>
        <p:nvSpPr>
          <p:cNvPr id="404" name="Google Shape;404;p25"/>
          <p:cNvSpPr txBox="1"/>
          <p:nvPr/>
        </p:nvSpPr>
        <p:spPr>
          <a:xfrm>
            <a:off x="1112807" y="1612495"/>
            <a:ext cx="9904949" cy="2733066"/>
          </a:xfrm>
          <a:prstGeom prst="rect">
            <a:avLst/>
          </a:prstGeom>
          <a:noFill/>
          <a:ln>
            <a:noFill/>
          </a:ln>
        </p:spPr>
        <p:txBody>
          <a:bodyPr spcFirstLastPara="1" wrap="square" lIns="121900" tIns="60925" rIns="121900" bIns="60925" anchor="t" anchorCtr="0">
            <a:spAutoFit/>
          </a:bodyPr>
          <a:lstStyle/>
          <a:p>
            <a:pPr marL="457189" marR="0" lvl="0" indent="-457189" algn="r" rtl="1">
              <a:lnSpc>
                <a:spcPct val="108000"/>
              </a:lnSpc>
              <a:spcBef>
                <a:spcPts val="0"/>
              </a:spcBef>
              <a:spcAft>
                <a:spcPts val="0"/>
              </a:spcAft>
              <a:buClr>
                <a:schemeClr val="accent3"/>
              </a:buClr>
              <a:buSzPts val="3000"/>
              <a:buFont typeface="Noto Sans Symbols"/>
              <a:buChar char="⮘"/>
            </a:pPr>
            <a:r>
              <a:rPr lang="ar" sz="2400" b="0" i="0" u="none" strike="noStrike" cap="none">
                <a:solidFill>
                  <a:schemeClr val="dk1"/>
                </a:solidFill>
                <a:latin typeface="Calibri"/>
                <a:ea typeface="Calibri"/>
                <a:cs typeface="Calibri"/>
                <a:sym typeface="Calibri"/>
              </a:rPr>
              <a:t>يؤثر العنف الجنسي وعنف الشريك الحميم على الصحة البدنية والنفسية للناجيات.</a:t>
            </a:r>
            <a:endParaRPr sz="2400" b="0" i="0" u="none" strike="noStrike" cap="none">
              <a:solidFill>
                <a:srgbClr val="000000"/>
              </a:solidFill>
              <a:latin typeface="Arial"/>
              <a:ea typeface="Arial"/>
              <a:cs typeface="Arial"/>
              <a:sym typeface="Arial"/>
            </a:endParaRPr>
          </a:p>
          <a:p>
            <a:pPr marL="457189" marR="0" lvl="0" indent="-457189" algn="r" rtl="1">
              <a:lnSpc>
                <a:spcPct val="108000"/>
              </a:lnSpc>
              <a:spcBef>
                <a:spcPts val="1600"/>
              </a:spcBef>
              <a:spcAft>
                <a:spcPts val="0"/>
              </a:spcAft>
              <a:buClr>
                <a:schemeClr val="accent3"/>
              </a:buClr>
              <a:buSzPts val="3000"/>
              <a:buFont typeface="Noto Sans Symbols"/>
              <a:buChar char="⮘"/>
            </a:pPr>
            <a:r>
              <a:rPr lang="ar" sz="2400" b="0" i="0" u="none" strike="noStrike" cap="none">
                <a:solidFill>
                  <a:schemeClr val="dk1"/>
                </a:solidFill>
                <a:latin typeface="Calibri"/>
                <a:ea typeface="Calibri"/>
                <a:cs typeface="Calibri"/>
                <a:sym typeface="Calibri"/>
              </a:rPr>
              <a:t>تعتبر الخدمات الصحية للناجيات من العنف الجنسي وعنف الشريك الحميم أمراً ضرورياً خلال أي حالة طوارئ، وهي مكوّنات أساسية لتنفيذ مجموعة الحد الأدنى من الخدمات الأولية للصحة الجنسية والإنجابية.</a:t>
            </a:r>
            <a:endParaRPr sz="2400" b="0" i="0" u="none" strike="noStrike" cap="none">
              <a:solidFill>
                <a:srgbClr val="000000"/>
              </a:solidFill>
              <a:latin typeface="Arial"/>
              <a:ea typeface="Arial"/>
              <a:cs typeface="Arial"/>
              <a:sym typeface="Arial"/>
            </a:endParaRPr>
          </a:p>
          <a:p>
            <a:pPr marL="457189" marR="18626" lvl="0" indent="-457189" algn="r" rtl="1">
              <a:lnSpc>
                <a:spcPct val="108000"/>
              </a:lnSpc>
              <a:spcBef>
                <a:spcPts val="1600"/>
              </a:spcBef>
              <a:spcAft>
                <a:spcPts val="1600"/>
              </a:spcAft>
              <a:buClr>
                <a:schemeClr val="accent3"/>
              </a:buClr>
              <a:buSzPts val="3000"/>
              <a:buFont typeface="Noto Sans Symbols"/>
              <a:buChar char="⮘"/>
            </a:pPr>
            <a:r>
              <a:rPr lang="ar" sz="2400" b="0" i="0" u="none" strike="noStrike" cap="none">
                <a:solidFill>
                  <a:schemeClr val="dk1"/>
                </a:solidFill>
                <a:latin typeface="Calibri"/>
                <a:ea typeface="Calibri"/>
                <a:cs typeface="Calibri"/>
                <a:sym typeface="Calibri"/>
              </a:rPr>
              <a:t>يضطلع العاملون في مجال الصحة بدور مهم في تقديم الدعم والرعاية للناجيات.</a:t>
            </a:r>
            <a:endParaRPr sz="2400" b="0" i="0" u="none" strike="noStrike" cap="none">
              <a:solidFill>
                <a:srgbClr val="000000"/>
              </a:solidFill>
              <a:latin typeface="Arial"/>
              <a:ea typeface="Arial"/>
              <a:cs typeface="Arial"/>
              <a:sym typeface="Arial"/>
            </a:endParaRPr>
          </a:p>
        </p:txBody>
      </p:sp>
      <p:sp>
        <p:nvSpPr>
          <p:cNvPr id="405" name="Google Shape;405;p25"/>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1-25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1">
              <a:lnSpc>
                <a:spcPct val="90000"/>
              </a:lnSpc>
              <a:spcBef>
                <a:spcPts val="0"/>
              </a:spcBef>
              <a:spcAft>
                <a:spcPts val="0"/>
              </a:spcAft>
              <a:buClr>
                <a:srgbClr val="002060"/>
              </a:buClr>
              <a:buSzPts val="3600"/>
              <a:buFont typeface="Arial"/>
              <a:buNone/>
            </a:pPr>
            <a:r>
              <a:rPr lang="ar" sz="3600" b="0" i="0" u="none" strike="noStrike" cap="none">
                <a:solidFill>
                  <a:srgbClr val="002060"/>
                </a:solidFill>
                <a:latin typeface="Arial"/>
                <a:ea typeface="Arial"/>
                <a:cs typeface="Arial"/>
                <a:sym typeface="Arial"/>
              </a:rPr>
              <a:t>المراجع</a:t>
            </a:r>
            <a:endParaRPr/>
          </a:p>
        </p:txBody>
      </p:sp>
      <p:sp>
        <p:nvSpPr>
          <p:cNvPr id="411" name="Google Shape;411;p26"/>
          <p:cNvSpPr txBox="1">
            <a:spLocks noGrp="1"/>
          </p:cNvSpPr>
          <p:nvPr>
            <p:ph type="body" idx="1"/>
          </p:nvPr>
        </p:nvSpPr>
        <p:spPr>
          <a:xfrm>
            <a:off x="133165" y="1623598"/>
            <a:ext cx="11220635" cy="4483904"/>
          </a:xfrm>
          <a:prstGeom prst="rect">
            <a:avLst/>
          </a:prstGeom>
          <a:noFill/>
          <a:ln>
            <a:noFill/>
          </a:ln>
        </p:spPr>
        <p:txBody>
          <a:bodyPr spcFirstLastPara="1" wrap="square" lIns="91425" tIns="45700" rIns="91425" bIns="45700" anchor="t" anchorCtr="0">
            <a:noAutofit/>
          </a:bodyPr>
          <a:lstStyle/>
          <a:p>
            <a:pPr marL="457200" marR="0" lvl="0" indent="-360000" algn="r" rtl="1">
              <a:lnSpc>
                <a:spcPct val="120000"/>
              </a:lnSpc>
              <a:spcBef>
                <a:spcPts val="0"/>
              </a:spcBef>
              <a:spcAft>
                <a:spcPts val="0"/>
              </a:spcAft>
              <a:buClr>
                <a:srgbClr val="002060"/>
              </a:buClr>
              <a:buSzPts val="2400"/>
              <a:buFont typeface="Calibri"/>
              <a:buAutoNum type="arabicPeriod"/>
            </a:pPr>
            <a:r>
              <a:rPr lang="ar" sz="2400" b="0" i="0" u="none" strike="noStrike" cap="none" dirty="0">
                <a:solidFill>
                  <a:srgbClr val="002060"/>
                </a:solidFill>
                <a:latin typeface="Arial"/>
                <a:ea typeface="Arial"/>
                <a:cs typeface="Arial"/>
                <a:sym typeface="Arial"/>
              </a:rPr>
              <a:t>قاعدة البيانات العالمية لزواج الأطفال [الموقع الإلكتروني]. نيويورك: منظمة الأمم المتحدة للطفولة (اليونيسف)؛ 2023 (</a:t>
            </a:r>
            <a:r>
              <a:rPr lang="ar" sz="2400" b="0" i="0" u="sng" strike="noStrike" cap="none" dirty="0">
                <a:solidFill>
                  <a:srgbClr val="002060"/>
                </a:solidFill>
                <a:latin typeface="Arial"/>
                <a:ea typeface="Arial"/>
                <a:cs typeface="Arial"/>
                <a:sym typeface="Arial"/>
                <a:hlinkClick r:id="rId3">
                  <a:extLst>
                    <a:ext uri="{A12FA001-AC4F-418D-AE19-62706E023703}">
                      <ahyp:hlinkClr xmlns:ahyp="http://schemas.microsoft.com/office/drawing/2018/hyperlinkcolor" val="tx"/>
                    </a:ext>
                  </a:extLst>
                </a:hlinkClick>
              </a:rPr>
              <a:t>https://data.unicef.org/topic/child-protection/child-marriage/</a:t>
            </a:r>
            <a:r>
              <a:rPr lang="ar" sz="2400" b="0" i="0" u="none" strike="noStrike" cap="none" dirty="0">
                <a:solidFill>
                  <a:srgbClr val="002060"/>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457200" marR="0" lvl="0" indent="-360000" algn="r" rtl="1">
              <a:lnSpc>
                <a:spcPct val="120000"/>
              </a:lnSpc>
              <a:spcBef>
                <a:spcPts val="600"/>
              </a:spcBef>
              <a:spcAft>
                <a:spcPts val="0"/>
              </a:spcAft>
              <a:buClr>
                <a:srgbClr val="002060"/>
              </a:buClr>
              <a:buSzPts val="2400"/>
              <a:buFont typeface="Calibri"/>
              <a:buAutoNum type="arabicPeriod"/>
            </a:pPr>
            <a:r>
              <a:rPr lang="ar" sz="2400" b="0" i="0" u="none" strike="noStrike" cap="none" dirty="0">
                <a:solidFill>
                  <a:srgbClr val="002060"/>
                </a:solidFill>
                <a:latin typeface="Arial"/>
                <a:ea typeface="Arial"/>
                <a:cs typeface="Arial"/>
                <a:sym typeface="Arial"/>
              </a:rPr>
              <a:t>جرائم قتل النساء والفتيات بشكل قائم على النوع الاجتماعي (قتل الإناث): التقديرات العالمية لجرائم قتل النساء والفتيات على يد الشريك الحميم/أحد أفراد الأسرة في عام 2022. فيينا: مكتب الأمم المتحدة المعني بالمخدرات والجريمة؛ 2023. </a:t>
            </a:r>
            <a:endParaRPr sz="2000" b="0" i="0" u="none" strike="noStrike" cap="none" dirty="0">
              <a:solidFill>
                <a:schemeClr val="dk1"/>
              </a:solidFill>
              <a:latin typeface="Arial"/>
              <a:ea typeface="Arial"/>
              <a:cs typeface="Arial"/>
              <a:sym typeface="Arial"/>
            </a:endParaRPr>
          </a:p>
          <a:p>
            <a:pPr marL="457200" marR="0" lvl="0" indent="-360000" algn="r" rtl="1">
              <a:lnSpc>
                <a:spcPct val="120000"/>
              </a:lnSpc>
              <a:spcBef>
                <a:spcPts val="600"/>
              </a:spcBef>
              <a:spcAft>
                <a:spcPts val="0"/>
              </a:spcAft>
              <a:buClr>
                <a:srgbClr val="002060"/>
              </a:buClr>
              <a:buSzPts val="2400"/>
              <a:buFont typeface="Calibri"/>
              <a:buAutoNum type="arabicPeriod"/>
            </a:pPr>
            <a:r>
              <a:rPr lang="ar" sz="2400" b="0" i="0" u="none" strike="noStrike" cap="none" dirty="0">
                <a:solidFill>
                  <a:srgbClr val="002060"/>
                </a:solidFill>
                <a:latin typeface="Arial"/>
                <a:ea typeface="Arial"/>
                <a:cs typeface="Arial"/>
                <a:sym typeface="Arial"/>
              </a:rPr>
              <a:t>تقديرات انتشار العنف ضد المرأة، 2018. جنيف: منظمة الصحة العالمية؛ 2021 (</a:t>
            </a:r>
            <a:r>
              <a:rPr lang="ar" sz="2400" b="0" i="0" u="sng" strike="noStrike" cap="none" dirty="0">
                <a:solidFill>
                  <a:srgbClr val="002060"/>
                </a:solidFill>
                <a:latin typeface="Arial"/>
                <a:ea typeface="Arial"/>
                <a:cs typeface="Arial"/>
                <a:sym typeface="Arial"/>
                <a:hlinkClick r:id="rId4">
                  <a:extLst>
                    <a:ext uri="{A12FA001-AC4F-418D-AE19-62706E023703}">
                      <ahyp:hlinkClr xmlns:ahyp="http://schemas.microsoft.com/office/drawing/2018/hyperlinkcolor" val="tx"/>
                    </a:ext>
                  </a:extLst>
                </a:hlinkClick>
              </a:rPr>
              <a:t>https://vaw-data.srhr.org/data</a:t>
            </a:r>
            <a:r>
              <a:rPr lang="ar" sz="2400" b="0" i="0" u="none" strike="noStrike" cap="none" dirty="0">
                <a:solidFill>
                  <a:srgbClr val="002060"/>
                </a:solidFill>
                <a:latin typeface="Arial"/>
                <a:ea typeface="Arial"/>
                <a:cs typeface="Arial"/>
                <a:sym typeface="Arial"/>
              </a:rPr>
              <a:t>).</a:t>
            </a:r>
            <a:endParaRPr dirty="0"/>
          </a:p>
          <a:p>
            <a:pPr marL="457200" marR="0" lvl="0" indent="-360000" algn="r" rtl="1">
              <a:lnSpc>
                <a:spcPct val="120000"/>
              </a:lnSpc>
              <a:spcBef>
                <a:spcPts val="600"/>
              </a:spcBef>
              <a:spcAft>
                <a:spcPts val="0"/>
              </a:spcAft>
              <a:buClr>
                <a:srgbClr val="002060"/>
              </a:buClr>
              <a:buSzPts val="2400"/>
              <a:buFont typeface="Calibri"/>
              <a:buAutoNum type="arabicPeriod"/>
            </a:pPr>
            <a:r>
              <a:rPr lang="ar" sz="2400" b="0" i="0" u="none" strike="noStrike" cap="none" dirty="0">
                <a:solidFill>
                  <a:srgbClr val="002060"/>
                </a:solidFill>
                <a:latin typeface="Arial"/>
                <a:ea typeface="Arial"/>
                <a:cs typeface="Arial"/>
                <a:sym typeface="Arial"/>
              </a:rPr>
              <a:t>1 آن فو، آدم عاطف، أندريا ويرتز، كيم فام، ليونارد روبنشتاين، نانسي غلاس، وآخرون انتشار العنف الجنسي بين اللاجئات في حالات الطوارئ الإنسانية المعقدة: استعراض منهجي وتحليل وصفي. منشورات PLoS Currents. ‎2014;6.</a:t>
            </a:r>
            <a:endParaRPr sz="2000" b="0" i="0" u="none" strike="noStrike" cap="none" dirty="0">
              <a:solidFill>
                <a:schemeClr val="dk1"/>
              </a:solidFill>
              <a:latin typeface="Arial"/>
              <a:ea typeface="Arial"/>
              <a:cs typeface="Arial"/>
              <a:sym typeface="Arial"/>
            </a:endParaRPr>
          </a:p>
          <a:p>
            <a:pPr marL="457200" marR="0" lvl="0" indent="-360000" algn="r" rtl="1">
              <a:lnSpc>
                <a:spcPct val="120000"/>
              </a:lnSpc>
              <a:spcBef>
                <a:spcPts val="600"/>
              </a:spcBef>
              <a:spcAft>
                <a:spcPts val="0"/>
              </a:spcAft>
              <a:buClr>
                <a:srgbClr val="002060"/>
              </a:buClr>
              <a:buSzPts val="2400"/>
              <a:buFont typeface="Calibri"/>
              <a:buAutoNum type="arabicPeriod"/>
            </a:pPr>
            <a:r>
              <a:rPr lang="ar" sz="2400" b="0" i="0" u="none" strike="noStrike" cap="none" dirty="0">
                <a:solidFill>
                  <a:srgbClr val="002060"/>
                </a:solidFill>
                <a:latin typeface="Arial"/>
                <a:ea typeface="Arial"/>
                <a:cs typeface="Arial"/>
                <a:sym typeface="Arial"/>
              </a:rPr>
              <a:t>قاعدة البيانات العالمية حول انتشار العنف ضد المرأة: موزامبيق [الموقع الإلكتروني]. </a:t>
            </a:r>
            <a:br>
              <a:rPr lang="ar" sz="2400" b="0" i="0" u="none" strike="noStrike" cap="none" dirty="0">
                <a:solidFill>
                  <a:srgbClr val="002060"/>
                </a:solidFill>
                <a:latin typeface="Arial"/>
                <a:ea typeface="Arial"/>
                <a:cs typeface="Arial"/>
                <a:sym typeface="Arial"/>
              </a:rPr>
            </a:br>
            <a:r>
              <a:rPr lang="ar" sz="2400" b="0" i="0" u="none" strike="noStrike" cap="none" dirty="0">
                <a:solidFill>
                  <a:srgbClr val="002060"/>
                </a:solidFill>
                <a:latin typeface="Arial"/>
                <a:ea typeface="Arial"/>
                <a:cs typeface="Arial"/>
                <a:sym typeface="Arial"/>
              </a:rPr>
              <a:t> هيئة الأمم المتحدة للمرأة (</a:t>
            </a:r>
            <a:r>
              <a:rPr lang="ar" sz="2400" b="0" i="0" u="sng" strike="noStrike" cap="none" dirty="0">
                <a:solidFill>
                  <a:srgbClr val="002060"/>
                </a:solidFill>
                <a:latin typeface="Arial"/>
                <a:ea typeface="Arial"/>
                <a:cs typeface="Arial"/>
                <a:sym typeface="Arial"/>
                <a:hlinkClick r:id="rId5">
                  <a:extLst>
                    <a:ext uri="{A12FA001-AC4F-418D-AE19-62706E023703}">
                      <ahyp:hlinkClr xmlns:ahyp="http://schemas.microsoft.com/office/drawing/2018/hyperlinkcolor" val="tx"/>
                    </a:ext>
                  </a:extLst>
                </a:hlinkClick>
              </a:rPr>
              <a:t>https://data.unwomen.org/globala-database-on-violence-against-women/country-profile/Mozambique/country-snapshot</a:t>
            </a:r>
            <a:r>
              <a:rPr lang="ar" sz="2400" b="0" i="0" u="none" strike="noStrike" cap="none" dirty="0">
                <a:solidFill>
                  <a:srgbClr val="002060"/>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sp>
        <p:nvSpPr>
          <p:cNvPr id="412" name="Google Shape;412;p26"/>
          <p:cNvSpPr/>
          <p:nvPr/>
        </p:nvSpPr>
        <p:spPr>
          <a:xfrm>
            <a:off x="0" y="6262577"/>
            <a:ext cx="708837" cy="59542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descr="Bullseye with solid fill"/>
          <p:cNvSpPr/>
          <p:nvPr/>
        </p:nvSpPr>
        <p:spPr>
          <a:xfrm>
            <a:off x="9100151" y="2077942"/>
            <a:ext cx="2840053" cy="2840053"/>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47" name="Google Shape;147;p3"/>
          <p:cNvSpPr txBox="1"/>
          <p:nvPr/>
        </p:nvSpPr>
        <p:spPr>
          <a:xfrm>
            <a:off x="1078800" y="1620000"/>
            <a:ext cx="10033200" cy="4202594"/>
          </a:xfrm>
          <a:prstGeom prst="rect">
            <a:avLst/>
          </a:prstGeom>
          <a:noFill/>
          <a:ln>
            <a:noFill/>
          </a:ln>
        </p:spPr>
        <p:txBody>
          <a:bodyPr spcFirstLastPara="1" wrap="square" lIns="121900" tIns="60925" rIns="121900" bIns="60925" anchor="t" anchorCtr="0">
            <a:noAutofit/>
          </a:bodyPr>
          <a:lstStyle/>
          <a:p>
            <a:pPr marL="1431925" marR="118530" lvl="0" indent="-1431925" algn="r" rtl="1">
              <a:lnSpc>
                <a:spcPct val="108000"/>
              </a:lnSpc>
              <a:spcBef>
                <a:spcPts val="0"/>
              </a:spcBef>
              <a:spcAft>
                <a:spcPts val="0"/>
              </a:spcAft>
              <a:buNone/>
            </a:pPr>
            <a:r>
              <a:rPr lang="ar" sz="2400" b="0" i="0" u="sng" strike="noStrike" cap="none">
                <a:solidFill>
                  <a:schemeClr val="accent3"/>
                </a:solidFill>
                <a:latin typeface="Calibri"/>
                <a:ea typeface="Calibri"/>
                <a:cs typeface="Calibri"/>
                <a:sym typeface="Calibri"/>
              </a:rPr>
              <a:t>الهدف 1:</a:t>
            </a:r>
            <a:r>
              <a:rPr lang="ar" sz="2400" b="0" i="0" u="none" strike="noStrike" cap="none">
                <a:solidFill>
                  <a:schemeClr val="accent3"/>
                </a:solidFill>
                <a:latin typeface="Calibri"/>
                <a:ea typeface="Calibri"/>
                <a:cs typeface="Calibri"/>
                <a:sym typeface="Calibri"/>
              </a:rPr>
              <a:t>	</a:t>
            </a:r>
            <a:r>
              <a:rPr lang="ar" sz="2400" b="0" i="0" u="none" strike="noStrike" cap="none">
                <a:solidFill>
                  <a:schemeClr val="accent2"/>
                </a:solidFill>
                <a:latin typeface="Calibri"/>
                <a:ea typeface="Calibri"/>
                <a:cs typeface="Calibri"/>
                <a:sym typeface="Calibri"/>
              </a:rPr>
              <a:t>عرض المعرفة العامة بشأن العنف </a:t>
            </a:r>
            <a:r>
              <a:rPr lang="ar" sz="2400" b="0" i="0" u="none" strike="noStrike" cap="none">
                <a:solidFill>
                  <a:schemeClr val="accent2"/>
                </a:solidFill>
                <a:latin typeface="Arial"/>
                <a:ea typeface="Arial"/>
                <a:cs typeface="Arial"/>
                <a:sym typeface="Arial"/>
              </a:rPr>
              <a:t>الجنسي وعنف الشريك الحميم </a:t>
            </a:r>
            <a:endParaRPr/>
          </a:p>
          <a:p>
            <a:pPr marL="1431925" marR="118530" lvl="0" indent="-1431925" algn="r" rtl="1">
              <a:lnSpc>
                <a:spcPct val="108000"/>
              </a:lnSpc>
              <a:spcBef>
                <a:spcPts val="0"/>
              </a:spcBef>
              <a:spcAft>
                <a:spcPts val="0"/>
              </a:spcAft>
              <a:buNone/>
            </a:pPr>
            <a:r>
              <a:rPr lang="ar" sz="2400" b="0" i="0" u="none" strike="noStrike" cap="none">
                <a:solidFill>
                  <a:schemeClr val="dk1"/>
                </a:solidFill>
                <a:latin typeface="Calibri"/>
                <a:ea typeface="Calibri"/>
                <a:cs typeface="Calibri"/>
                <a:sym typeface="Calibri"/>
              </a:rPr>
              <a:t>	بوصفهما مشكلة من مشاكل الصحة العامة في المجتمع</a:t>
            </a:r>
            <a:endParaRPr sz="2400" b="0" i="0" u="none" strike="noStrike" cap="none">
              <a:solidFill>
                <a:schemeClr val="accent2"/>
              </a:solidFill>
              <a:latin typeface="Arial"/>
              <a:ea typeface="Arial"/>
              <a:cs typeface="Arial"/>
              <a:sym typeface="Arial"/>
            </a:endParaRPr>
          </a:p>
          <a:p>
            <a:pPr marL="0" marR="118530" lvl="0" indent="0" algn="r" rtl="1">
              <a:spcBef>
                <a:spcPts val="2400"/>
              </a:spcBef>
              <a:spcAft>
                <a:spcPts val="0"/>
              </a:spcAft>
              <a:buNone/>
            </a:pPr>
            <a:r>
              <a:rPr lang="ar" sz="2200" b="0" i="0" u="none" strike="noStrike" cap="none">
                <a:solidFill>
                  <a:schemeClr val="dk1"/>
                </a:solidFill>
                <a:latin typeface="Calibri"/>
                <a:ea typeface="Calibri"/>
                <a:cs typeface="Calibri"/>
                <a:sym typeface="Calibri"/>
              </a:rPr>
              <a:t>الكفاءات:</a:t>
            </a:r>
            <a:endParaRPr sz="2200" b="0" i="0" u="none" strike="noStrike" cap="none">
              <a:solidFill>
                <a:schemeClr val="accent1"/>
              </a:solidFill>
              <a:latin typeface="Arial"/>
              <a:ea typeface="Arial"/>
              <a:cs typeface="Arial"/>
              <a:sym typeface="Arial"/>
            </a:endParaRPr>
          </a:p>
          <a:p>
            <a:pPr marL="360000" marR="18626" lvl="0" indent="-360000" algn="r" rtl="1">
              <a:lnSpc>
                <a:spcPct val="120000"/>
              </a:lnSpc>
              <a:spcBef>
                <a:spcPts val="80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التعرّف على الطابع الوبائي لمختلف أشكال العنف القائم على النوع الاجتماعي على المستويين العالمي والمحلي، بما في ذلك في الأوضاع الإنسانية</a:t>
            </a:r>
            <a:endParaRPr sz="2000" b="0" i="0" u="none" strike="noStrike" cap="none">
              <a:solidFill>
                <a:schemeClr val="dk1"/>
              </a:solidFill>
              <a:latin typeface="Arial"/>
              <a:ea typeface="Arial"/>
              <a:cs typeface="Arial"/>
              <a:sym typeface="Arial"/>
            </a:endParaRPr>
          </a:p>
          <a:p>
            <a:pPr marL="360000" marR="18626" lvl="0" indent="-360000" algn="r" rtl="1">
              <a:lnSpc>
                <a:spcPct val="120000"/>
              </a:lnSpc>
              <a:spcBef>
                <a:spcPts val="80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التعرّف على العواقب الصحية المترتبة على العنف الجنسي وعنف الشريك الحميم بالنسبة لمختلف الفئات السكانية</a:t>
            </a:r>
            <a:endParaRPr sz="2000" b="0" i="0" u="none" strike="noStrike" cap="none">
              <a:solidFill>
                <a:schemeClr val="dk1"/>
              </a:solidFill>
              <a:latin typeface="Arial"/>
              <a:ea typeface="Arial"/>
              <a:cs typeface="Arial"/>
              <a:sym typeface="Arial"/>
            </a:endParaRPr>
          </a:p>
          <a:p>
            <a:pPr marL="360000" marR="18626" lvl="0" indent="-360000" algn="r" rtl="1">
              <a:lnSpc>
                <a:spcPct val="120000"/>
              </a:lnSpc>
              <a:spcBef>
                <a:spcPts val="80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فهم دور العاملين في مجال الصحة والقيود المفروضة عليهم فيما يتعلق بالتصدي لحالات الاعتداء الجنسي وعنف الشريك الحميم في حالات الطوارئ الإنسانية، بما في ذلك الحد الأدنى من خدمات الاستجابة الأساسية للعنف الجنسي التي تشكل جزءاً من مجموعة الحد الأدنى من الخدمات الأولية للصحة الجنسية والإنجابية</a:t>
            </a:r>
            <a:endParaRPr sz="2000" b="0" i="0" u="none" strike="noStrike" cap="none">
              <a:solidFill>
                <a:schemeClr val="dk1"/>
              </a:solidFill>
              <a:latin typeface="Arial"/>
              <a:ea typeface="Arial"/>
              <a:cs typeface="Arial"/>
              <a:sym typeface="Arial"/>
            </a:endParaRPr>
          </a:p>
        </p:txBody>
      </p:sp>
      <p:sp>
        <p:nvSpPr>
          <p:cNvPr id="148" name="Google Shape;148;p3"/>
          <p:cNvSpPr txBox="1">
            <a:spLocks noGrp="1"/>
          </p:cNvSpPr>
          <p:nvPr>
            <p:ph type="title"/>
          </p:nvPr>
        </p:nvSpPr>
        <p:spPr>
          <a:xfrm>
            <a:off x="415600" y="432000"/>
            <a:ext cx="11360800" cy="7200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 sz="3400" b="1" i="0" u="none" strike="noStrike" cap="none">
                <a:solidFill>
                  <a:schemeClr val="lt1"/>
                </a:solidFill>
                <a:latin typeface="Arial"/>
                <a:ea typeface="Arial"/>
                <a:cs typeface="Arial"/>
                <a:sym typeface="Arial"/>
              </a:rPr>
              <a:t>أهداف الجلسة</a:t>
            </a:r>
            <a:endParaRPr/>
          </a:p>
        </p:txBody>
      </p:sp>
      <p:sp>
        <p:nvSpPr>
          <p:cNvPr id="149" name="Google Shape;149;p3"/>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p:nvPr/>
        </p:nvSpPr>
        <p:spPr>
          <a:xfrm>
            <a:off x="1078800" y="2510118"/>
            <a:ext cx="10033200" cy="34117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55" name="Google Shape;155;p4"/>
          <p:cNvSpPr txBox="1"/>
          <p:nvPr/>
        </p:nvSpPr>
        <p:spPr>
          <a:xfrm>
            <a:off x="1535502" y="1260000"/>
            <a:ext cx="9168231" cy="1046386"/>
          </a:xfrm>
          <a:prstGeom prst="rect">
            <a:avLst/>
          </a:prstGeom>
          <a:noFill/>
          <a:ln>
            <a:noFill/>
          </a:ln>
        </p:spPr>
        <p:txBody>
          <a:bodyPr spcFirstLastPara="1" wrap="square" lIns="121900" tIns="60925" rIns="121900" bIns="60925" anchor="t" anchorCtr="0">
            <a:spAutoFit/>
          </a:bodyPr>
          <a:lstStyle/>
          <a:p>
            <a:pPr marL="0" marR="0" lvl="0" indent="0" algn="ctr" rtl="1">
              <a:spcBef>
                <a:spcPts val="0"/>
              </a:spcBef>
              <a:spcAft>
                <a:spcPts val="0"/>
              </a:spcAft>
              <a:buNone/>
            </a:pPr>
            <a:r>
              <a:rPr lang="ar" sz="2000" b="0" i="0" u="none" strike="noStrike" cap="none">
                <a:solidFill>
                  <a:schemeClr val="dk1"/>
                </a:solidFill>
                <a:latin typeface="Calibri"/>
                <a:ea typeface="Calibri"/>
                <a:cs typeface="Calibri"/>
                <a:sym typeface="Calibri"/>
              </a:rPr>
              <a:t>"أي فعل ينتج عنه إلحاق أذى بدني أو جنسي أو عقلي، بما في ذلك التهديد أو الإكراه أو الحرمان التعسفي </a:t>
            </a:r>
            <a:br>
              <a:rPr lang="ar" sz="2000" b="0" i="0" u="none" strike="noStrike" cap="none">
                <a:solidFill>
                  <a:schemeClr val="dk1"/>
                </a:solidFill>
                <a:latin typeface="Calibri"/>
                <a:ea typeface="Calibri"/>
                <a:cs typeface="Calibri"/>
                <a:sym typeface="Calibri"/>
              </a:rPr>
            </a:br>
            <a:r>
              <a:rPr lang="ar" sz="2000" b="0" i="0" u="none" strike="noStrike" cap="none">
                <a:solidFill>
                  <a:schemeClr val="dk1"/>
                </a:solidFill>
                <a:latin typeface="Calibri"/>
                <a:ea typeface="Calibri"/>
                <a:cs typeface="Calibri"/>
                <a:sym typeface="Calibri"/>
              </a:rPr>
              <a:t>من الحرية، سواء حدث في الحياة العامة أو الخاصة، وعلى أساس الهوية الجنسانية للفرد أو الأدوار </a:t>
            </a:r>
            <a:br>
              <a:rPr lang="ar" sz="2000" b="0" i="0" u="none" strike="noStrike" cap="none">
                <a:solidFill>
                  <a:schemeClr val="dk1"/>
                </a:solidFill>
                <a:latin typeface="Calibri"/>
                <a:ea typeface="Calibri"/>
                <a:cs typeface="Calibri"/>
                <a:sym typeface="Calibri"/>
              </a:rPr>
            </a:br>
            <a:r>
              <a:rPr lang="ar" sz="2000" b="0" i="0" u="none" strike="noStrike" cap="none">
                <a:solidFill>
                  <a:schemeClr val="dk1"/>
                </a:solidFill>
                <a:latin typeface="Calibri"/>
                <a:ea typeface="Calibri"/>
                <a:cs typeface="Calibri"/>
                <a:sym typeface="Calibri"/>
              </a:rPr>
              <a:t>أو المعايير الجنسانية"؛ - </a:t>
            </a:r>
            <a:r>
              <a:rPr lang="ar" sz="2000" b="0" i="1" u="none" strike="noStrike" cap="none">
                <a:solidFill>
                  <a:schemeClr val="dk1"/>
                </a:solidFill>
                <a:latin typeface="Calibri"/>
                <a:ea typeface="Calibri"/>
                <a:cs typeface="Calibri"/>
                <a:sym typeface="Calibri"/>
              </a:rPr>
              <a:t>تعريف الأمم المتحدة</a:t>
            </a:r>
            <a:endParaRPr sz="2000" b="0" i="0" u="none" strike="noStrike" cap="none">
              <a:solidFill>
                <a:schemeClr val="dk1"/>
              </a:solidFill>
              <a:latin typeface="Arial"/>
              <a:ea typeface="Arial"/>
              <a:cs typeface="Arial"/>
              <a:sym typeface="Arial"/>
            </a:endParaRPr>
          </a:p>
        </p:txBody>
      </p:sp>
      <p:sp>
        <p:nvSpPr>
          <p:cNvPr id="156" name="Google Shape;156;p4"/>
          <p:cNvSpPr txBox="1"/>
          <p:nvPr/>
        </p:nvSpPr>
        <p:spPr>
          <a:xfrm>
            <a:off x="1265448" y="5342412"/>
            <a:ext cx="5470874" cy="369277"/>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ar" sz="16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https://youtu.be/3AF9Rjki0DE?‎si=nmGJuolWW8Vtev9W</a:t>
            </a:r>
            <a:endParaRPr sz="1600" b="0" i="0" u="none" strike="noStrike" cap="none">
              <a:solidFill>
                <a:schemeClr val="lt1"/>
              </a:solidFill>
              <a:latin typeface="Arial"/>
              <a:ea typeface="Arial"/>
              <a:cs typeface="Arial"/>
              <a:sym typeface="Arial"/>
            </a:endParaRPr>
          </a:p>
        </p:txBody>
      </p:sp>
      <p:sp>
        <p:nvSpPr>
          <p:cNvPr id="157" name="Google Shape;157;p4"/>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 sz="3400" b="1" i="0" u="none" strike="noStrike" cap="none">
                <a:solidFill>
                  <a:schemeClr val="accent3"/>
                </a:solidFill>
                <a:latin typeface="Arial"/>
                <a:ea typeface="Arial"/>
                <a:cs typeface="Arial"/>
                <a:sym typeface="Arial"/>
              </a:rPr>
              <a:t>ما هو العنف القائم على النوع الاجتماعي؟</a:t>
            </a:r>
            <a:endParaRPr/>
          </a:p>
        </p:txBody>
      </p:sp>
      <p:pic>
        <p:nvPicPr>
          <p:cNvPr id="158" name="Google Shape;158;p4"/>
          <p:cNvPicPr preferRelativeResize="0"/>
          <p:nvPr/>
        </p:nvPicPr>
        <p:blipFill rotWithShape="1">
          <a:blip r:embed="rId4">
            <a:alphaModFix/>
          </a:blip>
          <a:srcRect/>
          <a:stretch/>
        </p:blipFill>
        <p:spPr>
          <a:xfrm>
            <a:off x="1072177" y="2499513"/>
            <a:ext cx="5465525" cy="2748744"/>
          </a:xfrm>
          <a:prstGeom prst="rect">
            <a:avLst/>
          </a:prstGeom>
          <a:noFill/>
          <a:ln>
            <a:noFill/>
          </a:ln>
        </p:spPr>
      </p:pic>
      <p:grpSp>
        <p:nvGrpSpPr>
          <p:cNvPr id="159" name="Google Shape;159;p4"/>
          <p:cNvGrpSpPr/>
          <p:nvPr/>
        </p:nvGrpSpPr>
        <p:grpSpPr>
          <a:xfrm>
            <a:off x="6151276" y="3826571"/>
            <a:ext cx="1299943" cy="1299943"/>
            <a:chOff x="4706670" y="3561888"/>
            <a:chExt cx="1475315" cy="1475315"/>
          </a:xfrm>
        </p:grpSpPr>
        <p:sp>
          <p:nvSpPr>
            <p:cNvPr id="160" name="Google Shape;160;p4"/>
            <p:cNvSpPr/>
            <p:nvPr/>
          </p:nvSpPr>
          <p:spPr>
            <a:xfrm>
              <a:off x="4706670" y="3561888"/>
              <a:ext cx="1475315" cy="147531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161" name="Google Shape;161;p4"/>
            <p:cNvGrpSpPr/>
            <p:nvPr/>
          </p:nvGrpSpPr>
          <p:grpSpPr>
            <a:xfrm>
              <a:off x="4924538" y="3846334"/>
              <a:ext cx="1039577" cy="806498"/>
              <a:chOff x="511556" y="2988297"/>
              <a:chExt cx="1138555" cy="883285"/>
            </a:xfrm>
          </p:grpSpPr>
          <p:sp>
            <p:nvSpPr>
              <p:cNvPr id="162" name="Google Shape;162;p4"/>
              <p:cNvSpPr/>
              <p:nvPr/>
            </p:nvSpPr>
            <p:spPr>
              <a:xfrm>
                <a:off x="668034" y="3173383"/>
                <a:ext cx="170697" cy="17085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63" name="Google Shape;163;p4"/>
              <p:cNvSpPr/>
              <p:nvPr/>
            </p:nvSpPr>
            <p:spPr>
              <a:xfrm>
                <a:off x="1066327" y="3116432"/>
                <a:ext cx="170697" cy="17085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64" name="Google Shape;164;p4"/>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lt1"/>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67" b="0" i="0" u="none" strike="noStrike" cap="none">
                  <a:solidFill>
                    <a:srgbClr val="000000"/>
                  </a:solidFill>
                  <a:latin typeface="Arial"/>
                  <a:ea typeface="Arial"/>
                  <a:cs typeface="Arial"/>
                  <a:sym typeface="Arial"/>
                </a:endParaRPr>
              </a:p>
            </p:txBody>
          </p:sp>
        </p:grpSp>
      </p:grpSp>
      <p:sp>
        <p:nvSpPr>
          <p:cNvPr id="165" name="Google Shape;165;p4"/>
          <p:cNvSpPr txBox="1"/>
          <p:nvPr/>
        </p:nvSpPr>
        <p:spPr>
          <a:xfrm>
            <a:off x="7589008" y="2920384"/>
            <a:ext cx="3114725" cy="273921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200" b="0" i="0" u="none" strike="noStrike" cap="none">
                <a:solidFill>
                  <a:schemeClr val="accent2"/>
                </a:solidFill>
                <a:latin typeface="Calibri"/>
                <a:ea typeface="Calibri"/>
                <a:cs typeface="Calibri"/>
                <a:sym typeface="Calibri"/>
              </a:rPr>
              <a:t>يؤثر العنف القائم على النوع الاجتماعي </a:t>
            </a:r>
            <a:r>
              <a:rPr lang="ar" sz="2200" b="0" i="0" u="none" strike="noStrike" cap="none">
                <a:solidFill>
                  <a:schemeClr val="lt1"/>
                </a:solidFill>
                <a:latin typeface="Calibri"/>
                <a:ea typeface="Calibri"/>
                <a:cs typeface="Calibri"/>
                <a:sym typeface="Calibri"/>
              </a:rPr>
              <a:t>بشكل غير متناسب على النساء والفتيات، وفي حالات النزوح، يزداد خطر التعرّض للعنف القائم على النوع الاجتماعي بالنسبة للأشخاص من جميع الأجناس</a:t>
            </a:r>
            <a:endParaRPr sz="2200" b="0" i="0" u="none" strike="noStrike" cap="none">
              <a:solidFill>
                <a:schemeClr val="lt1"/>
              </a:solidFill>
              <a:latin typeface="Arial"/>
              <a:ea typeface="Arial"/>
              <a:cs typeface="Arial"/>
              <a:sym typeface="Arial"/>
            </a:endParaRPr>
          </a:p>
          <a:p>
            <a:pPr marL="0" marR="0" lvl="0" indent="0" algn="r" rtl="1">
              <a:spcBef>
                <a:spcPts val="0"/>
              </a:spcBef>
              <a:spcAft>
                <a:spcPts val="0"/>
              </a:spcAft>
              <a:buNone/>
            </a:pPr>
            <a:endParaRPr sz="1800" b="0" i="0" u="none" strike="noStrike" cap="none">
              <a:solidFill>
                <a:schemeClr val="accent2"/>
              </a:solidFill>
              <a:latin typeface="Arial"/>
              <a:ea typeface="Arial"/>
              <a:cs typeface="Arial"/>
              <a:sym typeface="Arial"/>
            </a:endParaRPr>
          </a:p>
        </p:txBody>
      </p:sp>
      <p:sp>
        <p:nvSpPr>
          <p:cNvPr id="166" name="Google Shape;166;p4"/>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p:nvPr/>
        </p:nvSpPr>
        <p:spPr>
          <a:xfrm>
            <a:off x="1626200" y="4461231"/>
            <a:ext cx="8939600" cy="963344"/>
          </a:xfrm>
          <a:prstGeom prst="rect">
            <a:avLst/>
          </a:prstGeom>
          <a:noFill/>
          <a:ln>
            <a:noFill/>
          </a:ln>
        </p:spPr>
        <p:txBody>
          <a:bodyPr spcFirstLastPara="1" wrap="square" lIns="121900" tIns="121900" rIns="121900" bIns="121900" anchor="ctr" anchorCtr="0">
            <a:noAutofit/>
          </a:bodyPr>
          <a:lstStyle/>
          <a:p>
            <a:pPr marL="0" marR="0" lvl="0" indent="0" algn="ctr" rtl="1">
              <a:spcBef>
                <a:spcPts val="0"/>
              </a:spcBef>
              <a:spcAft>
                <a:spcPts val="0"/>
              </a:spcAft>
              <a:buNone/>
            </a:pPr>
            <a:endParaRPr sz="4000" b="0" i="0" u="none" strike="noStrike" cap="none">
              <a:solidFill>
                <a:srgbClr val="002060"/>
              </a:solidFill>
              <a:latin typeface="Arial"/>
              <a:ea typeface="Arial"/>
              <a:cs typeface="Arial"/>
              <a:sym typeface="Arial"/>
            </a:endParaRPr>
          </a:p>
        </p:txBody>
      </p:sp>
      <p:sp>
        <p:nvSpPr>
          <p:cNvPr id="172" name="Google Shape;172;p5"/>
          <p:cNvSpPr txBox="1"/>
          <p:nvPr/>
        </p:nvSpPr>
        <p:spPr>
          <a:xfrm>
            <a:off x="791504" y="1361769"/>
            <a:ext cx="4828044" cy="1801979"/>
          </a:xfrm>
          <a:prstGeom prst="rect">
            <a:avLst/>
          </a:prstGeom>
          <a:noFill/>
          <a:ln>
            <a:noFill/>
          </a:ln>
        </p:spPr>
        <p:txBody>
          <a:bodyPr spcFirstLastPara="1" wrap="square" lIns="121900" tIns="60925" rIns="121900" bIns="60925" anchor="t" anchorCtr="0">
            <a:noAutofit/>
          </a:bodyPr>
          <a:lstStyle/>
          <a:p>
            <a:pPr marL="0" marR="0" lvl="0" indent="0" algn="r" rtl="1">
              <a:spcBef>
                <a:spcPts val="0"/>
              </a:spcBef>
              <a:spcAft>
                <a:spcPts val="0"/>
              </a:spcAft>
              <a:buNone/>
            </a:pPr>
            <a:r>
              <a:rPr lang="ar" sz="2400" b="0" i="0" u="none" strike="noStrike" cap="none">
                <a:solidFill>
                  <a:schemeClr val="dk1"/>
                </a:solidFill>
                <a:latin typeface="Calibri"/>
                <a:ea typeface="Calibri"/>
                <a:cs typeface="Calibri"/>
                <a:sym typeface="Calibri"/>
              </a:rPr>
              <a:t>البدني</a:t>
            </a:r>
            <a:endParaRPr/>
          </a:p>
          <a:p>
            <a:pPr marL="360000" marR="0" lvl="0" indent="-360000" algn="r" rtl="1">
              <a:spcBef>
                <a:spcPts val="20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الصفع والضرب والحرق والجرح</a:t>
            </a:r>
            <a:endParaRPr sz="2000" b="0" i="0" u="none" strike="noStrike" cap="none">
              <a:solidFill>
                <a:schemeClr val="dk1"/>
              </a:solidFill>
              <a:latin typeface="Arial"/>
              <a:ea typeface="Arial"/>
              <a:cs typeface="Arial"/>
              <a:sym typeface="Arial"/>
            </a:endParaRPr>
          </a:p>
          <a:p>
            <a:pPr marL="360000" marR="0" lvl="0" indent="-360000" algn="r" rtl="1">
              <a:spcBef>
                <a:spcPts val="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الاتجار بالأشخاص</a:t>
            </a:r>
            <a:endParaRPr sz="2000" b="0" i="0" u="none" strike="noStrike" cap="none">
              <a:solidFill>
                <a:schemeClr val="dk1"/>
              </a:solidFill>
              <a:latin typeface="Arial"/>
              <a:ea typeface="Arial"/>
              <a:cs typeface="Arial"/>
              <a:sym typeface="Arial"/>
            </a:endParaRPr>
          </a:p>
          <a:p>
            <a:pPr marL="360000" marR="0" lvl="0" indent="-360000" algn="r" rtl="1">
              <a:spcBef>
                <a:spcPts val="0"/>
              </a:spcBef>
              <a:spcAft>
                <a:spcPts val="0"/>
              </a:spcAft>
              <a:buClr>
                <a:schemeClr val="accent2"/>
              </a:buClr>
              <a:buSzPts val="2400"/>
              <a:buFont typeface="Arial"/>
              <a:buChar char="•"/>
            </a:pPr>
            <a:r>
              <a:rPr lang="ar" sz="2000" b="0" i="0" u="none" strike="noStrike" cap="none">
                <a:solidFill>
                  <a:srgbClr val="000000"/>
                </a:solidFill>
                <a:latin typeface="Calibri"/>
                <a:ea typeface="Calibri"/>
                <a:cs typeface="Calibri"/>
                <a:sym typeface="Calibri"/>
              </a:rPr>
              <a:t>الهجمات بالأسيد، جرائم "الشرف"؛</a:t>
            </a:r>
            <a:endParaRPr sz="2000" b="0" i="0" u="none" strike="noStrike" cap="none">
              <a:solidFill>
                <a:schemeClr val="dk1"/>
              </a:solidFill>
              <a:latin typeface="Arial"/>
              <a:ea typeface="Arial"/>
              <a:cs typeface="Arial"/>
              <a:sym typeface="Arial"/>
            </a:endParaRPr>
          </a:p>
          <a:p>
            <a:pPr marL="360000" marR="0" lvl="0" indent="-360000" algn="r" rtl="1">
              <a:spcBef>
                <a:spcPts val="0"/>
              </a:spcBef>
              <a:spcAft>
                <a:spcPts val="0"/>
              </a:spcAft>
              <a:buClr>
                <a:schemeClr val="accent2"/>
              </a:buClr>
              <a:buSzPts val="2400"/>
              <a:buFont typeface="Arial"/>
              <a:buChar char="•"/>
            </a:pPr>
            <a:r>
              <a:rPr lang="ar" sz="2000" b="0" i="0" u="none" strike="noStrike" cap="none">
                <a:solidFill>
                  <a:schemeClr val="dk1"/>
                </a:solidFill>
                <a:latin typeface="Arial"/>
                <a:ea typeface="Arial"/>
                <a:cs typeface="Arial"/>
                <a:sym typeface="Arial"/>
              </a:rPr>
              <a:t>تشويه الأعضاء التناسلية الأنثوية (ختان الإناث)	</a:t>
            </a:r>
            <a:endParaRPr sz="2133" b="0" i="0" u="none" strike="noStrike" cap="none">
              <a:solidFill>
                <a:schemeClr val="dk1"/>
              </a:solidFill>
              <a:latin typeface="Arial"/>
              <a:ea typeface="Arial"/>
              <a:cs typeface="Arial"/>
              <a:sym typeface="Arial"/>
            </a:endParaRPr>
          </a:p>
        </p:txBody>
      </p:sp>
      <p:sp>
        <p:nvSpPr>
          <p:cNvPr id="173" name="Google Shape;173;p5"/>
          <p:cNvSpPr txBox="1"/>
          <p:nvPr/>
        </p:nvSpPr>
        <p:spPr>
          <a:xfrm>
            <a:off x="6531429" y="3644076"/>
            <a:ext cx="4580571" cy="1749142"/>
          </a:xfrm>
          <a:prstGeom prst="rect">
            <a:avLst/>
          </a:prstGeom>
          <a:noFill/>
          <a:ln>
            <a:noFill/>
          </a:ln>
        </p:spPr>
        <p:txBody>
          <a:bodyPr spcFirstLastPara="1" wrap="square" lIns="121900" tIns="60925" rIns="121900" bIns="60925" anchor="t" anchorCtr="0">
            <a:spAutoFit/>
          </a:bodyPr>
          <a:lstStyle/>
          <a:p>
            <a:pPr marL="0" marR="0" lvl="0" indent="0" algn="r" rtl="1">
              <a:spcBef>
                <a:spcPts val="0"/>
              </a:spcBef>
              <a:spcAft>
                <a:spcPts val="0"/>
              </a:spcAft>
              <a:buNone/>
            </a:pPr>
            <a:r>
              <a:rPr lang="ar" sz="2400" b="0" i="0" u="none" strike="noStrike" cap="none">
                <a:solidFill>
                  <a:schemeClr val="dk1"/>
                </a:solidFill>
                <a:latin typeface="Calibri"/>
                <a:ea typeface="Calibri"/>
                <a:cs typeface="Calibri"/>
                <a:sym typeface="Calibri"/>
              </a:rPr>
              <a:t>عاطفي / نفسي</a:t>
            </a:r>
            <a:endParaRPr/>
          </a:p>
          <a:p>
            <a:pPr marL="360000" marR="0" lvl="0" indent="-360000" algn="r" rtl="1">
              <a:spcBef>
                <a:spcPts val="20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الإهانات والإذلال </a:t>
            </a:r>
            <a:endParaRPr/>
          </a:p>
          <a:p>
            <a:pPr marL="360000" marR="0" lvl="0" indent="-360000" algn="r" rtl="1">
              <a:spcBef>
                <a:spcPts val="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الحبس / العزل</a:t>
            </a:r>
            <a:endParaRPr/>
          </a:p>
          <a:p>
            <a:pPr marL="360000" marR="0" lvl="0" indent="-360000" algn="r" rtl="1">
              <a:spcBef>
                <a:spcPts val="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التخويف / التهديد</a:t>
            </a:r>
            <a:endParaRPr sz="2000" b="0" i="0" u="none" strike="noStrike" cap="none">
              <a:solidFill>
                <a:srgbClr val="000000"/>
              </a:solidFill>
              <a:latin typeface="Arial"/>
              <a:ea typeface="Arial"/>
              <a:cs typeface="Arial"/>
              <a:sym typeface="Arial"/>
            </a:endParaRPr>
          </a:p>
          <a:p>
            <a:pPr marL="360000" marR="0" lvl="0" indent="-360000" algn="r" rtl="1">
              <a:spcBef>
                <a:spcPts val="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إلقاء اللوم على نتائج خارجة عن السيطرة</a:t>
            </a:r>
            <a:endParaRPr/>
          </a:p>
        </p:txBody>
      </p:sp>
      <p:sp>
        <p:nvSpPr>
          <p:cNvPr id="174" name="Google Shape;174;p5"/>
          <p:cNvSpPr txBox="1"/>
          <p:nvPr/>
        </p:nvSpPr>
        <p:spPr>
          <a:xfrm>
            <a:off x="6096007" y="1361768"/>
            <a:ext cx="5015993" cy="1749142"/>
          </a:xfrm>
          <a:prstGeom prst="rect">
            <a:avLst/>
          </a:prstGeom>
          <a:noFill/>
          <a:ln>
            <a:noFill/>
          </a:ln>
        </p:spPr>
        <p:txBody>
          <a:bodyPr spcFirstLastPara="1" wrap="square" lIns="121900" tIns="60925" rIns="121900" bIns="60925" anchor="t" anchorCtr="0">
            <a:spAutoFit/>
          </a:bodyPr>
          <a:lstStyle/>
          <a:p>
            <a:pPr marL="0" marR="0" lvl="0" indent="0" algn="r" rtl="1">
              <a:spcBef>
                <a:spcPts val="0"/>
              </a:spcBef>
              <a:spcAft>
                <a:spcPts val="0"/>
              </a:spcAft>
              <a:buNone/>
            </a:pPr>
            <a:r>
              <a:rPr lang="ar" sz="2400" b="0" i="0" u="none" strike="noStrike" cap="none">
                <a:solidFill>
                  <a:schemeClr val="dk1"/>
                </a:solidFill>
                <a:latin typeface="Calibri"/>
                <a:ea typeface="Calibri"/>
                <a:cs typeface="Calibri"/>
                <a:sym typeface="Calibri"/>
              </a:rPr>
              <a:t>الجنسي</a:t>
            </a:r>
            <a:endParaRPr/>
          </a:p>
          <a:p>
            <a:pPr marL="342900" marR="0" lvl="0" indent="-342900" algn="r" rtl="1">
              <a:spcBef>
                <a:spcPts val="20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الزواج القسري</a:t>
            </a:r>
            <a:endParaRPr/>
          </a:p>
          <a:p>
            <a:pPr marL="342900" marR="0" lvl="0" indent="-342900" algn="r" rtl="1">
              <a:spcBef>
                <a:spcPts val="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الاستغلال الجنسي / البغاء القسري</a:t>
            </a:r>
            <a:endParaRPr/>
          </a:p>
          <a:p>
            <a:pPr marL="342900" marR="0" lvl="0" indent="-342900" algn="r" rtl="1">
              <a:spcBef>
                <a:spcPts val="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الاغتصاب</a:t>
            </a:r>
            <a:endParaRPr/>
          </a:p>
          <a:p>
            <a:pPr marL="342900" marR="0" lvl="0" indent="-342900" algn="r" rtl="1">
              <a:spcBef>
                <a:spcPts val="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التحرش الجنسي</a:t>
            </a:r>
            <a:endParaRPr sz="2000" b="0" i="0" u="none" strike="noStrike" cap="none">
              <a:solidFill>
                <a:srgbClr val="000000"/>
              </a:solidFill>
              <a:latin typeface="Arial"/>
              <a:ea typeface="Arial"/>
              <a:cs typeface="Arial"/>
              <a:sym typeface="Arial"/>
            </a:endParaRPr>
          </a:p>
        </p:txBody>
      </p:sp>
      <p:sp>
        <p:nvSpPr>
          <p:cNvPr id="175" name="Google Shape;175;p5"/>
          <p:cNvSpPr txBox="1"/>
          <p:nvPr/>
        </p:nvSpPr>
        <p:spPr>
          <a:xfrm>
            <a:off x="1002828" y="3644076"/>
            <a:ext cx="4616721" cy="1518310"/>
          </a:xfrm>
          <a:prstGeom prst="rect">
            <a:avLst/>
          </a:prstGeom>
          <a:noFill/>
          <a:ln>
            <a:noFill/>
          </a:ln>
        </p:spPr>
        <p:txBody>
          <a:bodyPr spcFirstLastPara="1" wrap="square" lIns="121900" tIns="60925" rIns="121900" bIns="60925" anchor="t" anchorCtr="0">
            <a:spAutoFit/>
          </a:bodyPr>
          <a:lstStyle/>
          <a:p>
            <a:pPr marL="0" marR="0" lvl="0" indent="0" algn="r" rtl="1">
              <a:spcBef>
                <a:spcPts val="0"/>
              </a:spcBef>
              <a:spcAft>
                <a:spcPts val="0"/>
              </a:spcAft>
              <a:buNone/>
            </a:pPr>
            <a:r>
              <a:rPr lang="ar" sz="2400" b="0" i="0" u="none" strike="noStrike" cap="none">
                <a:solidFill>
                  <a:schemeClr val="dk1"/>
                </a:solidFill>
                <a:latin typeface="Calibri"/>
                <a:ea typeface="Calibri"/>
                <a:cs typeface="Calibri"/>
                <a:sym typeface="Calibri"/>
              </a:rPr>
              <a:t>الاجتماعي</a:t>
            </a:r>
            <a:endParaRPr/>
          </a:p>
          <a:p>
            <a:pPr marL="360000" marR="0" lvl="0" indent="-360000" algn="r" rtl="1">
              <a:spcBef>
                <a:spcPts val="200"/>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التمييز و/أو الحرمان من الفرص</a:t>
            </a:r>
            <a:endParaRPr sz="2000" b="0" i="0" u="none" strike="noStrike" cap="none">
              <a:solidFill>
                <a:srgbClr val="000000"/>
              </a:solidFill>
              <a:latin typeface="Arial"/>
              <a:ea typeface="Arial"/>
              <a:cs typeface="Arial"/>
              <a:sym typeface="Arial"/>
            </a:endParaRPr>
          </a:p>
          <a:p>
            <a:pPr marL="360000" marR="0" lvl="0" indent="-360000" algn="r" rtl="1">
              <a:spcBef>
                <a:spcPts val="267"/>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الحرمان من التعليم</a:t>
            </a:r>
            <a:endParaRPr sz="2000" b="0" i="0" u="none" strike="noStrike" cap="none">
              <a:solidFill>
                <a:srgbClr val="000000"/>
              </a:solidFill>
              <a:latin typeface="Arial"/>
              <a:ea typeface="Arial"/>
              <a:cs typeface="Arial"/>
              <a:sym typeface="Arial"/>
            </a:endParaRPr>
          </a:p>
          <a:p>
            <a:pPr marL="360000" marR="0" lvl="0" indent="-360000" algn="r" rtl="1">
              <a:spcBef>
                <a:spcPts val="267"/>
              </a:spcBef>
              <a:spcAft>
                <a:spcPts val="0"/>
              </a:spcAft>
              <a:buClr>
                <a:schemeClr val="accent2"/>
              </a:buClr>
              <a:buSzPts val="2400"/>
              <a:buFont typeface="Arial"/>
              <a:buChar char="•"/>
            </a:pPr>
            <a:r>
              <a:rPr lang="ar" sz="2000" b="0" i="0" u="none" strike="noStrike" cap="none">
                <a:solidFill>
                  <a:schemeClr val="dk1"/>
                </a:solidFill>
                <a:latin typeface="Calibri"/>
                <a:ea typeface="Calibri"/>
                <a:cs typeface="Calibri"/>
                <a:sym typeface="Calibri"/>
              </a:rPr>
              <a:t>الحرمان من الميراث و/أو حقوق الملكية</a:t>
            </a:r>
            <a:endParaRPr sz="2000" b="0" i="0" u="none" strike="noStrike" cap="none">
              <a:solidFill>
                <a:srgbClr val="000000"/>
              </a:solidFill>
              <a:latin typeface="Arial"/>
              <a:ea typeface="Arial"/>
              <a:cs typeface="Arial"/>
              <a:sym typeface="Arial"/>
            </a:endParaRPr>
          </a:p>
        </p:txBody>
      </p:sp>
      <p:sp>
        <p:nvSpPr>
          <p:cNvPr id="176" name="Google Shape;176;p5"/>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 sz="3400" b="1" i="0" u="none" strike="noStrike" cap="none">
                <a:solidFill>
                  <a:schemeClr val="accent3"/>
                </a:solidFill>
                <a:latin typeface="Arial"/>
                <a:ea typeface="Arial"/>
                <a:cs typeface="Arial"/>
                <a:sym typeface="Arial"/>
              </a:rPr>
              <a:t>أشكال العنف القائم على النوع الاجتماعي</a:t>
            </a:r>
            <a:endParaRPr/>
          </a:p>
        </p:txBody>
      </p:sp>
      <p:cxnSp>
        <p:nvCxnSpPr>
          <p:cNvPr id="177" name="Google Shape;177;p5"/>
          <p:cNvCxnSpPr/>
          <p:nvPr/>
        </p:nvCxnSpPr>
        <p:spPr>
          <a:xfrm>
            <a:off x="5908051" y="1433425"/>
            <a:ext cx="0" cy="4288025"/>
          </a:xfrm>
          <a:prstGeom prst="straightConnector1">
            <a:avLst/>
          </a:prstGeom>
          <a:noFill/>
          <a:ln w="31750" cap="flat" cmpd="sng">
            <a:solidFill>
              <a:schemeClr val="accent3"/>
            </a:solidFill>
            <a:prstDash val="solid"/>
            <a:miter lim="800000"/>
            <a:headEnd type="none" w="sm" len="sm"/>
            <a:tailEnd type="none" w="sm" len="sm"/>
          </a:ln>
        </p:spPr>
      </p:cxnSp>
      <p:cxnSp>
        <p:nvCxnSpPr>
          <p:cNvPr id="178" name="Google Shape;178;p5"/>
          <p:cNvCxnSpPr/>
          <p:nvPr/>
        </p:nvCxnSpPr>
        <p:spPr>
          <a:xfrm>
            <a:off x="782819" y="3403913"/>
            <a:ext cx="10329181" cy="0"/>
          </a:xfrm>
          <a:prstGeom prst="straightConnector1">
            <a:avLst/>
          </a:prstGeom>
          <a:noFill/>
          <a:ln w="31750" cap="flat" cmpd="sng">
            <a:solidFill>
              <a:schemeClr val="accent3"/>
            </a:solidFill>
            <a:prstDash val="solid"/>
            <a:miter lim="800000"/>
            <a:headEnd type="none" w="sm" len="sm"/>
            <a:tailEnd type="none" w="sm" len="sm"/>
          </a:ln>
        </p:spPr>
      </p:cxnSp>
      <p:sp>
        <p:nvSpPr>
          <p:cNvPr id="179" name="Google Shape;179;p5"/>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p:nvPr/>
        </p:nvSpPr>
        <p:spPr>
          <a:xfrm>
            <a:off x="1031828" y="4814626"/>
            <a:ext cx="10080172" cy="697701"/>
          </a:xfrm>
          <a:prstGeom prst="rect">
            <a:avLst/>
          </a:prstGeom>
          <a:noFill/>
          <a:ln>
            <a:noFill/>
          </a:ln>
        </p:spPr>
        <p:txBody>
          <a:bodyPr spcFirstLastPara="1" wrap="square" lIns="121900" tIns="60925" rIns="121900" bIns="60925" anchor="t" anchorCtr="0">
            <a:spAutoFit/>
          </a:bodyPr>
          <a:lstStyle/>
          <a:p>
            <a:pPr marL="0" marR="0" lvl="0" indent="0" algn="r" rtl="1">
              <a:spcBef>
                <a:spcPts val="0"/>
              </a:spcBef>
              <a:spcAft>
                <a:spcPts val="0"/>
              </a:spcAft>
              <a:buNone/>
            </a:pPr>
            <a:r>
              <a:rPr lang="ar" sz="1867" b="0" i="0" u="none" strike="noStrike" cap="none">
                <a:solidFill>
                  <a:schemeClr val="dk1"/>
                </a:solidFill>
                <a:latin typeface="Calibri"/>
                <a:ea typeface="Calibri"/>
                <a:cs typeface="Calibri"/>
                <a:sym typeface="Calibri"/>
              </a:rPr>
              <a:t>ملاحظة: تختلف التعريفات القانونية للاغتصاب من بلد إلى آخر، وقد تشمل أو لا تشمل الإيلاج غير الرضائي بين شخصين عندما يكون هذان الشخصان متزوجين. </a:t>
            </a:r>
            <a:endParaRPr sz="2400" b="0" i="0" u="none" strike="noStrike" cap="none">
              <a:solidFill>
                <a:schemeClr val="dk1"/>
              </a:solidFill>
              <a:latin typeface="Arial"/>
              <a:ea typeface="Arial"/>
              <a:cs typeface="Arial"/>
              <a:sym typeface="Arial"/>
            </a:endParaRPr>
          </a:p>
        </p:txBody>
      </p:sp>
      <p:sp>
        <p:nvSpPr>
          <p:cNvPr id="185" name="Google Shape;185;p6"/>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 sz="3400" b="1" i="0" u="none" strike="noStrike" cap="none">
                <a:solidFill>
                  <a:schemeClr val="accent3"/>
                </a:solidFill>
                <a:latin typeface="Arial"/>
                <a:ea typeface="Arial"/>
                <a:cs typeface="Arial"/>
                <a:sym typeface="Arial"/>
              </a:rPr>
              <a:t>الاغتصاب والاعتداء الجنسي</a:t>
            </a:r>
            <a:endParaRPr/>
          </a:p>
        </p:txBody>
      </p:sp>
      <p:sp>
        <p:nvSpPr>
          <p:cNvPr id="186" name="Google Shape;186;p6"/>
          <p:cNvSpPr/>
          <p:nvPr/>
        </p:nvSpPr>
        <p:spPr>
          <a:xfrm>
            <a:off x="1078800" y="1440000"/>
            <a:ext cx="10033200" cy="3178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7" name="Google Shape;187;p6"/>
          <p:cNvSpPr txBox="1"/>
          <p:nvPr/>
        </p:nvSpPr>
        <p:spPr>
          <a:xfrm>
            <a:off x="1405539" y="1906879"/>
            <a:ext cx="8869171" cy="2169770"/>
          </a:xfrm>
          <a:prstGeom prst="rect">
            <a:avLst/>
          </a:prstGeom>
          <a:noFill/>
          <a:ln>
            <a:noFill/>
          </a:ln>
        </p:spPr>
        <p:txBody>
          <a:bodyPr spcFirstLastPara="1" wrap="square" lIns="121900" tIns="60925" rIns="121900" bIns="60925" anchor="t" anchorCtr="0">
            <a:spAutoFit/>
          </a:bodyPr>
          <a:lstStyle/>
          <a:p>
            <a:pPr marL="0" marR="0" lvl="0" indent="0" algn="r" rtl="1">
              <a:spcBef>
                <a:spcPts val="0"/>
              </a:spcBef>
              <a:spcAft>
                <a:spcPts val="0"/>
              </a:spcAft>
              <a:buNone/>
            </a:pPr>
            <a:r>
              <a:rPr lang="ar" sz="2200" b="0" i="0" u="none" strike="noStrike" cap="none">
                <a:solidFill>
                  <a:schemeClr val="accent2"/>
                </a:solidFill>
                <a:latin typeface="Calibri"/>
                <a:ea typeface="Calibri"/>
                <a:cs typeface="Calibri"/>
                <a:sym typeface="Calibri"/>
              </a:rPr>
              <a:t>الاغتصاب  </a:t>
            </a:r>
            <a:r>
              <a:rPr lang="ar" sz="2200" b="0" i="0" u="none" strike="noStrike" cap="none">
                <a:solidFill>
                  <a:schemeClr val="lt1"/>
                </a:solidFill>
                <a:latin typeface="Calibri"/>
                <a:ea typeface="Calibri"/>
                <a:cs typeface="Calibri"/>
                <a:sym typeface="Calibri"/>
              </a:rPr>
              <a:t>هو إيلاج غير رضائي، حتى ولو كان طفيفاً، في الفرج أو الفم أو الشرج باستخدام القضيب أو أي جزء من الجسم أو أي شيء مادي آخر.</a:t>
            </a:r>
            <a:endParaRPr/>
          </a:p>
          <a:p>
            <a:pPr marL="0" marR="0" lvl="0" indent="0" algn="r" rtl="1">
              <a:spcBef>
                <a:spcPts val="1800"/>
              </a:spcBef>
              <a:spcAft>
                <a:spcPts val="0"/>
              </a:spcAft>
              <a:buNone/>
            </a:pPr>
            <a:r>
              <a:rPr lang="ar" sz="2200" b="0" i="0" u="none" strike="noStrike" cap="none">
                <a:solidFill>
                  <a:schemeClr val="dk1"/>
                </a:solidFill>
                <a:latin typeface="Calibri"/>
                <a:ea typeface="Calibri"/>
                <a:cs typeface="Calibri"/>
                <a:sym typeface="Calibri"/>
              </a:rPr>
              <a:t>أما محاولة القيام بذلك فتُسمى "محاولة الاغتصاب".</a:t>
            </a:r>
            <a:endParaRPr/>
          </a:p>
          <a:p>
            <a:pPr marL="0" marR="0" lvl="0" indent="0" algn="r" rtl="1">
              <a:spcBef>
                <a:spcPts val="1800"/>
              </a:spcBef>
              <a:spcAft>
                <a:spcPts val="1800"/>
              </a:spcAft>
              <a:buNone/>
            </a:pPr>
            <a:r>
              <a:rPr lang="ar" sz="2200" b="0" i="0" u="none" strike="noStrike" cap="none">
                <a:solidFill>
                  <a:schemeClr val="accent2"/>
                </a:solidFill>
                <a:latin typeface="Calibri"/>
                <a:ea typeface="Calibri"/>
                <a:cs typeface="Calibri"/>
                <a:sym typeface="Calibri"/>
              </a:rPr>
              <a:t>الاعتداء الجنسي </a:t>
            </a:r>
            <a:r>
              <a:rPr lang="ar" sz="2200" b="0" i="0" u="none" strike="noStrike" cap="none">
                <a:solidFill>
                  <a:schemeClr val="lt1"/>
                </a:solidFill>
                <a:latin typeface="Calibri"/>
                <a:ea typeface="Calibri"/>
                <a:cs typeface="Calibri"/>
                <a:sym typeface="Calibri"/>
              </a:rPr>
              <a:t>هو مصطلح شائع يُستخدم للإشارة إلى كل من محاولة الاغتصاب والاغتصاب.</a:t>
            </a:r>
            <a:endParaRPr sz="2200" b="0" i="0" u="none" strike="noStrike" cap="none">
              <a:solidFill>
                <a:schemeClr val="lt1"/>
              </a:solidFill>
              <a:latin typeface="Arial"/>
              <a:ea typeface="Arial"/>
              <a:cs typeface="Arial"/>
              <a:sym typeface="Arial"/>
            </a:endParaRPr>
          </a:p>
        </p:txBody>
      </p:sp>
      <p:sp>
        <p:nvSpPr>
          <p:cNvPr id="188" name="Google Shape;188;p6"/>
          <p:cNvSpPr/>
          <p:nvPr/>
        </p:nvSpPr>
        <p:spPr>
          <a:xfrm flipH="1">
            <a:off x="10447600" y="1938789"/>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9" name="Google Shape;189;p6"/>
          <p:cNvSpPr/>
          <p:nvPr/>
        </p:nvSpPr>
        <p:spPr>
          <a:xfrm flipH="1">
            <a:off x="10448800" y="3395249"/>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90" name="Google Shape;190;p6"/>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txBox="1"/>
          <p:nvPr/>
        </p:nvSpPr>
        <p:spPr>
          <a:xfrm>
            <a:off x="1313468" y="1970613"/>
            <a:ext cx="9379670" cy="2865338"/>
          </a:xfrm>
          <a:prstGeom prst="rect">
            <a:avLst/>
          </a:prstGeom>
          <a:noFill/>
          <a:ln>
            <a:noFill/>
          </a:ln>
        </p:spPr>
        <p:txBody>
          <a:bodyPr spcFirstLastPara="1" wrap="square" lIns="121900" tIns="60925" rIns="121900" bIns="60925" anchor="t" anchorCtr="0">
            <a:normAutofit/>
          </a:bodyPr>
          <a:lstStyle/>
          <a:p>
            <a:pPr marL="360000" marR="18626" lvl="0" indent="-360000" algn="r" rtl="1">
              <a:lnSpc>
                <a:spcPct val="108000"/>
              </a:lnSpc>
              <a:spcBef>
                <a:spcPts val="800"/>
              </a:spcBef>
              <a:spcAft>
                <a:spcPts val="0"/>
              </a:spcAft>
              <a:buClr>
                <a:schemeClr val="accent2"/>
              </a:buClr>
              <a:buSzPts val="2640"/>
              <a:buFont typeface="Arial"/>
              <a:buChar char="•"/>
            </a:pPr>
            <a:r>
              <a:rPr lang="ar" sz="2200" b="0" i="0" u="none" strike="noStrike" cap="none">
                <a:solidFill>
                  <a:schemeClr val="dk1"/>
                </a:solidFill>
                <a:latin typeface="Calibri"/>
                <a:ea typeface="Calibri"/>
                <a:cs typeface="Calibri"/>
                <a:sym typeface="Calibri"/>
              </a:rPr>
              <a:t>ينبغي القيام بخيارات صعبة لتحديد الخدمات الأساسية ذات الأولوية في أوقات الأزمات.</a:t>
            </a:r>
            <a:endParaRPr sz="2200" b="0" i="0" u="none" strike="noStrike" cap="none">
              <a:solidFill>
                <a:schemeClr val="dk1"/>
              </a:solidFill>
              <a:latin typeface="Arial"/>
              <a:ea typeface="Arial"/>
              <a:cs typeface="Arial"/>
              <a:sym typeface="Arial"/>
            </a:endParaRPr>
          </a:p>
          <a:p>
            <a:pPr marL="360000" marR="0" lvl="0" indent="-360000" algn="r" rtl="1">
              <a:lnSpc>
                <a:spcPct val="108000"/>
              </a:lnSpc>
              <a:spcBef>
                <a:spcPts val="800"/>
              </a:spcBef>
              <a:spcAft>
                <a:spcPts val="0"/>
              </a:spcAft>
              <a:buClr>
                <a:schemeClr val="accent2"/>
              </a:buClr>
              <a:buSzPts val="2640"/>
              <a:buFont typeface="Arial"/>
              <a:buChar char="•"/>
            </a:pPr>
            <a:r>
              <a:rPr lang="ar" sz="2200" b="0" i="0" u="none" strike="noStrike" cap="none">
                <a:solidFill>
                  <a:schemeClr val="dk1"/>
                </a:solidFill>
                <a:latin typeface="Calibri"/>
                <a:ea typeface="Calibri"/>
                <a:cs typeface="Calibri"/>
                <a:sym typeface="Calibri"/>
              </a:rPr>
              <a:t>العنف الجنسي وعنف الشريك الحميم هما الشكلين الأكثر انتشاراً حول العالم بين أشكال العنف القائم على النوع الاجتماعي، سواء في الحالات المستقرّة أو في حالات طوارئ. </a:t>
            </a:r>
            <a:endParaRPr sz="2200" b="0" i="0" u="none" strike="noStrike" cap="none">
              <a:solidFill>
                <a:schemeClr val="dk1"/>
              </a:solidFill>
              <a:latin typeface="Arial"/>
              <a:ea typeface="Arial"/>
              <a:cs typeface="Arial"/>
              <a:sym typeface="Arial"/>
            </a:endParaRPr>
          </a:p>
          <a:p>
            <a:pPr marL="360000" marR="0" lvl="0" indent="-360000" algn="r" rtl="1">
              <a:lnSpc>
                <a:spcPct val="108000"/>
              </a:lnSpc>
              <a:spcBef>
                <a:spcPts val="800"/>
              </a:spcBef>
              <a:spcAft>
                <a:spcPts val="0"/>
              </a:spcAft>
              <a:buClr>
                <a:schemeClr val="accent2"/>
              </a:buClr>
              <a:buSzPts val="2640"/>
              <a:buFont typeface="Arial"/>
              <a:buChar char="•"/>
            </a:pPr>
            <a:r>
              <a:rPr lang="ar" sz="2200" b="0" i="0" u="none" strike="noStrike" cap="none">
                <a:solidFill>
                  <a:schemeClr val="dk1"/>
                </a:solidFill>
                <a:latin typeface="Calibri"/>
                <a:ea typeface="Calibri"/>
                <a:cs typeface="Calibri"/>
                <a:sym typeface="Calibri"/>
              </a:rPr>
              <a:t>ستناقش هذه الجلسة الأسباب الجذرية للعنف القائم على النوع الاجتماعي، حيث أنها تؤثر على جميع أشكاله. تركز الجلسات اللاحقة على توفير الرعاية الصحية للناجيات من العنف الجنسي وعنف الشريك الحميم. </a:t>
            </a:r>
            <a:endParaRPr sz="2200" b="0" i="0" u="none" strike="noStrike" cap="none">
              <a:solidFill>
                <a:schemeClr val="dk1"/>
              </a:solidFill>
              <a:latin typeface="Arial"/>
              <a:ea typeface="Arial"/>
              <a:cs typeface="Arial"/>
              <a:sym typeface="Arial"/>
            </a:endParaRPr>
          </a:p>
        </p:txBody>
      </p:sp>
      <p:sp>
        <p:nvSpPr>
          <p:cNvPr id="196" name="Google Shape;196;p7"/>
          <p:cNvSpPr txBox="1">
            <a:spLocks noGrp="1"/>
          </p:cNvSpPr>
          <p:nvPr>
            <p:ph type="title"/>
          </p:nvPr>
        </p:nvSpPr>
        <p:spPr>
          <a:xfrm>
            <a:off x="0" y="2"/>
            <a:ext cx="12191999" cy="1046374"/>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 sz="3400" b="1" i="0" u="none" strike="noStrike" cap="none">
                <a:solidFill>
                  <a:schemeClr val="accent3"/>
                </a:solidFill>
                <a:latin typeface="Arial"/>
                <a:ea typeface="Arial"/>
                <a:cs typeface="Arial"/>
                <a:sym typeface="Arial"/>
              </a:rPr>
              <a:t>تركيز الخدمات الأساسية على العنف الجنسي وعنف الشريك الحميم</a:t>
            </a:r>
            <a:endParaRPr/>
          </a:p>
        </p:txBody>
      </p:sp>
      <p:sp>
        <p:nvSpPr>
          <p:cNvPr id="197" name="Google Shape;197;p7"/>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8"/>
          <p:cNvGraphicFramePr/>
          <p:nvPr/>
        </p:nvGraphicFramePr>
        <p:xfrm>
          <a:off x="1797377" y="1391641"/>
          <a:ext cx="8597250" cy="3515650"/>
        </p:xfrm>
        <a:graphic>
          <a:graphicData uri="http://schemas.openxmlformats.org/drawingml/2006/table">
            <a:tbl>
              <a:tblPr>
                <a:noFill/>
                <a:tableStyleId>{FFB026F9-4687-4CB7-A944-7DD3CE22F5C6}</a:tableStyleId>
              </a:tblPr>
              <a:tblGrid>
                <a:gridCol w="4565325">
                  <a:extLst>
                    <a:ext uri="{9D8B030D-6E8A-4147-A177-3AD203B41FA5}">
                      <a16:colId xmlns:a16="http://schemas.microsoft.com/office/drawing/2014/main" val="20000"/>
                    </a:ext>
                  </a:extLst>
                </a:gridCol>
                <a:gridCol w="4031925">
                  <a:extLst>
                    <a:ext uri="{9D8B030D-6E8A-4147-A177-3AD203B41FA5}">
                      <a16:colId xmlns:a16="http://schemas.microsoft.com/office/drawing/2014/main" val="20001"/>
                    </a:ext>
                  </a:extLst>
                </a:gridCol>
              </a:tblGrid>
              <a:tr h="599850">
                <a:tc>
                  <a:txBody>
                    <a:bodyPr/>
                    <a:lstStyle/>
                    <a:p>
                      <a:pPr marL="0" marR="0" lvl="0" indent="0" algn="r" rtl="1">
                        <a:lnSpc>
                          <a:spcPct val="100000"/>
                        </a:lnSpc>
                        <a:spcBef>
                          <a:spcPts val="0"/>
                        </a:spcBef>
                        <a:spcAft>
                          <a:spcPts val="0"/>
                        </a:spcAft>
                        <a:buClr>
                          <a:schemeClr val="lt1"/>
                        </a:buClr>
                        <a:buSzPts val="1900"/>
                        <a:buFont typeface="Arial"/>
                        <a:buNone/>
                      </a:pPr>
                      <a:r>
                        <a:rPr lang="ar" sz="1900" b="1" u="none" strike="noStrike" cap="none"/>
                        <a:t>النوع الاجتماعي</a:t>
                      </a:r>
                      <a:r>
                        <a:rPr lang="ar" sz="1900" u="none" strike="noStrike" cap="none"/>
                        <a:t> </a:t>
                      </a:r>
                      <a:endParaRPr sz="2400" u="none" strike="noStrike" cap="none">
                        <a:solidFill>
                          <a:schemeClr val="lt1"/>
                        </a:solidFil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marR="0" lvl="0" indent="0" algn="r" rtl="1">
                        <a:lnSpc>
                          <a:spcPct val="100000"/>
                        </a:lnSpc>
                        <a:spcBef>
                          <a:spcPts val="0"/>
                        </a:spcBef>
                        <a:spcAft>
                          <a:spcPts val="0"/>
                        </a:spcAft>
                        <a:buClr>
                          <a:schemeClr val="lt1"/>
                        </a:buClr>
                        <a:buSzPts val="1900"/>
                        <a:buFont typeface="Arial"/>
                        <a:buNone/>
                      </a:pPr>
                      <a:r>
                        <a:rPr lang="ar" sz="1900" u="none" strike="noStrike" cap="none"/>
                        <a:t>الجنس</a:t>
                      </a:r>
                      <a:endParaRPr sz="2400" b="1" i="0" u="none" strike="noStrike" cap="none">
                        <a:solidFill>
                          <a:schemeClr val="lt1"/>
                        </a:solidFill>
                        <a:latin typeface="Arial"/>
                        <a:ea typeface="Arial"/>
                        <a:cs typeface="Arial"/>
                        <a:sym typeface="Arial"/>
                      </a:endParaRPr>
                    </a:p>
                  </a:txBody>
                  <a:tcPr marL="121925" marR="121925" marT="60975" marB="60975" anchor="ctr">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04075">
                <a:tc>
                  <a:txBody>
                    <a:bodyPr/>
                    <a:lstStyle/>
                    <a:p>
                      <a:pPr marL="0" marR="0" lvl="0" indent="0" algn="r" rtl="1">
                        <a:lnSpc>
                          <a:spcPct val="100000"/>
                        </a:lnSpc>
                        <a:spcBef>
                          <a:spcPts val="0"/>
                        </a:spcBef>
                        <a:spcAft>
                          <a:spcPts val="0"/>
                        </a:spcAft>
                        <a:buClr>
                          <a:schemeClr val="dk1"/>
                        </a:buClr>
                        <a:buSzPts val="1600"/>
                        <a:buFont typeface="Arial"/>
                        <a:buNone/>
                      </a:pPr>
                      <a:r>
                        <a:rPr lang="ar" sz="1600" u="none" strike="noStrike" cap="none"/>
                        <a:t>الأدوار والمسؤوليات والمواقف المبنية اجتماعياً (مثل تقسيم العمالة) </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600"/>
                        <a:buFont typeface="Arial"/>
                        <a:buNone/>
                      </a:pPr>
                      <a:r>
                        <a:rPr lang="ar" sz="1600" u="none" strike="noStrike" cap="none"/>
                        <a:t>مُعرَّف من الناحية البدنية والبيولوجية </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37700">
                <a:tc>
                  <a:txBody>
                    <a:bodyPr/>
                    <a:lstStyle/>
                    <a:p>
                      <a:pPr marL="0" marR="0" lvl="0" indent="0" algn="r" rtl="1">
                        <a:lnSpc>
                          <a:spcPct val="100000"/>
                        </a:lnSpc>
                        <a:spcBef>
                          <a:spcPts val="0"/>
                        </a:spcBef>
                        <a:spcAft>
                          <a:spcPts val="0"/>
                        </a:spcAft>
                        <a:buClr>
                          <a:schemeClr val="dk1"/>
                        </a:buClr>
                        <a:buSzPts val="1600"/>
                        <a:buFont typeface="Arial"/>
                        <a:buNone/>
                      </a:pPr>
                      <a:r>
                        <a:rPr lang="ar" sz="1600" u="none" strike="noStrike" cap="none"/>
                        <a:t>يتم تعلم/فرض القواعد والأنظمة المتعلقة بالنوع الاجتماعي؛ فنحن نبنيها في أذهاننا </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600"/>
                        <a:buFont typeface="Arial"/>
                        <a:buNone/>
                      </a:pPr>
                      <a:r>
                        <a:rPr lang="ar" sz="1600" u="none" strike="noStrike" cap="none"/>
                        <a:t>محدد عند الولادة؛ نحن نولد مع جنس محدد</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5375">
                <a:tc>
                  <a:txBody>
                    <a:bodyPr/>
                    <a:lstStyle/>
                    <a:p>
                      <a:pPr marL="0" marR="0" lvl="0" indent="0" algn="r" rtl="1">
                        <a:lnSpc>
                          <a:spcPct val="100000"/>
                        </a:lnSpc>
                        <a:spcBef>
                          <a:spcPts val="0"/>
                        </a:spcBef>
                        <a:spcAft>
                          <a:spcPts val="0"/>
                        </a:spcAft>
                        <a:buClr>
                          <a:schemeClr val="dk1"/>
                        </a:buClr>
                        <a:buSzPts val="1600"/>
                        <a:buFont typeface="Arial"/>
                        <a:buNone/>
                      </a:pPr>
                      <a:r>
                        <a:rPr lang="ar" sz="1600" u="none" strike="noStrike" cap="none"/>
                        <a:t>يعبّر عنه بالاختلافات في الملبس والسلوك </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600"/>
                        <a:buFont typeface="Arial"/>
                        <a:buNone/>
                      </a:pPr>
                      <a:r>
                        <a:rPr lang="ar" sz="1600" u="none" strike="noStrike" cap="none"/>
                        <a:t>يحدد وظائفنا الجسدية </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86200">
                <a:tc>
                  <a:txBody>
                    <a:bodyPr/>
                    <a:lstStyle/>
                    <a:p>
                      <a:pPr marL="0" marR="0" lvl="0" indent="0" algn="r" rtl="1">
                        <a:lnSpc>
                          <a:spcPct val="100000"/>
                        </a:lnSpc>
                        <a:spcBef>
                          <a:spcPts val="0"/>
                        </a:spcBef>
                        <a:spcAft>
                          <a:spcPts val="0"/>
                        </a:spcAft>
                        <a:buClr>
                          <a:schemeClr val="dk1"/>
                        </a:buClr>
                        <a:buSzPts val="1600"/>
                        <a:buFont typeface="Arial"/>
                        <a:buNone/>
                      </a:pPr>
                      <a:r>
                        <a:rPr lang="ar" sz="1600" u="none" strike="noStrike" cap="none"/>
                        <a:t>تشمل الاختلافات بين الثقافات وداخلها متغيرات تحدد الاختلافات في الأدوار والمسؤوليات والمواقف والفرص والتوقعات والاحتياجات والقيود </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600"/>
                        <a:buFont typeface="Arial"/>
                        <a:buNone/>
                      </a:pPr>
                      <a:r>
                        <a:rPr lang="ar" sz="1600" u="none" strike="noStrike" cap="none"/>
                        <a:t>الجنس هو نفسه في جميع أنحاء العالم </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2450">
                <a:tc>
                  <a:txBody>
                    <a:bodyPr/>
                    <a:lstStyle/>
                    <a:p>
                      <a:pPr marL="0" marR="0" lvl="0" indent="0" algn="r" rtl="1">
                        <a:lnSpc>
                          <a:spcPct val="100000"/>
                        </a:lnSpc>
                        <a:spcBef>
                          <a:spcPts val="0"/>
                        </a:spcBef>
                        <a:spcAft>
                          <a:spcPts val="0"/>
                        </a:spcAft>
                        <a:buClr>
                          <a:schemeClr val="dk1"/>
                        </a:buClr>
                        <a:buSzPts val="1600"/>
                        <a:buFont typeface="Arial"/>
                        <a:buNone/>
                      </a:pPr>
                      <a:r>
                        <a:rPr lang="ar" sz="1600" u="none" strike="noStrike" cap="none"/>
                        <a:t>قابل للتغيير مع مرور الوقت </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600"/>
                        <a:buFont typeface="Arial"/>
                        <a:buNone/>
                      </a:pPr>
                      <a:r>
                        <a:rPr lang="ar" sz="1600" u="none" strike="noStrike" cap="none"/>
                        <a:t>غير قابل للتغيير بشكل عام </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3" name="Google Shape;203;p8"/>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 sz="3400" b="1" i="0" u="none" strike="noStrike" cap="none">
                <a:solidFill>
                  <a:schemeClr val="accent3"/>
                </a:solidFill>
                <a:latin typeface="Arial"/>
                <a:ea typeface="Arial"/>
                <a:cs typeface="Arial"/>
                <a:sym typeface="Arial"/>
              </a:rPr>
              <a:t>فهم الفرق بين الجنس والنوع الاجتماعي</a:t>
            </a:r>
            <a:endParaRPr/>
          </a:p>
        </p:txBody>
      </p:sp>
      <p:sp>
        <p:nvSpPr>
          <p:cNvPr id="204" name="Google Shape;204;p8"/>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p:nvPr/>
        </p:nvSpPr>
        <p:spPr>
          <a:xfrm>
            <a:off x="3242164" y="1268406"/>
            <a:ext cx="7869836" cy="933534"/>
          </a:xfrm>
          <a:prstGeom prst="rect">
            <a:avLst/>
          </a:prstGeom>
          <a:noFill/>
          <a:ln>
            <a:noFill/>
          </a:ln>
        </p:spPr>
        <p:txBody>
          <a:bodyPr spcFirstLastPara="1" wrap="square" lIns="121900" tIns="60925" rIns="121900" bIns="60925" anchor="t" anchorCtr="0">
            <a:spAutoFit/>
          </a:bodyPr>
          <a:lstStyle/>
          <a:p>
            <a:pPr marL="0" marR="0" lvl="0" indent="0" algn="r" rtl="1">
              <a:spcBef>
                <a:spcPts val="0"/>
              </a:spcBef>
              <a:spcAft>
                <a:spcPts val="0"/>
              </a:spcAft>
              <a:buNone/>
            </a:pPr>
            <a:r>
              <a:rPr lang="ar" sz="2200" b="0" i="0" u="none" strike="noStrike" cap="none">
                <a:solidFill>
                  <a:schemeClr val="dk1"/>
                </a:solidFill>
                <a:latin typeface="Calibri"/>
                <a:ea typeface="Calibri"/>
                <a:cs typeface="Calibri"/>
                <a:sym typeface="Calibri"/>
              </a:rPr>
              <a:t>يرجى قراءة كل بيان أدناه بعناية. </a:t>
            </a:r>
            <a:endParaRPr/>
          </a:p>
          <a:p>
            <a:pPr marL="0" marR="0" lvl="0" indent="0" algn="r" rtl="1">
              <a:spcBef>
                <a:spcPts val="800"/>
              </a:spcBef>
              <a:spcAft>
                <a:spcPts val="0"/>
              </a:spcAft>
              <a:buNone/>
            </a:pPr>
            <a:r>
              <a:rPr lang="ar" sz="2400" b="0" i="0" u="none" strike="noStrike" cap="none">
                <a:solidFill>
                  <a:schemeClr val="dk1"/>
                </a:solidFill>
                <a:latin typeface="Calibri"/>
                <a:ea typeface="Calibri"/>
                <a:cs typeface="Calibri"/>
                <a:sym typeface="Calibri"/>
              </a:rPr>
              <a:t>هل تتعلق هذه المشكلة بـ </a:t>
            </a:r>
            <a:r>
              <a:rPr lang="ar" sz="2400" b="0" i="0" u="sng" strike="noStrike" cap="none">
                <a:solidFill>
                  <a:schemeClr val="dk1"/>
                </a:solidFill>
                <a:latin typeface="Calibri"/>
                <a:ea typeface="Calibri"/>
                <a:cs typeface="Calibri"/>
                <a:sym typeface="Calibri"/>
              </a:rPr>
              <a:t>الجنس</a:t>
            </a:r>
            <a:r>
              <a:rPr lang="ar" sz="2400" b="0" i="0" u="none" strike="noStrike" cap="none">
                <a:solidFill>
                  <a:schemeClr val="dk1"/>
                </a:solidFill>
                <a:latin typeface="Calibri"/>
                <a:ea typeface="Calibri"/>
                <a:cs typeface="Calibri"/>
                <a:sym typeface="Calibri"/>
              </a:rPr>
              <a:t> أو </a:t>
            </a:r>
            <a:r>
              <a:rPr lang="ar" sz="2400" b="0" i="0" u="sng" strike="noStrike" cap="none">
                <a:solidFill>
                  <a:schemeClr val="dk1"/>
                </a:solidFill>
                <a:latin typeface="Calibri"/>
                <a:ea typeface="Calibri"/>
                <a:cs typeface="Calibri"/>
                <a:sym typeface="Calibri"/>
              </a:rPr>
              <a:t>النوع الاجتماعي</a:t>
            </a:r>
            <a:r>
              <a:rPr lang="ar" sz="2400" b="0" i="0" u="none" strike="noStrike" cap="none">
                <a:solidFill>
                  <a:schemeClr val="dk1"/>
                </a:solidFill>
                <a:latin typeface="Calibri"/>
                <a:ea typeface="Calibri"/>
                <a:cs typeface="Calibri"/>
                <a:sym typeface="Calibri"/>
              </a:rPr>
              <a:t>؟</a:t>
            </a:r>
            <a:endParaRPr sz="2400" b="0" i="0" u="none" strike="noStrike" cap="none">
              <a:solidFill>
                <a:schemeClr val="accent2"/>
              </a:solidFill>
              <a:latin typeface="Arial"/>
              <a:ea typeface="Arial"/>
              <a:cs typeface="Arial"/>
              <a:sym typeface="Arial"/>
            </a:endParaRPr>
          </a:p>
        </p:txBody>
      </p:sp>
      <p:sp>
        <p:nvSpPr>
          <p:cNvPr id="210" name="Google Shape;210;p9"/>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 sz="3400" b="1" i="0" u="none" strike="noStrike" cap="none">
                <a:solidFill>
                  <a:schemeClr val="accent3"/>
                </a:solidFill>
                <a:latin typeface="Arial"/>
                <a:ea typeface="Arial"/>
                <a:cs typeface="Arial"/>
                <a:sym typeface="Arial"/>
              </a:rPr>
              <a:t>هيا نجري اختباراً حول النوع الاجتماعي</a:t>
            </a:r>
            <a:endParaRPr/>
          </a:p>
        </p:txBody>
      </p:sp>
      <p:graphicFrame>
        <p:nvGraphicFramePr>
          <p:cNvPr id="211" name="Google Shape;211;p9"/>
          <p:cNvGraphicFramePr/>
          <p:nvPr/>
        </p:nvGraphicFramePr>
        <p:xfrm>
          <a:off x="984875" y="2201940"/>
          <a:ext cx="10044000" cy="3408275"/>
        </p:xfrm>
        <a:graphic>
          <a:graphicData uri="http://schemas.openxmlformats.org/drawingml/2006/table">
            <a:tbl>
              <a:tblPr>
                <a:noFill/>
                <a:tableStyleId>{FFB026F9-4687-4CB7-A944-7DD3CE22F5C6}</a:tableStyleId>
              </a:tblPr>
              <a:tblGrid>
                <a:gridCol w="7524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tblGrid>
              <a:tr h="559650">
                <a:tc>
                  <a:txBody>
                    <a:bodyPr/>
                    <a:lstStyle/>
                    <a:p>
                      <a:pPr marL="0" marR="0" lvl="0" indent="0" algn="r" rtl="1">
                        <a:lnSpc>
                          <a:spcPct val="100000"/>
                        </a:lnSpc>
                        <a:spcBef>
                          <a:spcPts val="0"/>
                        </a:spcBef>
                        <a:spcAft>
                          <a:spcPts val="0"/>
                        </a:spcAft>
                        <a:buClr>
                          <a:schemeClr val="dk1"/>
                        </a:buClr>
                        <a:buSzPts val="2400"/>
                        <a:buFont typeface="Calibri"/>
                        <a:buNone/>
                      </a:pPr>
                      <a:endParaRPr sz="2400" b="1" u="none" strike="noStrike" cap="none">
                        <a:solidFill>
                          <a:schemeClr val="lt1"/>
                        </a:solidFill>
                        <a:latin typeface="Arial"/>
                        <a:ea typeface="Arial"/>
                        <a:cs typeface="Arial"/>
                        <a:sym typeface="Aria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1">
                        <a:lnSpc>
                          <a:spcPct val="100000"/>
                        </a:lnSpc>
                        <a:spcBef>
                          <a:spcPts val="0"/>
                        </a:spcBef>
                        <a:spcAft>
                          <a:spcPts val="0"/>
                        </a:spcAft>
                        <a:buClr>
                          <a:schemeClr val="lt1"/>
                        </a:buClr>
                        <a:buSzPts val="1800"/>
                        <a:buFont typeface="Arial"/>
                        <a:buNone/>
                      </a:pPr>
                      <a:r>
                        <a:rPr lang="ar" sz="1800" u="none" strike="noStrike" cap="none"/>
                        <a:t>ضع علامة في المربع الصحيح</a:t>
                      </a:r>
                      <a:endParaRPr sz="1800" b="1" u="none" strike="noStrike" cap="none">
                        <a:solidFill>
                          <a:schemeClr val="lt1"/>
                        </a:solidFill>
                        <a:latin typeface="Arial"/>
                        <a:ea typeface="Arial"/>
                        <a:cs typeface="Arial"/>
                        <a:sym typeface="Arial"/>
                      </a:endParaRPr>
                    </a:p>
                  </a:txBody>
                  <a:tcPr marL="121925" marR="121925" marT="60975" marB="609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744625">
                <a:tc>
                  <a:txBody>
                    <a:bodyPr/>
                    <a:lstStyle/>
                    <a:p>
                      <a:pPr marL="0" marR="0" lvl="0" indent="0" algn="r" rtl="1">
                        <a:lnSpc>
                          <a:spcPct val="100000"/>
                        </a:lnSpc>
                        <a:spcBef>
                          <a:spcPts val="0"/>
                        </a:spcBef>
                        <a:spcAft>
                          <a:spcPts val="0"/>
                        </a:spcAft>
                        <a:buClr>
                          <a:schemeClr val="dk1"/>
                        </a:buClr>
                        <a:buSzPts val="2400"/>
                        <a:buFont typeface="Calibri"/>
                        <a:buNone/>
                      </a:pPr>
                      <a:endParaRPr sz="2400" u="none" strike="noStrike" cap="none">
                        <a:solidFill>
                          <a:schemeClr val="lt1"/>
                        </a:solidFill>
                        <a:latin typeface="Arial"/>
                        <a:ea typeface="Arial"/>
                        <a:cs typeface="Arial"/>
                        <a:sym typeface="Aria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lt1"/>
                        </a:buClr>
                        <a:buSzPts val="1800"/>
                        <a:buFont typeface="Arial"/>
                        <a:buNone/>
                      </a:pPr>
                      <a:r>
                        <a:rPr lang="ar" sz="1800" b="1" u="none" strike="noStrike" cap="none"/>
                        <a:t>النوع الاجتماعي</a:t>
                      </a:r>
                      <a:r>
                        <a:rPr lang="ar" sz="1800" u="none" strike="noStrike" cap="none"/>
                        <a:t> </a:t>
                      </a:r>
                      <a:endParaRPr sz="1800" u="none" strike="noStrike" cap="none">
                        <a:solidFill>
                          <a:schemeClr val="lt1"/>
                        </a:solidFill>
                      </a:endParaRPr>
                    </a:p>
                  </a:txBody>
                  <a:tcPr marL="121925" marR="121925" marT="60975" marB="609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marR="0" lvl="0" indent="0" algn="ctr" rtl="1">
                        <a:lnSpc>
                          <a:spcPct val="100000"/>
                        </a:lnSpc>
                        <a:spcBef>
                          <a:spcPts val="0"/>
                        </a:spcBef>
                        <a:spcAft>
                          <a:spcPts val="0"/>
                        </a:spcAft>
                        <a:buClr>
                          <a:schemeClr val="lt1"/>
                        </a:buClr>
                        <a:buSzPts val="1800"/>
                        <a:buFont typeface="Arial"/>
                        <a:buNone/>
                      </a:pPr>
                      <a:r>
                        <a:rPr lang="ar" sz="1800" u="none" strike="noStrike" cap="none"/>
                        <a:t>الجنس</a:t>
                      </a:r>
                      <a:endParaRPr sz="1800" b="1" i="0" u="none" strike="noStrike" cap="none">
                        <a:solidFill>
                          <a:schemeClr val="lt1"/>
                        </a:solidFill>
                        <a:latin typeface="Arial"/>
                        <a:ea typeface="Arial"/>
                        <a:cs typeface="Arial"/>
                        <a:sym typeface="Arial"/>
                      </a:endParaRPr>
                    </a:p>
                  </a:txBody>
                  <a:tcPr marL="121925" marR="121925" marT="60975" marB="609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440000">
                <a:tc>
                  <a:txBody>
                    <a:bodyPr/>
                    <a:lstStyle/>
                    <a:p>
                      <a:pPr marL="0" marR="0" lvl="0" indent="0" algn="r" rtl="1">
                        <a:lnSpc>
                          <a:spcPct val="100000"/>
                        </a:lnSpc>
                        <a:spcBef>
                          <a:spcPts val="0"/>
                        </a:spcBef>
                        <a:spcAft>
                          <a:spcPts val="0"/>
                        </a:spcAft>
                        <a:buClr>
                          <a:schemeClr val="dk1"/>
                        </a:buClr>
                        <a:buSzPts val="1800"/>
                        <a:buFont typeface="Arial"/>
                        <a:buNone/>
                      </a:pPr>
                      <a:r>
                        <a:rPr lang="ar" sz="1800" u="none" strike="noStrike" cap="none"/>
                        <a:t>يجب أن تحصل المرأة على سعرات حرارية إضافية وأن تشرب المياه الآمنة أثناء فترة الرضاعة.</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87675">
                <a:tc>
                  <a:txBody>
                    <a:bodyPr/>
                    <a:lstStyle/>
                    <a:p>
                      <a:pPr marL="0" marR="0" lvl="0" indent="0" algn="r" rtl="1">
                        <a:lnSpc>
                          <a:spcPct val="100000"/>
                        </a:lnSpc>
                        <a:spcBef>
                          <a:spcPts val="0"/>
                        </a:spcBef>
                        <a:spcAft>
                          <a:spcPts val="0"/>
                        </a:spcAft>
                        <a:buClr>
                          <a:schemeClr val="dk1"/>
                        </a:buClr>
                        <a:buSzPts val="1800"/>
                        <a:buFont typeface="Arial"/>
                        <a:buNone/>
                      </a:pPr>
                      <a:r>
                        <a:rPr lang="ar" sz="1800" u="none" strike="noStrike" cap="none"/>
                        <a:t>من مسؤولية الرجل أن يحافظ على شرف عائلته.</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44625">
                <a:tc>
                  <a:txBody>
                    <a:bodyPr/>
                    <a:lstStyle/>
                    <a:p>
                      <a:pPr marL="0" marR="0" lvl="0" indent="0" algn="r" rtl="1">
                        <a:lnSpc>
                          <a:spcPct val="100000"/>
                        </a:lnSpc>
                        <a:spcBef>
                          <a:spcPts val="0"/>
                        </a:spcBef>
                        <a:spcAft>
                          <a:spcPts val="0"/>
                        </a:spcAft>
                        <a:buClr>
                          <a:schemeClr val="dk1"/>
                        </a:buClr>
                        <a:buSzPts val="1800"/>
                        <a:buFont typeface="Arial"/>
                        <a:buNone/>
                      </a:pPr>
                      <a:r>
                        <a:rPr lang="ar" sz="1800" u="none" strike="noStrike" cap="none"/>
                        <a:t>يحتاج ذوو الجسد الأنثوي إلى موارد ومساحة معيّنة لضمان النظافة الصحية المثلى أثناء الدورة الشهرية.</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31700">
                <a:tc>
                  <a:txBody>
                    <a:bodyPr/>
                    <a:lstStyle/>
                    <a:p>
                      <a:pPr marL="0" marR="0" lvl="0" indent="0" algn="r" rtl="1">
                        <a:lnSpc>
                          <a:spcPct val="100000"/>
                        </a:lnSpc>
                        <a:spcBef>
                          <a:spcPts val="0"/>
                        </a:spcBef>
                        <a:spcAft>
                          <a:spcPts val="0"/>
                        </a:spcAft>
                        <a:buClr>
                          <a:schemeClr val="dk1"/>
                        </a:buClr>
                        <a:buSzPts val="1800"/>
                        <a:buFont typeface="Arial"/>
                        <a:buNone/>
                      </a:pPr>
                      <a:r>
                        <a:rPr lang="ar" sz="1800" u="none" strike="noStrike" cap="none"/>
                        <a:t>تقع على عاتق النساء والفتيات مسؤولية ضمان عدم الحمل أو ممارسة الجنس قبل الزواج.</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12" name="Google Shape;212;p9"/>
          <p:cNvSpPr txBox="1"/>
          <p:nvPr/>
        </p:nvSpPr>
        <p:spPr>
          <a:xfrm>
            <a:off x="54591"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1">
              <a:lnSpc>
                <a:spcPct val="200000"/>
              </a:lnSpc>
              <a:spcBef>
                <a:spcPts val="0"/>
              </a:spcBef>
              <a:spcAft>
                <a:spcPts val="0"/>
              </a:spcAft>
              <a:buNone/>
            </a:pPr>
            <a:r>
              <a:rPr lang="ar" sz="1000" b="0" i="0" u="none" strike="noStrike" cap="none">
                <a:solidFill>
                  <a:schemeClr val="dk1"/>
                </a:solidFill>
                <a:latin typeface="Arial"/>
                <a:ea typeface="Arial"/>
                <a:cs typeface="Arial"/>
                <a:sym typeface="Arial"/>
              </a:rPr>
              <a:t>1-9</a:t>
            </a:r>
            <a:endParaRPr/>
          </a:p>
        </p:txBody>
      </p:sp>
    </p:spTree>
  </p:cSld>
  <p:clrMapOvr>
    <a:masterClrMapping/>
  </p:clrMapOvr>
</p:sld>
</file>

<file path=ppt/theme/theme1.xml><?xml version="1.0" encoding="utf-8"?>
<a:theme xmlns:a="http://schemas.openxmlformats.org/drawingml/2006/main" name="Office Theme 3">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3158</Words>
  <Application>Microsoft Office PowerPoint</Application>
  <PresentationFormat>Widescreen</PresentationFormat>
  <Paragraphs>262</Paragraphs>
  <Slides>26</Slides>
  <Notes>26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Calibri</vt:lpstr>
      <vt:lpstr>Limelight</vt:lpstr>
      <vt:lpstr>Noto Sans Symbols</vt:lpstr>
      <vt:lpstr>Arial</vt:lpstr>
      <vt:lpstr>Office Theme 3</vt:lpstr>
      <vt:lpstr>1_Office Theme 4 - WHO</vt:lpstr>
      <vt:lpstr>1_Office Theme 5</vt:lpstr>
      <vt:lpstr>مجموعة الشرائح</vt:lpstr>
      <vt:lpstr>PowerPoint Presentation</vt:lpstr>
      <vt:lpstr>أهداف الجلسة</vt:lpstr>
      <vt:lpstr>ما هو العنف القائم على النوع الاجتماعي؟</vt:lpstr>
      <vt:lpstr>أشكال العنف القائم على النوع الاجتماعي</vt:lpstr>
      <vt:lpstr>الاغتصاب والاعتداء الجنسي</vt:lpstr>
      <vt:lpstr>تركيز الخدمات الأساسية على العنف الجنسي وعنف الشريك الحميم</vt:lpstr>
      <vt:lpstr>فهم الفرق بين الجنس والنوع الاجتماعي</vt:lpstr>
      <vt:lpstr>هيا نجري اختباراً حول النوع الاجتماعي</vt:lpstr>
      <vt:lpstr>PowerPoint Presentation</vt:lpstr>
      <vt:lpstr>PowerPoint Presentation</vt:lpstr>
      <vt:lpstr>الفهم القائم على أنّ الرجال والفتيان هم   المرتكبين الرئيسيين للعنف القائم على النوع الاجتماعي</vt:lpstr>
      <vt:lpstr>الانتشار والعواقب</vt:lpstr>
      <vt:lpstr>PowerPoint Presentation</vt:lpstr>
      <vt:lpstr>عنف الشريك الحميم هو الشكل الأكثر انتشاراً  للعنف القائم على النوع الاجتماعي بغض النظر  عن البلد أو السياق</vt:lpstr>
      <vt:lpstr>PowerPoint Presentation</vt:lpstr>
      <vt:lpstr>PowerPoint Presentation</vt:lpstr>
      <vt:lpstr>PowerPoint Presentation</vt:lpstr>
      <vt:lpstr>دور العاملين في مجال الصحة</vt:lpstr>
      <vt:lpstr>PowerPoint Presentation</vt:lpstr>
      <vt:lpstr>PowerPoint Presentation</vt:lpstr>
      <vt:lpstr>PowerPoint Presentation</vt:lpstr>
      <vt:lpstr>PowerPoint Presentation</vt:lpstr>
      <vt:lpstr>PowerPoint Presentation</vt:lpstr>
      <vt:lpstr>PowerPoint Presentation</vt:lpstr>
      <vt:lpstr>المراجع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مجموعة الشرائح</dc:title>
  <dc:creator>Jessica Money (Green Ink)</dc:creator>
  <cp:lastModifiedBy>رفعت عبدالغني</cp:lastModifiedBy>
  <cp:revision>1</cp:revision>
  <dcterms:created xsi:type="dcterms:W3CDTF">2024-07-22T16:05:02Z</dcterms:created>
  <dcterms:modified xsi:type="dcterms:W3CDTF">2025-10-02T21:08:36Z</dcterms:modified>
</cp:coreProperties>
</file>