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4" r:id="rId2"/>
  </p:sldMasterIdLst>
  <p:notesMasterIdLst>
    <p:notesMasterId r:id="rId9"/>
  </p:notesMasterIdLst>
  <p:sldIdLst>
    <p:sldId id="565" r:id="rId3"/>
    <p:sldId id="542" r:id="rId4"/>
    <p:sldId id="529" r:id="rId5"/>
    <p:sldId id="530" r:id="rId6"/>
    <p:sldId id="531" r:id="rId7"/>
    <p:sldId id="571" r:id="rId8"/>
  </p:sldIdLst>
  <p:sldSz cx="12192000" cy="6858000"/>
  <p:notesSz cx="7315200" cy="9601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65EF49-D4E8-9AD8-5744-69CAC975FEB0}" name="Guy Manners (Green Ink)" initials="GM" userId="S::g.manners@greenink.co.uk::0f72d4e3-0f22-40ba-bc66-f2cb0e17addf" providerId="AD"/>
  <p188:author id="{86D53262-4EFE-F458-67A1-2E1A19B4A1C2}" name="editor" initials="a" userId="editor" providerId="None"/>
  <p188:author id="{5655B198-2CE9-2BBB-862A-F491036D1447}" name="zarivs@who.int" initials="za" userId="S::urn:spo:guest#zarivs@who.int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1E7"/>
    <a:srgbClr val="EBF1FA"/>
    <a:srgbClr val="EDEDE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6" autoAdjust="0"/>
    <p:restoredTop sz="91549" autoAdjust="0"/>
  </p:normalViewPr>
  <p:slideViewPr>
    <p:cSldViewPr snapToGrid="0">
      <p:cViewPr varScale="1">
        <p:scale>
          <a:sx n="104" d="100"/>
          <a:sy n="104" d="100"/>
        </p:scale>
        <p:origin x="10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7736"/>
    </p:cViewPr>
  </p:sorterViewPr>
  <p:notesViewPr>
    <p:cSldViewPr snapToGrid="0">
      <p:cViewPr varScale="1">
        <p:scale>
          <a:sx n="82" d="100"/>
          <a:sy n="82" d="100"/>
        </p:scale>
        <p:origin x="26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BFFA57CC-AB0A-46FA-AC2E-5F22813AE43B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anchor="b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anchor="b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6D8C5142-FFBC-4B00-B915-C6740283A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4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6CDB5-5508-5F5F-E3A0-6815D56CB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FA9DB0-99CD-02ED-28C9-0163034A2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2A790-C278-B0A4-F578-E35532C29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36DB3-776C-C523-CB3A-413794C6D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82A69-CBED-43AE-B7C0-90C9CBF8E2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1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8" name="Google Shape;1078;p138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8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p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2" name="Google Shape;2622;p295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267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2" name="Google Shape;2632;p296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1" name="Google Shape;2641;p297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Notes </a:t>
            </a:r>
            <a:r>
              <a:rPr dirty="0" err="1"/>
              <a:t>destinées</a:t>
            </a:r>
            <a:r>
              <a:rPr dirty="0"/>
              <a:t> </a:t>
            </a:r>
            <a:r>
              <a:rPr lang="fr-FR"/>
              <a:t>au facilitateur</a:t>
            </a:r>
            <a:r>
              <a:t> </a:t>
            </a:r>
            <a:r>
              <a:rPr dirty="0"/>
              <a:t>:</a:t>
            </a:r>
          </a:p>
          <a:p>
            <a:pPr>
              <a:buSzPts val="110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Insistez</a:t>
            </a:r>
            <a:r>
              <a:rPr dirty="0"/>
              <a:t> sur </a:t>
            </a:r>
            <a:r>
              <a:rPr dirty="0" err="1"/>
              <a:t>l'importance</a:t>
            </a:r>
            <a:r>
              <a:rPr dirty="0"/>
              <a:t> de </a:t>
            </a:r>
            <a:r>
              <a:rPr dirty="0" err="1"/>
              <a:t>choisir</a:t>
            </a:r>
            <a:r>
              <a:rPr dirty="0"/>
              <a:t> des </a:t>
            </a:r>
            <a:r>
              <a:rPr dirty="0" err="1"/>
              <a:t>objectifs</a:t>
            </a:r>
            <a:r>
              <a:rPr dirty="0"/>
              <a:t> </a:t>
            </a:r>
            <a:r>
              <a:rPr dirty="0" err="1"/>
              <a:t>réalisables</a:t>
            </a:r>
            <a:r>
              <a:rPr dirty="0"/>
              <a:t>. </a:t>
            </a:r>
            <a:endParaRPr sz="1200" dirty="0"/>
          </a:p>
          <a:p>
            <a:pPr>
              <a:buSzPts val="1100"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110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Encouragez</a:t>
            </a:r>
            <a:r>
              <a:rPr dirty="0"/>
              <a:t> la </a:t>
            </a:r>
            <a:r>
              <a:rPr dirty="0" err="1"/>
              <a:t>diversité</a:t>
            </a:r>
            <a:r>
              <a:rPr dirty="0"/>
              <a:t> des </a:t>
            </a:r>
            <a:r>
              <a:rPr dirty="0" err="1"/>
              <a:t>objectifs</a:t>
            </a:r>
            <a:r>
              <a:rPr dirty="0"/>
              <a:t> </a:t>
            </a:r>
            <a:r>
              <a:rPr dirty="0" err="1"/>
              <a:t>afin</a:t>
            </a:r>
            <a:r>
              <a:rPr dirty="0"/>
              <a:t> de </a:t>
            </a:r>
            <a:r>
              <a:rPr dirty="0" err="1"/>
              <a:t>traiter</a:t>
            </a:r>
            <a:r>
              <a:rPr dirty="0"/>
              <a:t> </a:t>
            </a:r>
            <a:r>
              <a:rPr dirty="0" err="1"/>
              <a:t>différents</a:t>
            </a:r>
            <a:r>
              <a:rPr dirty="0"/>
              <a:t> aspects des </a:t>
            </a:r>
            <a:r>
              <a:rPr dirty="0" err="1"/>
              <a:t>soins</a:t>
            </a:r>
            <a:r>
              <a:rPr dirty="0"/>
              <a:t> </a:t>
            </a:r>
            <a:r>
              <a:rPr dirty="0" err="1"/>
              <a:t>centrés</a:t>
            </a:r>
            <a:r>
              <a:rPr dirty="0"/>
              <a:t> sur les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. </a:t>
            </a:r>
            <a:endParaRPr sz="1200" dirty="0"/>
          </a:p>
          <a:p>
            <a:pPr>
              <a:buSzPts val="1100"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1100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Lisez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ligne</a:t>
            </a:r>
            <a:r>
              <a:rPr dirty="0"/>
              <a:t> de la fiche avec un </a:t>
            </a:r>
            <a:r>
              <a:rPr dirty="0" err="1"/>
              <a:t>exemple</a:t>
            </a:r>
            <a:r>
              <a:rPr dirty="0"/>
              <a:t> </a:t>
            </a:r>
            <a:r>
              <a:rPr dirty="0" err="1"/>
              <a:t>d’objectif</a:t>
            </a:r>
            <a:r>
              <a:rPr dirty="0"/>
              <a:t>. </a:t>
            </a:r>
            <a:endParaRPr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3">
          <a:extLst>
            <a:ext uri="{FF2B5EF4-FFF2-40B4-BE49-F238E27FC236}">
              <a16:creationId xmlns:a16="http://schemas.microsoft.com/office/drawing/2014/main" id="{0FACC563-2621-827E-2D4D-C1C8E57DE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" name="Google Shape;2614;p294:notes">
            <a:extLst>
              <a:ext uri="{FF2B5EF4-FFF2-40B4-BE49-F238E27FC236}">
                <a16:creationId xmlns:a16="http://schemas.microsoft.com/office/drawing/2014/main" id="{864BED24-7193-B897-900F-58619FFB87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5" name="Google Shape;2615;p294:notes">
            <a:extLst>
              <a:ext uri="{FF2B5EF4-FFF2-40B4-BE49-F238E27FC236}">
                <a16:creationId xmlns:a16="http://schemas.microsoft.com/office/drawing/2014/main" id="{E7CD9A3E-B16D-E709-9BC1-AD97E4B2C2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pPr>
              <a:buSzPts val="1100"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88135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9B9922-6B41-2A58-66E0-45E5C2873D33}"/>
              </a:ext>
            </a:extLst>
          </p:cNvPr>
          <p:cNvSpPr/>
          <p:nvPr userDrawn="1"/>
        </p:nvSpPr>
        <p:spPr>
          <a:xfrm>
            <a:off x="0" y="0"/>
            <a:ext cx="12192000" cy="60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1ED0919-8DBB-8354-ACCB-C400F2FF7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2933" y="2782383"/>
            <a:ext cx="3780000" cy="241615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CFB44-5E1A-1FAD-105D-700179062406}"/>
              </a:ext>
            </a:extLst>
          </p:cNvPr>
          <p:cNvSpPr/>
          <p:nvPr userDrawn="1"/>
        </p:nvSpPr>
        <p:spPr>
          <a:xfrm>
            <a:off x="8480933" y="1918364"/>
            <a:ext cx="1584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B7D9-B4AC-4D57-F0EC-B454A7BA7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933" y="1918364"/>
            <a:ext cx="3780000" cy="397032"/>
          </a:xfrm>
        </p:spPr>
        <p:txBody>
          <a:bodyPr>
            <a:sp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t>Session x.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D979C8-D784-E574-F98E-DF0E8177AC01}"/>
              </a:ext>
            </a:extLst>
          </p:cNvPr>
          <p:cNvSpPr/>
          <p:nvPr userDrawn="1"/>
        </p:nvSpPr>
        <p:spPr>
          <a:xfrm>
            <a:off x="10064933" y="-2204865"/>
            <a:ext cx="1500212" cy="1500212"/>
          </a:xfrm>
          <a:prstGeom prst="ellipse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0278AC1-9E27-22D2-CE59-BD595F39C6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696000" cy="6012000"/>
          </a:xfrm>
        </p:spPr>
        <p:txBody>
          <a:bodyPr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042B7-6FEB-2156-30EB-E9242AFDF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B2D9-CA79-A8A5-9583-7E1304D4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C4A7-6689-2A37-89DF-D9BEFFB9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B303-E4FF-0827-27CE-BC101592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A478-1669-21FC-F298-957B61175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77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E5C9-FB06-6BBF-C3E8-330F487A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987D-862C-A453-F592-9C8B6E736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15AAF-AB72-46AB-3DC3-39411937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6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E707-41C4-51CF-2C66-FC09897E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E3DD-EA96-110A-4268-8D06206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658F7-EE3D-C5FC-B36E-86A6343A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B29EF-A775-4026-0266-23705D2DC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16514-4B2B-BF9D-F9B3-DFA715CE2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6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97DE-DCD7-C236-610F-AC415678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4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25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1E70-55E1-313A-5C1E-E30569A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C589-5334-704D-34BD-22EFBA70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87C34-9C7B-4041-F59C-A7661D2F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841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F0D0-B4FF-B150-06EB-7909FE5B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0995D-ECB1-B473-2922-062508D7E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E1E90-FB4D-6C75-0890-37E3F60F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13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1807-193E-DCE7-42DB-A228D02F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6FF6-3419-8BA3-128B-AEFC9DA6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3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70CE9-5692-07EC-BD04-FAF404FC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D3AAB-5825-23D0-C0E2-7B40C528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WHO_Title 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26AD09B2-93F8-21D8-EFD5-F50762A5A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42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EABD-6AC5-040C-8D60-77F57BE8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34BE6-D9FC-A8F5-AEA7-E36C6C5AE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198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n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6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Headline &amp;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wo hands&#10;&#10;Description automatically generated">
            <a:extLst>
              <a:ext uri="{FF2B5EF4-FFF2-40B4-BE49-F238E27FC236}">
                <a16:creationId xmlns:a16="http://schemas.microsoft.com/office/drawing/2014/main" id="{ED50E1EF-925E-4E73-1D64-A606A558B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2317750" y="1260000"/>
            <a:ext cx="7556500" cy="4711700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AA309982-B38B-A1C5-395E-29FA9FD68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984105-E130-A742-DE2C-E2EF35023166}"/>
              </a:ext>
            </a:extLst>
          </p:cNvPr>
          <p:cNvCxnSpPr/>
          <p:nvPr userDrawn="1"/>
        </p:nvCxnSpPr>
        <p:spPr>
          <a:xfrm>
            <a:off x="0" y="6012000"/>
            <a:ext cx="12192000" cy="0"/>
          </a:xfrm>
          <a:prstGeom prst="line">
            <a:avLst/>
          </a:prstGeom>
          <a:ln>
            <a:solidFill>
              <a:srgbClr val="EBF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287999"/>
            <a:ext cx="5857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C4875E-81DF-6E7C-FF11-445B7DB3B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57200" cy="6012000"/>
          </a:xfrm>
        </p:spPr>
        <p:txBody>
          <a:bodyPr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89E74-55AC-33F3-2449-D3B449CE6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5857198" y="1718446"/>
            <a:ext cx="6334801" cy="40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Gre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9400" y="2493061"/>
            <a:ext cx="8593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6E684-E70A-3379-EA50-3578007D9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light blue-that's a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3564226" y="432000"/>
            <a:ext cx="4410541" cy="720000"/>
            <a:chOff x="3564226" y="288000"/>
            <a:chExt cx="4410541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4048226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432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2D0F24-CD0F-5D0B-396C-357E51D3C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00" y="498500"/>
            <a:ext cx="11360800" cy="72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Exercise </a:t>
            </a:r>
            <a:r>
              <a:rPr lang="en-GB" dirty="0" err="1"/>
              <a:t>x.x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8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Blue background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6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29938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A783D73-6DC7-966A-2B15-5EADC1A6E1E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76232" y="6241316"/>
            <a:ext cx="957553" cy="4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1" r:id="rId2"/>
    <p:sldLayoutId id="2147483710" r:id="rId3"/>
    <p:sldLayoutId id="2147483706" r:id="rId4"/>
    <p:sldLayoutId id="2147483707" r:id="rId5"/>
    <p:sldLayoutId id="2147483713" r:id="rId6"/>
    <p:sldLayoutId id="2147483709" r:id="rId7"/>
    <p:sldLayoutId id="2147483712" r:id="rId8"/>
    <p:sldLayoutId id="214748371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3651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4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8FB0F-C33F-D927-3067-D744C178F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C2DE0-6569-4B0B-364E-0C9D9D9F6D1E}"/>
              </a:ext>
            </a:extLst>
          </p:cNvPr>
          <p:cNvSpPr/>
          <p:nvPr/>
        </p:nvSpPr>
        <p:spPr>
          <a:xfrm>
            <a:off x="6096000" y="0"/>
            <a:ext cx="6096000" cy="5459526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7B977E-474D-1DF5-5C16-E416873DF421}"/>
              </a:ext>
            </a:extLst>
          </p:cNvPr>
          <p:cNvSpPr/>
          <p:nvPr/>
        </p:nvSpPr>
        <p:spPr>
          <a:xfrm>
            <a:off x="6096000" y="4470750"/>
            <a:ext cx="6096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7DBE46E7-9512-722D-EFAB-8096C5B51C6F}"/>
              </a:ext>
            </a:extLst>
          </p:cNvPr>
          <p:cNvSpPr txBox="1"/>
          <p:nvPr/>
        </p:nvSpPr>
        <p:spPr>
          <a:xfrm>
            <a:off x="6719274" y="1736229"/>
            <a:ext cx="5138578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3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Prise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charge </a:t>
            </a:r>
            <a:r>
              <a:rPr dirty="0" err="1"/>
              <a:t>clinique</a:t>
            </a:r>
            <a:r>
              <a:rPr dirty="0"/>
              <a:t> d</a:t>
            </a:r>
            <a:r>
              <a:rPr lang="fr-FR" dirty="0"/>
              <a:t>es survivantes de</a:t>
            </a:r>
            <a:r>
              <a:rPr dirty="0"/>
              <a:t> viol et de violence </a:t>
            </a:r>
            <a:r>
              <a:rPr dirty="0" err="1"/>
              <a:t>exercée</a:t>
            </a:r>
            <a:r>
              <a:rPr dirty="0"/>
              <a:t> par un </a:t>
            </a:r>
            <a:r>
              <a:rPr dirty="0" err="1"/>
              <a:t>partenaire</a:t>
            </a:r>
            <a:r>
              <a:rPr dirty="0"/>
              <a:t> intime dans les situations </a:t>
            </a:r>
            <a:r>
              <a:rPr dirty="0" err="1"/>
              <a:t>d'urgence</a:t>
            </a:r>
            <a:r>
              <a:rPr dirty="0"/>
              <a:t> </a:t>
            </a:r>
          </a:p>
          <a:p>
            <a:pPr>
              <a:defRPr sz="21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/>
              <a:t>Programme</a:t>
            </a:r>
            <a:r>
              <a:rPr dirty="0"/>
              <a:t> de formation des agents de santé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2273C68E-5C35-1BFD-8DC8-58F3CA661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616" y="4792635"/>
            <a:ext cx="5045491" cy="54187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>
              <a:defRPr sz="280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Diapositives de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02D2E3-0015-FC32-A562-0AB8F32DA67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pic>
        <p:nvPicPr>
          <p:cNvPr id="37" name="Picture 36" descr="A black and white world map  Description automatically generated">
            <a:extLst>
              <a:ext uri="{FF2B5EF4-FFF2-40B4-BE49-F238E27FC236}">
                <a16:creationId xmlns:a16="http://schemas.microsoft.com/office/drawing/2014/main" id="{307304B6-72B8-871C-07C5-C8133F8C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51"/>
            <a:ext cx="6120000" cy="4790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26C05B1-264D-6978-9C54-07E5B6503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640" y="481433"/>
            <a:ext cx="1152000" cy="115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5FB3D0-37F9-A663-3D25-3B3E0A9A2197}"/>
              </a:ext>
            </a:extLst>
          </p:cNvPr>
          <p:cNvGrpSpPr/>
          <p:nvPr/>
        </p:nvGrpSpPr>
        <p:grpSpPr>
          <a:xfrm>
            <a:off x="6766398" y="6018223"/>
            <a:ext cx="983226" cy="415055"/>
            <a:chOff x="5121785" y="6180774"/>
            <a:chExt cx="1116156" cy="47117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C75530C-B132-0079-8FC3-D4B844407742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65974" y="6311584"/>
              <a:ext cx="571967" cy="213640"/>
              <a:chOff x="-6" y="0"/>
              <a:chExt cx="571967" cy="214271"/>
            </a:xfrm>
          </p:grpSpPr>
          <p:sp>
            <p:nvSpPr>
              <p:cNvPr id="28" name="Graphic 22">
                <a:extLst>
                  <a:ext uri="{FF2B5EF4-FFF2-40B4-BE49-F238E27FC236}">
                    <a16:creationId xmlns:a16="http://schemas.microsoft.com/office/drawing/2014/main" id="{A6AE7D6A-B1B4-6031-82CA-A8ACD1B04DAD}"/>
                  </a:ext>
                </a:extLst>
              </p:cNvPr>
              <p:cNvSpPr/>
              <p:nvPr/>
            </p:nvSpPr>
            <p:spPr>
              <a:xfrm>
                <a:off x="502111" y="123249"/>
                <a:ext cx="6985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9535">
                    <a:moveTo>
                      <a:pt x="0" y="0"/>
                    </a:moveTo>
                    <a:lnTo>
                      <a:pt x="0" y="88950"/>
                    </a:lnTo>
                    <a:lnTo>
                      <a:pt x="17487" y="88950"/>
                    </a:lnTo>
                    <a:lnTo>
                      <a:pt x="17487" y="59156"/>
                    </a:lnTo>
                    <a:lnTo>
                      <a:pt x="50963" y="59156"/>
                    </a:lnTo>
                    <a:lnTo>
                      <a:pt x="48958" y="55880"/>
                    </a:lnTo>
                    <a:lnTo>
                      <a:pt x="50926" y="54635"/>
                    </a:lnTo>
                    <a:lnTo>
                      <a:pt x="52501" y="53695"/>
                    </a:lnTo>
                    <a:lnTo>
                      <a:pt x="59397" y="49072"/>
                    </a:lnTo>
                    <a:lnTo>
                      <a:pt x="62839" y="44094"/>
                    </a:lnTo>
                    <a:lnTo>
                      <a:pt x="63176" y="42811"/>
                    </a:lnTo>
                    <a:lnTo>
                      <a:pt x="17525" y="42811"/>
                    </a:lnTo>
                    <a:lnTo>
                      <a:pt x="17525" y="17272"/>
                    </a:lnTo>
                    <a:lnTo>
                      <a:pt x="24549" y="17081"/>
                    </a:lnTo>
                    <a:lnTo>
                      <a:pt x="31496" y="16370"/>
                    </a:lnTo>
                    <a:lnTo>
                      <a:pt x="62279" y="16370"/>
                    </a:lnTo>
                    <a:lnTo>
                      <a:pt x="21234" y="495"/>
                    </a:lnTo>
                    <a:lnTo>
                      <a:pt x="0" y="0"/>
                    </a:lnTo>
                    <a:close/>
                  </a:path>
                  <a:path w="69850" h="89535">
                    <a:moveTo>
                      <a:pt x="50963" y="59156"/>
                    </a:moveTo>
                    <a:lnTo>
                      <a:pt x="31114" y="59156"/>
                    </a:lnTo>
                    <a:lnTo>
                      <a:pt x="49618" y="88950"/>
                    </a:lnTo>
                    <a:lnTo>
                      <a:pt x="69227" y="88950"/>
                    </a:lnTo>
                    <a:lnTo>
                      <a:pt x="55702" y="66840"/>
                    </a:lnTo>
                    <a:lnTo>
                      <a:pt x="50963" y="59156"/>
                    </a:lnTo>
                    <a:close/>
                  </a:path>
                  <a:path w="69850" h="89535">
                    <a:moveTo>
                      <a:pt x="24803" y="42367"/>
                    </a:moveTo>
                    <a:lnTo>
                      <a:pt x="17525" y="42811"/>
                    </a:lnTo>
                    <a:lnTo>
                      <a:pt x="63176" y="42811"/>
                    </a:lnTo>
                    <a:lnTo>
                      <a:pt x="63253" y="42519"/>
                    </a:lnTo>
                    <a:lnTo>
                      <a:pt x="31623" y="42519"/>
                    </a:lnTo>
                    <a:lnTo>
                      <a:pt x="24803" y="42367"/>
                    </a:lnTo>
                    <a:close/>
                  </a:path>
                  <a:path w="69850" h="89535">
                    <a:moveTo>
                      <a:pt x="62279" y="16370"/>
                    </a:moveTo>
                    <a:lnTo>
                      <a:pt x="31496" y="16370"/>
                    </a:lnTo>
                    <a:lnTo>
                      <a:pt x="43662" y="19354"/>
                    </a:lnTo>
                    <a:lnTo>
                      <a:pt x="46913" y="24015"/>
                    </a:lnTo>
                    <a:lnTo>
                      <a:pt x="47015" y="29514"/>
                    </a:lnTo>
                    <a:lnTo>
                      <a:pt x="47116" y="35356"/>
                    </a:lnTo>
                    <a:lnTo>
                      <a:pt x="44030" y="40373"/>
                    </a:lnTo>
                    <a:lnTo>
                      <a:pt x="31623" y="42519"/>
                    </a:lnTo>
                    <a:lnTo>
                      <a:pt x="63253" y="42519"/>
                    </a:lnTo>
                    <a:lnTo>
                      <a:pt x="64477" y="37858"/>
                    </a:lnTo>
                    <a:lnTo>
                      <a:pt x="65379" y="25282"/>
                    </a:lnTo>
                    <a:lnTo>
                      <a:pt x="62279" y="1637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raphic 23">
                <a:extLst>
                  <a:ext uri="{FF2B5EF4-FFF2-40B4-BE49-F238E27FC236}">
                    <a16:creationId xmlns:a16="http://schemas.microsoft.com/office/drawing/2014/main" id="{57CEBF81-8162-F553-7396-EAB953042089}"/>
                  </a:ext>
                </a:extLst>
              </p:cNvPr>
              <p:cNvSpPr/>
              <p:nvPr/>
            </p:nvSpPr>
            <p:spPr>
              <a:xfrm>
                <a:off x="417433" y="59"/>
                <a:ext cx="73025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87630">
                    <a:moveTo>
                      <a:pt x="72796" y="12"/>
                    </a:moveTo>
                    <a:lnTo>
                      <a:pt x="55016" y="12"/>
                    </a:lnTo>
                    <a:lnTo>
                      <a:pt x="55016" y="34391"/>
                    </a:lnTo>
                    <a:lnTo>
                      <a:pt x="17449" y="34391"/>
                    </a:lnTo>
                    <a:lnTo>
                      <a:pt x="17449" y="0"/>
                    </a:lnTo>
                    <a:lnTo>
                      <a:pt x="0" y="0"/>
                    </a:lnTo>
                    <a:lnTo>
                      <a:pt x="0" y="87629"/>
                    </a:lnTo>
                    <a:lnTo>
                      <a:pt x="17729" y="87629"/>
                    </a:lnTo>
                    <a:lnTo>
                      <a:pt x="17729" y="52196"/>
                    </a:lnTo>
                    <a:lnTo>
                      <a:pt x="55372" y="52196"/>
                    </a:lnTo>
                    <a:lnTo>
                      <a:pt x="55372" y="87401"/>
                    </a:lnTo>
                    <a:lnTo>
                      <a:pt x="72796" y="87401"/>
                    </a:lnTo>
                    <a:lnTo>
                      <a:pt x="72796" y="12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raphic 24">
                <a:extLst>
                  <a:ext uri="{FF2B5EF4-FFF2-40B4-BE49-F238E27FC236}">
                    <a16:creationId xmlns:a16="http://schemas.microsoft.com/office/drawing/2014/main" id="{89EB154E-3A15-7B8A-11CF-936E80CA9EED}"/>
                  </a:ext>
                </a:extLst>
              </p:cNvPr>
              <p:cNvSpPr/>
              <p:nvPr/>
            </p:nvSpPr>
            <p:spPr>
              <a:xfrm>
                <a:off x="419887" y="124131"/>
                <a:ext cx="6286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88265">
                    <a:moveTo>
                      <a:pt x="62052" y="0"/>
                    </a:moveTo>
                    <a:lnTo>
                      <a:pt x="0" y="0"/>
                    </a:lnTo>
                    <a:lnTo>
                      <a:pt x="0" y="88061"/>
                    </a:lnTo>
                    <a:lnTo>
                      <a:pt x="62687" y="88061"/>
                    </a:lnTo>
                    <a:lnTo>
                      <a:pt x="62687" y="71361"/>
                    </a:lnTo>
                    <a:lnTo>
                      <a:pt x="17856" y="71361"/>
                    </a:lnTo>
                    <a:lnTo>
                      <a:pt x="17856" y="50926"/>
                    </a:lnTo>
                    <a:lnTo>
                      <a:pt x="52628" y="50926"/>
                    </a:lnTo>
                    <a:lnTo>
                      <a:pt x="52628" y="34670"/>
                    </a:lnTo>
                    <a:lnTo>
                      <a:pt x="17741" y="34670"/>
                    </a:lnTo>
                    <a:lnTo>
                      <a:pt x="17741" y="16294"/>
                    </a:lnTo>
                    <a:lnTo>
                      <a:pt x="62052" y="16294"/>
                    </a:lnTo>
                    <a:lnTo>
                      <a:pt x="62052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pic>
            <p:nvPicPr>
              <p:cNvPr id="31" name="Image 25">
                <a:extLst>
                  <a:ext uri="{FF2B5EF4-FFF2-40B4-BE49-F238E27FC236}">
                    <a16:creationId xmlns:a16="http://schemas.microsoft.com/office/drawing/2014/main" id="{55ADA444-5CD9-5585-DD9E-E67EE6EEBDE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14" y="153"/>
                <a:ext cx="73025" cy="87388"/>
              </a:xfrm>
              <a:prstGeom prst="rect">
                <a:avLst/>
              </a:prstGeom>
            </p:spPr>
          </p:pic>
          <p:sp>
            <p:nvSpPr>
              <p:cNvPr id="32" name="Graphic 26">
                <a:extLst>
                  <a:ext uri="{FF2B5EF4-FFF2-40B4-BE49-F238E27FC236}">
                    <a16:creationId xmlns:a16="http://schemas.microsoft.com/office/drawing/2014/main" id="{FE29D8FA-EF15-64F1-6A84-244FBB081D11}"/>
                  </a:ext>
                </a:extLst>
              </p:cNvPr>
              <p:cNvSpPr/>
              <p:nvPr/>
            </p:nvSpPr>
            <p:spPr>
              <a:xfrm>
                <a:off x="100006" y="60"/>
                <a:ext cx="16954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88265">
                    <a:moveTo>
                      <a:pt x="62750" y="71374"/>
                    </a:moveTo>
                    <a:lnTo>
                      <a:pt x="17805" y="71374"/>
                    </a:lnTo>
                    <a:lnTo>
                      <a:pt x="17805" y="50761"/>
                    </a:lnTo>
                    <a:lnTo>
                      <a:pt x="52705" y="50761"/>
                    </a:lnTo>
                    <a:lnTo>
                      <a:pt x="52705" y="34480"/>
                    </a:lnTo>
                    <a:lnTo>
                      <a:pt x="17767" y="34480"/>
                    </a:lnTo>
                    <a:lnTo>
                      <a:pt x="17767" y="16129"/>
                    </a:lnTo>
                    <a:lnTo>
                      <a:pt x="62001" y="16129"/>
                    </a:lnTo>
                    <a:lnTo>
                      <a:pt x="62001" y="50"/>
                    </a:lnTo>
                    <a:lnTo>
                      <a:pt x="0" y="50"/>
                    </a:lnTo>
                    <a:lnTo>
                      <a:pt x="0" y="87731"/>
                    </a:lnTo>
                    <a:lnTo>
                      <a:pt x="62750" y="87731"/>
                    </a:lnTo>
                    <a:lnTo>
                      <a:pt x="62750" y="71374"/>
                    </a:lnTo>
                    <a:close/>
                  </a:path>
                  <a:path w="169545" h="88265">
                    <a:moveTo>
                      <a:pt x="168998" y="87718"/>
                    </a:moveTo>
                    <a:lnTo>
                      <a:pt x="162090" y="73355"/>
                    </a:lnTo>
                    <a:lnTo>
                      <a:pt x="153873" y="56261"/>
                    </a:lnTo>
                    <a:lnTo>
                      <a:pt x="139611" y="26568"/>
                    </a:lnTo>
                    <a:lnTo>
                      <a:pt x="134404" y="15748"/>
                    </a:lnTo>
                    <a:lnTo>
                      <a:pt x="134404" y="56261"/>
                    </a:lnTo>
                    <a:lnTo>
                      <a:pt x="106578" y="56261"/>
                    </a:lnTo>
                    <a:lnTo>
                      <a:pt x="120459" y="26568"/>
                    </a:lnTo>
                    <a:lnTo>
                      <a:pt x="134404" y="56261"/>
                    </a:lnTo>
                    <a:lnTo>
                      <a:pt x="134404" y="15748"/>
                    </a:lnTo>
                    <a:lnTo>
                      <a:pt x="126834" y="0"/>
                    </a:lnTo>
                    <a:lnTo>
                      <a:pt x="114134" y="0"/>
                    </a:lnTo>
                    <a:lnTo>
                      <a:pt x="72009" y="87566"/>
                    </a:lnTo>
                    <a:lnTo>
                      <a:pt x="91719" y="87566"/>
                    </a:lnTo>
                    <a:lnTo>
                      <a:pt x="98691" y="73355"/>
                    </a:lnTo>
                    <a:lnTo>
                      <a:pt x="142214" y="73355"/>
                    </a:lnTo>
                    <a:lnTo>
                      <a:pt x="149212" y="87566"/>
                    </a:lnTo>
                    <a:lnTo>
                      <a:pt x="149288" y="87718"/>
                    </a:lnTo>
                    <a:lnTo>
                      <a:pt x="168998" y="87718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raphic 27">
                <a:extLst>
                  <a:ext uri="{FF2B5EF4-FFF2-40B4-BE49-F238E27FC236}">
                    <a16:creationId xmlns:a16="http://schemas.microsoft.com/office/drawing/2014/main" id="{9910F463-F161-86FF-BDFB-A2464EDC797F}"/>
                  </a:ext>
                </a:extLst>
              </p:cNvPr>
              <p:cNvSpPr/>
              <p:nvPr/>
            </p:nvSpPr>
            <p:spPr>
              <a:xfrm>
                <a:off x="-6" y="122196"/>
                <a:ext cx="4076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92075">
                    <a:moveTo>
                      <a:pt x="86550" y="65697"/>
                    </a:moveTo>
                    <a:lnTo>
                      <a:pt x="69811" y="61277"/>
                    </a:lnTo>
                    <a:lnTo>
                      <a:pt x="59905" y="69850"/>
                    </a:lnTo>
                    <a:lnTo>
                      <a:pt x="48945" y="73888"/>
                    </a:lnTo>
                    <a:lnTo>
                      <a:pt x="37909" y="73291"/>
                    </a:lnTo>
                    <a:lnTo>
                      <a:pt x="27813" y="67957"/>
                    </a:lnTo>
                    <a:lnTo>
                      <a:pt x="21183" y="59105"/>
                    </a:lnTo>
                    <a:lnTo>
                      <a:pt x="18415" y="47993"/>
                    </a:lnTo>
                    <a:lnTo>
                      <a:pt x="19646" y="36487"/>
                    </a:lnTo>
                    <a:lnTo>
                      <a:pt x="24993" y="26454"/>
                    </a:lnTo>
                    <a:lnTo>
                      <a:pt x="34074" y="19596"/>
                    </a:lnTo>
                    <a:lnTo>
                      <a:pt x="44894" y="17589"/>
                    </a:lnTo>
                    <a:lnTo>
                      <a:pt x="56654" y="20396"/>
                    </a:lnTo>
                    <a:lnTo>
                      <a:pt x="68529" y="28054"/>
                    </a:lnTo>
                    <a:lnTo>
                      <a:pt x="85496" y="23495"/>
                    </a:lnTo>
                    <a:lnTo>
                      <a:pt x="76504" y="11531"/>
                    </a:lnTo>
                    <a:lnTo>
                      <a:pt x="63792" y="3517"/>
                    </a:lnTo>
                    <a:lnTo>
                      <a:pt x="48780" y="0"/>
                    </a:lnTo>
                    <a:lnTo>
                      <a:pt x="32969" y="1574"/>
                    </a:lnTo>
                    <a:lnTo>
                      <a:pt x="18592" y="8331"/>
                    </a:lnTo>
                    <a:lnTo>
                      <a:pt x="7886" y="19291"/>
                    </a:lnTo>
                    <a:lnTo>
                      <a:pt x="1473" y="33502"/>
                    </a:lnTo>
                    <a:lnTo>
                      <a:pt x="0" y="50025"/>
                    </a:lnTo>
                    <a:lnTo>
                      <a:pt x="3873" y="65443"/>
                    </a:lnTo>
                    <a:lnTo>
                      <a:pt x="12547" y="78193"/>
                    </a:lnTo>
                    <a:lnTo>
                      <a:pt x="25057" y="87274"/>
                    </a:lnTo>
                    <a:lnTo>
                      <a:pt x="40449" y="91706"/>
                    </a:lnTo>
                    <a:lnTo>
                      <a:pt x="55486" y="90881"/>
                    </a:lnTo>
                    <a:lnTo>
                      <a:pt x="69202" y="85725"/>
                    </a:lnTo>
                    <a:lnTo>
                      <a:pt x="80073" y="77050"/>
                    </a:lnTo>
                    <a:lnTo>
                      <a:pt x="86550" y="65697"/>
                    </a:lnTo>
                    <a:close/>
                  </a:path>
                  <a:path w="407670" h="92075">
                    <a:moveTo>
                      <a:pt x="248310" y="5041"/>
                    </a:moveTo>
                    <a:lnTo>
                      <a:pt x="247891" y="1981"/>
                    </a:lnTo>
                    <a:lnTo>
                      <a:pt x="230530" y="1981"/>
                    </a:lnTo>
                    <a:lnTo>
                      <a:pt x="230479" y="56045"/>
                    </a:lnTo>
                    <a:lnTo>
                      <a:pt x="230009" y="58445"/>
                    </a:lnTo>
                    <a:lnTo>
                      <a:pt x="227469" y="65659"/>
                    </a:lnTo>
                    <a:lnTo>
                      <a:pt x="223088" y="70967"/>
                    </a:lnTo>
                    <a:lnTo>
                      <a:pt x="217068" y="74244"/>
                    </a:lnTo>
                    <a:lnTo>
                      <a:pt x="209588" y="75349"/>
                    </a:lnTo>
                    <a:lnTo>
                      <a:pt x="202044" y="74231"/>
                    </a:lnTo>
                    <a:lnTo>
                      <a:pt x="188417" y="5054"/>
                    </a:lnTo>
                    <a:lnTo>
                      <a:pt x="188010" y="1790"/>
                    </a:lnTo>
                    <a:lnTo>
                      <a:pt x="171183" y="1790"/>
                    </a:lnTo>
                    <a:lnTo>
                      <a:pt x="170840" y="31254"/>
                    </a:lnTo>
                    <a:lnTo>
                      <a:pt x="174650" y="72720"/>
                    </a:lnTo>
                    <a:lnTo>
                      <a:pt x="207899" y="91973"/>
                    </a:lnTo>
                    <a:lnTo>
                      <a:pt x="211023" y="91973"/>
                    </a:lnTo>
                    <a:lnTo>
                      <a:pt x="247497" y="62217"/>
                    </a:lnTo>
                    <a:lnTo>
                      <a:pt x="248285" y="55651"/>
                    </a:lnTo>
                    <a:lnTo>
                      <a:pt x="248310" y="5041"/>
                    </a:lnTo>
                    <a:close/>
                  </a:path>
                  <a:path w="407670" h="92075">
                    <a:moveTo>
                      <a:pt x="329971" y="54673"/>
                    </a:moveTo>
                    <a:lnTo>
                      <a:pt x="324980" y="47739"/>
                    </a:lnTo>
                    <a:lnTo>
                      <a:pt x="310438" y="40665"/>
                    </a:lnTo>
                    <a:lnTo>
                      <a:pt x="304126" y="38608"/>
                    </a:lnTo>
                    <a:lnTo>
                      <a:pt x="289928" y="33058"/>
                    </a:lnTo>
                    <a:lnTo>
                      <a:pt x="283159" y="29743"/>
                    </a:lnTo>
                    <a:lnTo>
                      <a:pt x="281063" y="27419"/>
                    </a:lnTo>
                    <a:lnTo>
                      <a:pt x="281825" y="20370"/>
                    </a:lnTo>
                    <a:lnTo>
                      <a:pt x="283921" y="18249"/>
                    </a:lnTo>
                    <a:lnTo>
                      <a:pt x="286918" y="16878"/>
                    </a:lnTo>
                    <a:lnTo>
                      <a:pt x="293725" y="15265"/>
                    </a:lnTo>
                    <a:lnTo>
                      <a:pt x="300443" y="16294"/>
                    </a:lnTo>
                    <a:lnTo>
                      <a:pt x="306336" y="19685"/>
                    </a:lnTo>
                    <a:lnTo>
                      <a:pt x="310680" y="25196"/>
                    </a:lnTo>
                    <a:lnTo>
                      <a:pt x="312318" y="28663"/>
                    </a:lnTo>
                    <a:lnTo>
                      <a:pt x="328828" y="24053"/>
                    </a:lnTo>
                    <a:lnTo>
                      <a:pt x="319087" y="8496"/>
                    </a:lnTo>
                    <a:lnTo>
                      <a:pt x="303733" y="914"/>
                    </a:lnTo>
                    <a:lnTo>
                      <a:pt x="286740" y="800"/>
                    </a:lnTo>
                    <a:lnTo>
                      <a:pt x="272059" y="7683"/>
                    </a:lnTo>
                    <a:lnTo>
                      <a:pt x="264769" y="17195"/>
                    </a:lnTo>
                    <a:lnTo>
                      <a:pt x="263067" y="27698"/>
                    </a:lnTo>
                    <a:lnTo>
                      <a:pt x="266852" y="37630"/>
                    </a:lnTo>
                    <a:lnTo>
                      <a:pt x="275958" y="45427"/>
                    </a:lnTo>
                    <a:lnTo>
                      <a:pt x="281381" y="48298"/>
                    </a:lnTo>
                    <a:lnTo>
                      <a:pt x="287401" y="50050"/>
                    </a:lnTo>
                    <a:lnTo>
                      <a:pt x="297345" y="54051"/>
                    </a:lnTo>
                    <a:lnTo>
                      <a:pt x="301637" y="55562"/>
                    </a:lnTo>
                    <a:lnTo>
                      <a:pt x="309295" y="59486"/>
                    </a:lnTo>
                    <a:lnTo>
                      <a:pt x="312000" y="62407"/>
                    </a:lnTo>
                    <a:lnTo>
                      <a:pt x="310527" y="71437"/>
                    </a:lnTo>
                    <a:lnTo>
                      <a:pt x="307365" y="73596"/>
                    </a:lnTo>
                    <a:lnTo>
                      <a:pt x="303415" y="74879"/>
                    </a:lnTo>
                    <a:lnTo>
                      <a:pt x="296341" y="75844"/>
                    </a:lnTo>
                    <a:lnTo>
                      <a:pt x="289483" y="74383"/>
                    </a:lnTo>
                    <a:lnTo>
                      <a:pt x="283502" y="70751"/>
                    </a:lnTo>
                    <a:lnTo>
                      <a:pt x="279019" y="65189"/>
                    </a:lnTo>
                    <a:lnTo>
                      <a:pt x="276809" y="60629"/>
                    </a:lnTo>
                    <a:lnTo>
                      <a:pt x="260210" y="65227"/>
                    </a:lnTo>
                    <a:lnTo>
                      <a:pt x="270052" y="82207"/>
                    </a:lnTo>
                    <a:lnTo>
                      <a:pt x="285051" y="90525"/>
                    </a:lnTo>
                    <a:lnTo>
                      <a:pt x="301625" y="91694"/>
                    </a:lnTo>
                    <a:lnTo>
                      <a:pt x="316242" y="87198"/>
                    </a:lnTo>
                    <a:lnTo>
                      <a:pt x="322122" y="83070"/>
                    </a:lnTo>
                    <a:lnTo>
                      <a:pt x="326402" y="77939"/>
                    </a:lnTo>
                    <a:lnTo>
                      <a:pt x="329031" y="71805"/>
                    </a:lnTo>
                    <a:lnTo>
                      <a:pt x="329933" y="64630"/>
                    </a:lnTo>
                    <a:lnTo>
                      <a:pt x="329971" y="54673"/>
                    </a:lnTo>
                    <a:close/>
                  </a:path>
                  <a:path w="407670" h="92075">
                    <a:moveTo>
                      <a:pt x="407466" y="2095"/>
                    </a:moveTo>
                    <a:lnTo>
                      <a:pt x="334924" y="2095"/>
                    </a:lnTo>
                    <a:lnTo>
                      <a:pt x="334924" y="18402"/>
                    </a:lnTo>
                    <a:lnTo>
                      <a:pt x="362102" y="18402"/>
                    </a:lnTo>
                    <a:lnTo>
                      <a:pt x="362102" y="89954"/>
                    </a:lnTo>
                    <a:lnTo>
                      <a:pt x="379768" y="89954"/>
                    </a:lnTo>
                    <a:lnTo>
                      <a:pt x="379768" y="18389"/>
                    </a:lnTo>
                    <a:lnTo>
                      <a:pt x="407466" y="18389"/>
                    </a:lnTo>
                    <a:lnTo>
                      <a:pt x="407466" y="2095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raphic 28">
                <a:extLst>
                  <a:ext uri="{FF2B5EF4-FFF2-40B4-BE49-F238E27FC236}">
                    <a16:creationId xmlns:a16="http://schemas.microsoft.com/office/drawing/2014/main" id="{3849DFE0-85C3-2702-544B-34330A88B561}"/>
                  </a:ext>
                </a:extLst>
              </p:cNvPr>
              <p:cNvSpPr/>
              <p:nvPr/>
            </p:nvSpPr>
            <p:spPr>
              <a:xfrm>
                <a:off x="332740" y="267"/>
                <a:ext cx="7239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88265">
                    <a:moveTo>
                      <a:pt x="72136" y="0"/>
                    </a:moveTo>
                    <a:lnTo>
                      <a:pt x="0" y="0"/>
                    </a:lnTo>
                    <a:lnTo>
                      <a:pt x="0" y="16040"/>
                    </a:lnTo>
                    <a:lnTo>
                      <a:pt x="26962" y="16040"/>
                    </a:lnTo>
                    <a:lnTo>
                      <a:pt x="26962" y="87693"/>
                    </a:lnTo>
                    <a:lnTo>
                      <a:pt x="45059" y="87693"/>
                    </a:lnTo>
                    <a:lnTo>
                      <a:pt x="45059" y="15887"/>
                    </a:lnTo>
                    <a:lnTo>
                      <a:pt x="72136" y="15887"/>
                    </a:lnTo>
                    <a:lnTo>
                      <a:pt x="72136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raphic 29">
                <a:extLst>
                  <a:ext uri="{FF2B5EF4-FFF2-40B4-BE49-F238E27FC236}">
                    <a16:creationId xmlns:a16="http://schemas.microsoft.com/office/drawing/2014/main" id="{4D0DA664-C989-0BCD-BEFA-F990119AFA77}"/>
                  </a:ext>
                </a:extLst>
              </p:cNvPr>
              <p:cNvSpPr/>
              <p:nvPr/>
            </p:nvSpPr>
            <p:spPr>
              <a:xfrm>
                <a:off x="99923" y="124103"/>
                <a:ext cx="6096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8265">
                    <a:moveTo>
                      <a:pt x="17551" y="0"/>
                    </a:moveTo>
                    <a:lnTo>
                      <a:pt x="0" y="0"/>
                    </a:lnTo>
                    <a:lnTo>
                      <a:pt x="0" y="87998"/>
                    </a:lnTo>
                    <a:lnTo>
                      <a:pt x="60718" y="87998"/>
                    </a:lnTo>
                    <a:lnTo>
                      <a:pt x="60718" y="71424"/>
                    </a:lnTo>
                    <a:lnTo>
                      <a:pt x="17551" y="71424"/>
                    </a:lnTo>
                    <a:lnTo>
                      <a:pt x="17551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raphic 30">
                <a:extLst>
                  <a:ext uri="{FF2B5EF4-FFF2-40B4-BE49-F238E27FC236}">
                    <a16:creationId xmlns:a16="http://schemas.microsoft.com/office/drawing/2014/main" id="{91AD9EE4-A636-78F8-5565-8F5BD115ADCB}"/>
                  </a:ext>
                </a:extLst>
              </p:cNvPr>
              <p:cNvSpPr/>
              <p:nvPr/>
            </p:nvSpPr>
            <p:spPr>
              <a:xfrm>
                <a:off x="278163" y="0"/>
                <a:ext cx="6096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7630">
                    <a:moveTo>
                      <a:pt x="17132" y="0"/>
                    </a:moveTo>
                    <a:lnTo>
                      <a:pt x="0" y="0"/>
                    </a:lnTo>
                    <a:lnTo>
                      <a:pt x="0" y="87553"/>
                    </a:lnTo>
                    <a:lnTo>
                      <a:pt x="60756" y="87553"/>
                    </a:lnTo>
                    <a:lnTo>
                      <a:pt x="60756" y="71424"/>
                    </a:lnTo>
                    <a:lnTo>
                      <a:pt x="17132" y="71424"/>
                    </a:lnTo>
                    <a:lnTo>
                      <a:pt x="17132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40" name="Graphic 31">
                <a:extLst>
                  <a:ext uri="{FF2B5EF4-FFF2-40B4-BE49-F238E27FC236}">
                    <a16:creationId xmlns:a16="http://schemas.microsoft.com/office/drawing/2014/main" id="{3A125C9E-E21B-3915-1AAE-07F3EA915991}"/>
                  </a:ext>
                </a:extLst>
              </p:cNvPr>
              <p:cNvSpPr/>
              <p:nvPr/>
            </p:nvSpPr>
            <p:spPr>
              <a:xfrm>
                <a:off x="206584" y="26629"/>
                <a:ext cx="3429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39700">
                    <a:moveTo>
                      <a:pt x="27825" y="29692"/>
                    </a:moveTo>
                    <a:lnTo>
                      <a:pt x="13881" y="0"/>
                    </a:lnTo>
                    <a:lnTo>
                      <a:pt x="0" y="29692"/>
                    </a:lnTo>
                    <a:lnTo>
                      <a:pt x="27825" y="29692"/>
                    </a:lnTo>
                    <a:close/>
                  </a:path>
                  <a:path w="342900" h="139700">
                    <a:moveTo>
                      <a:pt x="342633" y="131978"/>
                    </a:moveTo>
                    <a:lnTo>
                      <a:pt x="342430" y="120637"/>
                    </a:lnTo>
                    <a:lnTo>
                      <a:pt x="339178" y="115976"/>
                    </a:lnTo>
                    <a:lnTo>
                      <a:pt x="327012" y="112991"/>
                    </a:lnTo>
                    <a:lnTo>
                      <a:pt x="320065" y="113703"/>
                    </a:lnTo>
                    <a:lnTo>
                      <a:pt x="313042" y="113893"/>
                    </a:lnTo>
                    <a:lnTo>
                      <a:pt x="313042" y="139433"/>
                    </a:lnTo>
                    <a:lnTo>
                      <a:pt x="320319" y="138988"/>
                    </a:lnTo>
                    <a:lnTo>
                      <a:pt x="327139" y="139141"/>
                    </a:lnTo>
                    <a:lnTo>
                      <a:pt x="339547" y="136994"/>
                    </a:lnTo>
                    <a:lnTo>
                      <a:pt x="342633" y="131978"/>
                    </a:lnTo>
                    <a:close/>
                  </a:path>
                </a:pathLst>
              </a:custGeom>
              <a:solidFill>
                <a:srgbClr val="FDFEFF"/>
              </a:solidFill>
            </p:spPr>
            <p:txBody>
              <a:bodyPr wrap="square" lIns="0" tIns="0" rIns="0" bIns="0">
                <a:prstTxWarp prst="textNoShape">
                  <a:avLst/>
                </a:prstTxWarp>
                <a:noAutofit/>
              </a:bodyPr>
              <a:lstStyle/>
              <a:p>
                <a:endParaRPr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" name="Image 32">
              <a:extLst>
                <a:ext uri="{FF2B5EF4-FFF2-40B4-BE49-F238E27FC236}">
                  <a16:creationId xmlns:a16="http://schemas.microsoft.com/office/drawing/2014/main" id="{E850F6E0-99BF-42FD-76E8-44D52540AA31}"/>
                </a:ext>
              </a:extLst>
            </p:cNvPr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1785" y="6180774"/>
              <a:ext cx="470535" cy="47117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6715B97-ECA4-2080-BB25-7BAB72631B76}"/>
              </a:ext>
            </a:extLst>
          </p:cNvPr>
          <p:cNvSpPr/>
          <p:nvPr/>
        </p:nvSpPr>
        <p:spPr>
          <a:xfrm>
            <a:off x="11538449" y="6279542"/>
            <a:ext cx="638805" cy="49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8011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38" descr="Close-up of two people holding hands"/>
          <p:cNvSpPr/>
          <p:nvPr/>
        </p:nvSpPr>
        <p:spPr>
          <a:xfrm>
            <a:off x="7400" y="-14717"/>
            <a:ext cx="6221201" cy="68285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617D-0473-AC11-B810-4BE73A488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21DBBA-688F-3282-09DB-4DB5EEE93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Séance 16.</a:t>
            </a:r>
          </a:p>
        </p:txBody>
      </p:sp>
      <p:pic>
        <p:nvPicPr>
          <p:cNvPr id="9" name="Google Shape;180;p8">
            <a:extLst>
              <a:ext uri="{FF2B5EF4-FFF2-40B4-BE49-F238E27FC236}">
                <a16:creationId xmlns:a16="http://schemas.microsoft.com/office/drawing/2014/main" id="{43578AC0-989D-2DCF-9492-03C96E4A0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720" r="16101"/>
          <a:stretch/>
        </p:blipFill>
        <p:spPr>
          <a:xfrm>
            <a:off x="0" y="0"/>
            <a:ext cx="6696000" cy="6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38;p296">
            <a:extLst>
              <a:ext uri="{FF2B5EF4-FFF2-40B4-BE49-F238E27FC236}">
                <a16:creationId xmlns:a16="http://schemas.microsoft.com/office/drawing/2014/main" id="{654746B4-11C8-586C-3540-85560C49F7C8}"/>
              </a:ext>
            </a:extLst>
          </p:cNvPr>
          <p:cNvSpPr txBox="1"/>
          <p:nvPr/>
        </p:nvSpPr>
        <p:spPr>
          <a:xfrm>
            <a:off x="5193749" y="5703476"/>
            <a:ext cx="14797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 UNFPA</a:t>
            </a:r>
            <a:endParaRPr sz="24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A7707-7A2E-96AB-3516-05EF42617285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16.2</a:t>
            </a:r>
          </a:p>
        </p:txBody>
      </p:sp>
    </p:spTree>
    <p:extLst>
      <p:ext uri="{BB962C8B-B14F-4D97-AF65-F5344CB8AC3E}">
        <p14:creationId xmlns:p14="http://schemas.microsoft.com/office/powerpoint/2010/main" val="108335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95"/>
          <p:cNvSpPr/>
          <p:nvPr/>
        </p:nvSpPr>
        <p:spPr>
          <a:xfrm>
            <a:off x="0" y="21000"/>
            <a:ext cx="6937976" cy="613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020A0D-4818-7FE3-2DAD-0062E6D8C5C2}"/>
              </a:ext>
            </a:extLst>
          </p:cNvPr>
          <p:cNvGrpSpPr/>
          <p:nvPr/>
        </p:nvGrpSpPr>
        <p:grpSpPr>
          <a:xfrm>
            <a:off x="6609145" y="343648"/>
            <a:ext cx="5582855" cy="4618978"/>
            <a:chOff x="6620720" y="369536"/>
            <a:chExt cx="5582855" cy="4618978"/>
          </a:xfrm>
        </p:grpSpPr>
        <p:sp>
          <p:nvSpPr>
            <p:cNvPr id="2625" name="Google Shape;2625;p295"/>
            <p:cNvSpPr txBox="1"/>
            <p:nvPr/>
          </p:nvSpPr>
          <p:spPr>
            <a:xfrm>
              <a:off x="6620720" y="369536"/>
              <a:ext cx="5377029" cy="2305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457189" lvl="1" indent="-457189">
                <a:lnSpc>
                  <a:spcPct val="108000"/>
                </a:lnSpc>
                <a:spcAft>
                  <a:spcPts val="800"/>
                </a:spcAft>
                <a:buClr>
                  <a:srgbClr val="00B0F0"/>
                </a:buClr>
                <a:buSzPct val="100000"/>
                <a:buFont typeface="Arial"/>
                <a:buChar char="■"/>
                <a:defRPr sz="2000">
                  <a:latin typeface="Arial" panose="020B0604020202020204" pitchFamily="34" charset="0"/>
                </a:defRPr>
              </a:pPr>
              <a:r>
                <a:rPr sz="1700" dirty="0"/>
                <a:t>En tant que personnel de santé de première </a:t>
              </a:r>
              <a:r>
                <a:rPr sz="1700" dirty="0" err="1"/>
                <a:t>ligne</a:t>
              </a:r>
              <a:r>
                <a:rPr sz="1700" dirty="0"/>
                <a:t>, </a:t>
              </a:r>
              <a:r>
                <a:rPr sz="1700" dirty="0" err="1"/>
                <a:t>vous</a:t>
              </a:r>
              <a:r>
                <a:rPr sz="1700" dirty="0"/>
                <a:t> </a:t>
              </a:r>
              <a:r>
                <a:rPr sz="1700" dirty="0" err="1"/>
                <a:t>avez</a:t>
              </a:r>
              <a:r>
                <a:rPr sz="1700" dirty="0"/>
                <a:t> un </a:t>
              </a:r>
              <a:r>
                <a:rPr sz="1700" dirty="0" err="1"/>
                <a:t>rôle</a:t>
              </a:r>
              <a:r>
                <a:rPr sz="1700" dirty="0"/>
                <a:t> </a:t>
              </a:r>
              <a:r>
                <a:rPr sz="1700" dirty="0" err="1"/>
                <a:t>essentiel</a:t>
              </a:r>
              <a:r>
                <a:rPr sz="1700" dirty="0"/>
                <a:t> à </a:t>
              </a:r>
              <a:r>
                <a:rPr sz="1700" dirty="0" err="1"/>
                <a:t>jouer</a:t>
              </a:r>
              <a:r>
                <a:rPr sz="1700" dirty="0"/>
                <a:t> pour </a:t>
              </a:r>
              <a:r>
                <a:rPr sz="1700" dirty="0" err="1"/>
                <a:t>répondre</a:t>
              </a:r>
              <a:r>
                <a:rPr sz="1700" dirty="0"/>
                <a:t> à la VBG et </a:t>
              </a:r>
              <a:r>
                <a:rPr sz="1700" dirty="0" err="1"/>
                <a:t>redonner</a:t>
              </a:r>
              <a:r>
                <a:rPr sz="1700" dirty="0"/>
                <a:t> du </a:t>
              </a:r>
              <a:r>
                <a:rPr sz="1700" dirty="0" err="1"/>
                <a:t>pouvoir</a:t>
              </a:r>
              <a:r>
                <a:rPr sz="1700" dirty="0"/>
                <a:t> aux </a:t>
              </a:r>
              <a:r>
                <a:rPr sz="1700" dirty="0" err="1"/>
                <a:t>personnes</a:t>
              </a:r>
              <a:r>
                <a:rPr sz="1700" dirty="0"/>
                <a:t> </a:t>
              </a:r>
              <a:r>
                <a:rPr sz="1700" dirty="0" err="1"/>
                <a:t>survivantes</a:t>
              </a:r>
              <a:r>
                <a:rPr sz="1700" dirty="0"/>
                <a:t>. </a:t>
              </a:r>
              <a:endParaRPr sz="1700" dirty="0">
                <a:latin typeface="Arial" panose="020B0604020202020204" pitchFamily="34" charset="0"/>
              </a:endParaRPr>
            </a:p>
            <a:p>
              <a:pPr marL="457189" lvl="1" indent="-457189">
                <a:lnSpc>
                  <a:spcPct val="108000"/>
                </a:lnSpc>
                <a:spcAft>
                  <a:spcPts val="800"/>
                </a:spcAft>
                <a:buClr>
                  <a:srgbClr val="00B0F0"/>
                </a:buClr>
                <a:buSzPct val="100000"/>
                <a:buFont typeface="Arial"/>
                <a:buChar char="■"/>
                <a:defRPr sz="2000">
                  <a:latin typeface="Arial" panose="020B0604020202020204" pitchFamily="34" charset="0"/>
                </a:defRPr>
              </a:pPr>
              <a:r>
                <a:rPr sz="1700" dirty="0"/>
                <a:t>Cette formation </a:t>
              </a:r>
              <a:r>
                <a:rPr sz="1700" dirty="0" err="1"/>
                <a:t>n’est</a:t>
              </a:r>
              <a:r>
                <a:rPr sz="1700" dirty="0"/>
                <a:t> </a:t>
              </a:r>
              <a:r>
                <a:rPr sz="1700" dirty="0" err="1"/>
                <a:t>qu’un</a:t>
              </a:r>
              <a:r>
                <a:rPr sz="1700" dirty="0"/>
                <a:t> début. </a:t>
              </a:r>
              <a:r>
                <a:rPr sz="1700" dirty="0" err="1"/>
                <a:t>L’apprentissage</a:t>
              </a:r>
              <a:r>
                <a:rPr sz="1700" dirty="0"/>
                <a:t> et </a:t>
              </a:r>
              <a:r>
                <a:rPr sz="1700" dirty="0" err="1"/>
                <a:t>l’acquisition</a:t>
              </a:r>
              <a:r>
                <a:rPr sz="1700" dirty="0"/>
                <a:t> de </a:t>
              </a:r>
              <a:r>
                <a:rPr sz="1700" dirty="0" err="1"/>
                <a:t>compétences</a:t>
              </a:r>
              <a:r>
                <a:rPr sz="1700" dirty="0"/>
                <a:t> </a:t>
              </a:r>
              <a:r>
                <a:rPr sz="1700" dirty="0" err="1"/>
                <a:t>sont</a:t>
              </a:r>
              <a:r>
                <a:rPr sz="1700" dirty="0"/>
                <a:t> des processus </a:t>
              </a:r>
              <a:r>
                <a:rPr sz="1700" dirty="0" err="1"/>
                <a:t>continus</a:t>
              </a:r>
              <a:r>
                <a:rPr sz="1700" dirty="0"/>
                <a:t>. </a:t>
              </a:r>
              <a:r>
                <a:rPr sz="1700" dirty="0" err="1"/>
                <a:t>N’hésitez</a:t>
              </a:r>
              <a:r>
                <a:rPr sz="1700" dirty="0"/>
                <a:t> pas à : </a:t>
              </a:r>
              <a:endParaRPr sz="1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295"/>
            <p:cNvSpPr/>
            <p:nvPr/>
          </p:nvSpPr>
          <p:spPr>
            <a:xfrm>
              <a:off x="7093251" y="2503145"/>
              <a:ext cx="5110324" cy="2485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spAutoFit/>
            </a:bodyPr>
            <a:lstStyle/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1700" dirty="0"/>
                <a:t>S</a:t>
              </a:r>
              <a:r>
                <a:rPr sz="1700" dirty="0" err="1"/>
                <a:t>uivre</a:t>
              </a:r>
              <a:r>
                <a:rPr sz="1700" dirty="0"/>
                <a:t> </a:t>
              </a:r>
              <a:r>
                <a:rPr sz="1700" dirty="0" err="1"/>
                <a:t>une</a:t>
              </a:r>
              <a:r>
                <a:rPr sz="1700" dirty="0"/>
                <a:t> formation de remise à </a:t>
              </a:r>
              <a:r>
                <a:rPr sz="1700" dirty="0" err="1"/>
                <a:t>niveau</a:t>
              </a:r>
              <a:r>
                <a:rPr sz="1700" dirty="0"/>
                <a:t> sur des </a:t>
              </a:r>
              <a:r>
                <a:rPr sz="1700" dirty="0" err="1"/>
                <a:t>compétences</a:t>
              </a:r>
              <a:r>
                <a:rPr sz="1700" dirty="0"/>
                <a:t> et des </a:t>
              </a:r>
              <a:r>
                <a:rPr sz="1700" dirty="0" err="1"/>
                <a:t>sujets</a:t>
              </a:r>
              <a:r>
                <a:rPr sz="1700" dirty="0"/>
                <a:t> </a:t>
              </a:r>
              <a:r>
                <a:rPr sz="1700" dirty="0" err="1"/>
                <a:t>difficiles</a:t>
              </a:r>
              <a:r>
                <a:rPr lang="fr-FR" sz="1700" dirty="0"/>
                <a:t>.</a:t>
              </a:r>
              <a:endParaRPr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1700" dirty="0"/>
                <a:t>P</a:t>
              </a:r>
              <a:r>
                <a:rPr sz="1700" dirty="0" err="1"/>
                <a:t>articiper</a:t>
              </a:r>
              <a:r>
                <a:rPr sz="1700" dirty="0"/>
                <a:t> à </a:t>
              </a:r>
              <a:r>
                <a:rPr sz="1700" dirty="0" err="1"/>
                <a:t>l’examen</a:t>
              </a:r>
              <a:r>
                <a:rPr sz="1700" dirty="0"/>
                <a:t> des </a:t>
              </a:r>
              <a:r>
                <a:rPr sz="1700" dirty="0" err="1"/>
                <a:t>cas</a:t>
              </a:r>
              <a:r>
                <a:rPr sz="1700" dirty="0"/>
                <a:t> </a:t>
              </a:r>
              <a:r>
                <a:rPr sz="1700" dirty="0" err="1"/>
                <a:t>cliniques</a:t>
              </a:r>
              <a:r>
                <a:rPr lang="fr-FR" sz="1700" dirty="0"/>
                <a:t>.</a:t>
              </a:r>
              <a:endParaRPr sz="1700" dirty="0">
                <a:latin typeface="Arial" panose="020B0604020202020204" pitchFamily="34" charset="0"/>
              </a:endParaRPr>
            </a:p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1700" dirty="0"/>
                <a:t>C</a:t>
              </a:r>
              <a:r>
                <a:rPr sz="1700" dirty="0" err="1"/>
                <a:t>onsulter</a:t>
              </a:r>
              <a:r>
                <a:rPr sz="1700" dirty="0"/>
                <a:t> les aide-</a:t>
              </a:r>
              <a:r>
                <a:rPr sz="1700" dirty="0" err="1"/>
                <a:t>mémoires</a:t>
              </a:r>
              <a:r>
                <a:rPr sz="1700" dirty="0"/>
                <a:t> et les rappels</a:t>
              </a:r>
              <a:r>
                <a:rPr lang="fr-FR" sz="1700" dirty="0"/>
                <a:t>.</a:t>
              </a:r>
              <a:endParaRPr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1700" dirty="0"/>
                <a:t>P</a:t>
              </a:r>
              <a:r>
                <a:rPr sz="1700" dirty="0" err="1"/>
                <a:t>oursuivre</a:t>
              </a:r>
              <a:r>
                <a:rPr sz="1700" dirty="0"/>
                <a:t> </a:t>
              </a:r>
              <a:r>
                <a:rPr sz="1700" dirty="0" err="1"/>
                <a:t>votre</a:t>
              </a:r>
              <a:r>
                <a:rPr sz="1700" dirty="0"/>
                <a:t> </a:t>
              </a:r>
              <a:r>
                <a:rPr sz="1700" dirty="0" err="1"/>
                <a:t>autoapprentissage</a:t>
              </a:r>
              <a:r>
                <a:rPr lang="fr-FR" sz="1700" dirty="0"/>
                <a:t>.</a:t>
              </a:r>
              <a:endParaRPr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83108" indent="-383108">
                <a:lnSpc>
                  <a:spcPct val="108000"/>
                </a:lnSpc>
                <a:spcAft>
                  <a:spcPts val="600"/>
                </a:spcAft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lang="fr-FR" sz="1700" dirty="0">
                  <a:solidFill>
                    <a:srgbClr val="000000"/>
                  </a:solidFill>
                </a:rPr>
                <a:t>D</a:t>
              </a:r>
              <a:r>
                <a:rPr sz="1700" dirty="0" err="1">
                  <a:solidFill>
                    <a:srgbClr val="000000"/>
                  </a:solidFill>
                </a:rPr>
                <a:t>emander</a:t>
              </a:r>
              <a:r>
                <a:rPr sz="1700" dirty="0">
                  <a:solidFill>
                    <a:srgbClr val="000000"/>
                  </a:solidFill>
                </a:rPr>
                <a:t> à des </a:t>
              </a:r>
              <a:r>
                <a:rPr sz="1700" dirty="0" err="1">
                  <a:solidFill>
                    <a:srgbClr val="000000"/>
                  </a:solidFill>
                </a:rPr>
                <a:t>cliniciens</a:t>
              </a:r>
              <a:r>
                <a:rPr sz="1700" dirty="0">
                  <a:solidFill>
                    <a:srgbClr val="000000"/>
                  </a:solidFill>
                </a:rPr>
                <a:t> </a:t>
              </a:r>
              <a:r>
                <a:rPr sz="1700" dirty="0" err="1">
                  <a:solidFill>
                    <a:srgbClr val="000000"/>
                  </a:solidFill>
                </a:rPr>
                <a:t>expérimentés</a:t>
              </a:r>
              <a:r>
                <a:rPr sz="1700" dirty="0">
                  <a:solidFill>
                    <a:srgbClr val="000000"/>
                  </a:solidFill>
                </a:rPr>
                <a:t> de </a:t>
              </a:r>
              <a:r>
                <a:rPr sz="1700" dirty="0" err="1">
                  <a:solidFill>
                    <a:srgbClr val="000000"/>
                  </a:solidFill>
                </a:rPr>
                <a:t>servir</a:t>
              </a:r>
              <a:r>
                <a:rPr sz="1700" dirty="0">
                  <a:solidFill>
                    <a:srgbClr val="000000"/>
                  </a:solidFill>
                </a:rPr>
                <a:t> de mentors</a:t>
              </a:r>
              <a:r>
                <a:rPr lang="fr-FR" sz="1700" dirty="0">
                  <a:solidFill>
                    <a:schemeClr val="dk1"/>
                  </a:solidFill>
                </a:rPr>
                <a:t>.</a:t>
              </a:r>
              <a:endParaRPr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E4386C-C155-8C44-9A3C-32FC0C15126E}"/>
              </a:ext>
            </a:extLst>
          </p:cNvPr>
          <p:cNvGrpSpPr/>
          <p:nvPr/>
        </p:nvGrpSpPr>
        <p:grpSpPr>
          <a:xfrm>
            <a:off x="0" y="-10830"/>
            <a:ext cx="6384290" cy="5979666"/>
            <a:chOff x="289251" y="0"/>
            <a:chExt cx="6384290" cy="5979666"/>
          </a:xfrm>
        </p:grpSpPr>
        <p:sp>
          <p:nvSpPr>
            <p:cNvPr id="5" name="Google Shape;2638;p296">
              <a:extLst>
                <a:ext uri="{FF2B5EF4-FFF2-40B4-BE49-F238E27FC236}">
                  <a16:creationId xmlns:a16="http://schemas.microsoft.com/office/drawing/2014/main" id="{99A0662C-8AD3-E1D4-C73D-88BBFDF28ED2}"/>
                </a:ext>
              </a:extLst>
            </p:cNvPr>
            <p:cNvSpPr txBox="1"/>
            <p:nvPr/>
          </p:nvSpPr>
          <p:spPr>
            <a:xfrm>
              <a:off x="5193749" y="5671944"/>
              <a:ext cx="1479792" cy="3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r">
                <a:def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© UNFPA</a:t>
              </a:r>
              <a:endParaRPr sz="2400">
                <a:latin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01ECD3-4725-F46E-ECB3-487D6C587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251" y="0"/>
              <a:ext cx="6384290" cy="5657850"/>
            </a:xfrm>
            <a:prstGeom prst="rect">
              <a:avLst/>
            </a:prstGeom>
          </p:spPr>
        </p:pic>
        <p:sp>
          <p:nvSpPr>
            <p:cNvPr id="7" name="Google Shape;2637;p296">
              <a:extLst>
                <a:ext uri="{FF2B5EF4-FFF2-40B4-BE49-F238E27FC236}">
                  <a16:creationId xmlns:a16="http://schemas.microsoft.com/office/drawing/2014/main" id="{67B7DEC7-8CA5-13CB-445E-3EC4FCFA937C}"/>
                </a:ext>
              </a:extLst>
            </p:cNvPr>
            <p:cNvSpPr txBox="1"/>
            <p:nvPr/>
          </p:nvSpPr>
          <p:spPr>
            <a:xfrm>
              <a:off x="1414778" y="2655572"/>
              <a:ext cx="4133236" cy="10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  <a:defRPr sz="4800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Dernières réflexions</a:t>
              </a:r>
              <a:endParaRPr sz="48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12F96E-011D-83C3-CF12-8F0DCA9DD321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16.3</a:t>
            </a:r>
          </a:p>
        </p:txBody>
      </p:sp>
    </p:spTree>
    <p:extLst>
      <p:ext uri="{BB962C8B-B14F-4D97-AF65-F5344CB8AC3E}">
        <p14:creationId xmlns:p14="http://schemas.microsoft.com/office/powerpoint/2010/main" val="361267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96"/>
          <p:cNvSpPr txBox="1"/>
          <p:nvPr/>
        </p:nvSpPr>
        <p:spPr>
          <a:xfrm>
            <a:off x="6667018" y="531567"/>
            <a:ext cx="5046566" cy="4726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lvl="1" indent="-457189">
              <a:lnSpc>
                <a:spcPct val="108000"/>
              </a:lnSpc>
              <a:spcAft>
                <a:spcPts val="1400"/>
              </a:spcAft>
              <a:buClr>
                <a:srgbClr val="00B0F0"/>
              </a:buClr>
              <a:buSzPct val="100000"/>
              <a:buFont typeface="Arial"/>
              <a:buChar char="■"/>
              <a:defRPr sz="2000">
                <a:latin typeface="Arial" panose="020B0604020202020204" pitchFamily="34" charset="0"/>
              </a:defRPr>
            </a:pPr>
            <a:r>
              <a:rPr dirty="0"/>
              <a:t>Ne sous-</a:t>
            </a:r>
            <a:r>
              <a:rPr dirty="0" err="1"/>
              <a:t>estimez</a:t>
            </a:r>
            <a:r>
              <a:rPr dirty="0"/>
              <a:t> pas </a:t>
            </a:r>
            <a:r>
              <a:rPr dirty="0" err="1"/>
              <a:t>l’importance</a:t>
            </a:r>
            <a:r>
              <a:rPr dirty="0"/>
              <a:t> de </a:t>
            </a:r>
            <a:r>
              <a:rPr dirty="0" err="1"/>
              <a:t>l’approche</a:t>
            </a:r>
            <a:r>
              <a:rPr dirty="0"/>
              <a:t> VIVRE dans le </a:t>
            </a:r>
            <a:r>
              <a:rPr dirty="0" err="1"/>
              <a:t>rétablissement</a:t>
            </a:r>
            <a:r>
              <a:rPr dirty="0"/>
              <a:t> et la </a:t>
            </a:r>
            <a:r>
              <a:rPr dirty="0" err="1"/>
              <a:t>guérison</a:t>
            </a:r>
            <a:r>
              <a:rPr dirty="0"/>
              <a:t> des </a:t>
            </a:r>
            <a:r>
              <a:rPr dirty="0" err="1"/>
              <a:t>personnes</a:t>
            </a:r>
            <a:r>
              <a:rPr dirty="0"/>
              <a:t> </a:t>
            </a:r>
            <a:r>
              <a:rPr dirty="0" err="1"/>
              <a:t>survivantes</a:t>
            </a:r>
            <a:r>
              <a:rPr dirty="0"/>
              <a:t>. Il </a:t>
            </a:r>
            <a:r>
              <a:rPr dirty="0" err="1"/>
              <a:t>sʼagit</a:t>
            </a:r>
            <a:r>
              <a:rPr dirty="0"/>
              <a:t> </a:t>
            </a:r>
            <a:r>
              <a:rPr dirty="0" err="1"/>
              <a:t>dʼune</a:t>
            </a:r>
            <a:r>
              <a:rPr dirty="0"/>
              <a:t> </a:t>
            </a:r>
            <a:r>
              <a:rPr dirty="0" err="1"/>
              <a:t>composante</a:t>
            </a:r>
            <a:r>
              <a:rPr dirty="0"/>
              <a:t> </a:t>
            </a:r>
            <a:r>
              <a:rPr dirty="0" err="1"/>
              <a:t>essentielle</a:t>
            </a:r>
            <a:r>
              <a:rPr dirty="0"/>
              <a:t> des </a:t>
            </a:r>
            <a:r>
              <a:rPr dirty="0" err="1"/>
              <a:t>soins</a:t>
            </a:r>
            <a:r>
              <a:rPr dirty="0"/>
              <a:t> </a:t>
            </a:r>
            <a:r>
              <a:rPr dirty="0" err="1"/>
              <a:t>cliniques</a:t>
            </a:r>
            <a:r>
              <a:rPr dirty="0"/>
              <a:t>.</a:t>
            </a:r>
            <a:endParaRPr sz="2000" dirty="0">
              <a:latin typeface="Arial" panose="020B0604020202020204" pitchFamily="34" charset="0"/>
            </a:endParaRPr>
          </a:p>
          <a:p>
            <a:pPr marL="457189" lvl="1" indent="-457189">
              <a:lnSpc>
                <a:spcPct val="108000"/>
              </a:lnSpc>
              <a:spcAft>
                <a:spcPts val="800"/>
              </a:spcAft>
              <a:buClr>
                <a:srgbClr val="00B0F0"/>
              </a:buClr>
              <a:buSzPct val="100000"/>
              <a:buFont typeface="Arial"/>
              <a:buChar char="■"/>
              <a:defRPr sz="2000">
                <a:latin typeface="Arial" panose="020B0604020202020204" pitchFamily="34" charset="0"/>
              </a:defRPr>
            </a:pPr>
            <a:r>
              <a:rPr dirty="0"/>
              <a:t>Les directives de </a:t>
            </a:r>
            <a:r>
              <a:rPr dirty="0" err="1"/>
              <a:t>l’OMS</a:t>
            </a:r>
            <a:r>
              <a:rPr dirty="0"/>
              <a:t> et d</a:t>
            </a:r>
            <a:r>
              <a:rPr lang="fr-FR" dirty="0"/>
              <a:t>e l’IASC</a:t>
            </a:r>
            <a:r>
              <a:rPr dirty="0"/>
              <a:t>, les </a:t>
            </a:r>
            <a:r>
              <a:rPr dirty="0" err="1"/>
              <a:t>protocoles</a:t>
            </a:r>
            <a:r>
              <a:rPr dirty="0"/>
              <a:t> </a:t>
            </a:r>
            <a:r>
              <a:rPr dirty="0" err="1"/>
              <a:t>nationaux</a:t>
            </a:r>
            <a:r>
              <a:rPr dirty="0"/>
              <a:t> et les aide-</a:t>
            </a:r>
            <a:r>
              <a:rPr dirty="0" err="1"/>
              <a:t>mémoires</a:t>
            </a:r>
            <a:r>
              <a:rPr dirty="0"/>
              <a:t> des </a:t>
            </a:r>
            <a:r>
              <a:rPr dirty="0" err="1"/>
              <a:t>agences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régulièrement</a:t>
            </a:r>
            <a:r>
              <a:rPr dirty="0"/>
              <a:t> mis à jour </a:t>
            </a:r>
            <a:r>
              <a:rPr dirty="0" err="1"/>
              <a:t>afin</a:t>
            </a:r>
            <a:r>
              <a:rPr dirty="0"/>
              <a:t> de prendre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compte</a:t>
            </a:r>
            <a:r>
              <a:rPr dirty="0"/>
              <a:t> les </a:t>
            </a:r>
            <a:r>
              <a:rPr dirty="0" err="1"/>
              <a:t>dernières</a:t>
            </a:r>
            <a:r>
              <a:rPr dirty="0"/>
              <a:t> données et </a:t>
            </a:r>
            <a:r>
              <a:rPr dirty="0" err="1"/>
              <a:t>normes</a:t>
            </a:r>
            <a:r>
              <a:rPr dirty="0"/>
              <a:t> de </a:t>
            </a:r>
            <a:r>
              <a:rPr dirty="0" err="1"/>
              <a:t>traitement</a:t>
            </a:r>
            <a:r>
              <a:rPr dirty="0"/>
              <a:t>. Ce </a:t>
            </a:r>
            <a:r>
              <a:rPr dirty="0" err="1"/>
              <a:t>sont</a:t>
            </a:r>
            <a:r>
              <a:rPr dirty="0"/>
              <a:t> des </a:t>
            </a:r>
            <a:r>
              <a:rPr dirty="0" err="1"/>
              <a:t>ressources</a:t>
            </a:r>
            <a:r>
              <a:rPr dirty="0"/>
              <a:t> précieuses. 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636" name="Google Shape;2636;p296"/>
          <p:cNvSpPr/>
          <p:nvPr/>
        </p:nvSpPr>
        <p:spPr>
          <a:xfrm>
            <a:off x="0" y="0"/>
            <a:ext cx="6937976" cy="613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sz="2400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A1EB0A-898D-F373-F61A-9F98AA196903}"/>
              </a:ext>
            </a:extLst>
          </p:cNvPr>
          <p:cNvGrpSpPr/>
          <p:nvPr/>
        </p:nvGrpSpPr>
        <p:grpSpPr>
          <a:xfrm>
            <a:off x="0" y="0"/>
            <a:ext cx="6384290" cy="5979666"/>
            <a:chOff x="289251" y="0"/>
            <a:chExt cx="6384290" cy="5979666"/>
          </a:xfrm>
        </p:grpSpPr>
        <p:sp>
          <p:nvSpPr>
            <p:cNvPr id="2638" name="Google Shape;2638;p296"/>
            <p:cNvSpPr txBox="1"/>
            <p:nvPr/>
          </p:nvSpPr>
          <p:spPr>
            <a:xfrm>
              <a:off x="5193749" y="5671944"/>
              <a:ext cx="1479792" cy="3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r">
                <a:def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© UNFPA</a:t>
              </a:r>
              <a:endParaRPr sz="2400">
                <a:latin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8D915F-A61A-DD37-4A80-ADDFF0F7D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251" y="0"/>
              <a:ext cx="6384290" cy="5657850"/>
            </a:xfrm>
            <a:prstGeom prst="rect">
              <a:avLst/>
            </a:prstGeom>
          </p:spPr>
        </p:pic>
        <p:sp>
          <p:nvSpPr>
            <p:cNvPr id="8" name="Google Shape;2637;p296"/>
            <p:cNvSpPr txBox="1"/>
            <p:nvPr/>
          </p:nvSpPr>
          <p:spPr>
            <a:xfrm>
              <a:off x="1414778" y="2655572"/>
              <a:ext cx="4133236" cy="10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  <a:defRPr sz="4800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Dernières réflexions</a:t>
              </a:r>
              <a:endParaRPr sz="48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99A594B-A290-BEBB-5A0C-56269882B2DB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16.4</a:t>
            </a:r>
          </a:p>
        </p:txBody>
      </p:sp>
    </p:spTree>
    <p:extLst>
      <p:ext uri="{BB962C8B-B14F-4D97-AF65-F5344CB8AC3E}">
        <p14:creationId xmlns:p14="http://schemas.microsoft.com/office/powerpoint/2010/main" val="396248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297"/>
          <p:cNvSpPr txBox="1"/>
          <p:nvPr/>
        </p:nvSpPr>
        <p:spPr>
          <a:xfrm>
            <a:off x="1327697" y="1778246"/>
            <a:ext cx="10375940" cy="344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R="85511">
              <a:lnSpc>
                <a:spcPct val="108000"/>
              </a:lnSpc>
              <a:spcAft>
                <a:spcPts val="800"/>
              </a:spcAft>
              <a:defRPr sz="2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dirty="0"/>
              <a:t>Instructions</a:t>
            </a:r>
            <a:endParaRPr dirty="0"/>
          </a:p>
          <a:p>
            <a:pPr marR="85511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ts val="1800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 err="1"/>
              <a:t>Définissez</a:t>
            </a:r>
            <a:r>
              <a:rPr sz="2000" dirty="0"/>
              <a:t> des </a:t>
            </a:r>
            <a:r>
              <a:rPr sz="2000" dirty="0" err="1"/>
              <a:t>objectifs</a:t>
            </a:r>
            <a:r>
              <a:rPr sz="2000" dirty="0"/>
              <a:t> </a:t>
            </a:r>
            <a:r>
              <a:rPr sz="2000" dirty="0" err="1"/>
              <a:t>spécifiques</a:t>
            </a:r>
            <a:r>
              <a:rPr sz="2000" dirty="0"/>
              <a:t> qui </a:t>
            </a:r>
            <a:r>
              <a:rPr sz="2000" dirty="0" err="1"/>
              <a:t>renforceront</a:t>
            </a:r>
            <a:r>
              <a:rPr sz="2000" dirty="0"/>
              <a:t> </a:t>
            </a:r>
            <a:r>
              <a:rPr sz="2000" dirty="0" err="1"/>
              <a:t>votre</a:t>
            </a:r>
            <a:r>
              <a:rPr sz="2000" dirty="0"/>
              <a:t> </a:t>
            </a:r>
            <a:r>
              <a:rPr sz="2000" dirty="0" err="1"/>
              <a:t>prise</a:t>
            </a:r>
            <a:r>
              <a:rPr sz="2000" dirty="0"/>
              <a:t> </a:t>
            </a:r>
            <a:r>
              <a:rPr sz="2000" dirty="0" err="1"/>
              <a:t>en</a:t>
            </a:r>
            <a:r>
              <a:rPr sz="2000" dirty="0"/>
              <a:t> charge </a:t>
            </a:r>
            <a:r>
              <a:rPr sz="2000" dirty="0" err="1"/>
              <a:t>personnelle</a:t>
            </a:r>
            <a:r>
              <a:rPr sz="2000" dirty="0"/>
              <a:t> des </a:t>
            </a:r>
            <a:r>
              <a:rPr sz="2000" dirty="0" err="1"/>
              <a:t>personnes</a:t>
            </a:r>
            <a:r>
              <a:rPr sz="2000" dirty="0"/>
              <a:t> </a:t>
            </a:r>
            <a:r>
              <a:rPr sz="2000" dirty="0" err="1"/>
              <a:t>survivantes</a:t>
            </a:r>
            <a:r>
              <a:rPr sz="2000" dirty="0"/>
              <a:t> </a:t>
            </a:r>
            <a:r>
              <a:rPr sz="2000" dirty="0" err="1"/>
              <a:t>d’agressions</a:t>
            </a:r>
            <a:r>
              <a:rPr sz="2000" dirty="0"/>
              <a:t> </a:t>
            </a:r>
            <a:r>
              <a:rPr sz="2000" dirty="0" err="1"/>
              <a:t>sexuelles</a:t>
            </a:r>
            <a:r>
              <a:rPr sz="2000" dirty="0"/>
              <a:t> et de VPI.  </a:t>
            </a:r>
            <a:endParaRPr sz="2000" dirty="0">
              <a:latin typeface="Arial" panose="020B0604020202020204" pitchFamily="34" charset="0"/>
            </a:endParaRPr>
          </a:p>
          <a:p>
            <a:pPr marR="85511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ts val="1800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 err="1"/>
              <a:t>Utilisez</a:t>
            </a:r>
            <a:r>
              <a:rPr sz="2000" dirty="0"/>
              <a:t> </a:t>
            </a:r>
            <a:r>
              <a:rPr sz="2000" dirty="0" err="1"/>
              <a:t>l’aide-mémoire</a:t>
            </a:r>
            <a:r>
              <a:rPr sz="2000" dirty="0"/>
              <a:t> 16a (Plan </a:t>
            </a:r>
            <a:r>
              <a:rPr sz="2000" dirty="0" err="1"/>
              <a:t>d’action</a:t>
            </a:r>
            <a:r>
              <a:rPr sz="2000" dirty="0"/>
              <a:t> après la formation) pour noter </a:t>
            </a:r>
            <a:r>
              <a:rPr sz="2000" dirty="0" err="1"/>
              <a:t>vos</a:t>
            </a:r>
            <a:r>
              <a:rPr sz="2000" dirty="0"/>
              <a:t> </a:t>
            </a:r>
            <a:r>
              <a:rPr sz="2000" dirty="0" err="1"/>
              <a:t>objectifs</a:t>
            </a:r>
            <a:r>
              <a:rPr sz="2000" dirty="0"/>
              <a:t>. </a:t>
            </a:r>
            <a:r>
              <a:rPr sz="2000" dirty="0" err="1"/>
              <a:t>Ces</a:t>
            </a:r>
            <a:r>
              <a:rPr sz="2000" dirty="0"/>
              <a:t> </a:t>
            </a:r>
            <a:r>
              <a:rPr sz="2000" dirty="0" err="1"/>
              <a:t>objectifs</a:t>
            </a:r>
            <a:r>
              <a:rPr sz="2000" dirty="0"/>
              <a:t> </a:t>
            </a:r>
            <a:r>
              <a:rPr sz="2000" dirty="0" err="1"/>
              <a:t>peuvent</a:t>
            </a:r>
            <a:r>
              <a:rPr sz="2000" dirty="0"/>
              <a:t> </a:t>
            </a:r>
            <a:r>
              <a:rPr sz="2000" dirty="0" err="1"/>
              <a:t>être</a:t>
            </a:r>
            <a:r>
              <a:rPr sz="2000" dirty="0"/>
              <a:t> </a:t>
            </a:r>
            <a:r>
              <a:rPr sz="2000" dirty="0" err="1"/>
              <a:t>identiques</a:t>
            </a:r>
            <a:r>
              <a:rPr sz="2000" dirty="0"/>
              <a:t> à </a:t>
            </a:r>
            <a:r>
              <a:rPr sz="2000" dirty="0" err="1"/>
              <a:t>ceux</a:t>
            </a:r>
            <a:r>
              <a:rPr sz="2000" dirty="0"/>
              <a:t> </a:t>
            </a:r>
            <a:r>
              <a:rPr sz="2000" dirty="0" err="1"/>
              <a:t>d’autres</a:t>
            </a:r>
            <a:r>
              <a:rPr sz="2000" dirty="0"/>
              <a:t> </a:t>
            </a:r>
            <a:r>
              <a:rPr sz="2000" dirty="0" err="1"/>
              <a:t>membres</a:t>
            </a:r>
            <a:r>
              <a:rPr sz="2000" dirty="0"/>
              <a:t> de </a:t>
            </a:r>
            <a:r>
              <a:rPr sz="2000" dirty="0" err="1"/>
              <a:t>votre</a:t>
            </a:r>
            <a:r>
              <a:rPr sz="2000" dirty="0"/>
              <a:t> </a:t>
            </a:r>
            <a:r>
              <a:rPr sz="2000" dirty="0" err="1"/>
              <a:t>groupe</a:t>
            </a:r>
            <a:r>
              <a:rPr sz="2000" dirty="0"/>
              <a:t>, </a:t>
            </a:r>
            <a:r>
              <a:rPr sz="2000" dirty="0" err="1"/>
              <a:t>mais</a:t>
            </a:r>
            <a:r>
              <a:rPr sz="2000" dirty="0"/>
              <a:t> </a:t>
            </a:r>
            <a:r>
              <a:rPr sz="2000" dirty="0" err="1"/>
              <a:t>vous</a:t>
            </a:r>
            <a:r>
              <a:rPr sz="2000" dirty="0"/>
              <a:t> </a:t>
            </a:r>
            <a:r>
              <a:rPr sz="2000" dirty="0" err="1"/>
              <a:t>pouvez</a:t>
            </a:r>
            <a:r>
              <a:rPr sz="2000" dirty="0"/>
              <a:t> </a:t>
            </a:r>
            <a:r>
              <a:rPr sz="2000" dirty="0" err="1"/>
              <a:t>également</a:t>
            </a:r>
            <a:r>
              <a:rPr sz="2000" dirty="0"/>
              <a:t> noter des </a:t>
            </a:r>
            <a:r>
              <a:rPr sz="2000" dirty="0" err="1"/>
              <a:t>objectifs</a:t>
            </a:r>
            <a:r>
              <a:rPr sz="2000" dirty="0"/>
              <a:t> qui </a:t>
            </a:r>
            <a:r>
              <a:rPr sz="2000" dirty="0" err="1"/>
              <a:t>vous</a:t>
            </a:r>
            <a:r>
              <a:rPr sz="2000" dirty="0"/>
              <a:t> </a:t>
            </a:r>
            <a:r>
              <a:rPr sz="2000" dirty="0" err="1"/>
              <a:t>sont</a:t>
            </a:r>
            <a:r>
              <a:rPr sz="2000" dirty="0"/>
              <a:t> </a:t>
            </a:r>
            <a:r>
              <a:rPr sz="2000" dirty="0" err="1"/>
              <a:t>propres</a:t>
            </a:r>
            <a:r>
              <a:rPr sz="2000" dirty="0"/>
              <a:t>. </a:t>
            </a:r>
            <a:endParaRPr sz="2000" dirty="0">
              <a:latin typeface="Arial" panose="020B0604020202020204" pitchFamily="34" charset="0"/>
            </a:endParaRPr>
          </a:p>
          <a:p>
            <a:pPr marR="85511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ts val="1800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Concentrez-</a:t>
            </a:r>
            <a:r>
              <a:rPr sz="2000" dirty="0" err="1"/>
              <a:t>vous</a:t>
            </a:r>
            <a:r>
              <a:rPr sz="2000" dirty="0"/>
              <a:t> sur des </a:t>
            </a:r>
            <a:r>
              <a:rPr sz="2000" dirty="0" err="1"/>
              <a:t>objectifs</a:t>
            </a:r>
            <a:r>
              <a:rPr sz="2000" dirty="0"/>
              <a:t> qui </a:t>
            </a:r>
            <a:r>
              <a:rPr sz="2000" dirty="0" err="1"/>
              <a:t>sont</a:t>
            </a:r>
            <a:r>
              <a:rPr sz="2000" dirty="0"/>
              <a:t> à </a:t>
            </a:r>
            <a:r>
              <a:rPr sz="2000" dirty="0" err="1"/>
              <a:t>votre</a:t>
            </a:r>
            <a:r>
              <a:rPr sz="2000" dirty="0"/>
              <a:t> </a:t>
            </a:r>
            <a:r>
              <a:rPr sz="2000" dirty="0" err="1"/>
              <a:t>portée</a:t>
            </a:r>
            <a:r>
              <a:rPr sz="20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13158-38E9-0528-7EA0-7D72625BB1AB}"/>
              </a:ext>
            </a:extLst>
          </p:cNvPr>
          <p:cNvGrpSpPr>
            <a:grpSpLocks noChangeAspect="1"/>
          </p:cNvGrpSpPr>
          <p:nvPr/>
        </p:nvGrpSpPr>
        <p:grpSpPr>
          <a:xfrm>
            <a:off x="1429867" y="2419214"/>
            <a:ext cx="720000" cy="720000"/>
            <a:chOff x="1045653" y="2435838"/>
            <a:chExt cx="720000" cy="72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07E9E6-B350-33A2-63AB-5385DBEDA707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92EC0C-2823-7877-F192-8A87921B2FA0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F280FE-6DF1-2787-6253-4EDAEAFF6795}"/>
              </a:ext>
            </a:extLst>
          </p:cNvPr>
          <p:cNvGrpSpPr/>
          <p:nvPr/>
        </p:nvGrpSpPr>
        <p:grpSpPr>
          <a:xfrm>
            <a:off x="1429867" y="3284723"/>
            <a:ext cx="720000" cy="720000"/>
            <a:chOff x="1045653" y="2435838"/>
            <a:chExt cx="720000" cy="72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C18E9D-1FF4-BEB5-47FD-37D44A72B78F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B60487-1FDA-20D5-1A06-08C70A1D2D93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800" b="1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r>
                <a:rPr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433011-71BD-13EC-E9C0-C2F94796FC36}"/>
              </a:ext>
            </a:extLst>
          </p:cNvPr>
          <p:cNvGrpSpPr/>
          <p:nvPr/>
        </p:nvGrpSpPr>
        <p:grpSpPr>
          <a:xfrm>
            <a:off x="1429867" y="4504456"/>
            <a:ext cx="720000" cy="720000"/>
            <a:chOff x="1045653" y="2435838"/>
            <a:chExt cx="720000" cy="72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4DD8511-05C2-8524-B291-9F6483FA8595}"/>
                </a:ext>
              </a:extLst>
            </p:cNvPr>
            <p:cNvSpPr/>
            <p:nvPr/>
          </p:nvSpPr>
          <p:spPr>
            <a:xfrm>
              <a:off x="1045653" y="2435838"/>
              <a:ext cx="720000" cy="7200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A3A3BD-F3D2-9C4A-829D-2629BFCE2B33}"/>
                </a:ext>
              </a:extLst>
            </p:cNvPr>
            <p:cNvSpPr txBox="1"/>
            <p:nvPr/>
          </p:nvSpPr>
          <p:spPr>
            <a:xfrm>
              <a:off x="1045653" y="2526979"/>
              <a:ext cx="720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sz="2800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pPr>
              <a: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6B09055-EEFA-0071-061A-022638CF0547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t>16.5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D5D64E-CBA7-4CDE-BB05-516FE47B207D}"/>
              </a:ext>
            </a:extLst>
          </p:cNvPr>
          <p:cNvGrpSpPr/>
          <p:nvPr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B07007-AAA5-96F1-3C96-E2C7E36FE72E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accent3"/>
                </a:solidFill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44606C0-2397-8CB8-C1CC-53988A59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2645" name="Google Shape;2645;p297"/>
          <p:cNvSpPr txBox="1"/>
          <p:nvPr/>
        </p:nvSpPr>
        <p:spPr>
          <a:xfrm>
            <a:off x="0" y="432001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Aft>
                <a:spcPts val="600"/>
              </a:spcAft>
              <a:buClr>
                <a:srgbClr val="000000"/>
              </a:buClr>
              <a:buSzPts val="2400"/>
              <a:defRPr sz="3400" b="1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pPr>
            <a:r>
              <a:t>Exercice 16.1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DC1379-5ECF-E8B7-802F-DBCE5CF6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</p:spPr>
        <p:txBody>
          <a:bodyPr/>
          <a:lstStyle/>
          <a:p>
            <a:pPr algn="ctr">
              <a:buClr>
                <a:srgbClr val="000000"/>
              </a:buClr>
              <a:buSzPts val="2400"/>
              <a:defRPr sz="3400" b="1">
                <a:solidFill>
                  <a:schemeClr val="accent3"/>
                </a:solidFill>
                <a:latin typeface="+mj-lt"/>
                <a:ea typeface="Arial"/>
                <a:cs typeface="Arial"/>
              </a:defRPr>
            </a:pPr>
            <a:r>
              <a:t>Plan d’action</a:t>
            </a:r>
          </a:p>
        </p:txBody>
      </p:sp>
    </p:spTree>
    <p:extLst>
      <p:ext uri="{BB962C8B-B14F-4D97-AF65-F5344CB8AC3E}">
        <p14:creationId xmlns:p14="http://schemas.microsoft.com/office/powerpoint/2010/main" val="220246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6">
          <a:extLst>
            <a:ext uri="{FF2B5EF4-FFF2-40B4-BE49-F238E27FC236}">
              <a16:creationId xmlns:a16="http://schemas.microsoft.com/office/drawing/2014/main" id="{455FD707-9581-31F5-DE0B-F8DEF00CA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294">
            <a:extLst>
              <a:ext uri="{FF2B5EF4-FFF2-40B4-BE49-F238E27FC236}">
                <a16:creationId xmlns:a16="http://schemas.microsoft.com/office/drawing/2014/main" id="{3A355338-825F-C891-0BE4-0186D3E55E51}"/>
              </a:ext>
            </a:extLst>
          </p:cNvPr>
          <p:cNvSpPr txBox="1"/>
          <p:nvPr/>
        </p:nvSpPr>
        <p:spPr>
          <a:xfrm>
            <a:off x="0" y="0"/>
            <a:ext cx="12192000" cy="125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400"/>
              <a:defRPr sz="32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t>Séance 16 : conclusion</a:t>
            </a:r>
            <a:endParaRPr sz="3200" b="1">
              <a:solidFill>
                <a:schemeClr val="accent3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199A36-1A71-7D3A-E5AA-49100E97A25C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endParaRPr sz="1000"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1FD64-8AA7-99FD-7745-62182C53B3C7}"/>
              </a:ext>
            </a:extLst>
          </p:cNvPr>
          <p:cNvSpPr txBox="1"/>
          <p:nvPr/>
        </p:nvSpPr>
        <p:spPr>
          <a:xfrm>
            <a:off x="1078787" y="2260313"/>
            <a:ext cx="100481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96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t>Merci !</a:t>
            </a:r>
          </a:p>
        </p:txBody>
      </p:sp>
    </p:spTree>
    <p:extLst>
      <p:ext uri="{BB962C8B-B14F-4D97-AF65-F5344CB8AC3E}">
        <p14:creationId xmlns:p14="http://schemas.microsoft.com/office/powerpoint/2010/main" val="17483094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 4 - WHO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 5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21477</TotalTime>
  <Words>342</Words>
  <Application>Microsoft Office PowerPoint</Application>
  <PresentationFormat>Widescreen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Wingdings</vt:lpstr>
      <vt:lpstr>1_Office Theme 4 - WHO</vt:lpstr>
      <vt:lpstr>1_Office Theme 5</vt:lpstr>
      <vt:lpstr>Diapositives de présentation</vt:lpstr>
      <vt:lpstr>PowerPoint Presentation</vt:lpstr>
      <vt:lpstr>PowerPoint Presentation</vt:lpstr>
      <vt:lpstr>PowerPoint Presentation</vt:lpstr>
      <vt:lpstr>Plan d’action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Money (Green Ink)</dc:creator>
  <cp:lastModifiedBy>رفعت عبدالغني</cp:lastModifiedBy>
  <cp:revision>690</cp:revision>
  <cp:lastPrinted>2024-11-29T14:13:27Z</cp:lastPrinted>
  <dcterms:created xsi:type="dcterms:W3CDTF">2024-07-22T16:05:02Z</dcterms:created>
  <dcterms:modified xsi:type="dcterms:W3CDTF">2025-10-02T21:37:34Z</dcterms:modified>
</cp:coreProperties>
</file>