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9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sc0GwXeareTI2mFlX+sKSqzc+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25" tIns="102125" rIns="102125" bIns="102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25" tIns="102125" rIns="102125" bIns="102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25" tIns="102125" rIns="102125" bIns="102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25" tIns="102125" rIns="102125" bIns="102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Notas</a:t>
            </a:r>
            <a:r>
              <a:rPr lang="es-CO"/>
              <a:t> para el facilitador: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Subraye la importancia de seleccionar objetivos viables. 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Promueva una serie de objetivos que se refieran a distintos aspectos de la atención centrada en las personas sobrevivientes. 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Utilice un objetivo de ejemplo para cumplimentar una línea de la hoja de trabajo.  </a:t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25" tIns="102125" rIns="102125" bIns="102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Blank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O_Blue background and title">
  <p:cSld name="1_WHO_Blue background and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 amt="50000"/>
          </a:blip>
          <a:srcRect t="18823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_Session">
  <p:cSld name="WHO_Sess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/>
          <p:nvPr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7382933" y="2782383"/>
            <a:ext cx="3780000" cy="24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/>
          <p:nvPr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7382933" y="1918364"/>
            <a:ext cx="3780000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/>
          <p:nvPr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>
            <a:spLocks noGrp="1"/>
          </p:cNvSpPr>
          <p:nvPr>
            <p:ph type="pic" idx="3"/>
          </p:nvPr>
        </p:nvSpPr>
        <p:spPr>
          <a:xfrm>
            <a:off x="0" y="0"/>
            <a:ext cx="6696000" cy="601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" name="Google Shape;2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_Image &amp; text">
  <p:cSld name="WHO_Image &amp;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/>
          <p:nvPr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>
            <a:spLocks noGrp="1"/>
          </p:cNvSpPr>
          <p:nvPr>
            <p:ph type="pic" idx="2"/>
          </p:nvPr>
        </p:nvSpPr>
        <p:spPr>
          <a:xfrm>
            <a:off x="0" y="0"/>
            <a:ext cx="5857200" cy="601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1" name="Google Shape;31;p10"/>
          <p:cNvPicPr preferRelativeResize="0"/>
          <p:nvPr/>
        </p:nvPicPr>
        <p:blipFill rotWithShape="1">
          <a:blip r:embed="rId2">
            <a:alphaModFix amt="30000"/>
          </a:blip>
          <a:srcRect t="18823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_Grey title only">
  <p:cSld name="WHO_Grey 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/>
          <p:nvPr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6" name="Google Shape;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O_light blue-that's a wrap">
  <p:cSld name="1_WHO_light blue-that's a wrap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/>
          <p:nvPr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D5E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WHO_Title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_Headline &amp; hands">
  <p:cSld name="WHO_Headline &amp; hand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4" descr="A close-up of two hands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5" name="Google Shape;45;p14"/>
          <p:cNvCxnSpPr/>
          <p:nvPr/>
        </p:nvCxnSpPr>
        <p:spPr>
          <a:xfrm>
            <a:off x="0" y="601200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EBF1F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_Session objective">
  <p:cSld name="WHO_Session objectiv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/>
          <p:nvPr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9" name="Google Shape;49;p15"/>
            <p:cNvSpPr/>
            <p:nvPr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Google Shape;5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2" name="Google Shape;52;p15"/>
          <p:cNvPicPr preferRelativeResize="0"/>
          <p:nvPr/>
        </p:nvPicPr>
        <p:blipFill rotWithShape="1">
          <a:blip r:embed="rId3">
            <a:alphaModFix amt="50000"/>
          </a:blip>
          <a:srcRect t="18823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O_Exercise">
  <p:cSld name="1_WHO_Exercis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/>
          <p:nvPr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16"/>
          <p:cNvGrpSpPr/>
          <p:nvPr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56" name="Google Shape;56;p16"/>
            <p:cNvSpPr/>
            <p:nvPr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" name="Google Shape;57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6"/>
          <p:cNvPicPr preferRelativeResize="0"/>
          <p:nvPr/>
        </p:nvPicPr>
        <p:blipFill rotWithShape="1">
          <a:blip r:embed="rId3">
            <a:alphaModFix amt="50000"/>
          </a:blip>
          <a:srcRect t="18823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415600" y="4985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/>
          <p:nvPr/>
        </p:nvSpPr>
        <p:spPr>
          <a:xfrm>
            <a:off x="11618199" y="6353778"/>
            <a:ext cx="494967" cy="2993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76232" y="6241316"/>
            <a:ext cx="957553" cy="4118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8"/>
          <p:cNvSpPr txBox="1"/>
          <p:nvPr/>
        </p:nvSpPr>
        <p:spPr>
          <a:xfrm>
            <a:off x="11618199" y="6353778"/>
            <a:ext cx="494967" cy="3651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6719274" y="1736229"/>
            <a:ext cx="5138578" cy="26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Manejo clínico de las personas sobrevivientes de violación </a:t>
            </a:r>
            <a:br>
              <a:rPr lang="es-CO"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 de violencia de pareja </a:t>
            </a:r>
            <a:br>
              <a:rPr lang="es-CO"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 situaciones de emergencia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21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Programa de capacitación para los prestadores de servicios de salud</a:t>
            </a:r>
            <a:endParaRPr/>
          </a:p>
        </p:txBody>
      </p:sp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6712616" y="4792635"/>
            <a:ext cx="5267889" cy="5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5AFF"/>
              </a:buClr>
              <a:buSzPts val="6000"/>
              <a:buFont typeface="Arial"/>
              <a:buNone/>
            </a:pPr>
            <a:r>
              <a:rPr lang="es-CO" sz="6000" b="0" i="0" u="none" strike="noStrike" cap="none" dirty="0">
                <a:solidFill>
                  <a:srgbClr val="035AFF"/>
                </a:solidFill>
                <a:latin typeface="Arial"/>
                <a:ea typeface="Arial"/>
                <a:cs typeface="Arial"/>
                <a:sym typeface="Arial"/>
              </a:rPr>
              <a:t>PRESENTACIÓN CON DIAPOSITIVAS </a:t>
            </a:r>
            <a:endParaRPr dirty="0"/>
          </a:p>
        </p:txBody>
      </p:sp>
      <p:sp>
        <p:nvSpPr>
          <p:cNvPr id="115" name="Google Shape;115;p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17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 descr="A black and white world map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0451"/>
            <a:ext cx="6120000" cy="479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1"/>
          <p:cNvGrpSpPr/>
          <p:nvPr/>
        </p:nvGrpSpPr>
        <p:grpSpPr>
          <a:xfrm>
            <a:off x="6766387" y="6018205"/>
            <a:ext cx="983222" cy="415054"/>
            <a:chOff x="5121785" y="6180774"/>
            <a:chExt cx="1116156" cy="471170"/>
          </a:xfrm>
        </p:grpSpPr>
        <p:grpSp>
          <p:nvGrpSpPr>
            <p:cNvPr id="120" name="Google Shape;120;p1"/>
            <p:cNvGrpSpPr/>
            <p:nvPr/>
          </p:nvGrpSpPr>
          <p:grpSpPr>
            <a:xfrm>
              <a:off x="5665974" y="6311584"/>
              <a:ext cx="571967" cy="213650"/>
              <a:chOff x="-6" y="0"/>
              <a:chExt cx="571967" cy="214271"/>
            </a:xfrm>
          </p:grpSpPr>
          <p:sp>
            <p:nvSpPr>
              <p:cNvPr id="121" name="Google Shape;121;p1"/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 extrusionOk="0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 extrusionOk="0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 extrusionOk="0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 extrusionOk="0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 extrusionOk="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 extrusionOk="0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4" name="Google Shape;124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5" name="Google Shape;125;p1"/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 extrusionOk="0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 extrusionOk="0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 extrusionOk="0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 extrusionOk="0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 extrusionOk="0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 extrusionOk="0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 extrusionOk="0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 extrusionOk="0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 extrusionOk="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 extrusionOk="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 extrusionOk="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31" name="Google Shape;131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 descr="Close-up of two people holding hands"/>
          <p:cNvSpPr/>
          <p:nvPr/>
        </p:nvSpPr>
        <p:spPr>
          <a:xfrm>
            <a:off x="7400" y="-14717"/>
            <a:ext cx="6221100" cy="6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7382933" y="2782383"/>
            <a:ext cx="3780000" cy="24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O"/>
              <a:t>Conclusión</a:t>
            </a:r>
            <a:endParaRPr/>
          </a:p>
        </p:txBody>
      </p:sp>
      <p:sp>
        <p:nvSpPr>
          <p:cNvPr id="139" name="Google Shape;139;p2"/>
          <p:cNvSpPr txBox="1">
            <a:spLocks noGrp="1"/>
          </p:cNvSpPr>
          <p:nvPr>
            <p:ph type="body" idx="2"/>
          </p:nvPr>
        </p:nvSpPr>
        <p:spPr>
          <a:xfrm>
            <a:off x="7382933" y="1918364"/>
            <a:ext cx="3780000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s-CO"/>
              <a:t>Sesión 16</a:t>
            </a:r>
            <a:endParaRPr/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3">
            <a:alphaModFix/>
          </a:blip>
          <a:srcRect l="9720" r="16101"/>
          <a:stretch/>
        </p:blipFill>
        <p:spPr>
          <a:xfrm>
            <a:off x="0" y="0"/>
            <a:ext cx="6696003" cy="601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 txBox="1"/>
          <p:nvPr/>
        </p:nvSpPr>
        <p:spPr>
          <a:xfrm>
            <a:off x="5193749" y="5703476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UNFPA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16.2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/>
          <p:nvPr/>
        </p:nvSpPr>
        <p:spPr>
          <a:xfrm>
            <a:off x="0" y="21000"/>
            <a:ext cx="6937976" cy="6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3"/>
          <p:cNvGrpSpPr/>
          <p:nvPr/>
        </p:nvGrpSpPr>
        <p:grpSpPr>
          <a:xfrm>
            <a:off x="6609144" y="336958"/>
            <a:ext cx="5173332" cy="5129478"/>
            <a:chOff x="6620720" y="362846"/>
            <a:chExt cx="5377029" cy="5129478"/>
          </a:xfrm>
        </p:grpSpPr>
        <p:sp>
          <p:nvSpPr>
            <p:cNvPr id="149" name="Google Shape;149;p3"/>
            <p:cNvSpPr txBox="1"/>
            <p:nvPr/>
          </p:nvSpPr>
          <p:spPr>
            <a:xfrm>
              <a:off x="6620720" y="362846"/>
              <a:ext cx="5377029" cy="2655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rmAutofit fontScale="85000" lnSpcReduction="10000"/>
            </a:bodyPr>
            <a:lstStyle/>
            <a:p>
              <a:pPr marL="457189" marR="0" lvl="1" indent="-457189" algn="l" rtl="0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ct val="100000"/>
                <a:buFont typeface="Arial"/>
                <a:buChar char="■"/>
              </a:pPr>
              <a:r>
                <a:rPr lang="es-CO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trabajadores sanitarios de primera línea tienen un papel fundamental que desempeñar a la hora de responder a la violencia de género y en el inicio del proceso de recuperación de las personas sobrevivientes  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189" marR="0" lvl="1" indent="-457189" algn="l" rtl="0">
                <a:lnSpc>
                  <a:spcPct val="108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00B0F0"/>
                </a:buClr>
                <a:buSzPct val="100000"/>
                <a:buFont typeface="Arial"/>
                <a:buChar char="■"/>
              </a:pPr>
              <a:r>
                <a:rPr lang="es-CO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Esta capacitación es solo el principio. El aprendizaje y la adquisición de competencias suponen un proceso continuo. Aproveche las oportunidades de:  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79524" y="2843983"/>
              <a:ext cx="4801200" cy="2648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rmAutofit/>
            </a:bodyPr>
            <a:lstStyle/>
            <a:p>
              <a:pPr marL="383108" marR="0" lvl="0" indent="-383108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Char char="•"/>
              </a:pPr>
              <a:r>
                <a:rPr lang="es-CO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Recibir capacitación de actualización sobre competencias y temas complejos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marR="0" lvl="0" indent="-383108" algn="l" rtl="0">
                <a:lnSpc>
                  <a:spcPct val="98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Char char="•"/>
              </a:pPr>
              <a:r>
                <a:rPr lang="es-CO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Participar en la revisión de casos clínicos  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marR="0" lvl="0" indent="-383108" algn="l" rtl="0">
                <a:lnSpc>
                  <a:spcPct val="98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Char char="•"/>
              </a:pPr>
              <a:r>
                <a:rPr lang="es-CO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Utilizar material de apoyo como referencias y recordatorios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marR="0" lvl="0" indent="-383108" algn="l" rtl="0">
                <a:lnSpc>
                  <a:spcPct val="98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Char char="•"/>
              </a:pPr>
              <a:r>
                <a:rPr lang="es-CO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Continuar la formación autodidacta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marR="0" lvl="0" indent="-383108" algn="l" rtl="0">
                <a:lnSpc>
                  <a:spcPct val="98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ts val="1700"/>
                <a:buFont typeface="Arial"/>
                <a:buChar char="•"/>
              </a:pPr>
              <a:r>
                <a:rPr lang="es-CO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Buscar profesionales clínicos con experiencia como mentores</a:t>
              </a:r>
              <a:r>
                <a:rPr lang="es-CO" sz="153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53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0" y="-10830"/>
            <a:ext cx="6384290" cy="5979666"/>
            <a:chOff x="289251" y="0"/>
            <a:chExt cx="6384290" cy="5979666"/>
          </a:xfrm>
        </p:grpSpPr>
        <p:sp>
          <p:nvSpPr>
            <p:cNvPr id="152" name="Google Shape;152;p3"/>
            <p:cNvSpPr txBox="1"/>
            <p:nvPr/>
          </p:nvSpPr>
          <p:spPr>
            <a:xfrm>
              <a:off x="5193749" y="5671944"/>
              <a:ext cx="1479792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© UNFPA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251" y="0"/>
              <a:ext cx="6384290" cy="565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3"/>
            <p:cNvSpPr txBox="1"/>
            <p:nvPr/>
          </p:nvSpPr>
          <p:spPr>
            <a:xfrm>
              <a:off x="1414778" y="2655572"/>
              <a:ext cx="4133236" cy="10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4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Reflexiones finales</a:t>
              </a: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16.3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/>
          <p:nvPr/>
        </p:nvSpPr>
        <p:spPr>
          <a:xfrm>
            <a:off x="6667018" y="531567"/>
            <a:ext cx="5046566" cy="339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457189" marR="0" lvl="1" indent="-45718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■"/>
            </a:pPr>
            <a:r>
              <a:rPr lang="es-CO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Preste la debida importancia a la aplicación del modelo ANI(MA) en la recuperación y curación de la persona sobreviviente. Es un componente esencial del paquete de atención clínica.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1" indent="-457189" algn="l" rtl="0">
              <a:lnSpc>
                <a:spcPct val="108000"/>
              </a:lnSpc>
              <a:spcBef>
                <a:spcPts val="1400"/>
              </a:spcBef>
              <a:spcAft>
                <a:spcPts val="800"/>
              </a:spcAft>
              <a:buClr>
                <a:srgbClr val="00B0F0"/>
              </a:buClr>
              <a:buSzPts val="2000"/>
              <a:buFont typeface="Arial"/>
              <a:buChar char="■"/>
            </a:pPr>
            <a:r>
              <a:rPr lang="es-CO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directrices de la OMS y el IASC, los protocolos nacionales y el material de apoyo de los organismos se actualizan con frecuencia, para que se correspondan con los datos y las normas en materia de tratamiento más recientes. Son recursos sumamente útiles.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0" y="0"/>
            <a:ext cx="6937976" cy="6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"/>
          <p:cNvGrpSpPr/>
          <p:nvPr/>
        </p:nvGrpSpPr>
        <p:grpSpPr>
          <a:xfrm>
            <a:off x="0" y="0"/>
            <a:ext cx="6384290" cy="5979666"/>
            <a:chOff x="289251" y="0"/>
            <a:chExt cx="6384290" cy="5979666"/>
          </a:xfrm>
        </p:grpSpPr>
        <p:sp>
          <p:nvSpPr>
            <p:cNvPr id="163" name="Google Shape;163;p4"/>
            <p:cNvSpPr txBox="1"/>
            <p:nvPr/>
          </p:nvSpPr>
          <p:spPr>
            <a:xfrm>
              <a:off x="5193749" y="5671944"/>
              <a:ext cx="1479792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© UNFPA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251" y="0"/>
              <a:ext cx="6384290" cy="565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4"/>
            <p:cNvSpPr txBox="1"/>
            <p:nvPr/>
          </p:nvSpPr>
          <p:spPr>
            <a:xfrm>
              <a:off x="1414778" y="2655572"/>
              <a:ext cx="4133236" cy="10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4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Reflexiones finales</a:t>
              </a: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4"/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16.4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/>
        </p:nvSpPr>
        <p:spPr>
          <a:xfrm>
            <a:off x="1327697" y="1778246"/>
            <a:ext cx="10375940" cy="374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85511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Instrucciones</a:t>
            </a:r>
            <a:endParaRPr/>
          </a:p>
          <a:p>
            <a:pPr marL="914400" marR="85511" lvl="2" indent="0" algn="l" rtl="0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C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Establezca objetivos concretos que vayan a reforzar la respuesta o la atención a las personas sobrevivientes de agresiones sexuales y violencia de pareja que usted preste personalmente. 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85511" lvl="2" indent="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Utilice el material de apoyo 16a (Plan de acción posterior a la capacitación) para registrar sus objetivos. Pueden ser los mismos que los de otros integrantes de su grupo, o tal vez prefiera registrar otros exclusivos suyos. 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85511" lvl="2" indent="0" algn="l" rtl="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s-C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Céntrese en objetivos para los que pueda llevar a cabo acciones que </a:t>
            </a:r>
            <a:br>
              <a:rPr lang="es-C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estén a su alcance.</a:t>
            </a:r>
            <a:endParaRPr/>
          </a:p>
        </p:txBody>
      </p:sp>
      <p:grpSp>
        <p:nvGrpSpPr>
          <p:cNvPr id="172" name="Google Shape;172;p5"/>
          <p:cNvGrpSpPr/>
          <p:nvPr/>
        </p:nvGrpSpPr>
        <p:grpSpPr>
          <a:xfrm>
            <a:off x="1429867" y="2404374"/>
            <a:ext cx="720000" cy="720000"/>
            <a:chOff x="1045653" y="2435838"/>
            <a:chExt cx="720000" cy="720000"/>
          </a:xfrm>
        </p:grpSpPr>
        <p:sp>
          <p:nvSpPr>
            <p:cNvPr id="173" name="Google Shape;173;p5"/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>
            <a:off x="1429867" y="3587661"/>
            <a:ext cx="720000" cy="720000"/>
            <a:chOff x="1045653" y="2435838"/>
            <a:chExt cx="720000" cy="720000"/>
          </a:xfrm>
        </p:grpSpPr>
        <p:sp>
          <p:nvSpPr>
            <p:cNvPr id="176" name="Google Shape;176;p5"/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178" name="Google Shape;178;p5"/>
          <p:cNvGrpSpPr/>
          <p:nvPr/>
        </p:nvGrpSpPr>
        <p:grpSpPr>
          <a:xfrm>
            <a:off x="1429867" y="4555650"/>
            <a:ext cx="720000" cy="720000"/>
            <a:chOff x="1045653" y="2435838"/>
            <a:chExt cx="720000" cy="720000"/>
          </a:xfrm>
        </p:grpSpPr>
        <p:sp>
          <p:nvSpPr>
            <p:cNvPr id="179" name="Google Shape;179;p5"/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181" name="Google Shape;181;p5"/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16.5</a:t>
            </a: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183" name="Google Shape;183;p5"/>
            <p:cNvSpPr/>
            <p:nvPr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4" name="Google Shape;18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5"/>
          <p:cNvSpPr txBox="1"/>
          <p:nvPr/>
        </p:nvSpPr>
        <p:spPr>
          <a:xfrm>
            <a:off x="0" y="432001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CO" sz="3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Ejercicio 16.1</a:t>
            </a:r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s-CO"/>
              <a:t>Plan de acción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/>
        </p:nvSpPr>
        <p:spPr>
          <a:xfrm>
            <a:off x="0" y="0"/>
            <a:ext cx="12192000" cy="125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Sesión 16: Conclusión</a:t>
            </a:r>
            <a:endParaRPr sz="32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1078787" y="2260313"/>
            <a:ext cx="1004812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¡Gracias!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Noto Sans Symbols</vt:lpstr>
      <vt:lpstr>1_Office Theme 4 - WHO</vt:lpstr>
      <vt:lpstr>1_Office Theme 5</vt:lpstr>
      <vt:lpstr>PRESENTACIÓN CON DIAPOSITIVAS </vt:lpstr>
      <vt:lpstr>PowerPoint Presentation</vt:lpstr>
      <vt:lpstr>PowerPoint Presentation</vt:lpstr>
      <vt:lpstr>PowerPoint Presentation</vt:lpstr>
      <vt:lpstr>Plan de acción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CON DIAPOSITIVAS </dc:title>
  <dc:creator>Jessica Money (Green Ink)</dc:creator>
  <cp:lastModifiedBy>رفعت عبدالغني</cp:lastModifiedBy>
  <cp:revision>1</cp:revision>
  <dcterms:created xsi:type="dcterms:W3CDTF">2024-07-22T16:05:02Z</dcterms:created>
  <dcterms:modified xsi:type="dcterms:W3CDTF">2025-10-02T18:21:53Z</dcterms:modified>
</cp:coreProperties>
</file>