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7"/>
  </p:notesMasterIdLst>
  <p:sldIdLst>
    <p:sldId id="564" r:id="rId3"/>
    <p:sldId id="540" r:id="rId4"/>
    <p:sldId id="498" r:id="rId5"/>
    <p:sldId id="499" r:id="rId6"/>
  </p:sldIdLst>
  <p:sldSz cx="12192000" cy="6858000"/>
  <p:notesSz cx="7315200" cy="9601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5EF49-D4E8-9AD8-5744-69CAC975FEB0}" name="Guy Manners (Green Ink)" initials="GM" userId="S::g.manners@greenink.co.uk::0f72d4e3-0f22-40ba-bc66-f2cb0e17addf" providerId="AD"/>
  <p188:author id="{86D53262-4EFE-F458-67A1-2E1A19B4A1C2}" name="editor" initials="a" userId="editor" providerId="None"/>
  <p188:author id="{5655B198-2CE9-2BBB-862A-F491036D1447}" name="zarivs@who.int" initials="za" userId="S::urn:spo:guest#zarivs@who.in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7"/>
    <a:srgbClr val="EBF1FA"/>
    <a:srgbClr val="EDEDE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6" autoAdjust="0"/>
    <p:restoredTop sz="91549" autoAdjust="0"/>
  </p:normalViewPr>
  <p:slideViewPr>
    <p:cSldViewPr snapToGrid="0">
      <p:cViewPr varScale="1">
        <p:scale>
          <a:sx n="104" d="100"/>
          <a:sy n="104" d="100"/>
        </p:scale>
        <p:origin x="10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736"/>
    </p:cViewPr>
  </p:sorterViewPr>
  <p:notesViewPr>
    <p:cSldViewPr snapToGrid="0">
      <p:cViewPr varScale="1">
        <p:scale>
          <a:sx n="82" d="100"/>
          <a:sy n="82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BFFA57CC-AB0A-46FA-AC2E-5F22813AE43B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6D8C5142-FFBC-4B00-B915-C6740283A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8D3A-2A1C-92C9-AF59-005806F91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4B72CF-F9D1-CAA7-8ECC-A68063547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695BE-DD4A-D9B7-BF3A-B56512A0A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87857-DAC9-33CB-02C5-BBED37A83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82A69-CBED-43AE-B7C0-90C9CBF8E2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9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p13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defRPr b="1">
                <a:latin typeface="Arial"/>
                <a:cs typeface="Arial"/>
              </a:defRPr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/>
              <a:t>au facilitateur</a:t>
            </a:r>
            <a:r>
              <a:t> </a:t>
            </a:r>
            <a:r>
              <a:rPr dirty="0"/>
              <a:t>:</a:t>
            </a:r>
          </a:p>
          <a:p>
            <a:pPr>
              <a:defRPr>
                <a:latin typeface="Arial"/>
                <a:cs typeface="Arial"/>
              </a:defRPr>
            </a:pPr>
            <a:r>
              <a:rPr dirty="0"/>
              <a:t>Il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recommandé</a:t>
            </a:r>
            <a:r>
              <a:rPr dirty="0"/>
              <a:t> de </a:t>
            </a:r>
            <a:r>
              <a:rPr dirty="0" err="1"/>
              <a:t>prévenir</a:t>
            </a:r>
            <a:r>
              <a:rPr dirty="0"/>
              <a:t> les participants de la simulation </a:t>
            </a:r>
            <a:r>
              <a:rPr dirty="0" err="1"/>
              <a:t>clinique</a:t>
            </a:r>
            <a:r>
              <a:rPr dirty="0"/>
              <a:t> de la séance 14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amont</a:t>
            </a:r>
            <a:r>
              <a:rPr dirty="0"/>
              <a:t>, de </a:t>
            </a:r>
            <a:r>
              <a:rPr dirty="0" err="1"/>
              <a:t>sorte</a:t>
            </a:r>
            <a:r>
              <a:rPr dirty="0"/>
              <a:t> </a:t>
            </a:r>
            <a:r>
              <a:rPr dirty="0" err="1"/>
              <a:t>qu'ils</a:t>
            </a:r>
            <a:r>
              <a:rPr dirty="0"/>
              <a:t> </a:t>
            </a:r>
            <a:r>
              <a:rPr dirty="0" err="1"/>
              <a:t>puissent</a:t>
            </a:r>
            <a:r>
              <a:rPr dirty="0"/>
              <a:t> </a:t>
            </a:r>
            <a:r>
              <a:rPr dirty="0" err="1"/>
              <a:t>l'anticiper</a:t>
            </a:r>
            <a:r>
              <a:rPr dirty="0"/>
              <a:t> et </a:t>
            </a:r>
            <a:r>
              <a:rPr dirty="0" err="1"/>
              <a:t>s'y</a:t>
            </a:r>
            <a:r>
              <a:rPr dirty="0"/>
              <a:t> </a:t>
            </a:r>
            <a:r>
              <a:rPr dirty="0" err="1"/>
              <a:t>préparer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96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p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5" name="Google Shape;2385;p26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3" name="Google Shape;2393;p26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i="0"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2933" y="2782383"/>
            <a:ext cx="3780000" cy="241615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8480933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933" y="1918364"/>
            <a:ext cx="3780000" cy="397032"/>
          </a:xfrm>
        </p:spPr>
        <p:txBody>
          <a:bodyPr>
            <a:sp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Session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10064933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0278AC1-9E27-22D2-CE59-BD595F39C6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696000" cy="6012000"/>
          </a:xfrm>
        </p:spPr>
        <p:txBody>
          <a:bodyPr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42B7-6FEB-2156-30EB-E9242AFDF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D9-CA79-A8A5-9583-7E1304D4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C4A7-6689-2A37-89DF-D9BEFFB9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303-E4FF-0827-27CE-BC10159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478-1669-21FC-F298-957B6117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7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E5C9-FB06-6BBF-C3E8-330F487A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987D-862C-A453-F592-9C8B6E73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15AAF-AB72-46AB-3DC3-3941193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6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707-41C4-51CF-2C66-FC09897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E3DD-EA96-110A-4268-8D06206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58F7-EE3D-C5FC-B36E-86A6343A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B29EF-A775-4026-0266-23705D2D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16514-4B2B-BF9D-F9B3-DFA715CE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97DE-DCD7-C236-610F-AC41567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5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1E70-55E1-313A-5C1E-E30569A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589-5334-704D-34BD-22EFBA70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7C34-9C7B-4041-F59C-A7661D2F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84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0D0-B4FF-B150-06EB-7909FE5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0995D-ECB1-B473-2922-062508D7E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1E90-FB4D-6C75-0890-37E3F60F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3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807-193E-DCE7-42DB-A228D02F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6FF6-3419-8BA3-128B-AEFC9DA6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70CE9-5692-07EC-BD04-FAF404FC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D3AAB-5825-23D0-C0E2-7B40C528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WHO_Title 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26AD09B2-93F8-21D8-EFD5-F50762A5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42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ABD-6AC5-040C-8D60-77F57BE8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4BE6-D9FC-A8F5-AEA7-E36C6C5AE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98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6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Headline &amp;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wo hands&#10;&#10;Description automatically generated">
            <a:extLst>
              <a:ext uri="{FF2B5EF4-FFF2-40B4-BE49-F238E27FC236}">
                <a16:creationId xmlns:a16="http://schemas.microsoft.com/office/drawing/2014/main" id="{ED50E1EF-925E-4E73-1D64-A606A558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AA309982-B38B-A1C5-395E-29FA9FD68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984105-E130-A742-DE2C-E2EF35023166}"/>
              </a:ext>
            </a:extLst>
          </p:cNvPr>
          <p:cNvCxnSpPr/>
          <p:nvPr userDrawn="1"/>
        </p:nvCxnSpPr>
        <p:spPr>
          <a:xfrm>
            <a:off x="0" y="6012000"/>
            <a:ext cx="12192000" cy="0"/>
          </a:xfrm>
          <a:prstGeom prst="line">
            <a:avLst/>
          </a:prstGeom>
          <a:ln>
            <a:solidFill>
              <a:srgbClr val="EBF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C4875E-81DF-6E7C-FF11-445B7DB3B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572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89E74-55AC-33F3-2449-D3B449CE6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E684-E70A-3379-EA50-3578007D9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light blue-that's a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3564226" y="432000"/>
            <a:ext cx="4410541" cy="720000"/>
            <a:chOff x="3564226" y="288000"/>
            <a:chExt cx="4410541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4048226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2D0F24-CD0F-5D0B-396C-357E51D3C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0" y="498500"/>
            <a:ext cx="11360800" cy="7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Exercise </a:t>
            </a:r>
            <a:r>
              <a:rPr lang="en-GB" dirty="0" err="1"/>
              <a:t>x.x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8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Blue background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6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29938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783D73-6DC7-966A-2B15-5EADC1A6E1E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6232" y="6241316"/>
            <a:ext cx="957553" cy="4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710" r:id="rId3"/>
    <p:sldLayoutId id="2147483706" r:id="rId4"/>
    <p:sldLayoutId id="2147483707" r:id="rId5"/>
    <p:sldLayoutId id="2147483713" r:id="rId6"/>
    <p:sldLayoutId id="2147483709" r:id="rId7"/>
    <p:sldLayoutId id="2147483712" r:id="rId8"/>
    <p:sldLayoutId id="214748371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3651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4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4BD30-3097-2472-23F1-A61D71291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4546A4-E4AA-CBE4-7D3D-0780EE6B9907}"/>
              </a:ext>
            </a:extLst>
          </p:cNvPr>
          <p:cNvSpPr/>
          <p:nvPr/>
        </p:nvSpPr>
        <p:spPr>
          <a:xfrm>
            <a:off x="609600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0D71FD-44FF-A5C3-7AFA-0725737859E3}"/>
              </a:ext>
            </a:extLst>
          </p:cNvPr>
          <p:cNvSpPr/>
          <p:nvPr/>
        </p:nvSpPr>
        <p:spPr>
          <a:xfrm>
            <a:off x="609600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577C709E-7751-23ED-A912-1065728AD940}"/>
              </a:ext>
            </a:extLst>
          </p:cNvPr>
          <p:cNvSpPr txBox="1"/>
          <p:nvPr/>
        </p:nvSpPr>
        <p:spPr>
          <a:xfrm>
            <a:off x="6719274" y="1736229"/>
            <a:ext cx="513857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3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charge </a:t>
            </a:r>
            <a:r>
              <a:rPr dirty="0" err="1"/>
              <a:t>clinique</a:t>
            </a:r>
            <a:r>
              <a:rPr dirty="0"/>
              <a:t> </a:t>
            </a:r>
            <a:r>
              <a:rPr lang="fr-FR" dirty="0"/>
              <a:t>des survivantes de </a:t>
            </a:r>
            <a:r>
              <a:rPr dirty="0"/>
              <a:t>viol et de violence </a:t>
            </a:r>
            <a:r>
              <a:rPr dirty="0" err="1"/>
              <a:t>exercée</a:t>
            </a:r>
            <a:r>
              <a:rPr dirty="0"/>
              <a:t> par un </a:t>
            </a:r>
            <a:r>
              <a:rPr dirty="0" err="1"/>
              <a:t>partenaire</a:t>
            </a:r>
            <a:r>
              <a:rPr dirty="0"/>
              <a:t> intime dans les situations </a:t>
            </a:r>
            <a:r>
              <a:rPr dirty="0" err="1"/>
              <a:t>d'urgence</a:t>
            </a:r>
            <a:r>
              <a:rPr dirty="0"/>
              <a:t> </a:t>
            </a:r>
          </a:p>
          <a:p>
            <a:pPr>
              <a:defRPr sz="21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Programme</a:t>
            </a:r>
            <a:r>
              <a:rPr dirty="0"/>
              <a:t> de formation des agents de santé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7C993136-C43E-2FCD-D90E-90FC52836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617" y="4792635"/>
            <a:ext cx="5034734" cy="5418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>
              <a:defRPr sz="280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Diapositives de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88CCA7-0902-6E18-B371-BAED340F089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37" name="Picture 36" descr="A black and white world map  Description automatically generated">
            <a:extLst>
              <a:ext uri="{FF2B5EF4-FFF2-40B4-BE49-F238E27FC236}">
                <a16:creationId xmlns:a16="http://schemas.microsoft.com/office/drawing/2014/main" id="{5CD145EB-5C1A-8624-F04B-E60757EA1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51"/>
            <a:ext cx="6120000" cy="4790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C46BF6-6FD2-A893-BD7A-5055CB08B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640" y="481433"/>
            <a:ext cx="1152000" cy="115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2AC3E2-8AAB-41B0-CE80-CBC9A141A13C}"/>
              </a:ext>
            </a:extLst>
          </p:cNvPr>
          <p:cNvGrpSpPr/>
          <p:nvPr/>
        </p:nvGrpSpPr>
        <p:grpSpPr>
          <a:xfrm>
            <a:off x="6766398" y="6018223"/>
            <a:ext cx="983226" cy="415055"/>
            <a:chOff x="5121785" y="6180774"/>
            <a:chExt cx="1116156" cy="47117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3EFC764-A759-AEE2-F5B7-75C58830E18D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5974" y="6311584"/>
              <a:ext cx="571967" cy="213640"/>
              <a:chOff x="-6" y="0"/>
              <a:chExt cx="571967" cy="214271"/>
            </a:xfrm>
          </p:grpSpPr>
          <p:sp>
            <p:nvSpPr>
              <p:cNvPr id="28" name="Graphic 22">
                <a:extLst>
                  <a:ext uri="{FF2B5EF4-FFF2-40B4-BE49-F238E27FC236}">
                    <a16:creationId xmlns:a16="http://schemas.microsoft.com/office/drawing/2014/main" id="{2694F807-BB11-86ED-502B-BEE1103F2C2E}"/>
                  </a:ext>
                </a:extLst>
              </p:cNvPr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raphic 23">
                <a:extLst>
                  <a:ext uri="{FF2B5EF4-FFF2-40B4-BE49-F238E27FC236}">
                    <a16:creationId xmlns:a16="http://schemas.microsoft.com/office/drawing/2014/main" id="{51F9FAD4-8E26-AE6A-A20F-B24AC9787213}"/>
                  </a:ext>
                </a:extLst>
              </p:cNvPr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raphic 24">
                <a:extLst>
                  <a:ext uri="{FF2B5EF4-FFF2-40B4-BE49-F238E27FC236}">
                    <a16:creationId xmlns:a16="http://schemas.microsoft.com/office/drawing/2014/main" id="{9FABF46A-D98B-9B79-497C-2FDB2C035461}"/>
                  </a:ext>
                </a:extLst>
              </p:cNvPr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Image 25">
                <a:extLst>
                  <a:ext uri="{FF2B5EF4-FFF2-40B4-BE49-F238E27FC236}">
                    <a16:creationId xmlns:a16="http://schemas.microsoft.com/office/drawing/2014/main" id="{35A218CC-2D5C-F326-CC45-7990555F123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</p:spPr>
          </p:pic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4CCAB5D4-3875-BF6B-E5CD-3F0A8F35A98F}"/>
                  </a:ext>
                </a:extLst>
              </p:cNvPr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raphic 27">
                <a:extLst>
                  <a:ext uri="{FF2B5EF4-FFF2-40B4-BE49-F238E27FC236}">
                    <a16:creationId xmlns:a16="http://schemas.microsoft.com/office/drawing/2014/main" id="{E6F1048F-74CF-A737-B10D-6C0666E5C812}"/>
                  </a:ext>
                </a:extLst>
              </p:cNvPr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raphic 28">
                <a:extLst>
                  <a:ext uri="{FF2B5EF4-FFF2-40B4-BE49-F238E27FC236}">
                    <a16:creationId xmlns:a16="http://schemas.microsoft.com/office/drawing/2014/main" id="{CCDE07D4-9EFD-96AC-E11C-CBDF8905588D}"/>
                  </a:ext>
                </a:extLst>
              </p:cNvPr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raphic 29">
                <a:extLst>
                  <a:ext uri="{FF2B5EF4-FFF2-40B4-BE49-F238E27FC236}">
                    <a16:creationId xmlns:a16="http://schemas.microsoft.com/office/drawing/2014/main" id="{2B4ED949-5E32-7FE5-867A-16012208AA85}"/>
                  </a:ext>
                </a:extLst>
              </p:cNvPr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CE17E1EC-E1EE-03F0-DA8A-3F3C5B8CA18E}"/>
                  </a:ext>
                </a:extLst>
              </p:cNvPr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raphic 31">
                <a:extLst>
                  <a:ext uri="{FF2B5EF4-FFF2-40B4-BE49-F238E27FC236}">
                    <a16:creationId xmlns:a16="http://schemas.microsoft.com/office/drawing/2014/main" id="{472273A8-AB6E-FDAF-159A-B9DFC93207D2}"/>
                  </a:ext>
                </a:extLst>
              </p:cNvPr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" name="Image 32">
              <a:extLst>
                <a:ext uri="{FF2B5EF4-FFF2-40B4-BE49-F238E27FC236}">
                  <a16:creationId xmlns:a16="http://schemas.microsoft.com/office/drawing/2014/main" id="{E26B9C16-6315-E0FB-093D-FA290CC9FD32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18A4D5-B385-0B57-AC0E-3FA309C49F8C}"/>
              </a:ext>
            </a:extLst>
          </p:cNvPr>
          <p:cNvSpPr/>
          <p:nvPr/>
        </p:nvSpPr>
        <p:spPr>
          <a:xfrm>
            <a:off x="11538449" y="6279542"/>
            <a:ext cx="638805" cy="49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8497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38" descr="Close-up of two people holding hands"/>
          <p:cNvSpPr/>
          <p:nvPr/>
        </p:nvSpPr>
        <p:spPr>
          <a:xfrm>
            <a:off x="7400" y="-14717"/>
            <a:ext cx="6221201" cy="68285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617D-0473-AC11-B810-4BE73A488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Simulation clinique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1DBBA-688F-3282-09DB-4DB5EEE93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Séance 14.</a:t>
            </a:r>
          </a:p>
        </p:txBody>
      </p:sp>
      <p:pic>
        <p:nvPicPr>
          <p:cNvPr id="6" name="Google Shape;130;p2">
            <a:extLst>
              <a:ext uri="{FF2B5EF4-FFF2-40B4-BE49-F238E27FC236}">
                <a16:creationId xmlns:a16="http://schemas.microsoft.com/office/drawing/2014/main" id="{D641FA69-6D67-9E61-C9D9-FD11D7AED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675" t="8159" r="13577" b="501"/>
          <a:stretch/>
        </p:blipFill>
        <p:spPr>
          <a:xfrm>
            <a:off x="-2" y="0"/>
            <a:ext cx="6696000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8;p2">
            <a:extLst>
              <a:ext uri="{FF2B5EF4-FFF2-40B4-BE49-F238E27FC236}">
                <a16:creationId xmlns:a16="http://schemas.microsoft.com/office/drawing/2014/main" id="{CB37D493-219C-3DD8-58F8-CCF766996B3B}"/>
              </a:ext>
            </a:extLst>
          </p:cNvPr>
          <p:cNvSpPr txBox="1"/>
          <p:nvPr/>
        </p:nvSpPr>
        <p:spPr>
          <a:xfrm>
            <a:off x="5216206" y="5698278"/>
            <a:ext cx="14797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 UNFPA</a:t>
            </a:r>
            <a:endParaRPr sz="24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C09E0-90E1-E575-02CF-D36D11E0D558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14.2</a:t>
            </a:r>
          </a:p>
        </p:txBody>
      </p:sp>
    </p:spTree>
    <p:extLst>
      <p:ext uri="{BB962C8B-B14F-4D97-AF65-F5344CB8AC3E}">
        <p14:creationId xmlns:p14="http://schemas.microsoft.com/office/powerpoint/2010/main" val="328189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p265"/>
          <p:cNvSpPr txBox="1"/>
          <p:nvPr/>
        </p:nvSpPr>
        <p:spPr>
          <a:xfrm>
            <a:off x="539508" y="1633254"/>
            <a:ext cx="11236892" cy="412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797050" marR="118530" indent="-1797050">
              <a:spcAft>
                <a:spcPts val="800"/>
              </a:spcAft>
              <a:defRPr sz="2400">
                <a:latin typeface="Arial" panose="020B0604020202020204" pitchFamily="34" charset="0"/>
                <a:sym typeface="Arial"/>
              </a:defRPr>
            </a:pPr>
            <a:r>
              <a:rPr lang="fr-FR" u="sng" dirty="0">
                <a:solidFill>
                  <a:schemeClr val="accent3"/>
                </a:solidFill>
                <a:cs typeface="Arial" panose="020B0604020202020204" pitchFamily="34" charset="0"/>
              </a:rPr>
              <a:t>Objectif 2 :</a:t>
            </a:r>
            <a:r>
              <a:rPr dirty="0">
                <a:solidFill>
                  <a:srgbClr val="00B0F0"/>
                </a:solidFill>
              </a:rPr>
              <a:t>	Adopter des </a:t>
            </a:r>
            <a:r>
              <a:rPr dirty="0" err="1">
                <a:solidFill>
                  <a:srgbClr val="00B0F0"/>
                </a:solidFill>
              </a:rPr>
              <a:t>comportements</a:t>
            </a:r>
            <a:r>
              <a:rPr dirty="0">
                <a:solidFill>
                  <a:srgbClr val="00B0F0"/>
                </a:solidFill>
              </a:rPr>
              <a:t> </a:t>
            </a:r>
            <a:r>
              <a:rPr dirty="0" err="1">
                <a:solidFill>
                  <a:srgbClr val="00B0F0"/>
                </a:solidFill>
              </a:rPr>
              <a:t>contribuant</a:t>
            </a:r>
            <a:r>
              <a:rPr dirty="0">
                <a:solidFill>
                  <a:srgbClr val="00B0F0"/>
                </a:solidFill>
              </a:rPr>
              <a:t> à la prestation de services </a:t>
            </a:r>
            <a:r>
              <a:rPr dirty="0" err="1">
                <a:solidFill>
                  <a:srgbClr val="00B0F0"/>
                </a:solidFill>
              </a:rPr>
              <a:t>sûrs</a:t>
            </a:r>
            <a:r>
              <a:rPr dirty="0">
                <a:solidFill>
                  <a:srgbClr val="00B0F0"/>
                </a:solidFill>
              </a:rPr>
              <a:t> et </a:t>
            </a:r>
            <a:r>
              <a:rPr dirty="0" err="1">
                <a:solidFill>
                  <a:srgbClr val="00B0F0"/>
                </a:solidFill>
              </a:rPr>
              <a:t>bienveillants</a:t>
            </a:r>
            <a:r>
              <a:rPr dirty="0">
                <a:solidFill>
                  <a:srgbClr val="00B0F0"/>
                </a:solidFill>
              </a:rPr>
              <a:t> et </a:t>
            </a:r>
            <a:r>
              <a:rPr dirty="0" err="1">
                <a:solidFill>
                  <a:srgbClr val="00B0F0"/>
                </a:solidFill>
              </a:rPr>
              <a:t>comprendre</a:t>
            </a:r>
            <a:r>
              <a:rPr dirty="0">
                <a:solidFill>
                  <a:srgbClr val="00B0F0"/>
                </a:solidFill>
              </a:rPr>
              <a:t> les </a:t>
            </a:r>
            <a:r>
              <a:rPr dirty="0" err="1">
                <a:solidFill>
                  <a:srgbClr val="00B0F0"/>
                </a:solidFill>
              </a:rPr>
              <a:t>valeurs</a:t>
            </a:r>
            <a:r>
              <a:rPr dirty="0">
                <a:solidFill>
                  <a:srgbClr val="00B0F0"/>
                </a:solidFill>
              </a:rPr>
              <a:t> </a:t>
            </a:r>
            <a:r>
              <a:rPr dirty="0" err="1">
                <a:solidFill>
                  <a:srgbClr val="00B0F0"/>
                </a:solidFill>
              </a:rPr>
              <a:t>associées</a:t>
            </a:r>
            <a:r>
              <a:rPr dirty="0">
                <a:solidFill>
                  <a:srgbClr val="00B0F0"/>
                </a:solidFill>
              </a:rPr>
              <a:t>.</a:t>
            </a:r>
            <a:endParaRPr sz="2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797050" marR="118530" indent="-1797050">
              <a:lnSpc>
                <a:spcPct val="108000"/>
              </a:lnSpc>
              <a:spcAft>
                <a:spcPts val="200"/>
              </a:spcAft>
              <a:defRPr sz="2400">
                <a:latin typeface="Arial" panose="020B0604020202020204" pitchFamily="34" charset="0"/>
                <a:sym typeface="Arial"/>
              </a:defRPr>
            </a:pPr>
            <a:r>
              <a:rPr u="sng" dirty="0">
                <a:solidFill>
                  <a:schemeClr val="accent3"/>
                </a:solidFill>
                <a:cs typeface="Arial" panose="020B0604020202020204" pitchFamily="34" charset="0"/>
              </a:rPr>
              <a:t>Objectif 3 :</a:t>
            </a:r>
            <a:r>
              <a:rPr dirty="0">
                <a:solidFill>
                  <a:srgbClr val="00B0F0"/>
                </a:solidFill>
              </a:rPr>
              <a:t>	</a:t>
            </a:r>
            <a:r>
              <a:rPr dirty="0" err="1">
                <a:solidFill>
                  <a:srgbClr val="00B0F0"/>
                </a:solidFill>
              </a:rPr>
              <a:t>Démontrer</a:t>
            </a:r>
            <a:r>
              <a:rPr dirty="0">
                <a:solidFill>
                  <a:srgbClr val="00B0F0"/>
                </a:solidFill>
              </a:rPr>
              <a:t> des </a:t>
            </a:r>
            <a:r>
              <a:rPr dirty="0" err="1">
                <a:solidFill>
                  <a:srgbClr val="00B0F0"/>
                </a:solidFill>
              </a:rPr>
              <a:t>compétences</a:t>
            </a:r>
            <a:r>
              <a:rPr dirty="0">
                <a:solidFill>
                  <a:srgbClr val="00B0F0"/>
                </a:solidFill>
              </a:rPr>
              <a:t> </a:t>
            </a:r>
            <a:r>
              <a:rPr dirty="0" err="1">
                <a:solidFill>
                  <a:srgbClr val="00B0F0"/>
                </a:solidFill>
              </a:rPr>
              <a:t>cliniques</a:t>
            </a:r>
            <a:r>
              <a:rPr dirty="0">
                <a:solidFill>
                  <a:srgbClr val="00B0F0"/>
                </a:solidFill>
              </a:rPr>
              <a:t> </a:t>
            </a:r>
            <a:r>
              <a:rPr dirty="0" err="1">
                <a:solidFill>
                  <a:srgbClr val="00B0F0"/>
                </a:solidFill>
              </a:rPr>
              <a:t>adaptées</a:t>
            </a:r>
            <a:r>
              <a:rPr dirty="0">
                <a:solidFill>
                  <a:srgbClr val="00B0F0"/>
                </a:solidFill>
              </a:rPr>
              <a:t> au champ de pratique pour prendre </a:t>
            </a:r>
            <a:r>
              <a:rPr dirty="0" err="1">
                <a:solidFill>
                  <a:srgbClr val="00B0F0"/>
                </a:solidFill>
              </a:rPr>
              <a:t>en</a:t>
            </a:r>
            <a:r>
              <a:rPr dirty="0">
                <a:solidFill>
                  <a:srgbClr val="00B0F0"/>
                </a:solidFill>
              </a:rPr>
              <a:t> charge les </a:t>
            </a:r>
            <a:r>
              <a:rPr dirty="0" err="1">
                <a:solidFill>
                  <a:srgbClr val="00B0F0"/>
                </a:solidFill>
              </a:rPr>
              <a:t>agressions</a:t>
            </a:r>
            <a:r>
              <a:rPr dirty="0">
                <a:solidFill>
                  <a:srgbClr val="00B0F0"/>
                </a:solidFill>
              </a:rPr>
              <a:t> </a:t>
            </a:r>
            <a:r>
              <a:rPr dirty="0" err="1">
                <a:solidFill>
                  <a:srgbClr val="00B0F0"/>
                </a:solidFill>
              </a:rPr>
              <a:t>sexuelles</a:t>
            </a:r>
            <a:r>
              <a:rPr dirty="0">
                <a:solidFill>
                  <a:srgbClr val="00B0F0"/>
                </a:solidFill>
              </a:rPr>
              <a:t> et la VPI.</a:t>
            </a:r>
          </a:p>
          <a:p>
            <a:pPr marR="118530">
              <a:lnSpc>
                <a:spcPct val="108000"/>
              </a:lnSpc>
              <a:spcAft>
                <a:spcPts val="600"/>
              </a:spcAft>
            </a:pPr>
            <a:endParaRPr sz="1000" b="1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R="118530">
              <a:lnSpc>
                <a:spcPct val="108000"/>
              </a:lnSpc>
              <a:spcAft>
                <a:spcPts val="600"/>
              </a:spcAft>
              <a:defRPr sz="2200" b="1">
                <a:solidFill>
                  <a:schemeClr val="accent1"/>
                </a:solidFill>
                <a:latin typeface="Arial"/>
                <a:cs typeface="Arial"/>
                <a:sym typeface="Arial"/>
              </a:defRPr>
            </a:pPr>
            <a:r>
              <a:rPr dirty="0" err="1"/>
              <a:t>Compétences</a:t>
            </a:r>
            <a:r>
              <a:rPr dirty="0"/>
              <a:t> :</a:t>
            </a:r>
          </a:p>
          <a:p>
            <a:pPr marL="360000" marR="18626" indent="-360000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sym typeface="Arial"/>
              </a:defRPr>
            </a:pPr>
            <a:r>
              <a:rPr dirty="0"/>
              <a:t>Faire </a:t>
            </a:r>
            <a:r>
              <a:rPr dirty="0" err="1"/>
              <a:t>preuve</a:t>
            </a:r>
            <a:r>
              <a:rPr dirty="0"/>
              <a:t> d'un bon </a:t>
            </a:r>
            <a:r>
              <a:rPr dirty="0" err="1"/>
              <a:t>jugement</a:t>
            </a:r>
            <a:r>
              <a:rPr dirty="0"/>
              <a:t> </a:t>
            </a:r>
            <a:r>
              <a:rPr dirty="0" err="1"/>
              <a:t>clinique</a:t>
            </a:r>
            <a:r>
              <a:rPr dirty="0"/>
              <a:t> pour </a:t>
            </a:r>
            <a:r>
              <a:rPr dirty="0" err="1"/>
              <a:t>répondre</a:t>
            </a:r>
            <a:r>
              <a:rPr dirty="0"/>
              <a:t> aux </a:t>
            </a:r>
            <a:r>
              <a:rPr dirty="0" err="1"/>
              <a:t>souhaits</a:t>
            </a:r>
            <a:r>
              <a:rPr dirty="0"/>
              <a:t> et aux </a:t>
            </a:r>
            <a:r>
              <a:rPr dirty="0" err="1"/>
              <a:t>besoins</a:t>
            </a:r>
            <a:r>
              <a:rPr dirty="0"/>
              <a:t> des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.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0000" marR="18626" indent="-360000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sym typeface="Arial"/>
              </a:defRPr>
            </a:pPr>
            <a:r>
              <a:rPr dirty="0" err="1"/>
              <a:t>Comprendre</a:t>
            </a:r>
            <a:r>
              <a:rPr dirty="0"/>
              <a:t> les </a:t>
            </a:r>
            <a:r>
              <a:rPr dirty="0" err="1"/>
              <a:t>limites</a:t>
            </a:r>
            <a:r>
              <a:rPr dirty="0"/>
              <a:t> des services </a:t>
            </a:r>
            <a:r>
              <a:rPr dirty="0" err="1"/>
              <a:t>proposés</a:t>
            </a:r>
            <a:r>
              <a:rPr dirty="0"/>
              <a:t> aux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 dans des </a:t>
            </a:r>
            <a:r>
              <a:rPr dirty="0" err="1"/>
              <a:t>contextes</a:t>
            </a:r>
            <a:r>
              <a:rPr dirty="0"/>
              <a:t> </a:t>
            </a:r>
            <a:r>
              <a:rPr dirty="0" err="1"/>
              <a:t>spécifiques</a:t>
            </a:r>
            <a:r>
              <a:rPr dirty="0"/>
              <a:t>.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4BB7B-7669-44CF-3E7E-CEB477FE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dirty="0" err="1"/>
              <a:t>Objectifs</a:t>
            </a:r>
            <a:r>
              <a:rPr sz="2800" dirty="0"/>
              <a:t> de la séance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8DF1A-0F6A-EAB4-DFDA-DDB57BECF5D9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14,3</a:t>
            </a:r>
          </a:p>
        </p:txBody>
      </p:sp>
    </p:spTree>
    <p:extLst>
      <p:ext uri="{BB962C8B-B14F-4D97-AF65-F5344CB8AC3E}">
        <p14:creationId xmlns:p14="http://schemas.microsoft.com/office/powerpoint/2010/main" val="66958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266"/>
          <p:cNvSpPr txBox="1"/>
          <p:nvPr/>
        </p:nvSpPr>
        <p:spPr>
          <a:xfrm>
            <a:off x="0" y="1"/>
            <a:ext cx="12192000" cy="120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  <a:buClr>
                <a:srgbClr val="000000"/>
              </a:buClr>
              <a:buSzPts val="2400"/>
              <a:defRPr sz="34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t>Séance 14 : conclusion</a:t>
            </a:r>
          </a:p>
        </p:txBody>
      </p:sp>
      <p:sp>
        <p:nvSpPr>
          <p:cNvPr id="2397" name="Google Shape;2397;p266"/>
          <p:cNvSpPr txBox="1"/>
          <p:nvPr/>
        </p:nvSpPr>
        <p:spPr>
          <a:xfrm>
            <a:off x="805543" y="1850571"/>
            <a:ext cx="10515600" cy="241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  <a:defRPr sz="2400">
                <a:latin typeface="Arial" panose="020B0604020202020204" pitchFamily="34" charset="0"/>
              </a:defRPr>
            </a:pPr>
            <a:r>
              <a:rPr dirty="0" err="1"/>
              <a:t>Développer</a:t>
            </a:r>
            <a:r>
              <a:rPr dirty="0"/>
              <a:t> des </a:t>
            </a:r>
            <a:r>
              <a:rPr dirty="0" err="1"/>
              <a:t>compétences</a:t>
            </a:r>
            <a:r>
              <a:rPr dirty="0"/>
              <a:t> </a:t>
            </a:r>
            <a:r>
              <a:rPr dirty="0" err="1"/>
              <a:t>cliniques</a:t>
            </a:r>
            <a:r>
              <a:rPr dirty="0"/>
              <a:t> </a:t>
            </a:r>
            <a:r>
              <a:rPr dirty="0" err="1"/>
              <a:t>nécessite</a:t>
            </a:r>
            <a:r>
              <a:rPr dirty="0"/>
              <a:t> de la pratique</a:t>
            </a:r>
            <a:r>
              <a:rPr lang="fr-FR" dirty="0"/>
              <a:t>.</a:t>
            </a:r>
            <a:endParaRPr dirty="0"/>
          </a:p>
          <a:p>
            <a:pPr marL="457189" indent="-457189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  <a:defRPr sz="2400">
                <a:latin typeface="Arial" panose="020B0604020202020204" pitchFamily="34" charset="0"/>
              </a:defRPr>
            </a:pPr>
            <a:r>
              <a:rPr dirty="0"/>
              <a:t>Plus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entraînerez</a:t>
            </a:r>
            <a:r>
              <a:rPr dirty="0"/>
              <a:t>, plus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serez</a:t>
            </a:r>
            <a:r>
              <a:rPr dirty="0"/>
              <a:t> à </a:t>
            </a:r>
            <a:r>
              <a:rPr dirty="0" err="1"/>
              <a:t>l’aise</a:t>
            </a:r>
            <a:r>
              <a:rPr dirty="0"/>
              <a:t> et </a:t>
            </a:r>
            <a:r>
              <a:rPr dirty="0" err="1"/>
              <a:t>compétent</a:t>
            </a:r>
            <a:r>
              <a:rPr dirty="0"/>
              <a:t>(e)</a:t>
            </a:r>
            <a:r>
              <a:rPr lang="fr-FR" dirty="0"/>
              <a:t>.</a:t>
            </a:r>
            <a:endParaRPr dirty="0"/>
          </a:p>
          <a:p>
            <a:pPr marL="457189" indent="-457189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  <a:defRPr sz="2400">
                <a:latin typeface="Arial" panose="020B0604020202020204" pitchFamily="34" charset="0"/>
              </a:defRPr>
            </a:pPr>
            <a:r>
              <a:rPr dirty="0"/>
              <a:t>Il </a:t>
            </a:r>
            <a:r>
              <a:rPr dirty="0" err="1"/>
              <a:t>est</a:t>
            </a:r>
            <a:r>
              <a:rPr dirty="0"/>
              <a:t> important de continuer de </a:t>
            </a:r>
            <a:r>
              <a:rPr dirty="0" err="1"/>
              <a:t>s’entraîner</a:t>
            </a:r>
            <a:r>
              <a:rPr dirty="0"/>
              <a:t> et de </a:t>
            </a:r>
            <a:r>
              <a:rPr dirty="0" err="1"/>
              <a:t>recueillir</a:t>
            </a:r>
            <a:r>
              <a:rPr dirty="0"/>
              <a:t> les retours de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collègues</a:t>
            </a:r>
            <a:r>
              <a:rPr dirty="0"/>
              <a:t> et </a:t>
            </a:r>
            <a:r>
              <a:rPr dirty="0" err="1"/>
              <a:t>superviseurs</a:t>
            </a:r>
            <a:r>
              <a:rPr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1AC12B-9D06-E489-2F51-E25A67611C24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14.4</a:t>
            </a:r>
          </a:p>
        </p:txBody>
      </p:sp>
    </p:spTree>
    <p:extLst>
      <p:ext uri="{BB962C8B-B14F-4D97-AF65-F5344CB8AC3E}">
        <p14:creationId xmlns:p14="http://schemas.microsoft.com/office/powerpoint/2010/main" val="22799949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21480</TotalTime>
  <Words>203</Words>
  <Application>Microsoft Office PowerPoint</Application>
  <PresentationFormat>Widescreen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Wingdings</vt:lpstr>
      <vt:lpstr>1_Office Theme 4 - WHO</vt:lpstr>
      <vt:lpstr>1_Office Theme 5</vt:lpstr>
      <vt:lpstr>Diapositives de présentation</vt:lpstr>
      <vt:lpstr>PowerPoint Presentation</vt:lpstr>
      <vt:lpstr>Objectifs de la séance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Money (Green Ink)</dc:creator>
  <cp:lastModifiedBy>رفعت عبدالغني</cp:lastModifiedBy>
  <cp:revision>690</cp:revision>
  <cp:lastPrinted>2024-11-29T14:13:27Z</cp:lastPrinted>
  <dcterms:created xsi:type="dcterms:W3CDTF">2024-07-22T16:05:02Z</dcterms:created>
  <dcterms:modified xsi:type="dcterms:W3CDTF">2025-10-02T21:36:22Z</dcterms:modified>
</cp:coreProperties>
</file>