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704" r:id="rId2"/>
  </p:sldMasterIdLst>
  <p:notesMasterIdLst>
    <p:notesMasterId r:id="rId14"/>
  </p:notesMasterIdLst>
  <p:sldIdLst>
    <p:sldId id="562" r:id="rId3"/>
    <p:sldId id="539" r:id="rId4"/>
    <p:sldId id="488" r:id="rId5"/>
    <p:sldId id="489" r:id="rId6"/>
    <p:sldId id="490" r:id="rId7"/>
    <p:sldId id="491" r:id="rId8"/>
    <p:sldId id="492" r:id="rId9"/>
    <p:sldId id="493" r:id="rId10"/>
    <p:sldId id="494" r:id="rId11"/>
    <p:sldId id="495" r:id="rId12"/>
    <p:sldId id="496" r:id="rId13"/>
  </p:sldIdLst>
  <p:sldSz cx="12192000" cy="6858000"/>
  <p:notesSz cx="7315200" cy="96012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65EF49-D4E8-9AD8-5744-69CAC975FEB0}" name="Guy Manners (Green Ink)" initials="GM" userId="S::g.manners@greenink.co.uk::0f72d4e3-0f22-40ba-bc66-f2cb0e17addf" providerId="AD"/>
  <p188:author id="{86D53262-4EFE-F458-67A1-2E1A19B4A1C2}" name="editor" initials="a" userId="editor" providerId="None"/>
  <p188:author id="{5655B198-2CE9-2BBB-862A-F491036D1447}" name="zarivs@who.int" initials="za" userId="S::urn:spo:guest#zarivs@who.int::"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1E7"/>
    <a:srgbClr val="EBF1FA"/>
    <a:srgbClr val="EDEDEE"/>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46" autoAdjust="0"/>
    <p:restoredTop sz="71550" autoAdjust="0"/>
  </p:normalViewPr>
  <p:slideViewPr>
    <p:cSldViewPr snapToGrid="0">
      <p:cViewPr varScale="1">
        <p:scale>
          <a:sx n="81" d="100"/>
          <a:sy n="81" d="100"/>
        </p:scale>
        <p:origin x="1902"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17736"/>
    </p:cViewPr>
  </p:sorterViewPr>
  <p:notesViewPr>
    <p:cSldViewPr snapToGrid="0">
      <p:cViewPr varScale="1">
        <p:scale>
          <a:sx n="82" d="100"/>
          <a:sy n="82" d="100"/>
        </p:scale>
        <p:origin x="26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a:lstStyle>
            <a:lvl1pPr algn="l">
              <a:defRPr sz="1300" b="0" i="0">
                <a:latin typeface="Arial" panose="020B0604020202020204" pitchFamily="34" charset="0"/>
              </a:defRPr>
            </a:lvl1pPr>
          </a:lstStyle>
          <a:p>
            <a:endParaRP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a:lstStyle>
            <a:lvl1pPr algn="r">
              <a:defRPr sz="1300" b="0" i="0">
                <a:latin typeface="Arial" panose="020B0604020202020204" pitchFamily="34" charset="0"/>
              </a:defRPr>
            </a:lvl1pPr>
          </a:lstStyle>
          <a:p>
            <a:fld id="{BFFA57CC-AB0A-46FA-AC2E-5F22813AE43B}" type="datetimeFigureOut">
              <a:rPr lang="en-GB" smtClean="0"/>
              <a:t>03/10/2025</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anchor="ctr"/>
          <a:lstStyle/>
          <a:p>
            <a:endParaRPr/>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anchor="b"/>
          <a:lstStyle>
            <a:lvl1pPr algn="l">
              <a:defRPr sz="1300" b="0" i="0">
                <a:latin typeface="Arial" panose="020B0604020202020204" pitchFamily="34" charset="0"/>
              </a:defRPr>
            </a:lvl1pPr>
          </a:lstStyle>
          <a:p>
            <a:endParaRP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anchor="b"/>
          <a:lstStyle>
            <a:lvl1pPr algn="r">
              <a:defRPr sz="1300" b="0" i="0">
                <a:latin typeface="Arial" panose="020B0604020202020204" pitchFamily="34" charset="0"/>
              </a:defRPr>
            </a:lvl1pPr>
          </a:lstStyle>
          <a:p>
            <a:fld id="{6D8C5142-FFBC-4B00-B915-C6740283A33C}" type="slidenum">
              <a:rPr lang="en-GB" smtClean="0"/>
              <a:t>‹#›</a:t>
            </a:fld>
            <a:endParaRPr lang="en-GB"/>
          </a:p>
        </p:txBody>
      </p:sp>
    </p:spTree>
    <p:extLst>
      <p:ext uri="{BB962C8B-B14F-4D97-AF65-F5344CB8AC3E}">
        <p14:creationId xmlns:p14="http://schemas.microsoft.com/office/powerpoint/2010/main" val="3393049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51D51-6F12-8205-FFD0-47605B2096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FD298-3A3B-C272-636F-130AD8229B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2F799C-F89D-8C53-C5AD-6CFA2DFA3714}"/>
              </a:ext>
            </a:extLst>
          </p:cNvPr>
          <p:cNvSpPr>
            <a:spLocks noGrp="1"/>
          </p:cNvSpPr>
          <p:nvPr>
            <p:ph type="body" idx="1"/>
          </p:nvPr>
        </p:nvSpPr>
        <p:spPr/>
        <p:txBody>
          <a:bodyPr/>
          <a:lstStyle/>
          <a:p>
            <a:endParaRPr/>
          </a:p>
        </p:txBody>
      </p:sp>
      <p:sp>
        <p:nvSpPr>
          <p:cNvPr id="4" name="Slide Number Placeholder 3">
            <a:extLst>
              <a:ext uri="{FF2B5EF4-FFF2-40B4-BE49-F238E27FC236}">
                <a16:creationId xmlns:a16="http://schemas.microsoft.com/office/drawing/2014/main" id="{F572123D-30C6-3153-CE8C-3178DC54B600}"/>
              </a:ext>
            </a:extLst>
          </p:cNvPr>
          <p:cNvSpPr>
            <a:spLocks noGrp="1"/>
          </p:cNvSpPr>
          <p:nvPr>
            <p:ph type="sldNum" sz="quarter" idx="5"/>
          </p:nvPr>
        </p:nvSpPr>
        <p:spPr/>
        <p:txBody>
          <a:bodyPr/>
          <a:lstStyle/>
          <a:p>
            <a:fld id="{66082A69-CBED-43AE-B7C0-90C9CBF8E2AB}" type="slidenum">
              <a:rPr lang="en-GB" smtClean="0"/>
              <a:t>1</a:t>
            </a:fld>
            <a:endParaRPr lang="en-GB"/>
          </a:p>
        </p:txBody>
      </p:sp>
    </p:spTree>
    <p:extLst>
      <p:ext uri="{BB962C8B-B14F-4D97-AF65-F5344CB8AC3E}">
        <p14:creationId xmlns:p14="http://schemas.microsoft.com/office/powerpoint/2010/main" val="864399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0"/>
        <p:cNvGrpSpPr/>
        <p:nvPr/>
      </p:nvGrpSpPr>
      <p:grpSpPr>
        <a:xfrm>
          <a:off x="0" y="0"/>
          <a:ext cx="0" cy="0"/>
          <a:chOff x="0" y="0"/>
          <a:chExt cx="0" cy="0"/>
        </a:xfrm>
      </p:grpSpPr>
      <p:sp>
        <p:nvSpPr>
          <p:cNvPr id="2361" name="Google Shape;2361;p26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2" name="Google Shape;2362;p262: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r>
              <a:rPr b="1" dirty="0"/>
              <a:t>Notes </a:t>
            </a:r>
            <a:r>
              <a:rPr b="1" dirty="0" err="1"/>
              <a:t>destinées</a:t>
            </a:r>
            <a:r>
              <a:rPr b="1" dirty="0"/>
              <a:t> </a:t>
            </a:r>
            <a:r>
              <a:rPr lang="fr-FR" b="1" dirty="0"/>
              <a:t>au facilitateur</a:t>
            </a:r>
            <a:r>
              <a:rPr b="1" dirty="0"/>
              <a:t> : </a:t>
            </a:r>
            <a:r>
              <a:rPr b="0" dirty="0"/>
              <a:t>image </a:t>
            </a:r>
            <a:r>
              <a:rPr b="0" dirty="0" err="1"/>
              <a:t>génératrice</a:t>
            </a:r>
            <a:r>
              <a:rPr b="0" dirty="0"/>
              <a:t> de </a:t>
            </a:r>
            <a:r>
              <a:rPr b="0" dirty="0" err="1"/>
              <a:t>sérotonine</a:t>
            </a:r>
            <a:r>
              <a:rPr b="0" dirty="0"/>
              <a:t> à </a:t>
            </a:r>
            <a:r>
              <a:rPr b="0" dirty="0" err="1"/>
              <a:t>projeter</a:t>
            </a:r>
            <a:r>
              <a:rPr b="0" dirty="0"/>
              <a:t> </a:t>
            </a:r>
            <a:r>
              <a:rPr b="0" dirty="0" err="1"/>
              <a:t>lors</a:t>
            </a:r>
            <a:r>
              <a:rPr b="0" dirty="0"/>
              <a:t> de </a:t>
            </a:r>
            <a:r>
              <a:rPr b="0" dirty="0" err="1"/>
              <a:t>l’Exercice</a:t>
            </a:r>
            <a:r>
              <a:rPr b="0" dirty="0"/>
              <a:t> 13.1 – </a:t>
            </a:r>
            <a:r>
              <a:rPr b="0" dirty="0" err="1"/>
              <a:t>Élaboration</a:t>
            </a:r>
            <a:r>
              <a:rPr b="0" dirty="0"/>
              <a:t> d'un plan de </a:t>
            </a:r>
            <a:r>
              <a:rPr b="0" dirty="0" err="1"/>
              <a:t>soins</a:t>
            </a:r>
            <a:r>
              <a:rPr b="0" dirty="0"/>
              <a:t> </a:t>
            </a:r>
            <a:r>
              <a:rPr b="0" dirty="0" err="1"/>
              <a:t>collectif</a:t>
            </a:r>
            <a:r>
              <a:rPr b="0" dirty="0"/>
              <a:t>. </a:t>
            </a:r>
            <a:r>
              <a:rPr dirty="0"/>
              <a:t>Il </a:t>
            </a:r>
            <a:r>
              <a:rPr dirty="0" err="1"/>
              <a:t>est</a:t>
            </a:r>
            <a:r>
              <a:rPr dirty="0"/>
              <a:t> possible de </a:t>
            </a:r>
            <a:r>
              <a:rPr dirty="0" err="1"/>
              <a:t>remplacer</a:t>
            </a:r>
            <a:r>
              <a:rPr dirty="0"/>
              <a:t> </a:t>
            </a:r>
            <a:r>
              <a:rPr dirty="0" err="1"/>
              <a:t>ce</a:t>
            </a:r>
            <a:r>
              <a:rPr dirty="0"/>
              <a:t> </a:t>
            </a:r>
            <a:r>
              <a:rPr dirty="0" err="1"/>
              <a:t>paresseux</a:t>
            </a:r>
            <a:r>
              <a:rPr dirty="0"/>
              <a:t> </a:t>
            </a:r>
            <a:r>
              <a:rPr dirty="0" err="1"/>
              <a:t>heureux</a:t>
            </a:r>
            <a:r>
              <a:rPr dirty="0"/>
              <a:t> par </a:t>
            </a:r>
            <a:r>
              <a:rPr dirty="0" err="1"/>
              <a:t>une</a:t>
            </a:r>
            <a:r>
              <a:rPr dirty="0"/>
              <a:t> image </a:t>
            </a:r>
            <a:r>
              <a:rPr dirty="0" err="1"/>
              <a:t>pertinente</a:t>
            </a:r>
            <a:r>
              <a:rPr dirty="0"/>
              <a:t> dans le </a:t>
            </a:r>
            <a:r>
              <a:rPr dirty="0" err="1"/>
              <a:t>contexte</a:t>
            </a:r>
            <a:r>
              <a:rPr dirty="0"/>
              <a:t> local. </a:t>
            </a:r>
          </a:p>
          <a:p>
            <a:pPr marL="0" lvl="0" indent="0" algn="l" rtl="0">
              <a:lnSpc>
                <a:spcPct val="100000"/>
              </a:lnSpc>
              <a:spcBef>
                <a:spcPts val="0"/>
              </a:spcBef>
              <a:spcAft>
                <a:spcPts val="0"/>
              </a:spcAft>
              <a:buSzPts val="1100"/>
              <a:buNone/>
            </a:pPr>
            <a:endParaRPr b="0" dirty="0"/>
          </a:p>
          <a:p>
            <a:pPr marL="0" lvl="0" indent="0" algn="l" rtl="0">
              <a:lnSpc>
                <a:spcPct val="100000"/>
              </a:lnSpc>
              <a:spcBef>
                <a:spcPts val="0"/>
              </a:spcBef>
              <a:spcAft>
                <a:spcPts val="0"/>
              </a:spcAft>
              <a:buSzPts val="1100"/>
              <a:buNone/>
            </a:pPr>
            <a:r>
              <a:rPr dirty="0" err="1"/>
              <a:t>Voir</a:t>
            </a:r>
            <a:r>
              <a:rPr dirty="0"/>
              <a:t> les notes du Manuel d</a:t>
            </a:r>
            <a:r>
              <a:rPr lang="fr-FR" dirty="0"/>
              <a:t>u facilitateur </a:t>
            </a:r>
            <a:r>
              <a:rPr dirty="0"/>
              <a:t>pour </a:t>
            </a:r>
            <a:r>
              <a:rPr dirty="0" err="1"/>
              <a:t>cet</a:t>
            </a:r>
            <a:r>
              <a:rPr dirty="0"/>
              <a:t> « </a:t>
            </a:r>
            <a:r>
              <a:rPr dirty="0" err="1"/>
              <a:t>exercice</a:t>
            </a:r>
            <a:r>
              <a:rPr dirty="0"/>
              <a:t> » </a:t>
            </a:r>
            <a:r>
              <a:rPr dirty="0" err="1"/>
              <a:t>autoguidé</a:t>
            </a:r>
            <a:r>
              <a:rPr dirty="0"/>
              <a:t>.</a:t>
            </a:r>
            <a:endParaRPr b="1"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p26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9" name="Google Shape;2369;p263: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a:buSzPts val="1100"/>
            </a:pPr>
            <a:endParaRPr b="1" i="0">
              <a:latin typeface="Arial"/>
              <a:cs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p13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8" name="Google Shape;1078;p13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a:p>
        </p:txBody>
      </p:sp>
    </p:spTree>
    <p:extLst>
      <p:ext uri="{BB962C8B-B14F-4D97-AF65-F5344CB8AC3E}">
        <p14:creationId xmlns:p14="http://schemas.microsoft.com/office/powerpoint/2010/main" val="1781983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8"/>
        <p:cNvGrpSpPr/>
        <p:nvPr/>
      </p:nvGrpSpPr>
      <p:grpSpPr>
        <a:xfrm>
          <a:off x="0" y="0"/>
          <a:ext cx="0" cy="0"/>
          <a:chOff x="0" y="0"/>
          <a:chExt cx="0" cy="0"/>
        </a:xfrm>
      </p:grpSpPr>
      <p:sp>
        <p:nvSpPr>
          <p:cNvPr id="2289" name="Google Shape;2289;p25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0" name="Google Shape;2290;p255: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marR="57057" lvl="0" indent="0" algn="l" rtl="0">
              <a:lnSpc>
                <a:spcPct val="118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6"/>
        <p:cNvGrpSpPr/>
        <p:nvPr/>
      </p:nvGrpSpPr>
      <p:grpSpPr>
        <a:xfrm>
          <a:off x="0" y="0"/>
          <a:ext cx="0" cy="0"/>
          <a:chOff x="0" y="0"/>
          <a:chExt cx="0" cy="0"/>
        </a:xfrm>
      </p:grpSpPr>
      <p:sp>
        <p:nvSpPr>
          <p:cNvPr id="2297" name="Google Shape;2297;p25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8" name="Google Shape;2298;p256: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marR="57057" lvl="0" indent="0" algn="l" rtl="0">
              <a:lnSpc>
                <a:spcPct val="118000"/>
              </a:lnSpc>
              <a:spcBef>
                <a:spcPts val="0"/>
              </a:spcBef>
              <a:spcAft>
                <a:spcPts val="0"/>
              </a:spcAft>
              <a:buSzPts val="1100"/>
              <a:buNone/>
            </a:pPr>
            <a:r>
              <a:rPr b="1"/>
              <a:t>Dites : </a:t>
            </a:r>
            <a:r>
              <a:t>Comme pour les personnes survivantes, le stress lié à la prise en charge de la violence sexuelle et de la VPI est aggravé par le stress lié à la situation d’urgence dans laquelle vous travaillez.  </a:t>
            </a:r>
          </a:p>
          <a:p>
            <a:pPr marL="0" marR="57057" lvl="0" indent="0" algn="l" rtl="0">
              <a:lnSpc>
                <a:spcPct val="118000"/>
              </a:lnSpc>
              <a:spcBef>
                <a:spcPts val="0"/>
              </a:spcBef>
              <a:spcAft>
                <a:spcPts val="0"/>
              </a:spcAft>
              <a:buSzPts val="1100"/>
              <a:buNone/>
            </a:pPr>
            <a:r>
              <a:t>Il convient de rappeler que votre hiérarchie, les responsables du système de santé et l’organisation du travail, entre autres, ont un rôle essentiel et une responsabilité dans la prévention de l’épuisement professionnel et la création d’environnements favorables à la santé mentale et au soutien psychosocial du personnel de santé. Toutefois, cette séance se concentrera sur les mesures individuelles à adopter pour prendre soin de vous ainsi que sur les soins collectifs entre collègues.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7"/>
        <p:cNvGrpSpPr/>
        <p:nvPr/>
      </p:nvGrpSpPr>
      <p:grpSpPr>
        <a:xfrm>
          <a:off x="0" y="0"/>
          <a:ext cx="0" cy="0"/>
          <a:chOff x="0" y="0"/>
          <a:chExt cx="0" cy="0"/>
        </a:xfrm>
      </p:grpSpPr>
      <p:sp>
        <p:nvSpPr>
          <p:cNvPr id="2308" name="Google Shape;2308;p25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9" name="Google Shape;2309;p257: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marR="57057" lvl="0" indent="0" algn="l" rtl="0">
              <a:lnSpc>
                <a:spcPct val="118000"/>
              </a:lnSpc>
              <a:spcBef>
                <a:spcPts val="0"/>
              </a:spcBef>
              <a:spcAft>
                <a:spcPts val="0"/>
              </a:spcAft>
              <a:buSzPts val="1100"/>
              <a:buNone/>
            </a:pPr>
            <a:r>
              <a:rPr b="1"/>
              <a:t>Dites : </a:t>
            </a:r>
            <a:r>
              <a:t>Comme pour les personnes survivantes, le stress lié à la prise en charge de la violence sexuelle et de la VPI est aggravé par le stress lié à la situation d’urgence dans laquelle vous travaillez.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8"/>
        <p:cNvGrpSpPr/>
        <p:nvPr/>
      </p:nvGrpSpPr>
      <p:grpSpPr>
        <a:xfrm>
          <a:off x="0" y="0"/>
          <a:ext cx="0" cy="0"/>
          <a:chOff x="0" y="0"/>
          <a:chExt cx="0" cy="0"/>
        </a:xfrm>
      </p:grpSpPr>
      <p:sp>
        <p:nvSpPr>
          <p:cNvPr id="2319" name="Google Shape;2319;p25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0" name="Google Shape;2320;p258: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marR="57057" lvl="0" indent="0" algn="l" rtl="0">
              <a:lnSpc>
                <a:spcPct val="118000"/>
              </a:lnSpc>
              <a:spcBef>
                <a:spcPts val="0"/>
              </a:spcBef>
              <a:spcAft>
                <a:spcPts val="0"/>
              </a:spcAft>
              <a:buSzPts val="1100"/>
              <a:buNone/>
              <a:defRPr b="1"/>
            </a:pPr>
            <a:r>
              <a:rPr dirty="0"/>
              <a:t>Notes </a:t>
            </a:r>
            <a:r>
              <a:rPr dirty="0" err="1"/>
              <a:t>destinées</a:t>
            </a:r>
            <a:r>
              <a:rPr dirty="0"/>
              <a:t> </a:t>
            </a:r>
            <a:r>
              <a:rPr lang="fr-FR" dirty="0"/>
              <a:t>au facilitateur</a:t>
            </a:r>
            <a:r>
              <a:rPr dirty="0"/>
              <a:t> :</a:t>
            </a:r>
          </a:p>
          <a:p>
            <a:pPr marL="0" marR="57057" lvl="0" indent="0" algn="l" rtl="0">
              <a:lnSpc>
                <a:spcPct val="118000"/>
              </a:lnSpc>
              <a:spcBef>
                <a:spcPts val="0"/>
              </a:spcBef>
              <a:spcAft>
                <a:spcPts val="0"/>
              </a:spcAft>
              <a:buSzPts val="1100"/>
              <a:buNone/>
            </a:pPr>
            <a:r>
              <a:rPr dirty="0" err="1"/>
              <a:t>Demandez</a:t>
            </a:r>
            <a:r>
              <a:rPr dirty="0"/>
              <a:t> à </a:t>
            </a:r>
            <a:r>
              <a:rPr dirty="0" err="1"/>
              <a:t>quelques</a:t>
            </a:r>
            <a:r>
              <a:rPr dirty="0"/>
              <a:t> </a:t>
            </a:r>
            <a:r>
              <a:rPr dirty="0" err="1"/>
              <a:t>volontaires</a:t>
            </a:r>
            <a:r>
              <a:rPr dirty="0"/>
              <a:t> de </a:t>
            </a:r>
            <a:r>
              <a:rPr dirty="0" err="1"/>
              <a:t>partager</a:t>
            </a:r>
            <a:r>
              <a:rPr dirty="0"/>
              <a:t> les </a:t>
            </a:r>
            <a:r>
              <a:rPr dirty="0" err="1"/>
              <a:t>bonnes</a:t>
            </a:r>
            <a:r>
              <a:rPr dirty="0"/>
              <a:t> habitudes </a:t>
            </a:r>
            <a:r>
              <a:rPr dirty="0" err="1"/>
              <a:t>qu’ils</a:t>
            </a:r>
            <a:r>
              <a:rPr dirty="0"/>
              <a:t> </a:t>
            </a:r>
            <a:r>
              <a:rPr dirty="0" err="1"/>
              <a:t>ont</a:t>
            </a:r>
            <a:r>
              <a:rPr dirty="0"/>
              <a:t> </a:t>
            </a:r>
            <a:r>
              <a:rPr dirty="0" err="1"/>
              <a:t>adoptées</a:t>
            </a:r>
            <a:r>
              <a:rPr dirty="0"/>
              <a:t> pour </a:t>
            </a:r>
            <a:r>
              <a:rPr dirty="0" err="1"/>
              <a:t>gérer</a:t>
            </a:r>
            <a:r>
              <a:rPr dirty="0"/>
              <a:t> le stress </a:t>
            </a:r>
            <a:r>
              <a:rPr dirty="0" err="1"/>
              <a:t>lié</a:t>
            </a:r>
            <a:r>
              <a:rPr dirty="0"/>
              <a:t> à </a:t>
            </a:r>
            <a:r>
              <a:rPr dirty="0" err="1"/>
              <a:t>notre</a:t>
            </a:r>
            <a:r>
              <a:rPr dirty="0"/>
              <a:t> travail.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9"/>
        <p:cNvGrpSpPr/>
        <p:nvPr/>
      </p:nvGrpSpPr>
      <p:grpSpPr>
        <a:xfrm>
          <a:off x="0" y="0"/>
          <a:ext cx="0" cy="0"/>
          <a:chOff x="0" y="0"/>
          <a:chExt cx="0" cy="0"/>
        </a:xfrm>
      </p:grpSpPr>
      <p:sp>
        <p:nvSpPr>
          <p:cNvPr id="2330" name="Google Shape;2330;p25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1" name="Google Shape;2331;p259: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marR="57057" lvl="0" indent="0" algn="l" rtl="0">
              <a:lnSpc>
                <a:spcPct val="118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1"/>
        <p:cNvGrpSpPr/>
        <p:nvPr/>
      </p:nvGrpSpPr>
      <p:grpSpPr>
        <a:xfrm>
          <a:off x="0" y="0"/>
          <a:ext cx="0" cy="0"/>
          <a:chOff x="0" y="0"/>
          <a:chExt cx="0" cy="0"/>
        </a:xfrm>
      </p:grpSpPr>
      <p:sp>
        <p:nvSpPr>
          <p:cNvPr id="2342" name="Google Shape;2342;p26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3" name="Google Shape;2343;p260: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marR="57057" lvl="0" indent="0" algn="l" rtl="0">
              <a:lnSpc>
                <a:spcPct val="118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p26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3" name="Google Shape;2353;p261: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marR="56515" lvl="0" indent="0" algn="l" rtl="0">
              <a:lnSpc>
                <a:spcPct val="118000"/>
              </a:lnSpc>
              <a:spcBef>
                <a:spcPts val="0"/>
              </a:spcBef>
              <a:spcAft>
                <a:spcPts val="0"/>
              </a:spcAft>
              <a:buSzPts val="1100"/>
              <a:buNone/>
              <a:defRPr b="1">
                <a:latin typeface="Arial"/>
                <a:cs typeface="Arial"/>
              </a:defRPr>
            </a:pPr>
            <a:r>
              <a:rPr dirty="0"/>
              <a:t>Notes </a:t>
            </a:r>
            <a:r>
              <a:rPr dirty="0" err="1"/>
              <a:t>destinées</a:t>
            </a:r>
            <a:r>
              <a:rPr dirty="0"/>
              <a:t> </a:t>
            </a:r>
            <a:r>
              <a:rPr lang="fr-FR" dirty="0"/>
              <a:t>au facilitateur</a:t>
            </a:r>
            <a:r>
              <a:rPr dirty="0"/>
              <a:t> :</a:t>
            </a:r>
          </a:p>
          <a:p>
            <a:pPr marL="0" marR="56515" lvl="0" indent="0" algn="l" rtl="0">
              <a:lnSpc>
                <a:spcPct val="118000"/>
              </a:lnSpc>
              <a:spcBef>
                <a:spcPts val="0"/>
              </a:spcBef>
              <a:spcAft>
                <a:spcPts val="0"/>
              </a:spcAft>
              <a:buSzPts val="1100"/>
              <a:buNone/>
              <a:defRPr>
                <a:latin typeface="Arial"/>
                <a:cs typeface="Arial"/>
              </a:defRPr>
            </a:pPr>
            <a:r>
              <a:rPr dirty="0" err="1"/>
              <a:t>Répartissez</a:t>
            </a:r>
            <a:r>
              <a:rPr dirty="0"/>
              <a:t> les participants </a:t>
            </a:r>
            <a:r>
              <a:rPr dirty="0" err="1"/>
              <a:t>en</a:t>
            </a:r>
            <a:r>
              <a:rPr dirty="0"/>
              <a:t> petits </a:t>
            </a:r>
            <a:r>
              <a:rPr dirty="0" err="1"/>
              <a:t>groupes</a:t>
            </a:r>
            <a:r>
              <a:rPr dirty="0"/>
              <a:t>. La constitution des </a:t>
            </a:r>
            <a:r>
              <a:rPr dirty="0" err="1"/>
              <a:t>groupes</a:t>
            </a:r>
            <a:r>
              <a:rPr dirty="0"/>
              <a:t> </a:t>
            </a:r>
            <a:r>
              <a:rPr dirty="0" err="1"/>
              <a:t>variera</a:t>
            </a:r>
            <a:r>
              <a:rPr dirty="0"/>
              <a:t> </a:t>
            </a:r>
            <a:r>
              <a:rPr dirty="0" err="1"/>
              <a:t>en</a:t>
            </a:r>
            <a:r>
              <a:rPr dirty="0"/>
              <a:t> </a:t>
            </a:r>
            <a:r>
              <a:rPr dirty="0" err="1"/>
              <a:t>fonction</a:t>
            </a:r>
            <a:r>
              <a:rPr dirty="0"/>
              <a:t> du </a:t>
            </a:r>
            <a:r>
              <a:rPr dirty="0" err="1"/>
              <a:t>profil</a:t>
            </a:r>
            <a:r>
              <a:rPr dirty="0"/>
              <a:t> des participants.  </a:t>
            </a:r>
          </a:p>
          <a:p>
            <a:pPr marR="56515">
              <a:lnSpc>
                <a:spcPct val="118000"/>
              </a:lnSpc>
              <a:buSzPts val="1100"/>
              <a:defRPr>
                <a:latin typeface="Arial"/>
                <a:cs typeface="Arial"/>
              </a:defRPr>
            </a:pPr>
            <a:r>
              <a:rPr dirty="0"/>
              <a:t>Si </a:t>
            </a:r>
            <a:r>
              <a:rPr dirty="0" err="1"/>
              <a:t>plusieurs</a:t>
            </a:r>
            <a:r>
              <a:rPr dirty="0"/>
              <a:t> participants </a:t>
            </a:r>
            <a:r>
              <a:rPr dirty="0" err="1"/>
              <a:t>proviennent</a:t>
            </a:r>
            <a:r>
              <a:rPr dirty="0"/>
              <a:t> du </a:t>
            </a:r>
            <a:r>
              <a:rPr dirty="0" err="1"/>
              <a:t>même</a:t>
            </a:r>
            <a:r>
              <a:rPr dirty="0"/>
              <a:t> lieu de prestation de service et/</a:t>
            </a:r>
            <a:r>
              <a:rPr dirty="0" err="1"/>
              <a:t>ou</a:t>
            </a:r>
            <a:r>
              <a:rPr dirty="0"/>
              <a:t> de la </a:t>
            </a:r>
            <a:r>
              <a:rPr dirty="0" err="1"/>
              <a:t>même</a:t>
            </a:r>
            <a:r>
              <a:rPr dirty="0"/>
              <a:t> </a:t>
            </a:r>
            <a:r>
              <a:rPr dirty="0" err="1"/>
              <a:t>organisation</a:t>
            </a:r>
            <a:r>
              <a:rPr dirty="0"/>
              <a:t>, </a:t>
            </a:r>
            <a:r>
              <a:rPr dirty="0" err="1"/>
              <a:t>mettez</a:t>
            </a:r>
            <a:r>
              <a:rPr dirty="0"/>
              <a:t>-les ensemble. Sinon, </a:t>
            </a:r>
            <a:r>
              <a:rPr dirty="0" err="1"/>
              <a:t>regroupez</a:t>
            </a:r>
            <a:r>
              <a:rPr dirty="0"/>
              <a:t>-les de manière </a:t>
            </a:r>
            <a:r>
              <a:rPr dirty="0" err="1"/>
              <a:t>aléatoire</a:t>
            </a:r>
            <a:r>
              <a:rPr dirty="0"/>
              <a:t> à </a:t>
            </a:r>
            <a:r>
              <a:rPr dirty="0" err="1"/>
              <a:t>lʼaide</a:t>
            </a:r>
            <a:r>
              <a:rPr dirty="0"/>
              <a:t> </a:t>
            </a:r>
            <a:r>
              <a:rPr dirty="0" err="1"/>
              <a:t>dʼune</a:t>
            </a:r>
            <a:r>
              <a:rPr dirty="0"/>
              <a:t> </a:t>
            </a:r>
            <a:r>
              <a:rPr dirty="0" err="1"/>
              <a:t>méthode</a:t>
            </a:r>
            <a:r>
              <a:rPr dirty="0"/>
              <a:t> de </a:t>
            </a:r>
            <a:r>
              <a:rPr dirty="0" err="1"/>
              <a:t>comptage</a:t>
            </a:r>
            <a:r>
              <a:rPr dirty="0"/>
              <a:t>.   </a:t>
            </a:r>
          </a:p>
          <a:p>
            <a:pPr marL="0" marR="56515" lvl="0" indent="0" algn="l" rtl="0">
              <a:lnSpc>
                <a:spcPct val="118000"/>
              </a:lnSpc>
              <a:spcBef>
                <a:spcPts val="0"/>
              </a:spcBef>
              <a:spcAft>
                <a:spcPts val="0"/>
              </a:spcAft>
              <a:buSzPts val="1100"/>
              <a:buNone/>
              <a:defRPr>
                <a:latin typeface="Arial"/>
                <a:cs typeface="Arial"/>
              </a:defRPr>
            </a:pPr>
            <a:r>
              <a:rPr dirty="0"/>
              <a:t>Dans </a:t>
            </a:r>
            <a:r>
              <a:rPr dirty="0" err="1"/>
              <a:t>l’idéal</a:t>
            </a:r>
            <a:r>
              <a:rPr dirty="0"/>
              <a:t>, </a:t>
            </a:r>
            <a:r>
              <a:rPr dirty="0" err="1"/>
              <a:t>constituez</a:t>
            </a:r>
            <a:r>
              <a:rPr dirty="0"/>
              <a:t> des </a:t>
            </a:r>
            <a:r>
              <a:rPr dirty="0" err="1"/>
              <a:t>groupes</a:t>
            </a:r>
            <a:r>
              <a:rPr dirty="0"/>
              <a:t> de 4 à</a:t>
            </a:r>
            <a:r>
              <a:rPr sz="1100" dirty="0">
                <a:solidFill>
                  <a:srgbClr val="000000"/>
                </a:solidFill>
                <a:ea typeface="Arial"/>
                <a:sym typeface="Arial"/>
              </a:rPr>
              <a:t> </a:t>
            </a:r>
            <a:r>
              <a:rPr dirty="0"/>
              <a:t>8 </a:t>
            </a:r>
            <a:r>
              <a:rPr dirty="0" err="1"/>
              <a:t>personnes</a:t>
            </a:r>
            <a:r>
              <a:rPr dirty="0"/>
              <a:t> environ. </a:t>
            </a:r>
          </a:p>
          <a:p>
            <a:pPr marL="0" marR="57057" lvl="0" indent="0" algn="l" rtl="0">
              <a:lnSpc>
                <a:spcPct val="118000"/>
              </a:lnSpc>
              <a:spcBef>
                <a:spcPts val="0"/>
              </a:spcBef>
              <a:spcAft>
                <a:spcPts val="0"/>
              </a:spcAft>
              <a:buSzPts val="1100"/>
              <a:buNone/>
            </a:pPr>
            <a:endParaRPr dirty="0"/>
          </a:p>
          <a:p>
            <a:pPr marL="0" marR="56515" lvl="0" indent="0" algn="l" rtl="0">
              <a:lnSpc>
                <a:spcPct val="118000"/>
              </a:lnSpc>
              <a:spcBef>
                <a:spcPts val="0"/>
              </a:spcBef>
              <a:spcAft>
                <a:spcPts val="0"/>
              </a:spcAft>
              <a:buSzPts val="1100"/>
              <a:buNone/>
              <a:defRPr>
                <a:latin typeface="Arial"/>
                <a:cs typeface="Arial"/>
              </a:defRPr>
            </a:pPr>
            <a:r>
              <a:rPr dirty="0" err="1"/>
              <a:t>Expliquez</a:t>
            </a:r>
            <a:r>
              <a:rPr dirty="0"/>
              <a:t> aux participants </a:t>
            </a:r>
            <a:r>
              <a:rPr dirty="0" err="1"/>
              <a:t>qu’ils</a:t>
            </a:r>
            <a:r>
              <a:rPr dirty="0"/>
              <a:t> </a:t>
            </a:r>
            <a:r>
              <a:rPr dirty="0" err="1"/>
              <a:t>auront</a:t>
            </a:r>
            <a:r>
              <a:rPr dirty="0"/>
              <a:t> 15 minutes pour </a:t>
            </a:r>
            <a:r>
              <a:rPr dirty="0" err="1"/>
              <a:t>travailler</a:t>
            </a:r>
            <a:r>
              <a:rPr dirty="0"/>
              <a:t> </a:t>
            </a:r>
            <a:r>
              <a:rPr dirty="0" err="1"/>
              <a:t>en</a:t>
            </a:r>
            <a:r>
              <a:rPr dirty="0"/>
              <a:t> petit </a:t>
            </a:r>
            <a:r>
              <a:rPr dirty="0" err="1"/>
              <a:t>groupe</a:t>
            </a:r>
            <a:r>
              <a:rPr dirty="0"/>
              <a:t> et </a:t>
            </a:r>
            <a:r>
              <a:rPr dirty="0" err="1"/>
              <a:t>réfléchir</a:t>
            </a:r>
            <a:r>
              <a:rPr dirty="0"/>
              <a:t> à des </a:t>
            </a:r>
            <a:r>
              <a:rPr dirty="0" err="1"/>
              <a:t>mesures</a:t>
            </a:r>
            <a:r>
              <a:rPr dirty="0"/>
              <a:t> </a:t>
            </a:r>
            <a:r>
              <a:rPr dirty="0" err="1"/>
              <a:t>concrètes</a:t>
            </a:r>
            <a:r>
              <a:rPr dirty="0"/>
              <a:t> à prendre à </a:t>
            </a:r>
            <a:r>
              <a:rPr dirty="0" err="1"/>
              <a:t>leur</a:t>
            </a:r>
            <a:r>
              <a:rPr dirty="0"/>
              <a:t> retour à domicile/</a:t>
            </a:r>
            <a:r>
              <a:rPr dirty="0" err="1"/>
              <a:t>lors</a:t>
            </a:r>
            <a:r>
              <a:rPr dirty="0"/>
              <a:t> de </a:t>
            </a:r>
            <a:r>
              <a:rPr dirty="0" err="1"/>
              <a:t>leur</a:t>
            </a:r>
            <a:r>
              <a:rPr dirty="0"/>
              <a:t> </a:t>
            </a:r>
            <a:r>
              <a:rPr dirty="0" err="1"/>
              <a:t>déploiement</a:t>
            </a:r>
            <a:r>
              <a:rPr dirty="0"/>
              <a:t> pour </a:t>
            </a:r>
            <a:r>
              <a:rPr dirty="0" err="1"/>
              <a:t>améliorer</a:t>
            </a:r>
            <a:r>
              <a:rPr dirty="0"/>
              <a:t> </a:t>
            </a:r>
            <a:r>
              <a:rPr dirty="0" err="1"/>
              <a:t>leur</a:t>
            </a:r>
            <a:r>
              <a:rPr dirty="0"/>
              <a:t> </a:t>
            </a:r>
            <a:r>
              <a:rPr dirty="0" err="1"/>
              <a:t>équilibre</a:t>
            </a:r>
            <a:r>
              <a:rPr dirty="0"/>
              <a:t> </a:t>
            </a:r>
            <a:r>
              <a:rPr dirty="0" err="1"/>
              <a:t>émotionnel</a:t>
            </a:r>
            <a:r>
              <a:rPr dirty="0"/>
              <a:t> et </a:t>
            </a:r>
            <a:r>
              <a:rPr dirty="0" err="1"/>
              <a:t>prévenir</a:t>
            </a:r>
            <a:r>
              <a:rPr dirty="0"/>
              <a:t> un </a:t>
            </a:r>
            <a:r>
              <a:rPr dirty="0" err="1"/>
              <a:t>épuisement</a:t>
            </a:r>
            <a:r>
              <a:rPr dirty="0"/>
              <a:t> </a:t>
            </a:r>
            <a:r>
              <a:rPr dirty="0" err="1"/>
              <a:t>professionnel</a:t>
            </a:r>
            <a:r>
              <a:rPr dirty="0"/>
              <a:t> </a:t>
            </a:r>
            <a:r>
              <a:rPr dirty="0" err="1"/>
              <a:t>collectif</a:t>
            </a:r>
            <a:r>
              <a:rPr dirty="0"/>
              <a:t>. </a:t>
            </a:r>
            <a:r>
              <a:rPr dirty="0" err="1"/>
              <a:t>Ils</a:t>
            </a:r>
            <a:r>
              <a:rPr dirty="0"/>
              <a:t> </a:t>
            </a:r>
            <a:r>
              <a:rPr dirty="0" err="1"/>
              <a:t>doivent</a:t>
            </a:r>
            <a:r>
              <a:rPr dirty="0"/>
              <a:t> prendre des notes </a:t>
            </a:r>
            <a:r>
              <a:rPr dirty="0" err="1"/>
              <a:t>écrites</a:t>
            </a:r>
            <a:r>
              <a:rPr dirty="0"/>
              <a:t> pour </a:t>
            </a:r>
            <a:r>
              <a:rPr dirty="0" err="1"/>
              <a:t>eux-mêmes</a:t>
            </a:r>
            <a:r>
              <a:rPr dirty="0"/>
              <a:t>.  </a:t>
            </a:r>
          </a:p>
          <a:p>
            <a:pPr marL="0" marR="57057" lvl="0" indent="0" algn="l" rtl="0">
              <a:lnSpc>
                <a:spcPct val="118000"/>
              </a:lnSpc>
              <a:spcBef>
                <a:spcPts val="0"/>
              </a:spcBef>
              <a:spcAft>
                <a:spcPts val="0"/>
              </a:spcAft>
              <a:buSzPts val="1100"/>
              <a:buNone/>
            </a:pPr>
            <a:endParaRPr dirty="0"/>
          </a:p>
          <a:p>
            <a:pPr marL="0" marR="56515" lvl="0" indent="0" algn="l" rtl="0">
              <a:lnSpc>
                <a:spcPct val="118000"/>
              </a:lnSpc>
              <a:spcBef>
                <a:spcPts val="0"/>
              </a:spcBef>
              <a:spcAft>
                <a:spcPts val="0"/>
              </a:spcAft>
              <a:buSzPts val="1100"/>
              <a:buNone/>
              <a:defRPr>
                <a:latin typeface="Arial"/>
                <a:cs typeface="Arial"/>
              </a:defRPr>
            </a:pPr>
            <a:r>
              <a:rPr dirty="0"/>
              <a:t>Si </a:t>
            </a:r>
            <a:r>
              <a:rPr dirty="0" err="1"/>
              <a:t>certaines</a:t>
            </a:r>
            <a:r>
              <a:rPr dirty="0"/>
              <a:t> </a:t>
            </a:r>
            <a:r>
              <a:rPr dirty="0" err="1"/>
              <a:t>idées</a:t>
            </a:r>
            <a:r>
              <a:rPr dirty="0"/>
              <a:t> </a:t>
            </a:r>
            <a:r>
              <a:rPr dirty="0" err="1"/>
              <a:t>nécessitent</a:t>
            </a:r>
            <a:r>
              <a:rPr dirty="0"/>
              <a:t> </a:t>
            </a:r>
            <a:r>
              <a:rPr dirty="0" err="1"/>
              <a:t>lʼappui</a:t>
            </a:r>
            <a:r>
              <a:rPr dirty="0"/>
              <a:t> de la </a:t>
            </a:r>
            <a:r>
              <a:rPr dirty="0" err="1"/>
              <a:t>hiérarchie</a:t>
            </a:r>
            <a:r>
              <a:rPr dirty="0"/>
              <a:t>, les participants </a:t>
            </a:r>
            <a:r>
              <a:rPr dirty="0" err="1"/>
              <a:t>doivent</a:t>
            </a:r>
            <a:r>
              <a:rPr dirty="0"/>
              <a:t> </a:t>
            </a:r>
            <a:r>
              <a:rPr dirty="0" err="1"/>
              <a:t>déterminer</a:t>
            </a:r>
            <a:r>
              <a:rPr dirty="0"/>
              <a:t> les </a:t>
            </a:r>
            <a:r>
              <a:rPr dirty="0" err="1"/>
              <a:t>mesures</a:t>
            </a:r>
            <a:r>
              <a:rPr dirty="0"/>
              <a:t> à prendre pour </a:t>
            </a:r>
            <a:r>
              <a:rPr dirty="0" err="1"/>
              <a:t>soumettre</a:t>
            </a:r>
            <a:r>
              <a:rPr dirty="0"/>
              <a:t> </a:t>
            </a:r>
            <a:r>
              <a:rPr dirty="0" err="1"/>
              <a:t>leurs</a:t>
            </a:r>
            <a:r>
              <a:rPr dirty="0"/>
              <a:t> </a:t>
            </a:r>
            <a:r>
              <a:rPr dirty="0" err="1"/>
              <a:t>idées</a:t>
            </a:r>
            <a:r>
              <a:rPr dirty="0"/>
              <a:t> et </a:t>
            </a:r>
            <a:r>
              <a:rPr dirty="0" err="1"/>
              <a:t>leurs</a:t>
            </a:r>
            <a:r>
              <a:rPr dirty="0"/>
              <a:t> </a:t>
            </a:r>
            <a:r>
              <a:rPr dirty="0" err="1"/>
              <a:t>requêtes</a:t>
            </a:r>
            <a:r>
              <a:rPr dirty="0"/>
              <a:t> à </a:t>
            </a:r>
            <a:r>
              <a:rPr dirty="0" err="1"/>
              <a:t>leur</a:t>
            </a:r>
            <a:r>
              <a:rPr dirty="0"/>
              <a:t> </a:t>
            </a:r>
            <a:r>
              <a:rPr dirty="0" err="1"/>
              <a:t>hiérarchie</a:t>
            </a:r>
            <a:r>
              <a:rPr dirty="0"/>
              <a:t>.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O_Sess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9B9922-6B41-2A58-66E0-45E5C2873D33}"/>
              </a:ext>
            </a:extLst>
          </p:cNvPr>
          <p:cNvSpPr/>
          <p:nvPr userDrawn="1"/>
        </p:nvSpPr>
        <p:spPr>
          <a:xfrm>
            <a:off x="0" y="0"/>
            <a:ext cx="12192000" cy="60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Text Placeholder 3">
            <a:extLst>
              <a:ext uri="{FF2B5EF4-FFF2-40B4-BE49-F238E27FC236}">
                <a16:creationId xmlns:a16="http://schemas.microsoft.com/office/drawing/2014/main" id="{51ED0919-8DBB-8354-ACCB-C400F2FF7380}"/>
              </a:ext>
            </a:extLst>
          </p:cNvPr>
          <p:cNvSpPr>
            <a:spLocks noGrp="1"/>
          </p:cNvSpPr>
          <p:nvPr>
            <p:ph type="body" sz="quarter" idx="11" hasCustomPrompt="1"/>
          </p:nvPr>
        </p:nvSpPr>
        <p:spPr>
          <a:xfrm>
            <a:off x="7382933" y="2782383"/>
            <a:ext cx="3780000" cy="2416150"/>
          </a:xfrm>
        </p:spPr>
        <p:txBody>
          <a:bodyPr>
            <a:normAutofit/>
          </a:bodyPr>
          <a:lstStyle>
            <a:lvl1pPr marL="0" indent="0" algn="ctr">
              <a:buNone/>
              <a:defRPr sz="2800" b="1">
                <a:solidFill>
                  <a:schemeClr val="bg1"/>
                </a:solidFill>
                <a:latin typeface="Calibri" panose="020F0502020204030204" pitchFamily="34" charset="0"/>
                <a:cs typeface="Calibri" panose="020F0502020204030204" pitchFamily="34" charset="0"/>
              </a:defRPr>
            </a:lvl1pPr>
          </a:lstStyle>
          <a:p>
            <a:pPr lvl="0"/>
            <a:r>
              <a:t>title</a:t>
            </a:r>
          </a:p>
        </p:txBody>
      </p:sp>
      <p:sp>
        <p:nvSpPr>
          <p:cNvPr id="6" name="Rectangle 5">
            <a:extLst>
              <a:ext uri="{FF2B5EF4-FFF2-40B4-BE49-F238E27FC236}">
                <a16:creationId xmlns:a16="http://schemas.microsoft.com/office/drawing/2014/main" id="{72ECFB44-5E1A-1FAD-105D-700179062406}"/>
              </a:ext>
            </a:extLst>
          </p:cNvPr>
          <p:cNvSpPr/>
          <p:nvPr userDrawn="1"/>
        </p:nvSpPr>
        <p:spPr>
          <a:xfrm>
            <a:off x="8480933" y="1918364"/>
            <a:ext cx="1584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 name="Text Placeholder 3">
            <a:extLst>
              <a:ext uri="{FF2B5EF4-FFF2-40B4-BE49-F238E27FC236}">
                <a16:creationId xmlns:a16="http://schemas.microsoft.com/office/drawing/2014/main" id="{EBBCB7D9-B4AC-4D57-F0EC-B454A7BA7F1F}"/>
              </a:ext>
            </a:extLst>
          </p:cNvPr>
          <p:cNvSpPr>
            <a:spLocks noGrp="1"/>
          </p:cNvSpPr>
          <p:nvPr>
            <p:ph type="body" sz="quarter" idx="10" hasCustomPrompt="1"/>
          </p:nvPr>
        </p:nvSpPr>
        <p:spPr>
          <a:xfrm>
            <a:off x="7382933" y="1918364"/>
            <a:ext cx="3780000" cy="397032"/>
          </a:xfrm>
        </p:spPr>
        <p:txBody>
          <a:bodyPr>
            <a:spAutoFit/>
          </a:bodyPr>
          <a:lstStyle>
            <a:lvl1pPr marL="0" indent="0" algn="ctr">
              <a:buNone/>
              <a:defRPr sz="2200" b="0">
                <a:solidFill>
                  <a:schemeClr val="bg1"/>
                </a:solidFill>
                <a:latin typeface="Calibri" panose="020F0502020204030204" pitchFamily="34" charset="0"/>
                <a:cs typeface="Calibri" panose="020F0502020204030204" pitchFamily="34" charset="0"/>
              </a:defRPr>
            </a:lvl1pPr>
          </a:lstStyle>
          <a:p>
            <a:pPr lvl="0"/>
            <a:r>
              <a:t>Session x.</a:t>
            </a:r>
          </a:p>
        </p:txBody>
      </p:sp>
      <p:sp>
        <p:nvSpPr>
          <p:cNvPr id="26" name="Oval 25">
            <a:extLst>
              <a:ext uri="{FF2B5EF4-FFF2-40B4-BE49-F238E27FC236}">
                <a16:creationId xmlns:a16="http://schemas.microsoft.com/office/drawing/2014/main" id="{B2D979C8-D784-E574-F98E-DF0E8177AC01}"/>
              </a:ext>
            </a:extLst>
          </p:cNvPr>
          <p:cNvSpPr/>
          <p:nvPr userDrawn="1"/>
        </p:nvSpPr>
        <p:spPr>
          <a:xfrm>
            <a:off x="10064933" y="-2204865"/>
            <a:ext cx="1500212" cy="1500212"/>
          </a:xfrm>
          <a:prstGeom prst="ellipse">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Picture Placeholder 4">
            <a:extLst>
              <a:ext uri="{FF2B5EF4-FFF2-40B4-BE49-F238E27FC236}">
                <a16:creationId xmlns:a16="http://schemas.microsoft.com/office/drawing/2014/main" id="{60278AC1-9E27-22D2-CE59-BD595F39C666}"/>
              </a:ext>
            </a:extLst>
          </p:cNvPr>
          <p:cNvSpPr>
            <a:spLocks noGrp="1"/>
          </p:cNvSpPr>
          <p:nvPr>
            <p:ph type="pic" sz="quarter" idx="12"/>
          </p:nvPr>
        </p:nvSpPr>
        <p:spPr>
          <a:xfrm>
            <a:off x="0" y="0"/>
            <a:ext cx="6696000" cy="6012000"/>
          </a:xfrm>
        </p:spPr>
        <p:txBody>
          <a:bodyPr/>
          <a:lstStyle/>
          <a:p>
            <a:endParaRPr/>
          </a:p>
        </p:txBody>
      </p:sp>
      <p:pic>
        <p:nvPicPr>
          <p:cNvPr id="7" name="Picture 6">
            <a:extLst>
              <a:ext uri="{FF2B5EF4-FFF2-40B4-BE49-F238E27FC236}">
                <a16:creationId xmlns:a16="http://schemas.microsoft.com/office/drawing/2014/main" id="{FCC042B7-6FEB-2156-30EB-E9242AFDF5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Tree>
    <p:extLst>
      <p:ext uri="{BB962C8B-B14F-4D97-AF65-F5344CB8AC3E}">
        <p14:creationId xmlns:p14="http://schemas.microsoft.com/office/powerpoint/2010/main" val="28475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B2D9-CA79-A8A5-9583-7E1304D47D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EFC4A7-6689-2A37-89DF-D9BEFFB962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9993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B303-E4FF-0827-27CE-BC101592EB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96A478-1669-21FC-F298-957B611758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980776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E5C9-FB06-6BBF-C3E8-330F487AD0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3C987D-862C-A453-F592-9C8B6E7363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B15AAF-AB72-46AB-3DC3-3941193785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8546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E707-41C4-51CF-2C66-FC09897E9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58E3DD-EA96-110A-4268-8D06206BD2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E658F7-EE3D-C5FC-B36E-86A6343A19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0B29EF-A775-4026-0266-23705D2DC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216514-4B2B-BF9D-F9B3-DFA715CE2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8864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97DE-DCD7-C236-610F-AC4156788BB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78747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251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21E70-55E1-313A-5C1E-E30569AF4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8BC589-5334-704D-34BD-22EFBA7073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E87C34-9C7B-4041-F59C-A7661D2F2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01841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F0D0-B4FF-B150-06EB-7909FE5B9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E0995D-ECB1-B473-2922-062508D7EB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B8E1E90-FB4D-6C75-0890-37E3F60FC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31134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1807-193E-DCE7-42DB-A228D02FED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CA6FF6-3419-8BA3-128B-AEFC9DA639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4130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C70CE9-5692-07EC-BD04-FAF404FC37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9D3AAB-5825-23D0-C0E2-7B40C5280B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2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preserve="1" userDrawn="1">
  <p:cSld name="WHO_Title ">
    <p:spTree>
      <p:nvGrpSpPr>
        <p:cNvPr id="1" name="Shape 7"/>
        <p:cNvGrpSpPr/>
        <p:nvPr/>
      </p:nvGrpSpPr>
      <p:grpSpPr>
        <a:xfrm>
          <a:off x="0" y="0"/>
          <a:ext cx="0" cy="0"/>
          <a:chOff x="0" y="0"/>
          <a:chExt cx="0" cy="0"/>
        </a:xfrm>
      </p:grpSpPr>
      <p:sp>
        <p:nvSpPr>
          <p:cNvPr id="4" name="Google Shape;8;p13">
            <a:extLst>
              <a:ext uri="{FF2B5EF4-FFF2-40B4-BE49-F238E27FC236}">
                <a16:creationId xmlns:a16="http://schemas.microsoft.com/office/drawing/2014/main" id="{26AD09B2-93F8-21D8-EFD5-F50762A5AFA2}"/>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371424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8EABD-6AC5-040C-8D60-77F57BE8E4D2}"/>
              </a:ext>
            </a:extLst>
          </p:cNvPr>
          <p:cNvSpPr>
            <a:spLocks noGrp="1"/>
          </p:cNvSpPr>
          <p:nvPr>
            <p:ph type="ctrTitle"/>
          </p:nvPr>
        </p:nvSpPr>
        <p:spPr>
          <a:xfrm>
            <a:off x="1524000" y="1122363"/>
            <a:ext cx="9144000" cy="2387600"/>
          </a:xfrm>
        </p:spPr>
        <p:txBody>
          <a:bodyPr anchor="b"/>
          <a:lstStyle>
            <a:lvl1pPr algn="ctr">
              <a:defRPr sz="6000"/>
            </a:lvl1pPr>
          </a:lstStyle>
          <a:p>
            <a:r>
              <a:t>Click to edit Master title style</a:t>
            </a:r>
          </a:p>
        </p:txBody>
      </p:sp>
      <p:sp>
        <p:nvSpPr>
          <p:cNvPr id="3" name="Subtitle 2">
            <a:extLst>
              <a:ext uri="{FF2B5EF4-FFF2-40B4-BE49-F238E27FC236}">
                <a16:creationId xmlns:a16="http://schemas.microsoft.com/office/drawing/2014/main" id="{CDF34BE6-D9FC-A8F5-AEA7-E36C6C5AE0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spTree>
    <p:extLst>
      <p:ext uri="{BB962C8B-B14F-4D97-AF65-F5344CB8AC3E}">
        <p14:creationId xmlns:p14="http://schemas.microsoft.com/office/powerpoint/2010/main" val="4271983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7"/>
        <p:cNvGrpSpPr/>
        <p:nvPr/>
      </p:nvGrpSpPr>
      <p:grpSpPr>
        <a:xfrm>
          <a:off x="0" y="0"/>
          <a:ext cx="0" cy="0"/>
          <a:chOff x="0" y="0"/>
          <a:chExt cx="0" cy="0"/>
        </a:xfrm>
      </p:grpSpPr>
      <p:sp>
        <p:nvSpPr>
          <p:cNvPr id="8" name="Google Shape;8;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9" name="Google Shape;9;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609585" marR="0" lvl="0" indent="-423323" algn="l" rtl="0">
              <a:lnSpc>
                <a:spcPct val="100000"/>
              </a:lnSpc>
              <a:spcBef>
                <a:spcPts val="0"/>
              </a:spcBef>
              <a:spcAft>
                <a:spcPts val="0"/>
              </a:spcAft>
              <a:buClr>
                <a:srgbClr val="000000"/>
              </a:buClr>
              <a:buSzPts val="1400"/>
              <a:buFont typeface="Wingdings" panose="05000000000000000000" pitchFamily="2" charset="2"/>
              <a:buChar char="n"/>
              <a:defRPr sz="1867" b="0" i="0" u="none" strike="noStrike" cap="none">
                <a:solidFill>
                  <a:srgbClr val="000000"/>
                </a:solidFill>
                <a:latin typeface="Arial"/>
                <a:ea typeface="Arial"/>
                <a:cs typeface="Arial"/>
                <a:sym typeface="Arial"/>
              </a:defRPr>
            </a:lvl1pPr>
            <a:lvl2pPr marL="1219170" marR="0" lvl="1"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L="1828754" marR="0" lvl="2"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L="2438339" marR="0" lvl="3"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L="3047924" marR="0" lvl="4"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L="3657509" marR="0" lvl="5"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L="4267093" marR="0" lvl="6"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L="4876678" marR="0" lvl="7"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L="5486263" marR="0" lvl="8"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80762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_Headline &amp; hands">
    <p:spTree>
      <p:nvGrpSpPr>
        <p:cNvPr id="1" name=""/>
        <p:cNvGrpSpPr/>
        <p:nvPr/>
      </p:nvGrpSpPr>
      <p:grpSpPr>
        <a:xfrm>
          <a:off x="0" y="0"/>
          <a:ext cx="0" cy="0"/>
          <a:chOff x="0" y="0"/>
          <a:chExt cx="0" cy="0"/>
        </a:xfrm>
      </p:grpSpPr>
      <p:pic>
        <p:nvPicPr>
          <p:cNvPr id="3" name="Picture 2" descr="A close-up of two hands  Description automatically generated">
            <a:extLst>
              <a:ext uri="{FF2B5EF4-FFF2-40B4-BE49-F238E27FC236}">
                <a16:creationId xmlns:a16="http://schemas.microsoft.com/office/drawing/2014/main" id="{ED50E1EF-925E-4E73-1D64-A606A558BB2F}"/>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 r="-1"/>
          <a:stretch/>
        </p:blipFill>
        <p:spPr>
          <a:xfrm>
            <a:off x="2317750" y="1260000"/>
            <a:ext cx="7556500" cy="4711700"/>
          </a:xfrm>
          <a:prstGeom prst="rect">
            <a:avLst/>
          </a:prstGeom>
        </p:spPr>
      </p:pic>
      <p:sp>
        <p:nvSpPr>
          <p:cNvPr id="4" name="Google Shape;8;p13">
            <a:extLst>
              <a:ext uri="{FF2B5EF4-FFF2-40B4-BE49-F238E27FC236}">
                <a16:creationId xmlns:a16="http://schemas.microsoft.com/office/drawing/2014/main" id="{AA309982-B38B-A1C5-395E-29FA9FD6839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cxnSp>
        <p:nvCxnSpPr>
          <p:cNvPr id="5" name="Straight Connector 4">
            <a:extLst>
              <a:ext uri="{FF2B5EF4-FFF2-40B4-BE49-F238E27FC236}">
                <a16:creationId xmlns:a16="http://schemas.microsoft.com/office/drawing/2014/main" id="{A8984105-E130-A742-DE2C-E2EF35023166}"/>
              </a:ext>
            </a:extLst>
          </p:cNvPr>
          <p:cNvCxnSpPr/>
          <p:nvPr userDrawn="1"/>
        </p:nvCxnSpPr>
        <p:spPr>
          <a:xfrm>
            <a:off x="0" y="6012000"/>
            <a:ext cx="12192000" cy="0"/>
          </a:xfrm>
          <a:prstGeom prst="line">
            <a:avLst/>
          </a:prstGeom>
          <a:ln>
            <a:solidFill>
              <a:srgbClr val="EBF1F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40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O_Image &amp;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6096000" y="287999"/>
            <a:ext cx="5857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
        <p:nvSpPr>
          <p:cNvPr id="6" name="Picture Placeholder 4">
            <a:extLst>
              <a:ext uri="{FF2B5EF4-FFF2-40B4-BE49-F238E27FC236}">
                <a16:creationId xmlns:a16="http://schemas.microsoft.com/office/drawing/2014/main" id="{A0C4875E-81DF-6E7C-FF11-445B7DB3B4DE}"/>
              </a:ext>
            </a:extLst>
          </p:cNvPr>
          <p:cNvSpPr>
            <a:spLocks noGrp="1"/>
          </p:cNvSpPr>
          <p:nvPr>
            <p:ph type="pic" sz="quarter" idx="12"/>
          </p:nvPr>
        </p:nvSpPr>
        <p:spPr>
          <a:xfrm>
            <a:off x="0" y="0"/>
            <a:ext cx="5857200" cy="6012000"/>
          </a:xfrm>
        </p:spPr>
        <p:txBody>
          <a:bodyPr/>
          <a:lstStyle/>
          <a:p>
            <a:endParaRPr lang="en-US" dirty="0"/>
          </a:p>
        </p:txBody>
      </p:sp>
      <p:pic>
        <p:nvPicPr>
          <p:cNvPr id="7" name="Picture 6">
            <a:extLst>
              <a:ext uri="{FF2B5EF4-FFF2-40B4-BE49-F238E27FC236}">
                <a16:creationId xmlns:a16="http://schemas.microsoft.com/office/drawing/2014/main" id="{7B689E74-55AC-33F3-2449-D3B449CE6EE3}"/>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rcRect t="18824" b="18824"/>
          <a:stretch/>
        </p:blipFill>
        <p:spPr>
          <a:xfrm>
            <a:off x="5857198" y="1718446"/>
            <a:ext cx="6334801" cy="4012136"/>
          </a:xfrm>
          <a:prstGeom prst="rect">
            <a:avLst/>
          </a:prstGeom>
        </p:spPr>
      </p:pic>
    </p:spTree>
    <p:extLst>
      <p:ext uri="{BB962C8B-B14F-4D97-AF65-F5344CB8AC3E}">
        <p14:creationId xmlns:p14="http://schemas.microsoft.com/office/powerpoint/2010/main" val="13956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O_Grey 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1799400" y="2493061"/>
            <a:ext cx="8593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4800" b="1" i="0" u="none" strike="noStrike" cap="none">
                <a:solidFill>
                  <a:schemeClr val="accent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pic>
        <p:nvPicPr>
          <p:cNvPr id="2" name="Picture 1">
            <a:extLst>
              <a:ext uri="{FF2B5EF4-FFF2-40B4-BE49-F238E27FC236}">
                <a16:creationId xmlns:a16="http://schemas.microsoft.com/office/drawing/2014/main" id="{D3F6E684-E70A-3379-EA50-3578007D9D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Tree>
    <p:extLst>
      <p:ext uri="{BB962C8B-B14F-4D97-AF65-F5344CB8AC3E}">
        <p14:creationId xmlns:p14="http://schemas.microsoft.com/office/powerpoint/2010/main" val="291564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WHO_light blue-that's a wra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Tree>
    <p:extLst>
      <p:ext uri="{BB962C8B-B14F-4D97-AF65-F5344CB8AC3E}">
        <p14:creationId xmlns:p14="http://schemas.microsoft.com/office/powerpoint/2010/main" val="384445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O_Session objectiv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a:off x="3564226" y="432000"/>
            <a:ext cx="4410541" cy="720000"/>
            <a:chOff x="3564226" y="288000"/>
            <a:chExt cx="4410541"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4048226"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accent3"/>
                </a:solidFill>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432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bg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Tree>
    <p:extLst>
      <p:ext uri="{BB962C8B-B14F-4D97-AF65-F5344CB8AC3E}">
        <p14:creationId xmlns:p14="http://schemas.microsoft.com/office/powerpoint/2010/main" val="71108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O_Exercis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a:off x="4046364" y="432000"/>
            <a:ext cx="3379274" cy="720000"/>
            <a:chOff x="3564226" y="288000"/>
            <a:chExt cx="3379274"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3016959"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accent3"/>
                </a:solidFill>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1292989"/>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10" name="Text Placeholder 9">
            <a:extLst>
              <a:ext uri="{FF2B5EF4-FFF2-40B4-BE49-F238E27FC236}">
                <a16:creationId xmlns:a16="http://schemas.microsoft.com/office/drawing/2014/main" id="{992D0F24-CD0F-5D0B-396C-357E51D3C177}"/>
              </a:ext>
            </a:extLst>
          </p:cNvPr>
          <p:cNvSpPr>
            <a:spLocks noGrp="1"/>
          </p:cNvSpPr>
          <p:nvPr>
            <p:ph type="body" sz="quarter" idx="10" hasCustomPrompt="1"/>
          </p:nvPr>
        </p:nvSpPr>
        <p:spPr>
          <a:xfrm>
            <a:off x="415600" y="498500"/>
            <a:ext cx="11360800" cy="720000"/>
          </a:xfrm>
        </p:spPr>
        <p:txBody>
          <a:bodyPr>
            <a:normAutofit/>
          </a:bodyPr>
          <a:lstStyle>
            <a:lvl1pPr marL="0" indent="0" algn="ctr">
              <a:lnSpc>
                <a:spcPct val="100000"/>
              </a:lnSpc>
              <a:spcBef>
                <a:spcPts val="0"/>
              </a:spcBef>
              <a:buFontTx/>
              <a:buNone/>
              <a:defRPr sz="3400" b="1">
                <a:solidFill>
                  <a:schemeClr val="bg1"/>
                </a:solidFill>
                <a:latin typeface="Calibri" panose="020F0502020204030204" pitchFamily="34" charset="0"/>
                <a:cs typeface="Calibri" panose="020F0502020204030204" pitchFamily="34" charset="0"/>
              </a:defRPr>
            </a:lvl1pPr>
          </a:lstStyle>
          <a:p>
            <a:pPr lvl="0"/>
            <a:r>
              <a:t>Exercice x.x</a:t>
            </a:r>
          </a:p>
        </p:txBody>
      </p:sp>
    </p:spTree>
    <p:extLst>
      <p:ext uri="{BB962C8B-B14F-4D97-AF65-F5344CB8AC3E}">
        <p14:creationId xmlns:p14="http://schemas.microsoft.com/office/powerpoint/2010/main" val="116880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HO_Blue background and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776646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anchor="ctr">
            <a:normAutofit/>
          </a:bodyPr>
          <a:lstStyle/>
          <a:p>
            <a:r>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a:normAutofit/>
          </a:bodyPr>
          <a:lstStyle/>
          <a:p>
            <a:pPr lvl="0"/>
            <a:r>
              <a:t>Click to edit Master text styles</a:t>
            </a:r>
          </a:p>
          <a:p>
            <a:pPr lvl="1"/>
            <a:r>
              <a:t>Second level</a:t>
            </a:r>
          </a:p>
          <a:p>
            <a:pPr lvl="2"/>
            <a:r>
              <a:t>Third level</a:t>
            </a:r>
          </a:p>
          <a:p>
            <a:pPr lvl="3"/>
            <a:r>
              <a:t>Fourth level</a:t>
            </a:r>
          </a:p>
          <a:p>
            <a:pPr lvl="4"/>
            <a:r>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11618199" y="6353778"/>
            <a:ext cx="494967" cy="299389"/>
          </a:xfrm>
          <a:prstGeom prst="rect">
            <a:avLst/>
          </a:prstGeom>
          <a:ln w="3175">
            <a:solidFill>
              <a:schemeClr val="tx1"/>
            </a:solidFill>
          </a:ln>
        </p:spPr>
        <p:txBody>
          <a:bodyPr vert="horz" lIns="91440" tIns="45720" rIns="91440" bIns="45720" anchor="ctr"/>
          <a:lstStyle>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1100">
                <a:solidFill>
                  <a:schemeClr val="tx1"/>
                </a:solidFill>
                <a:latin typeface="Arial" panose="020B0604020202020204" pitchFamily="34" charset="0"/>
              </a:defRPr>
            </a:pPr>
            <a:r>
              <a:t> </a:t>
            </a:r>
          </a:p>
        </p:txBody>
      </p:sp>
      <p:pic>
        <p:nvPicPr>
          <p:cNvPr id="24" name="Graphic 23">
            <a:extLst>
              <a:ext uri="{FF2B5EF4-FFF2-40B4-BE49-F238E27FC236}">
                <a16:creationId xmlns:a16="http://schemas.microsoft.com/office/drawing/2014/main" id="{0A783D73-6DC7-966A-2B15-5EADC1A6E1EB}"/>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76232" y="6241316"/>
            <a:ext cx="957553" cy="411851"/>
          </a:xfrm>
          <a:prstGeom prst="rect">
            <a:avLst/>
          </a:prstGeom>
        </p:spPr>
      </p:pic>
    </p:spTree>
    <p:extLst>
      <p:ext uri="{BB962C8B-B14F-4D97-AF65-F5344CB8AC3E}">
        <p14:creationId xmlns:p14="http://schemas.microsoft.com/office/powerpoint/2010/main" val="2061359004"/>
      </p:ext>
    </p:extLst>
  </p:cSld>
  <p:clrMap bg1="lt1" tx1="dk1" bg2="lt2" tx2="dk2" accent1="accent1" accent2="accent2" accent3="accent3" accent4="accent4" accent5="accent5" accent6="accent6" hlink="hlink" folHlink="folHlink"/>
  <p:sldLayoutIdLst>
    <p:sldLayoutId id="2147483705" r:id="rId1"/>
    <p:sldLayoutId id="2147483681" r:id="rId2"/>
    <p:sldLayoutId id="2147483710" r:id="rId3"/>
    <p:sldLayoutId id="2147483706" r:id="rId4"/>
    <p:sldLayoutId id="2147483707" r:id="rId5"/>
    <p:sldLayoutId id="2147483713" r:id="rId6"/>
    <p:sldLayoutId id="2147483709" r:id="rId7"/>
    <p:sldLayoutId id="2147483712" r:id="rId8"/>
    <p:sldLayoutId id="214748371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715" r:id="rId20"/>
  </p:sldLayoutIdLst>
  <p:txStyles>
    <p:titleStyle>
      <a:lvl1pPr algn="l" defTabSz="914400" rtl="0" eaLnBrk="1" latinLnBrk="0" hangingPunct="1">
        <a:lnSpc>
          <a:spcPct val="90000"/>
        </a:lnSpc>
        <a:spcBef>
          <a:spcPct val="0"/>
        </a:spcBef>
        <a:buNone/>
        <a:defRPr sz="3600" b="0" i="0"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anchor="ctr">
            <a:normAutofit/>
          </a:bodyPr>
          <a:lstStyle/>
          <a:p>
            <a:r>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a:normAutofit/>
          </a:bodyPr>
          <a:lstStyle/>
          <a:p>
            <a:pPr lvl="0"/>
            <a:r>
              <a:t>Click to edit Master text styles</a:t>
            </a:r>
          </a:p>
          <a:p>
            <a:pPr lvl="1"/>
            <a:r>
              <a:t>Second level</a:t>
            </a:r>
          </a:p>
          <a:p>
            <a:pPr lvl="2"/>
            <a:r>
              <a:t>Third level</a:t>
            </a:r>
          </a:p>
          <a:p>
            <a:pPr lvl="3"/>
            <a:r>
              <a:t>Fourth level</a:t>
            </a:r>
          </a:p>
          <a:p>
            <a:pPr lvl="4"/>
            <a:r>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11618199" y="6353778"/>
            <a:ext cx="494967" cy="365125"/>
          </a:xfrm>
          <a:prstGeom prst="rect">
            <a:avLst/>
          </a:prstGeom>
          <a:ln w="3175">
            <a:solidFill>
              <a:schemeClr val="tx1"/>
            </a:solidFill>
          </a:ln>
        </p:spPr>
        <p:txBody>
          <a:bodyPr vert="horz" lIns="91440" tIns="45720" rIns="91440" bIns="45720" anchor="ctr"/>
          <a:lstStyle>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1100">
                <a:solidFill>
                  <a:schemeClr val="tx1"/>
                </a:solidFill>
                <a:latin typeface="Arial" panose="020B0604020202020204" pitchFamily="34" charset="0"/>
              </a:defRPr>
            </a:pPr>
            <a:r>
              <a:t> </a:t>
            </a:r>
          </a:p>
        </p:txBody>
      </p:sp>
    </p:spTree>
    <p:extLst>
      <p:ext uri="{BB962C8B-B14F-4D97-AF65-F5344CB8AC3E}">
        <p14:creationId xmlns:p14="http://schemas.microsoft.com/office/powerpoint/2010/main" val="2892468308"/>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3600" b="0" i="0" kern="1200">
          <a:solidFill>
            <a:schemeClr val="accent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947E2-95E5-6AA3-D04B-EC98EE696F6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214D843-F14B-2F2F-EA9C-EA6FB6ADB42D}"/>
              </a:ext>
            </a:extLst>
          </p:cNvPr>
          <p:cNvSpPr/>
          <p:nvPr/>
        </p:nvSpPr>
        <p:spPr>
          <a:xfrm>
            <a:off x="6096000" y="0"/>
            <a:ext cx="6096000" cy="5459526"/>
          </a:xfrm>
          <a:prstGeom prst="rect">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5" name="Rectangle 34">
            <a:extLst>
              <a:ext uri="{FF2B5EF4-FFF2-40B4-BE49-F238E27FC236}">
                <a16:creationId xmlns:a16="http://schemas.microsoft.com/office/drawing/2014/main" id="{8FCB297F-DA46-9B42-E2FA-E736DE9A6387}"/>
              </a:ext>
            </a:extLst>
          </p:cNvPr>
          <p:cNvSpPr/>
          <p:nvPr/>
        </p:nvSpPr>
        <p:spPr>
          <a:xfrm>
            <a:off x="6096000" y="4470750"/>
            <a:ext cx="6096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 name="ZoneTexte 6">
            <a:extLst>
              <a:ext uri="{FF2B5EF4-FFF2-40B4-BE49-F238E27FC236}">
                <a16:creationId xmlns:a16="http://schemas.microsoft.com/office/drawing/2014/main" id="{EB1082FE-1A0B-EA89-0F44-050E29CC50AC}"/>
              </a:ext>
            </a:extLst>
          </p:cNvPr>
          <p:cNvSpPr txBox="1"/>
          <p:nvPr/>
        </p:nvSpPr>
        <p:spPr>
          <a:xfrm>
            <a:off x="6719274" y="1736229"/>
            <a:ext cx="5138578" cy="2800767"/>
          </a:xfrm>
          <a:prstGeom prst="rect">
            <a:avLst/>
          </a:prstGeom>
          <a:noFill/>
          <a:ln>
            <a:noFill/>
          </a:ln>
        </p:spPr>
        <p:txBody>
          <a:bodyPr wrap="square">
            <a:spAutoFit/>
          </a:bodyPr>
          <a:lstStyle/>
          <a:p>
            <a:pPr>
              <a:spcAft>
                <a:spcPts val="600"/>
              </a:spcAft>
              <a:defRPr sz="3000" b="1">
                <a:solidFill>
                  <a:schemeClr val="accent1"/>
                </a:solidFill>
                <a:latin typeface="Calibri" panose="020F0502020204030204" pitchFamily="34" charset="0"/>
                <a:cs typeface="Calibri" panose="020F0502020204030204" pitchFamily="34" charset="0"/>
              </a:defRPr>
            </a:pPr>
            <a:r>
              <a:rPr dirty="0" err="1"/>
              <a:t>Prise</a:t>
            </a:r>
            <a:r>
              <a:rPr dirty="0"/>
              <a:t> </a:t>
            </a:r>
            <a:r>
              <a:rPr dirty="0" err="1"/>
              <a:t>en</a:t>
            </a:r>
            <a:r>
              <a:rPr dirty="0"/>
              <a:t> charge </a:t>
            </a:r>
            <a:r>
              <a:rPr dirty="0" err="1"/>
              <a:t>clinique</a:t>
            </a:r>
            <a:r>
              <a:rPr dirty="0"/>
              <a:t> </a:t>
            </a:r>
            <a:r>
              <a:rPr lang="fr-FR" dirty="0"/>
              <a:t>des survivantes de</a:t>
            </a:r>
            <a:r>
              <a:rPr dirty="0"/>
              <a:t> viol et de violence </a:t>
            </a:r>
            <a:r>
              <a:rPr dirty="0" err="1"/>
              <a:t>exercée</a:t>
            </a:r>
            <a:r>
              <a:rPr dirty="0"/>
              <a:t> par un </a:t>
            </a:r>
            <a:r>
              <a:rPr dirty="0" err="1"/>
              <a:t>partenaire</a:t>
            </a:r>
            <a:r>
              <a:rPr dirty="0"/>
              <a:t> intime dans les situations </a:t>
            </a:r>
            <a:r>
              <a:rPr dirty="0" err="1"/>
              <a:t>d'urgence</a:t>
            </a:r>
            <a:r>
              <a:rPr dirty="0"/>
              <a:t> </a:t>
            </a:r>
          </a:p>
          <a:p>
            <a:pPr>
              <a:defRPr sz="2100">
                <a:solidFill>
                  <a:schemeClr val="accent2"/>
                </a:solidFill>
                <a:latin typeface="Calibri" panose="020F0502020204030204" pitchFamily="34" charset="0"/>
                <a:cs typeface="Calibri" panose="020F0502020204030204" pitchFamily="34" charset="0"/>
              </a:defRPr>
            </a:pPr>
            <a:r>
              <a:rPr dirty="0" err="1"/>
              <a:t>Programme</a:t>
            </a:r>
            <a:r>
              <a:rPr dirty="0"/>
              <a:t> de formation des agents de santé</a:t>
            </a:r>
          </a:p>
        </p:txBody>
      </p:sp>
      <p:sp>
        <p:nvSpPr>
          <p:cNvPr id="6" name="Title 9">
            <a:extLst>
              <a:ext uri="{FF2B5EF4-FFF2-40B4-BE49-F238E27FC236}">
                <a16:creationId xmlns:a16="http://schemas.microsoft.com/office/drawing/2014/main" id="{94664BD7-DDFC-254A-9109-D41B48892C8A}"/>
              </a:ext>
            </a:extLst>
          </p:cNvPr>
          <p:cNvSpPr>
            <a:spLocks noGrp="1"/>
          </p:cNvSpPr>
          <p:nvPr>
            <p:ph type="ctrTitle"/>
          </p:nvPr>
        </p:nvSpPr>
        <p:spPr>
          <a:xfrm>
            <a:off x="6712616" y="4792635"/>
            <a:ext cx="4991703" cy="541871"/>
          </a:xfrm>
        </p:spPr>
        <p:txBody>
          <a:bodyPr anchor="t">
            <a:noAutofit/>
          </a:bodyPr>
          <a:lstStyle>
            <a:lvl1pPr>
              <a:defRPr>
                <a:solidFill>
                  <a:schemeClr val="accent1">
                    <a:lumMod val="60000"/>
                    <a:lumOff val="40000"/>
                  </a:schemeClr>
                </a:solidFill>
              </a:defRPr>
            </a:lvl1pPr>
          </a:lstStyle>
          <a:p>
            <a:pPr rtl="0">
              <a:defRPr sz="2800" cap="all">
                <a:solidFill>
                  <a:schemeClr val="bg1"/>
                </a:solidFill>
                <a:latin typeface="Calibri" panose="020F0502020204030204" pitchFamily="34" charset="0"/>
                <a:cs typeface="Calibri" panose="020F0502020204030204" pitchFamily="34" charset="0"/>
              </a:defRPr>
            </a:pPr>
            <a:r>
              <a:rPr dirty="0"/>
              <a:t>Diapositives de </a:t>
            </a:r>
            <a:r>
              <a:rPr dirty="0" err="1"/>
              <a:t>présentation</a:t>
            </a:r>
            <a:endParaRPr dirty="0"/>
          </a:p>
        </p:txBody>
      </p:sp>
      <p:sp>
        <p:nvSpPr>
          <p:cNvPr id="2" name="Rectangle 1">
            <a:extLst>
              <a:ext uri="{FF2B5EF4-FFF2-40B4-BE49-F238E27FC236}">
                <a16:creationId xmlns:a16="http://schemas.microsoft.com/office/drawing/2014/main" id="{F2BFF274-BD8F-2013-663C-C9D066BA05B2}"/>
              </a:ext>
            </a:extLst>
          </p:cNvPr>
          <p:cNvSpPr/>
          <p:nvPr/>
        </p:nvSpPr>
        <p:spPr>
          <a:xfrm>
            <a:off x="0" y="0"/>
            <a:ext cx="6096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pic>
        <p:nvPicPr>
          <p:cNvPr id="37" name="Picture 36" descr="A black and white world map  Description automatically generated">
            <a:extLst>
              <a:ext uri="{FF2B5EF4-FFF2-40B4-BE49-F238E27FC236}">
                <a16:creationId xmlns:a16="http://schemas.microsoft.com/office/drawing/2014/main" id="{2263C3DD-8C73-8503-567A-FF0AB42E1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0451"/>
            <a:ext cx="6120000" cy="4790448"/>
          </a:xfrm>
          <a:prstGeom prst="rect">
            <a:avLst/>
          </a:prstGeom>
        </p:spPr>
      </p:pic>
      <p:pic>
        <p:nvPicPr>
          <p:cNvPr id="39" name="Picture 38">
            <a:extLst>
              <a:ext uri="{FF2B5EF4-FFF2-40B4-BE49-F238E27FC236}">
                <a16:creationId xmlns:a16="http://schemas.microsoft.com/office/drawing/2014/main" id="{0C6B4585-DE7A-D981-3BFB-E6EBBB7EEF1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16640" y="481433"/>
            <a:ext cx="1152000" cy="1152000"/>
          </a:xfrm>
          <a:prstGeom prst="rect">
            <a:avLst/>
          </a:prstGeom>
        </p:spPr>
      </p:pic>
      <p:grpSp>
        <p:nvGrpSpPr>
          <p:cNvPr id="5" name="Group 4">
            <a:extLst>
              <a:ext uri="{FF2B5EF4-FFF2-40B4-BE49-F238E27FC236}">
                <a16:creationId xmlns:a16="http://schemas.microsoft.com/office/drawing/2014/main" id="{0FB9AD13-ECF2-BE72-514F-097DAC79F45E}"/>
              </a:ext>
            </a:extLst>
          </p:cNvPr>
          <p:cNvGrpSpPr/>
          <p:nvPr/>
        </p:nvGrpSpPr>
        <p:grpSpPr>
          <a:xfrm>
            <a:off x="6766398" y="6018223"/>
            <a:ext cx="983226" cy="415055"/>
            <a:chOff x="5121785" y="6180774"/>
            <a:chExt cx="1116156" cy="471170"/>
          </a:xfrm>
        </p:grpSpPr>
        <p:grpSp>
          <p:nvGrpSpPr>
            <p:cNvPr id="24" name="Group 23">
              <a:extLst>
                <a:ext uri="{FF2B5EF4-FFF2-40B4-BE49-F238E27FC236}">
                  <a16:creationId xmlns:a16="http://schemas.microsoft.com/office/drawing/2014/main" id="{8C2700DA-E282-1F22-623D-B7567DAE76CD}"/>
                </a:ext>
              </a:extLst>
            </p:cNvPr>
            <p:cNvGrpSpPr>
              <a:grpSpLocks/>
            </p:cNvGrpSpPr>
            <p:nvPr/>
          </p:nvGrpSpPr>
          <p:grpSpPr>
            <a:xfrm>
              <a:off x="5665974" y="6311584"/>
              <a:ext cx="571967" cy="213640"/>
              <a:chOff x="-6" y="0"/>
              <a:chExt cx="571967" cy="214271"/>
            </a:xfrm>
          </p:grpSpPr>
          <p:sp>
            <p:nvSpPr>
              <p:cNvPr id="28" name="Graphic 22">
                <a:extLst>
                  <a:ext uri="{FF2B5EF4-FFF2-40B4-BE49-F238E27FC236}">
                    <a16:creationId xmlns:a16="http://schemas.microsoft.com/office/drawing/2014/main" id="{C2FCFD88-0E38-95D6-CF8E-42B6729D262B}"/>
                  </a:ext>
                </a:extLst>
              </p:cNvPr>
              <p:cNvSpPr/>
              <p:nvPr/>
            </p:nvSpPr>
            <p:spPr>
              <a:xfrm>
                <a:off x="502111" y="123249"/>
                <a:ext cx="69850" cy="89535"/>
              </a:xfrm>
              <a:custGeom>
                <a:avLst/>
                <a:gdLst/>
                <a:ahLst/>
                <a:cxnLst/>
                <a:rect l="l" t="t" r="r" b="b"/>
                <a:pathLst>
                  <a:path w="69850" h="89535">
                    <a:moveTo>
                      <a:pt x="0" y="0"/>
                    </a:moveTo>
                    <a:lnTo>
                      <a:pt x="0" y="88950"/>
                    </a:lnTo>
                    <a:lnTo>
                      <a:pt x="17487" y="88950"/>
                    </a:lnTo>
                    <a:lnTo>
                      <a:pt x="17487" y="59156"/>
                    </a:lnTo>
                    <a:lnTo>
                      <a:pt x="50963" y="59156"/>
                    </a:lnTo>
                    <a:lnTo>
                      <a:pt x="48958" y="55880"/>
                    </a:lnTo>
                    <a:lnTo>
                      <a:pt x="50926" y="54635"/>
                    </a:lnTo>
                    <a:lnTo>
                      <a:pt x="52501" y="53695"/>
                    </a:lnTo>
                    <a:lnTo>
                      <a:pt x="59397" y="49072"/>
                    </a:lnTo>
                    <a:lnTo>
                      <a:pt x="62839" y="44094"/>
                    </a:lnTo>
                    <a:lnTo>
                      <a:pt x="63176" y="42811"/>
                    </a:lnTo>
                    <a:lnTo>
                      <a:pt x="17525" y="42811"/>
                    </a:lnTo>
                    <a:lnTo>
                      <a:pt x="17525" y="17272"/>
                    </a:lnTo>
                    <a:lnTo>
                      <a:pt x="24549" y="17081"/>
                    </a:lnTo>
                    <a:lnTo>
                      <a:pt x="31496" y="16370"/>
                    </a:lnTo>
                    <a:lnTo>
                      <a:pt x="62279" y="16370"/>
                    </a:lnTo>
                    <a:lnTo>
                      <a:pt x="21234" y="495"/>
                    </a:lnTo>
                    <a:lnTo>
                      <a:pt x="0" y="0"/>
                    </a:lnTo>
                    <a:close/>
                  </a:path>
                  <a:path w="69850" h="89535">
                    <a:moveTo>
                      <a:pt x="50963" y="59156"/>
                    </a:moveTo>
                    <a:lnTo>
                      <a:pt x="31114" y="59156"/>
                    </a:lnTo>
                    <a:lnTo>
                      <a:pt x="49618" y="88950"/>
                    </a:lnTo>
                    <a:lnTo>
                      <a:pt x="69227" y="88950"/>
                    </a:lnTo>
                    <a:lnTo>
                      <a:pt x="55702" y="66840"/>
                    </a:lnTo>
                    <a:lnTo>
                      <a:pt x="50963" y="59156"/>
                    </a:lnTo>
                    <a:close/>
                  </a:path>
                  <a:path w="69850" h="89535">
                    <a:moveTo>
                      <a:pt x="24803" y="42367"/>
                    </a:moveTo>
                    <a:lnTo>
                      <a:pt x="17525" y="42811"/>
                    </a:lnTo>
                    <a:lnTo>
                      <a:pt x="63176" y="42811"/>
                    </a:lnTo>
                    <a:lnTo>
                      <a:pt x="63253" y="42519"/>
                    </a:lnTo>
                    <a:lnTo>
                      <a:pt x="31623" y="42519"/>
                    </a:lnTo>
                    <a:lnTo>
                      <a:pt x="24803" y="42367"/>
                    </a:lnTo>
                    <a:close/>
                  </a:path>
                  <a:path w="69850" h="89535">
                    <a:moveTo>
                      <a:pt x="62279" y="16370"/>
                    </a:moveTo>
                    <a:lnTo>
                      <a:pt x="31496" y="16370"/>
                    </a:lnTo>
                    <a:lnTo>
                      <a:pt x="43662" y="19354"/>
                    </a:lnTo>
                    <a:lnTo>
                      <a:pt x="46913" y="24015"/>
                    </a:lnTo>
                    <a:lnTo>
                      <a:pt x="47015" y="29514"/>
                    </a:lnTo>
                    <a:lnTo>
                      <a:pt x="47116" y="35356"/>
                    </a:lnTo>
                    <a:lnTo>
                      <a:pt x="44030" y="40373"/>
                    </a:lnTo>
                    <a:lnTo>
                      <a:pt x="31623" y="42519"/>
                    </a:lnTo>
                    <a:lnTo>
                      <a:pt x="63253" y="42519"/>
                    </a:lnTo>
                    <a:lnTo>
                      <a:pt x="64477" y="37858"/>
                    </a:lnTo>
                    <a:lnTo>
                      <a:pt x="65379" y="25282"/>
                    </a:lnTo>
                    <a:lnTo>
                      <a:pt x="62279" y="16370"/>
                    </a:lnTo>
                    <a:close/>
                  </a:path>
                </a:pathLst>
              </a:custGeom>
              <a:solidFill>
                <a:srgbClr val="090909"/>
              </a:solidFill>
            </p:spPr>
            <p:txBody>
              <a:bodyPr wrap="square" lIns="0" tIns="0" rIns="0" bIns="0">
                <a:prstTxWarp prst="textNoShape">
                  <a:avLst/>
                </a:prstTxWarp>
                <a:noAutofit/>
              </a:bodyPr>
              <a:lstStyle/>
              <a:p>
                <a:endParaRPr>
                  <a:latin typeface="Arial" panose="020B0604020202020204" pitchFamily="34" charset="0"/>
                </a:endParaRPr>
              </a:p>
            </p:txBody>
          </p:sp>
          <p:sp>
            <p:nvSpPr>
              <p:cNvPr id="29" name="Graphic 23">
                <a:extLst>
                  <a:ext uri="{FF2B5EF4-FFF2-40B4-BE49-F238E27FC236}">
                    <a16:creationId xmlns:a16="http://schemas.microsoft.com/office/drawing/2014/main" id="{B0B1FC7B-DAD9-C131-7152-1BE45D91E69C}"/>
                  </a:ext>
                </a:extLst>
              </p:cNvPr>
              <p:cNvSpPr/>
              <p:nvPr/>
            </p:nvSpPr>
            <p:spPr>
              <a:xfrm>
                <a:off x="417433" y="59"/>
                <a:ext cx="73025" cy="87630"/>
              </a:xfrm>
              <a:custGeom>
                <a:avLst/>
                <a:gdLst/>
                <a:ahLst/>
                <a:cxnLst/>
                <a:rect l="l" t="t" r="r" b="b"/>
                <a:pathLst>
                  <a:path w="73025" h="87630">
                    <a:moveTo>
                      <a:pt x="72796" y="12"/>
                    </a:moveTo>
                    <a:lnTo>
                      <a:pt x="55016" y="12"/>
                    </a:lnTo>
                    <a:lnTo>
                      <a:pt x="55016" y="34391"/>
                    </a:lnTo>
                    <a:lnTo>
                      <a:pt x="17449" y="34391"/>
                    </a:lnTo>
                    <a:lnTo>
                      <a:pt x="17449" y="0"/>
                    </a:lnTo>
                    <a:lnTo>
                      <a:pt x="0" y="0"/>
                    </a:lnTo>
                    <a:lnTo>
                      <a:pt x="0" y="87629"/>
                    </a:lnTo>
                    <a:lnTo>
                      <a:pt x="17729" y="87629"/>
                    </a:lnTo>
                    <a:lnTo>
                      <a:pt x="17729" y="52196"/>
                    </a:lnTo>
                    <a:lnTo>
                      <a:pt x="55372" y="52196"/>
                    </a:lnTo>
                    <a:lnTo>
                      <a:pt x="55372" y="87401"/>
                    </a:lnTo>
                    <a:lnTo>
                      <a:pt x="72796" y="87401"/>
                    </a:lnTo>
                    <a:lnTo>
                      <a:pt x="72796" y="12"/>
                    </a:lnTo>
                    <a:close/>
                  </a:path>
                </a:pathLst>
              </a:custGeom>
              <a:solidFill>
                <a:srgbClr val="1FA0DA"/>
              </a:solidFill>
            </p:spPr>
            <p:txBody>
              <a:bodyPr wrap="square" lIns="0" tIns="0" rIns="0" bIns="0">
                <a:prstTxWarp prst="textNoShape">
                  <a:avLst/>
                </a:prstTxWarp>
                <a:noAutofit/>
              </a:bodyPr>
              <a:lstStyle/>
              <a:p>
                <a:endParaRPr>
                  <a:latin typeface="Arial" panose="020B0604020202020204" pitchFamily="34" charset="0"/>
                </a:endParaRPr>
              </a:p>
            </p:txBody>
          </p:sp>
          <p:sp>
            <p:nvSpPr>
              <p:cNvPr id="30" name="Graphic 24">
                <a:extLst>
                  <a:ext uri="{FF2B5EF4-FFF2-40B4-BE49-F238E27FC236}">
                    <a16:creationId xmlns:a16="http://schemas.microsoft.com/office/drawing/2014/main" id="{BE709D82-568F-524F-BEF4-DAAEFC6226B7}"/>
                  </a:ext>
                </a:extLst>
              </p:cNvPr>
              <p:cNvSpPr/>
              <p:nvPr/>
            </p:nvSpPr>
            <p:spPr>
              <a:xfrm>
                <a:off x="419887" y="124131"/>
                <a:ext cx="62865" cy="88265"/>
              </a:xfrm>
              <a:custGeom>
                <a:avLst/>
                <a:gdLst/>
                <a:ahLst/>
                <a:cxnLst/>
                <a:rect l="l" t="t" r="r" b="b"/>
                <a:pathLst>
                  <a:path w="62865" h="88265">
                    <a:moveTo>
                      <a:pt x="62052" y="0"/>
                    </a:moveTo>
                    <a:lnTo>
                      <a:pt x="0" y="0"/>
                    </a:lnTo>
                    <a:lnTo>
                      <a:pt x="0" y="88061"/>
                    </a:lnTo>
                    <a:lnTo>
                      <a:pt x="62687" y="88061"/>
                    </a:lnTo>
                    <a:lnTo>
                      <a:pt x="62687" y="71361"/>
                    </a:lnTo>
                    <a:lnTo>
                      <a:pt x="17856" y="71361"/>
                    </a:lnTo>
                    <a:lnTo>
                      <a:pt x="17856" y="50926"/>
                    </a:lnTo>
                    <a:lnTo>
                      <a:pt x="52628" y="50926"/>
                    </a:lnTo>
                    <a:lnTo>
                      <a:pt x="52628" y="34670"/>
                    </a:lnTo>
                    <a:lnTo>
                      <a:pt x="17741" y="34670"/>
                    </a:lnTo>
                    <a:lnTo>
                      <a:pt x="17741" y="16294"/>
                    </a:lnTo>
                    <a:lnTo>
                      <a:pt x="62052" y="16294"/>
                    </a:lnTo>
                    <a:lnTo>
                      <a:pt x="62052" y="0"/>
                    </a:lnTo>
                    <a:close/>
                  </a:path>
                </a:pathLst>
              </a:custGeom>
              <a:solidFill>
                <a:srgbClr val="090909"/>
              </a:solidFill>
            </p:spPr>
            <p:txBody>
              <a:bodyPr wrap="square" lIns="0" tIns="0" rIns="0" bIns="0">
                <a:prstTxWarp prst="textNoShape">
                  <a:avLst/>
                </a:prstTxWarp>
                <a:noAutofit/>
              </a:bodyPr>
              <a:lstStyle/>
              <a:p>
                <a:endParaRPr>
                  <a:latin typeface="Arial" panose="020B0604020202020204" pitchFamily="34" charset="0"/>
                </a:endParaRPr>
              </a:p>
            </p:txBody>
          </p:sp>
          <p:pic>
            <p:nvPicPr>
              <p:cNvPr id="31" name="Image 25">
                <a:extLst>
                  <a:ext uri="{FF2B5EF4-FFF2-40B4-BE49-F238E27FC236}">
                    <a16:creationId xmlns:a16="http://schemas.microsoft.com/office/drawing/2014/main" id="{737CE43E-EBDA-6E2F-A433-B9F9C14CEA07}"/>
                  </a:ext>
                </a:extLst>
              </p:cNvPr>
              <p:cNvPicPr/>
              <p:nvPr/>
            </p:nvPicPr>
            <p:blipFill>
              <a:blip r:embed="rId5" cstate="print"/>
              <a:stretch>
                <a:fillRect/>
              </a:stretch>
            </p:blipFill>
            <p:spPr>
              <a:xfrm>
                <a:off x="5714" y="153"/>
                <a:ext cx="73025" cy="87388"/>
              </a:xfrm>
              <a:prstGeom prst="rect">
                <a:avLst/>
              </a:prstGeom>
            </p:spPr>
          </p:pic>
          <p:sp>
            <p:nvSpPr>
              <p:cNvPr id="32" name="Graphic 26">
                <a:extLst>
                  <a:ext uri="{FF2B5EF4-FFF2-40B4-BE49-F238E27FC236}">
                    <a16:creationId xmlns:a16="http://schemas.microsoft.com/office/drawing/2014/main" id="{07452716-34B7-C494-EFA5-F80E2E8FB7E0}"/>
                  </a:ext>
                </a:extLst>
              </p:cNvPr>
              <p:cNvSpPr/>
              <p:nvPr/>
            </p:nvSpPr>
            <p:spPr>
              <a:xfrm>
                <a:off x="100006" y="60"/>
                <a:ext cx="169545" cy="88265"/>
              </a:xfrm>
              <a:custGeom>
                <a:avLst/>
                <a:gdLst/>
                <a:ahLst/>
                <a:cxnLst/>
                <a:rect l="l" t="t" r="r" b="b"/>
                <a:pathLst>
                  <a:path w="169545" h="88265">
                    <a:moveTo>
                      <a:pt x="62750" y="71374"/>
                    </a:moveTo>
                    <a:lnTo>
                      <a:pt x="17805" y="71374"/>
                    </a:lnTo>
                    <a:lnTo>
                      <a:pt x="17805" y="50761"/>
                    </a:lnTo>
                    <a:lnTo>
                      <a:pt x="52705" y="50761"/>
                    </a:lnTo>
                    <a:lnTo>
                      <a:pt x="52705" y="34480"/>
                    </a:lnTo>
                    <a:lnTo>
                      <a:pt x="17767" y="34480"/>
                    </a:lnTo>
                    <a:lnTo>
                      <a:pt x="17767" y="16129"/>
                    </a:lnTo>
                    <a:lnTo>
                      <a:pt x="62001" y="16129"/>
                    </a:lnTo>
                    <a:lnTo>
                      <a:pt x="62001" y="50"/>
                    </a:lnTo>
                    <a:lnTo>
                      <a:pt x="0" y="50"/>
                    </a:lnTo>
                    <a:lnTo>
                      <a:pt x="0" y="87731"/>
                    </a:lnTo>
                    <a:lnTo>
                      <a:pt x="62750" y="87731"/>
                    </a:lnTo>
                    <a:lnTo>
                      <a:pt x="62750" y="71374"/>
                    </a:lnTo>
                    <a:close/>
                  </a:path>
                  <a:path w="169545" h="88265">
                    <a:moveTo>
                      <a:pt x="168998" y="87718"/>
                    </a:moveTo>
                    <a:lnTo>
                      <a:pt x="162090" y="73355"/>
                    </a:lnTo>
                    <a:lnTo>
                      <a:pt x="153873" y="56261"/>
                    </a:lnTo>
                    <a:lnTo>
                      <a:pt x="139611" y="26568"/>
                    </a:lnTo>
                    <a:lnTo>
                      <a:pt x="134404" y="15748"/>
                    </a:lnTo>
                    <a:lnTo>
                      <a:pt x="134404" y="56261"/>
                    </a:lnTo>
                    <a:lnTo>
                      <a:pt x="106578" y="56261"/>
                    </a:lnTo>
                    <a:lnTo>
                      <a:pt x="120459" y="26568"/>
                    </a:lnTo>
                    <a:lnTo>
                      <a:pt x="134404" y="56261"/>
                    </a:lnTo>
                    <a:lnTo>
                      <a:pt x="134404" y="15748"/>
                    </a:lnTo>
                    <a:lnTo>
                      <a:pt x="126834" y="0"/>
                    </a:lnTo>
                    <a:lnTo>
                      <a:pt x="114134" y="0"/>
                    </a:lnTo>
                    <a:lnTo>
                      <a:pt x="72009" y="87566"/>
                    </a:lnTo>
                    <a:lnTo>
                      <a:pt x="91719" y="87566"/>
                    </a:lnTo>
                    <a:lnTo>
                      <a:pt x="98691" y="73355"/>
                    </a:lnTo>
                    <a:lnTo>
                      <a:pt x="142214" y="73355"/>
                    </a:lnTo>
                    <a:lnTo>
                      <a:pt x="149212" y="87566"/>
                    </a:lnTo>
                    <a:lnTo>
                      <a:pt x="149288" y="87718"/>
                    </a:lnTo>
                    <a:lnTo>
                      <a:pt x="168998" y="87718"/>
                    </a:lnTo>
                    <a:close/>
                  </a:path>
                </a:pathLst>
              </a:custGeom>
              <a:solidFill>
                <a:srgbClr val="1FA0DA"/>
              </a:solidFill>
            </p:spPr>
            <p:txBody>
              <a:bodyPr wrap="square" lIns="0" tIns="0" rIns="0" bIns="0">
                <a:prstTxWarp prst="textNoShape">
                  <a:avLst/>
                </a:prstTxWarp>
                <a:noAutofit/>
              </a:bodyPr>
              <a:lstStyle/>
              <a:p>
                <a:endParaRPr>
                  <a:latin typeface="Arial" panose="020B0604020202020204" pitchFamily="34" charset="0"/>
                </a:endParaRPr>
              </a:p>
            </p:txBody>
          </p:sp>
          <p:sp>
            <p:nvSpPr>
              <p:cNvPr id="33" name="Graphic 27">
                <a:extLst>
                  <a:ext uri="{FF2B5EF4-FFF2-40B4-BE49-F238E27FC236}">
                    <a16:creationId xmlns:a16="http://schemas.microsoft.com/office/drawing/2014/main" id="{8CDFB844-F4A0-ADB8-DDFB-16B22D546367}"/>
                  </a:ext>
                </a:extLst>
              </p:cNvPr>
              <p:cNvSpPr/>
              <p:nvPr/>
            </p:nvSpPr>
            <p:spPr>
              <a:xfrm>
                <a:off x="-6" y="122196"/>
                <a:ext cx="407670" cy="92075"/>
              </a:xfrm>
              <a:custGeom>
                <a:avLst/>
                <a:gdLst/>
                <a:ahLst/>
                <a:cxnLst/>
                <a:rect l="l" t="t" r="r" b="b"/>
                <a:pathLst>
                  <a:path w="407670" h="92075">
                    <a:moveTo>
                      <a:pt x="86550" y="65697"/>
                    </a:moveTo>
                    <a:lnTo>
                      <a:pt x="69811" y="61277"/>
                    </a:lnTo>
                    <a:lnTo>
                      <a:pt x="59905" y="69850"/>
                    </a:lnTo>
                    <a:lnTo>
                      <a:pt x="48945" y="73888"/>
                    </a:lnTo>
                    <a:lnTo>
                      <a:pt x="37909" y="73291"/>
                    </a:lnTo>
                    <a:lnTo>
                      <a:pt x="27813" y="67957"/>
                    </a:lnTo>
                    <a:lnTo>
                      <a:pt x="21183" y="59105"/>
                    </a:lnTo>
                    <a:lnTo>
                      <a:pt x="18415" y="47993"/>
                    </a:lnTo>
                    <a:lnTo>
                      <a:pt x="19646" y="36487"/>
                    </a:lnTo>
                    <a:lnTo>
                      <a:pt x="24993" y="26454"/>
                    </a:lnTo>
                    <a:lnTo>
                      <a:pt x="34074" y="19596"/>
                    </a:lnTo>
                    <a:lnTo>
                      <a:pt x="44894" y="17589"/>
                    </a:lnTo>
                    <a:lnTo>
                      <a:pt x="56654" y="20396"/>
                    </a:lnTo>
                    <a:lnTo>
                      <a:pt x="68529" y="28054"/>
                    </a:lnTo>
                    <a:lnTo>
                      <a:pt x="85496" y="23495"/>
                    </a:lnTo>
                    <a:lnTo>
                      <a:pt x="76504" y="11531"/>
                    </a:lnTo>
                    <a:lnTo>
                      <a:pt x="63792" y="3517"/>
                    </a:lnTo>
                    <a:lnTo>
                      <a:pt x="48780" y="0"/>
                    </a:lnTo>
                    <a:lnTo>
                      <a:pt x="32969" y="1574"/>
                    </a:lnTo>
                    <a:lnTo>
                      <a:pt x="18592" y="8331"/>
                    </a:lnTo>
                    <a:lnTo>
                      <a:pt x="7886" y="19291"/>
                    </a:lnTo>
                    <a:lnTo>
                      <a:pt x="1473" y="33502"/>
                    </a:lnTo>
                    <a:lnTo>
                      <a:pt x="0" y="50025"/>
                    </a:lnTo>
                    <a:lnTo>
                      <a:pt x="3873" y="65443"/>
                    </a:lnTo>
                    <a:lnTo>
                      <a:pt x="12547" y="78193"/>
                    </a:lnTo>
                    <a:lnTo>
                      <a:pt x="25057" y="87274"/>
                    </a:lnTo>
                    <a:lnTo>
                      <a:pt x="40449" y="91706"/>
                    </a:lnTo>
                    <a:lnTo>
                      <a:pt x="55486" y="90881"/>
                    </a:lnTo>
                    <a:lnTo>
                      <a:pt x="69202" y="85725"/>
                    </a:lnTo>
                    <a:lnTo>
                      <a:pt x="80073" y="77050"/>
                    </a:lnTo>
                    <a:lnTo>
                      <a:pt x="86550" y="65697"/>
                    </a:lnTo>
                    <a:close/>
                  </a:path>
                  <a:path w="407670" h="92075">
                    <a:moveTo>
                      <a:pt x="248310" y="5041"/>
                    </a:moveTo>
                    <a:lnTo>
                      <a:pt x="247891" y="1981"/>
                    </a:lnTo>
                    <a:lnTo>
                      <a:pt x="230530" y="1981"/>
                    </a:lnTo>
                    <a:lnTo>
                      <a:pt x="230479" y="56045"/>
                    </a:lnTo>
                    <a:lnTo>
                      <a:pt x="230009" y="58445"/>
                    </a:lnTo>
                    <a:lnTo>
                      <a:pt x="227469" y="65659"/>
                    </a:lnTo>
                    <a:lnTo>
                      <a:pt x="223088" y="70967"/>
                    </a:lnTo>
                    <a:lnTo>
                      <a:pt x="217068" y="74244"/>
                    </a:lnTo>
                    <a:lnTo>
                      <a:pt x="209588" y="75349"/>
                    </a:lnTo>
                    <a:lnTo>
                      <a:pt x="202044" y="74231"/>
                    </a:lnTo>
                    <a:lnTo>
                      <a:pt x="188417" y="5054"/>
                    </a:lnTo>
                    <a:lnTo>
                      <a:pt x="188010" y="1790"/>
                    </a:lnTo>
                    <a:lnTo>
                      <a:pt x="171183" y="1790"/>
                    </a:lnTo>
                    <a:lnTo>
                      <a:pt x="170840" y="31254"/>
                    </a:lnTo>
                    <a:lnTo>
                      <a:pt x="174650" y="72720"/>
                    </a:lnTo>
                    <a:lnTo>
                      <a:pt x="207899" y="91973"/>
                    </a:lnTo>
                    <a:lnTo>
                      <a:pt x="211023" y="91973"/>
                    </a:lnTo>
                    <a:lnTo>
                      <a:pt x="247497" y="62217"/>
                    </a:lnTo>
                    <a:lnTo>
                      <a:pt x="248285" y="55651"/>
                    </a:lnTo>
                    <a:lnTo>
                      <a:pt x="248310" y="5041"/>
                    </a:lnTo>
                    <a:close/>
                  </a:path>
                  <a:path w="407670" h="92075">
                    <a:moveTo>
                      <a:pt x="329971" y="54673"/>
                    </a:moveTo>
                    <a:lnTo>
                      <a:pt x="324980" y="47739"/>
                    </a:lnTo>
                    <a:lnTo>
                      <a:pt x="310438" y="40665"/>
                    </a:lnTo>
                    <a:lnTo>
                      <a:pt x="304126" y="38608"/>
                    </a:lnTo>
                    <a:lnTo>
                      <a:pt x="289928" y="33058"/>
                    </a:lnTo>
                    <a:lnTo>
                      <a:pt x="283159" y="29743"/>
                    </a:lnTo>
                    <a:lnTo>
                      <a:pt x="281063" y="27419"/>
                    </a:lnTo>
                    <a:lnTo>
                      <a:pt x="281825" y="20370"/>
                    </a:lnTo>
                    <a:lnTo>
                      <a:pt x="283921" y="18249"/>
                    </a:lnTo>
                    <a:lnTo>
                      <a:pt x="286918" y="16878"/>
                    </a:lnTo>
                    <a:lnTo>
                      <a:pt x="293725" y="15265"/>
                    </a:lnTo>
                    <a:lnTo>
                      <a:pt x="300443" y="16294"/>
                    </a:lnTo>
                    <a:lnTo>
                      <a:pt x="306336" y="19685"/>
                    </a:lnTo>
                    <a:lnTo>
                      <a:pt x="310680" y="25196"/>
                    </a:lnTo>
                    <a:lnTo>
                      <a:pt x="312318" y="28663"/>
                    </a:lnTo>
                    <a:lnTo>
                      <a:pt x="328828" y="24053"/>
                    </a:lnTo>
                    <a:lnTo>
                      <a:pt x="319087" y="8496"/>
                    </a:lnTo>
                    <a:lnTo>
                      <a:pt x="303733" y="914"/>
                    </a:lnTo>
                    <a:lnTo>
                      <a:pt x="286740" y="800"/>
                    </a:lnTo>
                    <a:lnTo>
                      <a:pt x="272059" y="7683"/>
                    </a:lnTo>
                    <a:lnTo>
                      <a:pt x="264769" y="17195"/>
                    </a:lnTo>
                    <a:lnTo>
                      <a:pt x="263067" y="27698"/>
                    </a:lnTo>
                    <a:lnTo>
                      <a:pt x="266852" y="37630"/>
                    </a:lnTo>
                    <a:lnTo>
                      <a:pt x="275958" y="45427"/>
                    </a:lnTo>
                    <a:lnTo>
                      <a:pt x="281381" y="48298"/>
                    </a:lnTo>
                    <a:lnTo>
                      <a:pt x="287401" y="50050"/>
                    </a:lnTo>
                    <a:lnTo>
                      <a:pt x="297345" y="54051"/>
                    </a:lnTo>
                    <a:lnTo>
                      <a:pt x="301637" y="55562"/>
                    </a:lnTo>
                    <a:lnTo>
                      <a:pt x="309295" y="59486"/>
                    </a:lnTo>
                    <a:lnTo>
                      <a:pt x="312000" y="62407"/>
                    </a:lnTo>
                    <a:lnTo>
                      <a:pt x="310527" y="71437"/>
                    </a:lnTo>
                    <a:lnTo>
                      <a:pt x="307365" y="73596"/>
                    </a:lnTo>
                    <a:lnTo>
                      <a:pt x="303415" y="74879"/>
                    </a:lnTo>
                    <a:lnTo>
                      <a:pt x="296341" y="75844"/>
                    </a:lnTo>
                    <a:lnTo>
                      <a:pt x="289483" y="74383"/>
                    </a:lnTo>
                    <a:lnTo>
                      <a:pt x="283502" y="70751"/>
                    </a:lnTo>
                    <a:lnTo>
                      <a:pt x="279019" y="65189"/>
                    </a:lnTo>
                    <a:lnTo>
                      <a:pt x="276809" y="60629"/>
                    </a:lnTo>
                    <a:lnTo>
                      <a:pt x="260210" y="65227"/>
                    </a:lnTo>
                    <a:lnTo>
                      <a:pt x="270052" y="82207"/>
                    </a:lnTo>
                    <a:lnTo>
                      <a:pt x="285051" y="90525"/>
                    </a:lnTo>
                    <a:lnTo>
                      <a:pt x="301625" y="91694"/>
                    </a:lnTo>
                    <a:lnTo>
                      <a:pt x="316242" y="87198"/>
                    </a:lnTo>
                    <a:lnTo>
                      <a:pt x="322122" y="83070"/>
                    </a:lnTo>
                    <a:lnTo>
                      <a:pt x="326402" y="77939"/>
                    </a:lnTo>
                    <a:lnTo>
                      <a:pt x="329031" y="71805"/>
                    </a:lnTo>
                    <a:lnTo>
                      <a:pt x="329933" y="64630"/>
                    </a:lnTo>
                    <a:lnTo>
                      <a:pt x="329971" y="54673"/>
                    </a:lnTo>
                    <a:close/>
                  </a:path>
                  <a:path w="407670" h="92075">
                    <a:moveTo>
                      <a:pt x="407466" y="2095"/>
                    </a:moveTo>
                    <a:lnTo>
                      <a:pt x="334924" y="2095"/>
                    </a:lnTo>
                    <a:lnTo>
                      <a:pt x="334924" y="18402"/>
                    </a:lnTo>
                    <a:lnTo>
                      <a:pt x="362102" y="18402"/>
                    </a:lnTo>
                    <a:lnTo>
                      <a:pt x="362102" y="89954"/>
                    </a:lnTo>
                    <a:lnTo>
                      <a:pt x="379768" y="89954"/>
                    </a:lnTo>
                    <a:lnTo>
                      <a:pt x="379768" y="18389"/>
                    </a:lnTo>
                    <a:lnTo>
                      <a:pt x="407466" y="18389"/>
                    </a:lnTo>
                    <a:lnTo>
                      <a:pt x="407466" y="2095"/>
                    </a:lnTo>
                    <a:close/>
                  </a:path>
                </a:pathLst>
              </a:custGeom>
              <a:solidFill>
                <a:srgbClr val="090909"/>
              </a:solidFill>
            </p:spPr>
            <p:txBody>
              <a:bodyPr wrap="square" lIns="0" tIns="0" rIns="0" bIns="0">
                <a:prstTxWarp prst="textNoShape">
                  <a:avLst/>
                </a:prstTxWarp>
                <a:noAutofit/>
              </a:bodyPr>
              <a:lstStyle/>
              <a:p>
                <a:endParaRPr>
                  <a:latin typeface="Arial" panose="020B0604020202020204" pitchFamily="34" charset="0"/>
                </a:endParaRPr>
              </a:p>
            </p:txBody>
          </p:sp>
          <p:sp>
            <p:nvSpPr>
              <p:cNvPr id="34" name="Graphic 28">
                <a:extLst>
                  <a:ext uri="{FF2B5EF4-FFF2-40B4-BE49-F238E27FC236}">
                    <a16:creationId xmlns:a16="http://schemas.microsoft.com/office/drawing/2014/main" id="{B1CFC42E-FA10-CBAD-0B42-207252BFFA4B}"/>
                  </a:ext>
                </a:extLst>
              </p:cNvPr>
              <p:cNvSpPr/>
              <p:nvPr/>
            </p:nvSpPr>
            <p:spPr>
              <a:xfrm>
                <a:off x="332740" y="267"/>
                <a:ext cx="72390" cy="88265"/>
              </a:xfrm>
              <a:custGeom>
                <a:avLst/>
                <a:gdLst/>
                <a:ahLst/>
                <a:cxnLst/>
                <a:rect l="l" t="t" r="r" b="b"/>
                <a:pathLst>
                  <a:path w="72390" h="88265">
                    <a:moveTo>
                      <a:pt x="72136" y="0"/>
                    </a:moveTo>
                    <a:lnTo>
                      <a:pt x="0" y="0"/>
                    </a:lnTo>
                    <a:lnTo>
                      <a:pt x="0" y="16040"/>
                    </a:lnTo>
                    <a:lnTo>
                      <a:pt x="26962" y="16040"/>
                    </a:lnTo>
                    <a:lnTo>
                      <a:pt x="26962" y="87693"/>
                    </a:lnTo>
                    <a:lnTo>
                      <a:pt x="45059" y="87693"/>
                    </a:lnTo>
                    <a:lnTo>
                      <a:pt x="45059" y="15887"/>
                    </a:lnTo>
                    <a:lnTo>
                      <a:pt x="72136" y="15887"/>
                    </a:lnTo>
                    <a:lnTo>
                      <a:pt x="72136" y="0"/>
                    </a:lnTo>
                    <a:close/>
                  </a:path>
                </a:pathLst>
              </a:custGeom>
              <a:solidFill>
                <a:srgbClr val="1FA0DA"/>
              </a:solidFill>
            </p:spPr>
            <p:txBody>
              <a:bodyPr wrap="square" lIns="0" tIns="0" rIns="0" bIns="0">
                <a:prstTxWarp prst="textNoShape">
                  <a:avLst/>
                </a:prstTxWarp>
                <a:noAutofit/>
              </a:bodyPr>
              <a:lstStyle/>
              <a:p>
                <a:endParaRPr>
                  <a:latin typeface="Arial" panose="020B0604020202020204" pitchFamily="34" charset="0"/>
                </a:endParaRPr>
              </a:p>
            </p:txBody>
          </p:sp>
          <p:sp>
            <p:nvSpPr>
              <p:cNvPr id="36" name="Graphic 29">
                <a:extLst>
                  <a:ext uri="{FF2B5EF4-FFF2-40B4-BE49-F238E27FC236}">
                    <a16:creationId xmlns:a16="http://schemas.microsoft.com/office/drawing/2014/main" id="{ECB83234-EDDC-0A44-055C-80035A8B8F8B}"/>
                  </a:ext>
                </a:extLst>
              </p:cNvPr>
              <p:cNvSpPr/>
              <p:nvPr/>
            </p:nvSpPr>
            <p:spPr>
              <a:xfrm>
                <a:off x="99923" y="124103"/>
                <a:ext cx="60960" cy="88265"/>
              </a:xfrm>
              <a:custGeom>
                <a:avLst/>
                <a:gdLst/>
                <a:ahLst/>
                <a:cxnLst/>
                <a:rect l="l" t="t" r="r" b="b"/>
                <a:pathLst>
                  <a:path w="60960" h="88265">
                    <a:moveTo>
                      <a:pt x="17551" y="0"/>
                    </a:moveTo>
                    <a:lnTo>
                      <a:pt x="0" y="0"/>
                    </a:lnTo>
                    <a:lnTo>
                      <a:pt x="0" y="87998"/>
                    </a:lnTo>
                    <a:lnTo>
                      <a:pt x="60718" y="87998"/>
                    </a:lnTo>
                    <a:lnTo>
                      <a:pt x="60718" y="71424"/>
                    </a:lnTo>
                    <a:lnTo>
                      <a:pt x="17551" y="71424"/>
                    </a:lnTo>
                    <a:lnTo>
                      <a:pt x="17551" y="0"/>
                    </a:lnTo>
                    <a:close/>
                  </a:path>
                </a:pathLst>
              </a:custGeom>
              <a:solidFill>
                <a:srgbClr val="090909"/>
              </a:solidFill>
            </p:spPr>
            <p:txBody>
              <a:bodyPr wrap="square" lIns="0" tIns="0" rIns="0" bIns="0">
                <a:prstTxWarp prst="textNoShape">
                  <a:avLst/>
                </a:prstTxWarp>
                <a:noAutofit/>
              </a:bodyPr>
              <a:lstStyle/>
              <a:p>
                <a:endParaRPr>
                  <a:latin typeface="Arial" panose="020B0604020202020204" pitchFamily="34" charset="0"/>
                </a:endParaRPr>
              </a:p>
            </p:txBody>
          </p:sp>
          <p:sp>
            <p:nvSpPr>
              <p:cNvPr id="38" name="Graphic 30">
                <a:extLst>
                  <a:ext uri="{FF2B5EF4-FFF2-40B4-BE49-F238E27FC236}">
                    <a16:creationId xmlns:a16="http://schemas.microsoft.com/office/drawing/2014/main" id="{00BAE857-1574-FFDD-850C-D6619ED22B2E}"/>
                  </a:ext>
                </a:extLst>
              </p:cNvPr>
              <p:cNvSpPr/>
              <p:nvPr/>
            </p:nvSpPr>
            <p:spPr>
              <a:xfrm>
                <a:off x="278163" y="0"/>
                <a:ext cx="60960" cy="87630"/>
              </a:xfrm>
              <a:custGeom>
                <a:avLst/>
                <a:gdLst/>
                <a:ahLst/>
                <a:cxnLst/>
                <a:rect l="l" t="t" r="r" b="b"/>
                <a:pathLst>
                  <a:path w="60960" h="87630">
                    <a:moveTo>
                      <a:pt x="17132" y="0"/>
                    </a:moveTo>
                    <a:lnTo>
                      <a:pt x="0" y="0"/>
                    </a:lnTo>
                    <a:lnTo>
                      <a:pt x="0" y="87553"/>
                    </a:lnTo>
                    <a:lnTo>
                      <a:pt x="60756" y="87553"/>
                    </a:lnTo>
                    <a:lnTo>
                      <a:pt x="60756" y="71424"/>
                    </a:lnTo>
                    <a:lnTo>
                      <a:pt x="17132" y="71424"/>
                    </a:lnTo>
                    <a:lnTo>
                      <a:pt x="17132" y="0"/>
                    </a:lnTo>
                    <a:close/>
                  </a:path>
                </a:pathLst>
              </a:custGeom>
              <a:solidFill>
                <a:srgbClr val="1FA0DA"/>
              </a:solidFill>
            </p:spPr>
            <p:txBody>
              <a:bodyPr wrap="square" lIns="0" tIns="0" rIns="0" bIns="0">
                <a:prstTxWarp prst="textNoShape">
                  <a:avLst/>
                </a:prstTxWarp>
                <a:noAutofit/>
              </a:bodyPr>
              <a:lstStyle/>
              <a:p>
                <a:endParaRPr>
                  <a:latin typeface="Arial" panose="020B0604020202020204" pitchFamily="34" charset="0"/>
                </a:endParaRPr>
              </a:p>
            </p:txBody>
          </p:sp>
          <p:sp>
            <p:nvSpPr>
              <p:cNvPr id="40" name="Graphic 31">
                <a:extLst>
                  <a:ext uri="{FF2B5EF4-FFF2-40B4-BE49-F238E27FC236}">
                    <a16:creationId xmlns:a16="http://schemas.microsoft.com/office/drawing/2014/main" id="{8252858F-4D9B-F63B-9234-2E43AFA5D5FE}"/>
                  </a:ext>
                </a:extLst>
              </p:cNvPr>
              <p:cNvSpPr/>
              <p:nvPr/>
            </p:nvSpPr>
            <p:spPr>
              <a:xfrm>
                <a:off x="206584" y="26629"/>
                <a:ext cx="342900" cy="139700"/>
              </a:xfrm>
              <a:custGeom>
                <a:avLst/>
                <a:gdLst/>
                <a:ahLst/>
                <a:cxnLst/>
                <a:rect l="l" t="t" r="r" b="b"/>
                <a:pathLst>
                  <a:path w="342900" h="139700">
                    <a:moveTo>
                      <a:pt x="27825" y="29692"/>
                    </a:moveTo>
                    <a:lnTo>
                      <a:pt x="13881" y="0"/>
                    </a:lnTo>
                    <a:lnTo>
                      <a:pt x="0" y="29692"/>
                    </a:lnTo>
                    <a:lnTo>
                      <a:pt x="27825" y="29692"/>
                    </a:lnTo>
                    <a:close/>
                  </a:path>
                  <a:path w="342900" h="139700">
                    <a:moveTo>
                      <a:pt x="342633" y="131978"/>
                    </a:moveTo>
                    <a:lnTo>
                      <a:pt x="342430" y="120637"/>
                    </a:lnTo>
                    <a:lnTo>
                      <a:pt x="339178" y="115976"/>
                    </a:lnTo>
                    <a:lnTo>
                      <a:pt x="327012" y="112991"/>
                    </a:lnTo>
                    <a:lnTo>
                      <a:pt x="320065" y="113703"/>
                    </a:lnTo>
                    <a:lnTo>
                      <a:pt x="313042" y="113893"/>
                    </a:lnTo>
                    <a:lnTo>
                      <a:pt x="313042" y="139433"/>
                    </a:lnTo>
                    <a:lnTo>
                      <a:pt x="320319" y="138988"/>
                    </a:lnTo>
                    <a:lnTo>
                      <a:pt x="327139" y="139141"/>
                    </a:lnTo>
                    <a:lnTo>
                      <a:pt x="339547" y="136994"/>
                    </a:lnTo>
                    <a:lnTo>
                      <a:pt x="342633" y="131978"/>
                    </a:lnTo>
                    <a:close/>
                  </a:path>
                </a:pathLst>
              </a:custGeom>
              <a:solidFill>
                <a:srgbClr val="FDFEFF"/>
              </a:solidFill>
            </p:spPr>
            <p:txBody>
              <a:bodyPr wrap="square" lIns="0" tIns="0" rIns="0" bIns="0">
                <a:prstTxWarp prst="textNoShape">
                  <a:avLst/>
                </a:prstTxWarp>
                <a:noAutofit/>
              </a:bodyPr>
              <a:lstStyle/>
              <a:p>
                <a:endParaRPr>
                  <a:latin typeface="Arial" panose="020B0604020202020204" pitchFamily="34" charset="0"/>
                </a:endParaRPr>
              </a:p>
            </p:txBody>
          </p:sp>
        </p:grpSp>
        <p:pic>
          <p:nvPicPr>
            <p:cNvPr id="25" name="Image 32">
              <a:extLst>
                <a:ext uri="{FF2B5EF4-FFF2-40B4-BE49-F238E27FC236}">
                  <a16:creationId xmlns:a16="http://schemas.microsoft.com/office/drawing/2014/main" id="{27A08829-60F9-2A65-EE78-1C9794C5D905}"/>
                </a:ext>
              </a:extLst>
            </p:cNvPr>
            <p:cNvPicPr>
              <a:picLocks/>
            </p:cNvPicPr>
            <p:nvPr/>
          </p:nvPicPr>
          <p:blipFill>
            <a:blip r:embed="rId6" cstate="print"/>
            <a:stretch>
              <a:fillRect/>
            </a:stretch>
          </p:blipFill>
          <p:spPr>
            <a:xfrm>
              <a:off x="5121785" y="6180774"/>
              <a:ext cx="470535" cy="471170"/>
            </a:xfrm>
            <a:prstGeom prst="rect">
              <a:avLst/>
            </a:prstGeom>
          </p:spPr>
        </p:pic>
      </p:grpSp>
      <p:sp>
        <p:nvSpPr>
          <p:cNvPr id="7" name="Rectangle 6">
            <a:extLst>
              <a:ext uri="{FF2B5EF4-FFF2-40B4-BE49-F238E27FC236}">
                <a16:creationId xmlns:a16="http://schemas.microsoft.com/office/drawing/2014/main" id="{0E70BA2B-55A0-FD8F-6CA2-DCAB6A7F5863}"/>
              </a:ext>
            </a:extLst>
          </p:cNvPr>
          <p:cNvSpPr/>
          <p:nvPr/>
        </p:nvSpPr>
        <p:spPr>
          <a:xfrm>
            <a:off x="11538449" y="6279542"/>
            <a:ext cx="638805" cy="4933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a:p>
        </p:txBody>
      </p:sp>
    </p:spTree>
    <p:extLst>
      <p:ext uri="{BB962C8B-B14F-4D97-AF65-F5344CB8AC3E}">
        <p14:creationId xmlns:p14="http://schemas.microsoft.com/office/powerpoint/2010/main" val="1704946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3"/>
        <p:cNvGrpSpPr/>
        <p:nvPr/>
      </p:nvGrpSpPr>
      <p:grpSpPr>
        <a:xfrm>
          <a:off x="0" y="0"/>
          <a:ext cx="0" cy="0"/>
          <a:chOff x="0" y="0"/>
          <a:chExt cx="0" cy="0"/>
        </a:xfrm>
      </p:grpSpPr>
      <p:pic>
        <p:nvPicPr>
          <p:cNvPr id="5" name="Picture 2" descr="sloth">
            <a:extLst>
              <a:ext uri="{FF2B5EF4-FFF2-40B4-BE49-F238E27FC236}">
                <a16:creationId xmlns:a16="http://schemas.microsoft.com/office/drawing/2014/main" id="{476FC4A8-C39A-F440-1BF5-24051E3F2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970" y="1"/>
            <a:ext cx="9218060" cy="5995686"/>
          </a:xfrm>
          <a:prstGeom prst="rect">
            <a:avLst/>
          </a:prstGeom>
          <a:noFill/>
          <a:extLst>
            <a:ext uri="{909E8E84-426E-40DD-AFC4-6F175D3DCCD1}">
              <a14:hiddenFill xmlns:a14="http://schemas.microsoft.com/office/drawing/2010/main">
                <a:solidFill>
                  <a:srgbClr val="FFFFFF"/>
                </a:solidFill>
              </a14:hiddenFill>
            </a:ext>
          </a:extLst>
        </p:spPr>
      </p:pic>
      <p:sp>
        <p:nvSpPr>
          <p:cNvPr id="2364" name="Google Shape;2364;p262" descr="sloth"/>
          <p:cNvSpPr/>
          <p:nvPr/>
        </p:nvSpPr>
        <p:spPr>
          <a:xfrm>
            <a:off x="886885" y="0"/>
            <a:ext cx="10418233" cy="6858000"/>
          </a:xfrm>
          <a:prstGeom prst="rect">
            <a:avLst/>
          </a:prstGeom>
          <a:noFill/>
          <a:ln>
            <a:noFill/>
          </a:ln>
        </p:spPr>
        <p:txBody>
          <a:bodyPr/>
          <a:lstStyle/>
          <a:p>
            <a:endParaRPr sz="2400">
              <a:latin typeface="Arial" panose="020B0604020202020204" pitchFamily="34" charset="0"/>
            </a:endParaRPr>
          </a:p>
        </p:txBody>
      </p:sp>
      <p:pic>
        <p:nvPicPr>
          <p:cNvPr id="3" name="Picture 2">
            <a:extLst>
              <a:ext uri="{FF2B5EF4-FFF2-40B4-BE49-F238E27FC236}">
                <a16:creationId xmlns:a16="http://schemas.microsoft.com/office/drawing/2014/main" id="{22259837-E4E8-9B8B-6F9E-3A2739077F8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
        <p:nvSpPr>
          <p:cNvPr id="2" name="TextBox 1">
            <a:extLst>
              <a:ext uri="{FF2B5EF4-FFF2-40B4-BE49-F238E27FC236}">
                <a16:creationId xmlns:a16="http://schemas.microsoft.com/office/drawing/2014/main" id="{E62072E1-98B9-75A3-CC8D-5B6FFA0A62ED}"/>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t>13.10</a:t>
            </a:r>
          </a:p>
        </p:txBody>
      </p:sp>
    </p:spTree>
    <p:extLst>
      <p:ext uri="{BB962C8B-B14F-4D97-AF65-F5344CB8AC3E}">
        <p14:creationId xmlns:p14="http://schemas.microsoft.com/office/powerpoint/2010/main" val="32059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sp>
        <p:nvSpPr>
          <p:cNvPr id="2372" name="Google Shape;2372;p263"/>
          <p:cNvSpPr txBox="1"/>
          <p:nvPr/>
        </p:nvSpPr>
        <p:spPr>
          <a:xfrm>
            <a:off x="0" y="1"/>
            <a:ext cx="12115800" cy="1306286"/>
          </a:xfrm>
          <a:prstGeom prst="rect">
            <a:avLst/>
          </a:prstGeom>
          <a:noFill/>
          <a:ln>
            <a:noFill/>
          </a:ln>
        </p:spPr>
        <p:txBody>
          <a:bodyPr spcFirstLastPara="1" wrap="square" lIns="121900" tIns="121900" rIns="121900" bIns="121900" anchor="ctr" anchorCtr="0">
            <a:noAutofit/>
          </a:bodyPr>
          <a:lstStyle/>
          <a:p>
            <a:pPr algn="ctr">
              <a:lnSpc>
                <a:spcPct val="90000"/>
              </a:lnSpc>
              <a:spcAft>
                <a:spcPts val="800"/>
              </a:spcAft>
              <a:buClr>
                <a:srgbClr val="000000"/>
              </a:buClr>
              <a:buSzPts val="2400"/>
              <a:defRPr sz="3400" b="1">
                <a:solidFill>
                  <a:schemeClr val="accent3"/>
                </a:solidFill>
                <a:latin typeface="+mj-lt"/>
                <a:cs typeface="Arial"/>
                <a:sym typeface="Arial"/>
              </a:defRPr>
            </a:pPr>
            <a:r>
              <a:t>Séance 13 : conclusion</a:t>
            </a:r>
            <a:endParaRPr sz="3400" b="1">
              <a:solidFill>
                <a:schemeClr val="accent3"/>
              </a:solidFill>
              <a:latin typeface="+mj-lt"/>
              <a:cs typeface="Arial"/>
              <a:sym typeface="Arial"/>
            </a:endParaRPr>
          </a:p>
        </p:txBody>
      </p:sp>
      <p:sp>
        <p:nvSpPr>
          <p:cNvPr id="2373" name="Google Shape;2373;p263"/>
          <p:cNvSpPr txBox="1"/>
          <p:nvPr/>
        </p:nvSpPr>
        <p:spPr>
          <a:xfrm>
            <a:off x="941405" y="1700037"/>
            <a:ext cx="10575924" cy="2411118"/>
          </a:xfrm>
          <a:prstGeom prst="rect">
            <a:avLst/>
          </a:prstGeom>
          <a:noFill/>
          <a:ln>
            <a:noFill/>
          </a:ln>
        </p:spPr>
        <p:txBody>
          <a:bodyPr spcFirstLastPara="1" wrap="square" lIns="121900" tIns="60933" rIns="121900" bIns="60933" anchor="t" anchorCtr="0">
            <a:spAutoFit/>
          </a:bodyPr>
          <a:lstStyle/>
          <a:p>
            <a:pPr marL="457189" indent="-457189">
              <a:lnSpc>
                <a:spcPct val="108000"/>
              </a:lnSpc>
              <a:spcAft>
                <a:spcPts val="1800"/>
              </a:spcAft>
              <a:buClr>
                <a:schemeClr val="accent3"/>
              </a:buClr>
              <a:buSzPct val="125000"/>
              <a:buFont typeface="Wingdings" pitchFamily="2" charset="2"/>
              <a:buChar char="Ø"/>
              <a:defRPr sz="2400">
                <a:latin typeface="Arial" panose="020B0604020202020204" pitchFamily="34" charset="0"/>
              </a:defRPr>
            </a:pPr>
            <a:r>
              <a:rPr dirty="0" err="1"/>
              <a:t>Soyez</a:t>
            </a:r>
            <a:r>
              <a:rPr dirty="0"/>
              <a:t> conscient de </a:t>
            </a:r>
            <a:r>
              <a:rPr dirty="0" err="1"/>
              <a:t>vos</a:t>
            </a:r>
            <a:r>
              <a:rPr dirty="0"/>
              <a:t> </a:t>
            </a:r>
            <a:r>
              <a:rPr dirty="0" err="1"/>
              <a:t>propres</a:t>
            </a:r>
            <a:r>
              <a:rPr dirty="0"/>
              <a:t> </a:t>
            </a:r>
            <a:r>
              <a:rPr dirty="0" err="1"/>
              <a:t>besoins</a:t>
            </a:r>
            <a:r>
              <a:rPr dirty="0"/>
              <a:t> </a:t>
            </a:r>
            <a:r>
              <a:rPr dirty="0" err="1"/>
              <a:t>émotionnels</a:t>
            </a:r>
            <a:r>
              <a:rPr dirty="0"/>
              <a:t>. </a:t>
            </a:r>
            <a:endParaRPr sz="2400" dirty="0">
              <a:latin typeface="Arial" panose="020B0604020202020204" pitchFamily="34" charset="0"/>
            </a:endParaRPr>
          </a:p>
          <a:p>
            <a:pPr marL="457189" indent="-457189">
              <a:lnSpc>
                <a:spcPct val="108000"/>
              </a:lnSpc>
              <a:spcAft>
                <a:spcPts val="1800"/>
              </a:spcAft>
              <a:buClr>
                <a:schemeClr val="accent3"/>
              </a:buClr>
              <a:buSzPct val="125000"/>
              <a:buFont typeface="Wingdings" pitchFamily="2" charset="2"/>
              <a:buChar char="Ø"/>
              <a:defRPr sz="2400">
                <a:latin typeface="Arial" panose="020B0604020202020204" pitchFamily="34" charset="0"/>
              </a:defRPr>
            </a:pPr>
            <a:r>
              <a:rPr dirty="0" err="1"/>
              <a:t>Prenez</a:t>
            </a:r>
            <a:r>
              <a:rPr dirty="0"/>
              <a:t> </a:t>
            </a:r>
            <a:r>
              <a:rPr dirty="0" err="1"/>
              <a:t>soin</a:t>
            </a:r>
            <a:r>
              <a:rPr dirty="0"/>
              <a:t> de </a:t>
            </a:r>
            <a:r>
              <a:rPr dirty="0" err="1"/>
              <a:t>vous</a:t>
            </a:r>
            <a:r>
              <a:rPr dirty="0"/>
              <a:t> </a:t>
            </a:r>
            <a:r>
              <a:rPr dirty="0" err="1"/>
              <a:t>en</a:t>
            </a:r>
            <a:r>
              <a:rPr dirty="0"/>
              <a:t> </a:t>
            </a:r>
            <a:r>
              <a:rPr dirty="0" err="1"/>
              <a:t>faisant</a:t>
            </a:r>
            <a:r>
              <a:rPr dirty="0"/>
              <a:t> des </a:t>
            </a:r>
            <a:r>
              <a:rPr dirty="0" err="1"/>
              <a:t>exercices</a:t>
            </a:r>
            <a:r>
              <a:rPr dirty="0"/>
              <a:t> de </a:t>
            </a:r>
            <a:r>
              <a:rPr dirty="0" err="1"/>
              <a:t>réduction</a:t>
            </a:r>
            <a:r>
              <a:rPr dirty="0"/>
              <a:t> du stress et </a:t>
            </a:r>
            <a:r>
              <a:rPr dirty="0" err="1"/>
              <a:t>en</a:t>
            </a:r>
            <a:r>
              <a:rPr dirty="0"/>
              <a:t> </a:t>
            </a:r>
            <a:r>
              <a:rPr dirty="0" err="1"/>
              <a:t>sollicitant</a:t>
            </a:r>
            <a:r>
              <a:rPr dirty="0"/>
              <a:t> de </a:t>
            </a:r>
            <a:r>
              <a:rPr dirty="0" err="1"/>
              <a:t>l’aide</a:t>
            </a:r>
            <a:r>
              <a:rPr dirty="0"/>
              <a:t> </a:t>
            </a:r>
            <a:r>
              <a:rPr dirty="0" err="1"/>
              <a:t>dʼun</a:t>
            </a:r>
            <a:r>
              <a:rPr dirty="0"/>
              <a:t>(e) </a:t>
            </a:r>
            <a:r>
              <a:rPr dirty="0" err="1"/>
              <a:t>professionnel</a:t>
            </a:r>
            <a:r>
              <a:rPr dirty="0"/>
              <a:t>(le), </a:t>
            </a:r>
            <a:r>
              <a:rPr dirty="0" err="1"/>
              <a:t>si</a:t>
            </a:r>
            <a:r>
              <a:rPr dirty="0"/>
              <a:t> </a:t>
            </a:r>
            <a:r>
              <a:rPr dirty="0" err="1"/>
              <a:t>nécessaire</a:t>
            </a:r>
            <a:r>
              <a:rPr dirty="0"/>
              <a:t>.  </a:t>
            </a:r>
            <a:endParaRPr sz="2400" dirty="0">
              <a:latin typeface="Arial" panose="020B0604020202020204" pitchFamily="34" charset="0"/>
            </a:endParaRPr>
          </a:p>
          <a:p>
            <a:pPr marL="457189" indent="-457189">
              <a:lnSpc>
                <a:spcPct val="108000"/>
              </a:lnSpc>
              <a:spcAft>
                <a:spcPts val="1800"/>
              </a:spcAft>
              <a:buClr>
                <a:schemeClr val="accent3"/>
              </a:buClr>
              <a:buSzPct val="125000"/>
              <a:buFont typeface="Wingdings" pitchFamily="2" charset="2"/>
              <a:buChar char="Ø"/>
              <a:defRPr sz="2400">
                <a:latin typeface="Arial" panose="020B0604020202020204" pitchFamily="34" charset="0"/>
              </a:defRPr>
            </a:pPr>
            <a:r>
              <a:rPr dirty="0" err="1"/>
              <a:t>Veillez</a:t>
            </a:r>
            <a:r>
              <a:rPr dirty="0"/>
              <a:t> sur </a:t>
            </a:r>
            <a:r>
              <a:rPr dirty="0" err="1"/>
              <a:t>vos</a:t>
            </a:r>
            <a:r>
              <a:rPr dirty="0"/>
              <a:t> </a:t>
            </a:r>
            <a:r>
              <a:rPr dirty="0" err="1"/>
              <a:t>collègues</a:t>
            </a:r>
            <a:r>
              <a:rPr dirty="0"/>
              <a:t> et </a:t>
            </a:r>
            <a:r>
              <a:rPr dirty="0" err="1"/>
              <a:t>invitez</a:t>
            </a:r>
            <a:r>
              <a:rPr dirty="0"/>
              <a:t>-les à </a:t>
            </a:r>
            <a:r>
              <a:rPr dirty="0" err="1"/>
              <a:t>veiller</a:t>
            </a:r>
            <a:r>
              <a:rPr dirty="0"/>
              <a:t> sur </a:t>
            </a:r>
            <a:r>
              <a:rPr dirty="0" err="1"/>
              <a:t>vous</a:t>
            </a:r>
            <a:r>
              <a:rPr lang="fr-FR"/>
              <a:t>.</a:t>
            </a:r>
            <a:endParaRPr sz="2400">
              <a:latin typeface="Arial" panose="020B0604020202020204" pitchFamily="34" charset="0"/>
            </a:endParaRPr>
          </a:p>
        </p:txBody>
      </p:sp>
      <p:sp>
        <p:nvSpPr>
          <p:cNvPr id="2" name="TextBox 1">
            <a:extLst>
              <a:ext uri="{FF2B5EF4-FFF2-40B4-BE49-F238E27FC236}">
                <a16:creationId xmlns:a16="http://schemas.microsoft.com/office/drawing/2014/main" id="{2B8940BC-885B-85F8-4142-24EEDDCD701E}"/>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t>13.11</a:t>
            </a:r>
          </a:p>
        </p:txBody>
      </p:sp>
    </p:spTree>
    <p:extLst>
      <p:ext uri="{BB962C8B-B14F-4D97-AF65-F5344CB8AC3E}">
        <p14:creationId xmlns:p14="http://schemas.microsoft.com/office/powerpoint/2010/main" val="1216624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3" name="Google Shape;1083;p138" descr="Close-up of two people holding hands"/>
          <p:cNvSpPr/>
          <p:nvPr/>
        </p:nvSpPr>
        <p:spPr>
          <a:xfrm>
            <a:off x="7400" y="-14717"/>
            <a:ext cx="6221201" cy="6828567"/>
          </a:xfrm>
          <a:prstGeom prst="rect">
            <a:avLst/>
          </a:prstGeom>
          <a:noFill/>
          <a:ln>
            <a:noFill/>
          </a:ln>
        </p:spPr>
        <p:txBody>
          <a:bodyPr/>
          <a:lstStyle/>
          <a:p>
            <a:endParaRPr sz="2400">
              <a:latin typeface="Arial" panose="020B0604020202020204" pitchFamily="34" charset="0"/>
            </a:endParaRPr>
          </a:p>
        </p:txBody>
      </p:sp>
      <p:sp>
        <p:nvSpPr>
          <p:cNvPr id="3" name="Text Placeholder 2">
            <a:extLst>
              <a:ext uri="{FF2B5EF4-FFF2-40B4-BE49-F238E27FC236}">
                <a16:creationId xmlns:a16="http://schemas.microsoft.com/office/drawing/2014/main" id="{6A44617D-0473-AC11-B810-4BE73A48820A}"/>
              </a:ext>
            </a:extLst>
          </p:cNvPr>
          <p:cNvSpPr>
            <a:spLocks noGrp="1"/>
          </p:cNvSpPr>
          <p:nvPr>
            <p:ph type="body" sz="quarter" idx="11"/>
          </p:nvPr>
        </p:nvSpPr>
        <p:spPr/>
        <p:txBody>
          <a:bodyPr/>
          <a:lstStyle/>
          <a:p>
            <a:r>
              <a:t>Équilibre émotionnel </a:t>
            </a:r>
            <a:br/>
            <a:r>
              <a:t>et prévention de l'épuisement professionnel</a:t>
            </a:r>
          </a:p>
          <a:p>
            <a:endParaRPr/>
          </a:p>
          <a:p>
            <a:endParaRPr/>
          </a:p>
        </p:txBody>
      </p:sp>
      <p:sp>
        <p:nvSpPr>
          <p:cNvPr id="2" name="Text Placeholder 1">
            <a:extLst>
              <a:ext uri="{FF2B5EF4-FFF2-40B4-BE49-F238E27FC236}">
                <a16:creationId xmlns:a16="http://schemas.microsoft.com/office/drawing/2014/main" id="{4921DBBA-688F-3282-09DB-4DB5EEE939DC}"/>
              </a:ext>
            </a:extLst>
          </p:cNvPr>
          <p:cNvSpPr>
            <a:spLocks noGrp="1"/>
          </p:cNvSpPr>
          <p:nvPr>
            <p:ph type="body" sz="quarter" idx="10"/>
          </p:nvPr>
        </p:nvSpPr>
        <p:spPr/>
        <p:txBody>
          <a:bodyPr/>
          <a:lstStyle/>
          <a:p>
            <a:r>
              <a:t>Séance 13.</a:t>
            </a:r>
          </a:p>
        </p:txBody>
      </p:sp>
      <p:pic>
        <p:nvPicPr>
          <p:cNvPr id="6" name="Google Shape;130;p2">
            <a:extLst>
              <a:ext uri="{FF2B5EF4-FFF2-40B4-BE49-F238E27FC236}">
                <a16:creationId xmlns:a16="http://schemas.microsoft.com/office/drawing/2014/main" id="{D641FA69-6D67-9E61-C9D9-FD11D7AEDB3C}"/>
              </a:ext>
            </a:extLst>
          </p:cNvPr>
          <p:cNvPicPr>
            <a:picLocks noChangeAspect="1"/>
          </p:cNvPicPr>
          <p:nvPr/>
        </p:nvPicPr>
        <p:blipFill rotWithShape="1">
          <a:blip r:embed="rId3">
            <a:alphaModFix/>
          </a:blip>
          <a:srcRect l="18675" t="8159" r="13577" b="501"/>
          <a:stretch/>
        </p:blipFill>
        <p:spPr>
          <a:xfrm>
            <a:off x="-2" y="0"/>
            <a:ext cx="6696000" cy="6012000"/>
          </a:xfrm>
          <a:prstGeom prst="rect">
            <a:avLst/>
          </a:prstGeom>
          <a:noFill/>
          <a:ln>
            <a:noFill/>
          </a:ln>
        </p:spPr>
      </p:pic>
      <p:sp>
        <p:nvSpPr>
          <p:cNvPr id="7" name="Google Shape;128;p2">
            <a:extLst>
              <a:ext uri="{FF2B5EF4-FFF2-40B4-BE49-F238E27FC236}">
                <a16:creationId xmlns:a16="http://schemas.microsoft.com/office/drawing/2014/main" id="{CB37D493-219C-3DD8-58F8-CCF766996B3B}"/>
              </a:ext>
            </a:extLst>
          </p:cNvPr>
          <p:cNvSpPr txBox="1"/>
          <p:nvPr/>
        </p:nvSpPr>
        <p:spPr>
          <a:xfrm>
            <a:off x="5216206" y="5698278"/>
            <a:ext cx="1479792" cy="307722"/>
          </a:xfrm>
          <a:prstGeom prst="rect">
            <a:avLst/>
          </a:prstGeom>
          <a:noFill/>
          <a:ln>
            <a:noFill/>
          </a:ln>
        </p:spPr>
        <p:txBody>
          <a:bodyPr spcFirstLastPara="1" wrap="square" lIns="121900" tIns="60933" rIns="121900" bIns="60933" anchor="t" anchorCtr="0">
            <a:spAutoFit/>
          </a:bodyPr>
          <a:lstStyle/>
          <a:p>
            <a:pPr algn="r">
              <a:defRPr sz="1200">
                <a:solidFill>
                  <a:srgbClr val="000000"/>
                </a:solidFill>
                <a:latin typeface="Arial"/>
                <a:ea typeface="Arial"/>
                <a:cs typeface="Arial"/>
                <a:sym typeface="Arial"/>
              </a:defRPr>
            </a:pPr>
            <a:r>
              <a:t>© UNFPA</a:t>
            </a:r>
            <a:endParaRPr sz="2400">
              <a:latin typeface="Arial" panose="020B0604020202020204" pitchFamily="34" charset="0"/>
            </a:endParaRPr>
          </a:p>
        </p:txBody>
      </p:sp>
      <p:sp>
        <p:nvSpPr>
          <p:cNvPr id="5" name="TextBox 4">
            <a:extLst>
              <a:ext uri="{FF2B5EF4-FFF2-40B4-BE49-F238E27FC236}">
                <a16:creationId xmlns:a16="http://schemas.microsoft.com/office/drawing/2014/main" id="{D046F936-7F9C-62F2-C292-5B622512C8B7}"/>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t>13,2</a:t>
            </a:r>
          </a:p>
        </p:txBody>
      </p:sp>
    </p:spTree>
    <p:extLst>
      <p:ext uri="{BB962C8B-B14F-4D97-AF65-F5344CB8AC3E}">
        <p14:creationId xmlns:p14="http://schemas.microsoft.com/office/powerpoint/2010/main" val="3351721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91"/>
        <p:cNvGrpSpPr/>
        <p:nvPr/>
      </p:nvGrpSpPr>
      <p:grpSpPr>
        <a:xfrm>
          <a:off x="0" y="0"/>
          <a:ext cx="0" cy="0"/>
          <a:chOff x="0" y="0"/>
          <a:chExt cx="0" cy="0"/>
        </a:xfrm>
      </p:grpSpPr>
      <p:sp>
        <p:nvSpPr>
          <p:cNvPr id="2294" name="Google Shape;2294;p255"/>
          <p:cNvSpPr txBox="1"/>
          <p:nvPr/>
        </p:nvSpPr>
        <p:spPr>
          <a:xfrm>
            <a:off x="870857" y="1550725"/>
            <a:ext cx="10232572" cy="3938082"/>
          </a:xfrm>
          <a:prstGeom prst="rect">
            <a:avLst/>
          </a:prstGeom>
          <a:noFill/>
          <a:ln>
            <a:noFill/>
          </a:ln>
        </p:spPr>
        <p:txBody>
          <a:bodyPr spcFirstLastPara="1" wrap="square" lIns="121900" tIns="60933" rIns="121900" bIns="60933" anchor="t" anchorCtr="0">
            <a:noAutofit/>
          </a:bodyPr>
          <a:lstStyle/>
          <a:p>
            <a:pPr marL="1797050" marR="118530" indent="-1797050">
              <a:lnSpc>
                <a:spcPct val="108000"/>
              </a:lnSpc>
              <a:spcAft>
                <a:spcPts val="200"/>
              </a:spcAft>
              <a:defRPr sz="2400">
                <a:sym typeface="Arial"/>
              </a:defRPr>
            </a:pPr>
            <a:r>
              <a:rPr u="sng" dirty="0">
                <a:solidFill>
                  <a:schemeClr val="accent3"/>
                </a:solidFill>
                <a:latin typeface="Arial" panose="020B0604020202020204" pitchFamily="34" charset="0"/>
                <a:cs typeface="Arial" panose="020B0604020202020204" pitchFamily="34" charset="0"/>
              </a:rPr>
              <a:t>Objectif 4 :</a:t>
            </a:r>
            <a:r>
              <a:rPr lang="fr-FR" dirty="0">
                <a:solidFill>
                  <a:schemeClr val="accent3"/>
                </a:solidFill>
                <a:latin typeface="Arial" panose="020B0604020202020204" pitchFamily="34" charset="0"/>
                <a:cs typeface="Arial" panose="020B0604020202020204" pitchFamily="34" charset="0"/>
              </a:rPr>
              <a:t>	</a:t>
            </a:r>
            <a:r>
              <a:rPr dirty="0">
                <a:solidFill>
                  <a:srgbClr val="00B0F0"/>
                </a:solidFill>
                <a:latin typeface="Arial"/>
                <a:ea typeface="Arial"/>
                <a:cs typeface="Arial"/>
              </a:rPr>
              <a:t>Savoir </a:t>
            </a:r>
            <a:r>
              <a:rPr dirty="0" err="1">
                <a:solidFill>
                  <a:srgbClr val="00B0F0"/>
                </a:solidFill>
                <a:latin typeface="Arial"/>
                <a:ea typeface="Arial"/>
                <a:cs typeface="Arial"/>
              </a:rPr>
              <a:t>accéder</a:t>
            </a:r>
            <a:r>
              <a:rPr dirty="0">
                <a:solidFill>
                  <a:srgbClr val="00B0F0"/>
                </a:solidFill>
                <a:latin typeface="Arial"/>
                <a:ea typeface="Arial"/>
                <a:cs typeface="Arial"/>
              </a:rPr>
              <a:t> aux </a:t>
            </a:r>
            <a:r>
              <a:rPr dirty="0" err="1">
                <a:solidFill>
                  <a:srgbClr val="00B0F0"/>
                </a:solidFill>
                <a:latin typeface="Arial"/>
                <a:ea typeface="Arial"/>
                <a:cs typeface="Arial"/>
              </a:rPr>
              <a:t>ressources</a:t>
            </a:r>
            <a:r>
              <a:rPr dirty="0">
                <a:solidFill>
                  <a:srgbClr val="00B0F0"/>
                </a:solidFill>
                <a:latin typeface="Arial"/>
                <a:ea typeface="Arial"/>
                <a:cs typeface="Arial"/>
              </a:rPr>
              <a:t> et au </a:t>
            </a:r>
            <a:r>
              <a:rPr dirty="0" err="1">
                <a:solidFill>
                  <a:srgbClr val="00B0F0"/>
                </a:solidFill>
                <a:latin typeface="Arial"/>
                <a:ea typeface="Arial"/>
                <a:cs typeface="Arial"/>
              </a:rPr>
              <a:t>soutien</a:t>
            </a:r>
            <a:r>
              <a:rPr dirty="0">
                <a:solidFill>
                  <a:srgbClr val="00B0F0"/>
                </a:solidFill>
                <a:latin typeface="Arial"/>
                <a:ea typeface="Arial"/>
                <a:cs typeface="Arial"/>
              </a:rPr>
              <a:t> pour les patients et pour soi-</a:t>
            </a:r>
            <a:r>
              <a:rPr dirty="0" err="1">
                <a:solidFill>
                  <a:srgbClr val="00B0F0"/>
                </a:solidFill>
                <a:latin typeface="Arial"/>
                <a:ea typeface="Arial"/>
                <a:cs typeface="Arial"/>
              </a:rPr>
              <a:t>même</a:t>
            </a:r>
            <a:r>
              <a:rPr dirty="0">
                <a:solidFill>
                  <a:srgbClr val="00B0F0"/>
                </a:solidFill>
                <a:latin typeface="Arial"/>
                <a:ea typeface="Arial"/>
                <a:cs typeface="Arial"/>
              </a:rPr>
              <a:t>.</a:t>
            </a:r>
          </a:p>
          <a:p>
            <a:pPr marR="118530">
              <a:lnSpc>
                <a:spcPct val="108000"/>
              </a:lnSpc>
              <a:spcAft>
                <a:spcPts val="600"/>
              </a:spcAft>
            </a:pPr>
            <a:endParaRPr sz="2400" b="1" dirty="0">
              <a:solidFill>
                <a:schemeClr val="accent1"/>
              </a:solidFill>
              <a:latin typeface="Arial"/>
              <a:cs typeface="Arial"/>
              <a:sym typeface="Arial"/>
            </a:endParaRPr>
          </a:p>
          <a:p>
            <a:pPr marR="118530">
              <a:lnSpc>
                <a:spcPct val="108000"/>
              </a:lnSpc>
              <a:spcAft>
                <a:spcPts val="600"/>
              </a:spcAft>
              <a:defRPr sz="2200" b="1">
                <a:solidFill>
                  <a:schemeClr val="accent1"/>
                </a:solidFill>
                <a:latin typeface="Arial"/>
                <a:cs typeface="Arial"/>
                <a:sym typeface="Arial"/>
              </a:defRPr>
            </a:pPr>
            <a:r>
              <a:rPr dirty="0" err="1"/>
              <a:t>Compétences</a:t>
            </a:r>
            <a:r>
              <a:rPr dirty="0"/>
              <a:t> :</a:t>
            </a:r>
          </a:p>
          <a:p>
            <a:pPr marL="360000" marR="18626" indent="-360000">
              <a:lnSpc>
                <a:spcPct val="108000"/>
              </a:lnSpc>
              <a:spcAft>
                <a:spcPts val="600"/>
              </a:spcAft>
              <a:buClr>
                <a:schemeClr val="accent2"/>
              </a:buClr>
              <a:buSzPct val="120000"/>
              <a:buFont typeface="Arial" panose="020B0604020202020204" pitchFamily="34" charset="0"/>
              <a:buChar char="•"/>
              <a:defRPr sz="2000">
                <a:solidFill>
                  <a:srgbClr val="000000"/>
                </a:solidFill>
                <a:latin typeface="Arial" panose="020B0604020202020204" pitchFamily="34" charset="0"/>
                <a:sym typeface="Arial"/>
              </a:defRPr>
            </a:pPr>
            <a:r>
              <a:rPr dirty="0"/>
              <a:t>Savoir comment </a:t>
            </a:r>
            <a:r>
              <a:rPr dirty="0" err="1"/>
              <a:t>protéger</a:t>
            </a:r>
            <a:r>
              <a:rPr dirty="0"/>
              <a:t> son </a:t>
            </a:r>
            <a:r>
              <a:rPr dirty="0" err="1"/>
              <a:t>équilibre</a:t>
            </a:r>
            <a:r>
              <a:rPr dirty="0"/>
              <a:t> </a:t>
            </a:r>
            <a:r>
              <a:rPr dirty="0" err="1"/>
              <a:t>émotionnel</a:t>
            </a:r>
            <a:r>
              <a:rPr dirty="0"/>
              <a:t> dans un </a:t>
            </a:r>
            <a:r>
              <a:rPr dirty="0" err="1"/>
              <a:t>contexte</a:t>
            </a:r>
            <a:r>
              <a:rPr dirty="0"/>
              <a:t> de crise. </a:t>
            </a:r>
          </a:p>
          <a:p>
            <a:pPr marL="360000" marR="18626" indent="-360000">
              <a:lnSpc>
                <a:spcPct val="108000"/>
              </a:lnSpc>
              <a:spcAft>
                <a:spcPts val="600"/>
              </a:spcAft>
              <a:buClr>
                <a:schemeClr val="accent2"/>
              </a:buClr>
              <a:buSzPct val="120000"/>
              <a:buFont typeface="Arial" panose="020B0604020202020204" pitchFamily="34" charset="0"/>
              <a:buChar char="•"/>
              <a:defRPr sz="2000">
                <a:solidFill>
                  <a:srgbClr val="000000"/>
                </a:solidFill>
                <a:latin typeface="Arial" panose="020B0604020202020204" pitchFamily="34" charset="0"/>
                <a:sym typeface="Arial"/>
              </a:defRPr>
            </a:pPr>
            <a:r>
              <a:rPr dirty="0"/>
              <a:t>Savoir comment </a:t>
            </a:r>
            <a:r>
              <a:rPr dirty="0" err="1"/>
              <a:t>soutenir</a:t>
            </a:r>
            <a:r>
              <a:rPr dirty="0"/>
              <a:t> les </a:t>
            </a:r>
            <a:r>
              <a:rPr dirty="0" err="1"/>
              <a:t>collègues</a:t>
            </a:r>
            <a:r>
              <a:rPr dirty="0"/>
              <a:t> agents de santé qui </a:t>
            </a:r>
            <a:r>
              <a:rPr dirty="0" err="1"/>
              <a:t>peuvent</a:t>
            </a:r>
            <a:r>
              <a:rPr dirty="0"/>
              <a:t> </a:t>
            </a:r>
            <a:r>
              <a:rPr dirty="0" err="1"/>
              <a:t>être</a:t>
            </a:r>
            <a:r>
              <a:rPr dirty="0"/>
              <a:t> </a:t>
            </a:r>
            <a:r>
              <a:rPr dirty="0" err="1"/>
              <a:t>confrontés</a:t>
            </a:r>
            <a:r>
              <a:rPr dirty="0"/>
              <a:t> à des </a:t>
            </a:r>
            <a:r>
              <a:rPr dirty="0" err="1"/>
              <a:t>traumatismes</a:t>
            </a:r>
            <a:r>
              <a:rPr dirty="0"/>
              <a:t> </a:t>
            </a:r>
            <a:r>
              <a:rPr dirty="0" err="1"/>
              <a:t>indirects</a:t>
            </a:r>
            <a:r>
              <a:rPr dirty="0"/>
              <a:t> </a:t>
            </a:r>
            <a:r>
              <a:rPr dirty="0" err="1"/>
              <a:t>en</a:t>
            </a:r>
            <a:r>
              <a:rPr dirty="0"/>
              <a:t> </a:t>
            </a:r>
            <a:r>
              <a:rPr dirty="0" err="1"/>
              <a:t>travaillant</a:t>
            </a:r>
            <a:r>
              <a:rPr dirty="0"/>
              <a:t> avec des </a:t>
            </a:r>
            <a:r>
              <a:rPr dirty="0" err="1"/>
              <a:t>personnes</a:t>
            </a:r>
            <a:r>
              <a:rPr dirty="0"/>
              <a:t> </a:t>
            </a:r>
            <a:r>
              <a:rPr dirty="0" err="1"/>
              <a:t>survivantes</a:t>
            </a:r>
            <a:r>
              <a:rPr dirty="0"/>
              <a:t>, </a:t>
            </a:r>
            <a:r>
              <a:rPr dirty="0" err="1"/>
              <a:t>ou</a:t>
            </a:r>
            <a:r>
              <a:rPr dirty="0"/>
              <a:t> à un stress </a:t>
            </a:r>
            <a:r>
              <a:rPr dirty="0" err="1"/>
              <a:t>lié</a:t>
            </a:r>
            <a:r>
              <a:rPr dirty="0"/>
              <a:t> à la situation </a:t>
            </a:r>
            <a:r>
              <a:rPr dirty="0" err="1"/>
              <a:t>d'urgence</a:t>
            </a:r>
            <a:r>
              <a:rPr dirty="0"/>
              <a:t> dans </a:t>
            </a:r>
            <a:r>
              <a:rPr dirty="0" err="1"/>
              <a:t>leur</a:t>
            </a:r>
            <a:r>
              <a:rPr dirty="0"/>
              <a:t> vie </a:t>
            </a:r>
            <a:r>
              <a:rPr dirty="0" err="1"/>
              <a:t>personnelle</a:t>
            </a:r>
            <a:r>
              <a:rPr dirty="0"/>
              <a:t>.</a:t>
            </a:r>
            <a:endParaRPr sz="2000" dirty="0">
              <a:solidFill>
                <a:srgbClr val="000000"/>
              </a:solidFill>
              <a:latin typeface="Arial" panose="020B0604020202020204" pitchFamily="34" charset="0"/>
            </a:endParaRPr>
          </a:p>
        </p:txBody>
      </p:sp>
      <p:sp>
        <p:nvSpPr>
          <p:cNvPr id="2" name="Title 1">
            <a:extLst>
              <a:ext uri="{FF2B5EF4-FFF2-40B4-BE49-F238E27FC236}">
                <a16:creationId xmlns:a16="http://schemas.microsoft.com/office/drawing/2014/main" id="{BD1F703A-4A0D-CA02-8CD1-AB04A8F30117}"/>
              </a:ext>
            </a:extLst>
          </p:cNvPr>
          <p:cNvSpPr>
            <a:spLocks noGrp="1"/>
          </p:cNvSpPr>
          <p:nvPr>
            <p:ph type="title"/>
          </p:nvPr>
        </p:nvSpPr>
        <p:spPr/>
        <p:txBody>
          <a:bodyPr/>
          <a:lstStyle/>
          <a:p>
            <a:r>
              <a:rPr sz="2800" dirty="0" err="1"/>
              <a:t>Objectifs</a:t>
            </a:r>
            <a:r>
              <a:rPr sz="2800" dirty="0"/>
              <a:t> de la séance</a:t>
            </a:r>
          </a:p>
        </p:txBody>
      </p:sp>
      <p:sp>
        <p:nvSpPr>
          <p:cNvPr id="3" name="TextBox 2">
            <a:extLst>
              <a:ext uri="{FF2B5EF4-FFF2-40B4-BE49-F238E27FC236}">
                <a16:creationId xmlns:a16="http://schemas.microsoft.com/office/drawing/2014/main" id="{FE502073-7B35-2652-0D6F-4ECDFB1F88E3}"/>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t>13.3</a:t>
            </a:r>
          </a:p>
        </p:txBody>
      </p:sp>
    </p:spTree>
    <p:extLst>
      <p:ext uri="{BB962C8B-B14F-4D97-AF65-F5344CB8AC3E}">
        <p14:creationId xmlns:p14="http://schemas.microsoft.com/office/powerpoint/2010/main" val="1635358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9"/>
        <p:cNvGrpSpPr/>
        <p:nvPr/>
      </p:nvGrpSpPr>
      <p:grpSpPr>
        <a:xfrm>
          <a:off x="0" y="0"/>
          <a:ext cx="0" cy="0"/>
          <a:chOff x="0" y="0"/>
          <a:chExt cx="0" cy="0"/>
        </a:xfrm>
      </p:grpSpPr>
      <p:sp>
        <p:nvSpPr>
          <p:cNvPr id="2301" name="Google Shape;2301;p256"/>
          <p:cNvSpPr txBox="1"/>
          <p:nvPr/>
        </p:nvSpPr>
        <p:spPr>
          <a:xfrm>
            <a:off x="0" y="0"/>
            <a:ext cx="12192000" cy="1317170"/>
          </a:xfrm>
          <a:prstGeom prst="rect">
            <a:avLst/>
          </a:prstGeom>
          <a:noFill/>
          <a:ln>
            <a:noFill/>
          </a:ln>
        </p:spPr>
        <p:txBody>
          <a:bodyPr spcFirstLastPara="1" wrap="square" lIns="121900" tIns="60933" rIns="121900" bIns="60933" anchor="ctr" anchorCtr="0">
            <a:noAutofit/>
          </a:bodyPr>
          <a:lstStyle/>
          <a:p>
            <a:pPr algn="ctr">
              <a:lnSpc>
                <a:spcPct val="90000"/>
              </a:lnSpc>
              <a:spcAft>
                <a:spcPts val="800"/>
              </a:spcAft>
              <a:defRPr sz="3400" b="1">
                <a:solidFill>
                  <a:schemeClr val="accent3"/>
                </a:solidFill>
                <a:latin typeface="+mj-lt"/>
                <a:cs typeface="Arial"/>
                <a:sym typeface="Arial"/>
              </a:defRPr>
            </a:pPr>
            <a:r>
              <a:t>Soins personnels et collectifs du personnel de santé</a:t>
            </a:r>
          </a:p>
        </p:txBody>
      </p:sp>
      <p:sp>
        <p:nvSpPr>
          <p:cNvPr id="2305" name="Google Shape;2305;p256"/>
          <p:cNvSpPr txBox="1"/>
          <p:nvPr/>
        </p:nvSpPr>
        <p:spPr>
          <a:xfrm>
            <a:off x="453869" y="1436011"/>
            <a:ext cx="7641137" cy="4914239"/>
          </a:xfrm>
          <a:prstGeom prst="rect">
            <a:avLst/>
          </a:prstGeom>
          <a:noFill/>
          <a:ln>
            <a:noFill/>
          </a:ln>
        </p:spPr>
        <p:txBody>
          <a:bodyPr spcFirstLastPara="1" wrap="square" lIns="121900" tIns="60933" rIns="121900" bIns="60933" anchor="t" anchorCtr="0">
            <a:spAutoFit/>
          </a:bodyPr>
          <a:lstStyle/>
          <a:p>
            <a:pPr marL="457189" indent="-457189">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dirty="0" err="1"/>
              <a:t>Votre</a:t>
            </a:r>
            <a:r>
              <a:rPr dirty="0"/>
              <a:t> santé </a:t>
            </a:r>
            <a:r>
              <a:rPr dirty="0" err="1"/>
              <a:t>émotionnelle</a:t>
            </a:r>
            <a:r>
              <a:rPr dirty="0"/>
              <a:t> </a:t>
            </a:r>
            <a:r>
              <a:rPr dirty="0" err="1"/>
              <a:t>est</a:t>
            </a:r>
            <a:r>
              <a:rPr dirty="0"/>
              <a:t> </a:t>
            </a:r>
            <a:r>
              <a:rPr dirty="0" err="1"/>
              <a:t>elle</a:t>
            </a:r>
            <a:r>
              <a:rPr dirty="0"/>
              <a:t> </a:t>
            </a:r>
            <a:r>
              <a:rPr dirty="0" err="1"/>
              <a:t>aussi</a:t>
            </a:r>
            <a:r>
              <a:rPr dirty="0"/>
              <a:t> </a:t>
            </a:r>
            <a:r>
              <a:rPr dirty="0" err="1"/>
              <a:t>importante</a:t>
            </a:r>
            <a:r>
              <a:rPr lang="fr-FR" dirty="0"/>
              <a:t>.</a:t>
            </a:r>
            <a:endParaRPr sz="2200" dirty="0">
              <a:latin typeface="Arial" panose="020B0604020202020204" pitchFamily="34" charset="0"/>
            </a:endParaRPr>
          </a:p>
          <a:p>
            <a:pPr marL="457189" indent="-457189">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dirty="0"/>
              <a:t>Il </a:t>
            </a:r>
            <a:r>
              <a:rPr dirty="0" err="1"/>
              <a:t>peut</a:t>
            </a:r>
            <a:r>
              <a:rPr dirty="0"/>
              <a:t> </a:t>
            </a:r>
            <a:r>
              <a:rPr dirty="0" err="1"/>
              <a:t>vous</a:t>
            </a:r>
            <a:r>
              <a:rPr dirty="0"/>
              <a:t> arriver </a:t>
            </a:r>
            <a:r>
              <a:rPr dirty="0" err="1"/>
              <a:t>d’avoir</a:t>
            </a:r>
            <a:r>
              <a:rPr dirty="0"/>
              <a:t> des </a:t>
            </a:r>
            <a:r>
              <a:rPr dirty="0" err="1"/>
              <a:t>réactions</a:t>
            </a:r>
            <a:r>
              <a:rPr dirty="0"/>
              <a:t> </a:t>
            </a:r>
            <a:r>
              <a:rPr dirty="0" err="1"/>
              <a:t>ou</a:t>
            </a:r>
            <a:r>
              <a:rPr dirty="0"/>
              <a:t> des </a:t>
            </a:r>
            <a:r>
              <a:rPr dirty="0" err="1"/>
              <a:t>émotions</a:t>
            </a:r>
            <a:r>
              <a:rPr dirty="0"/>
              <a:t> fortes </a:t>
            </a:r>
            <a:r>
              <a:rPr dirty="0" err="1"/>
              <a:t>en</a:t>
            </a:r>
            <a:r>
              <a:rPr dirty="0"/>
              <a:t> </a:t>
            </a:r>
            <a:r>
              <a:rPr dirty="0" err="1"/>
              <a:t>écoutant</a:t>
            </a:r>
            <a:r>
              <a:rPr dirty="0"/>
              <a:t> des </a:t>
            </a:r>
            <a:r>
              <a:rPr dirty="0" err="1"/>
              <a:t>personnes</a:t>
            </a:r>
            <a:r>
              <a:rPr dirty="0"/>
              <a:t> </a:t>
            </a:r>
            <a:r>
              <a:rPr dirty="0" err="1"/>
              <a:t>survivantes</a:t>
            </a:r>
            <a:r>
              <a:rPr dirty="0"/>
              <a:t> de la violence </a:t>
            </a:r>
            <a:r>
              <a:rPr dirty="0" err="1"/>
              <a:t>sexuelle</a:t>
            </a:r>
            <a:r>
              <a:rPr dirty="0"/>
              <a:t> et de la VPI </a:t>
            </a:r>
            <a:r>
              <a:rPr dirty="0" err="1"/>
              <a:t>ou</a:t>
            </a:r>
            <a:r>
              <a:rPr dirty="0"/>
              <a:t> </a:t>
            </a:r>
            <a:r>
              <a:rPr dirty="0" err="1"/>
              <a:t>en</a:t>
            </a:r>
            <a:r>
              <a:rPr dirty="0"/>
              <a:t> </a:t>
            </a:r>
            <a:r>
              <a:rPr dirty="0" err="1"/>
              <a:t>échangeant</a:t>
            </a:r>
            <a:r>
              <a:rPr dirty="0"/>
              <a:t> avec </a:t>
            </a:r>
            <a:r>
              <a:rPr dirty="0" err="1"/>
              <a:t>elles</a:t>
            </a:r>
            <a:r>
              <a:rPr dirty="0"/>
              <a:t>...</a:t>
            </a:r>
            <a:br>
              <a:rPr dirty="0"/>
            </a:br>
            <a:r>
              <a:rPr dirty="0"/>
              <a:t>...surtout </a:t>
            </a:r>
            <a:r>
              <a:rPr dirty="0" err="1"/>
              <a:t>si</a:t>
            </a:r>
            <a:r>
              <a:rPr dirty="0"/>
              <a:t> </a:t>
            </a:r>
            <a:r>
              <a:rPr dirty="0" err="1"/>
              <a:t>vous</a:t>
            </a:r>
            <a:r>
              <a:rPr dirty="0"/>
              <a:t> </a:t>
            </a:r>
            <a:r>
              <a:rPr dirty="0" err="1"/>
              <a:t>en</a:t>
            </a:r>
            <a:r>
              <a:rPr dirty="0"/>
              <a:t> </a:t>
            </a:r>
            <a:r>
              <a:rPr dirty="0" err="1"/>
              <a:t>avez</a:t>
            </a:r>
            <a:r>
              <a:rPr dirty="0"/>
              <a:t> </a:t>
            </a:r>
            <a:r>
              <a:rPr dirty="0" err="1"/>
              <a:t>personnellement</a:t>
            </a:r>
            <a:r>
              <a:rPr dirty="0"/>
              <a:t> fait </a:t>
            </a:r>
            <a:r>
              <a:rPr dirty="0" err="1"/>
              <a:t>l’expérience</a:t>
            </a:r>
            <a:r>
              <a:rPr dirty="0"/>
              <a:t>.</a:t>
            </a:r>
            <a:endParaRPr sz="2200" dirty="0">
              <a:latin typeface="Arial" panose="020B0604020202020204" pitchFamily="34" charset="0"/>
            </a:endParaRPr>
          </a:p>
          <a:p>
            <a:pPr marL="457189" indent="-457189">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dirty="0" err="1"/>
              <a:t>Soyez</a:t>
            </a:r>
            <a:r>
              <a:rPr dirty="0"/>
              <a:t> </a:t>
            </a:r>
            <a:r>
              <a:rPr dirty="0" err="1"/>
              <a:t>sensibles</a:t>
            </a:r>
            <a:r>
              <a:rPr dirty="0"/>
              <a:t> à </a:t>
            </a:r>
            <a:r>
              <a:rPr dirty="0" err="1"/>
              <a:t>vos</a:t>
            </a:r>
            <a:r>
              <a:rPr dirty="0"/>
              <a:t> </a:t>
            </a:r>
            <a:r>
              <a:rPr dirty="0" err="1"/>
              <a:t>propres</a:t>
            </a:r>
            <a:r>
              <a:rPr dirty="0"/>
              <a:t> </a:t>
            </a:r>
            <a:r>
              <a:rPr dirty="0" err="1"/>
              <a:t>émotions</a:t>
            </a:r>
            <a:r>
              <a:rPr dirty="0"/>
              <a:t>.</a:t>
            </a:r>
            <a:endParaRPr sz="2200" dirty="0">
              <a:latin typeface="Arial" panose="020B0604020202020204" pitchFamily="34" charset="0"/>
            </a:endParaRPr>
          </a:p>
          <a:p>
            <a:pPr marL="457189" indent="-457189">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dirty="0" err="1"/>
              <a:t>Demandez</a:t>
            </a:r>
            <a:r>
              <a:rPr dirty="0"/>
              <a:t> </a:t>
            </a:r>
            <a:r>
              <a:rPr dirty="0" err="1"/>
              <a:t>l’aide</a:t>
            </a:r>
            <a:r>
              <a:rPr dirty="0"/>
              <a:t> et le </a:t>
            </a:r>
            <a:r>
              <a:rPr dirty="0" err="1"/>
              <a:t>soutien</a:t>
            </a:r>
            <a:r>
              <a:rPr dirty="0"/>
              <a:t> </a:t>
            </a:r>
            <a:r>
              <a:rPr dirty="0" err="1"/>
              <a:t>dont</a:t>
            </a:r>
            <a:r>
              <a:rPr dirty="0"/>
              <a:t> </a:t>
            </a:r>
            <a:r>
              <a:rPr dirty="0" err="1"/>
              <a:t>vous</a:t>
            </a:r>
            <a:r>
              <a:rPr dirty="0"/>
              <a:t> </a:t>
            </a:r>
            <a:r>
              <a:rPr dirty="0" err="1"/>
              <a:t>avez</a:t>
            </a:r>
            <a:r>
              <a:rPr dirty="0"/>
              <a:t> </a:t>
            </a:r>
            <a:r>
              <a:rPr dirty="0" err="1"/>
              <a:t>besoin</a:t>
            </a:r>
            <a:r>
              <a:rPr lang="fr-FR" dirty="0"/>
              <a:t>.</a:t>
            </a:r>
            <a:endParaRPr sz="2200" dirty="0">
              <a:latin typeface="Arial" panose="020B0604020202020204" pitchFamily="34" charset="0"/>
            </a:endParaRPr>
          </a:p>
          <a:p>
            <a:pPr marL="457189" indent="-457189">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dirty="0" err="1"/>
              <a:t>Aidez</a:t>
            </a:r>
            <a:r>
              <a:rPr dirty="0"/>
              <a:t> </a:t>
            </a:r>
            <a:r>
              <a:rPr dirty="0" err="1"/>
              <a:t>vos</a:t>
            </a:r>
            <a:r>
              <a:rPr dirty="0"/>
              <a:t> </a:t>
            </a:r>
            <a:r>
              <a:rPr dirty="0" err="1"/>
              <a:t>collègues</a:t>
            </a:r>
            <a:r>
              <a:rPr dirty="0"/>
              <a:t> à prendre </a:t>
            </a:r>
            <a:r>
              <a:rPr dirty="0" err="1"/>
              <a:t>soin</a:t>
            </a:r>
            <a:r>
              <a:rPr dirty="0"/>
              <a:t> de </a:t>
            </a:r>
            <a:r>
              <a:rPr dirty="0" err="1"/>
              <a:t>leur</a:t>
            </a:r>
            <a:r>
              <a:rPr dirty="0"/>
              <a:t> santé </a:t>
            </a:r>
            <a:r>
              <a:rPr dirty="0" err="1"/>
              <a:t>mentale</a:t>
            </a:r>
            <a:r>
              <a:rPr lang="fr-FR" dirty="0"/>
              <a:t>.</a:t>
            </a:r>
            <a:endParaRPr sz="2200" dirty="0">
              <a:latin typeface="Arial" panose="020B0604020202020204" pitchFamily="34" charset="0"/>
            </a:endParaRPr>
          </a:p>
        </p:txBody>
      </p:sp>
      <p:sp>
        <p:nvSpPr>
          <p:cNvPr id="2306" name="Google Shape;2306;p256"/>
          <p:cNvSpPr/>
          <p:nvPr/>
        </p:nvSpPr>
        <p:spPr>
          <a:xfrm>
            <a:off x="8287473" y="1605170"/>
            <a:ext cx="3469855" cy="3328256"/>
          </a:xfrm>
          <a:prstGeom prst="heart">
            <a:avLst/>
          </a:prstGeom>
          <a:solidFill>
            <a:schemeClr val="accent2"/>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a:endParaRPr b="1" i="1">
              <a:latin typeface="Arial" panose="020B0604020202020204" pitchFamily="34" charset="0"/>
            </a:endParaRPr>
          </a:p>
        </p:txBody>
      </p:sp>
      <p:pic>
        <p:nvPicPr>
          <p:cNvPr id="3" name="Graphic 15" descr="Sparkling Heart outline">
            <a:extLst>
              <a:ext uri="{FF2B5EF4-FFF2-40B4-BE49-F238E27FC236}">
                <a16:creationId xmlns:a16="http://schemas.microsoft.com/office/drawing/2014/main" id="{AFED86AF-4E4A-9A87-BBFD-94969323BD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04281" y="1026593"/>
            <a:ext cx="4636238" cy="4636238"/>
          </a:xfrm>
          <a:prstGeom prst="rect">
            <a:avLst/>
          </a:prstGeom>
        </p:spPr>
      </p:pic>
      <p:sp>
        <p:nvSpPr>
          <p:cNvPr id="5" name="TextBox 4">
            <a:extLst>
              <a:ext uri="{FF2B5EF4-FFF2-40B4-BE49-F238E27FC236}">
                <a16:creationId xmlns:a16="http://schemas.microsoft.com/office/drawing/2014/main" id="{F25859A5-5398-4158-C8DA-0E0E77F7D7E1}"/>
              </a:ext>
            </a:extLst>
          </p:cNvPr>
          <p:cNvSpPr txBox="1"/>
          <p:nvPr/>
        </p:nvSpPr>
        <p:spPr>
          <a:xfrm>
            <a:off x="8823014" y="2652913"/>
            <a:ext cx="2630331" cy="923330"/>
          </a:xfrm>
          <a:prstGeom prst="rect">
            <a:avLst/>
          </a:prstGeom>
          <a:noFill/>
        </p:spPr>
        <p:txBody>
          <a:bodyPr wrap="square">
            <a:spAutoFit/>
          </a:bodyPr>
          <a:lstStyle/>
          <a:p>
            <a:pPr algn="ctr">
              <a:defRPr b="1" i="1">
                <a:solidFill>
                  <a:schemeClr val="lt1"/>
                </a:solidFill>
                <a:latin typeface="Arial"/>
                <a:ea typeface="Arial"/>
                <a:cs typeface="Arial"/>
                <a:sym typeface="Arial"/>
              </a:defRPr>
            </a:pPr>
            <a:r>
              <a:rPr dirty="0" err="1"/>
              <a:t>Soyez</a:t>
            </a:r>
            <a:r>
              <a:rPr dirty="0"/>
              <a:t> </a:t>
            </a:r>
            <a:r>
              <a:rPr dirty="0" err="1"/>
              <a:t>bienveillant</a:t>
            </a:r>
            <a:r>
              <a:rPr dirty="0"/>
              <a:t>(e) avec </a:t>
            </a:r>
            <a:r>
              <a:rPr dirty="0" err="1"/>
              <a:t>vous-même</a:t>
            </a:r>
            <a:r>
              <a:rPr dirty="0"/>
              <a:t> et avec </a:t>
            </a:r>
            <a:r>
              <a:rPr dirty="0" err="1"/>
              <a:t>vos</a:t>
            </a:r>
            <a:r>
              <a:rPr dirty="0"/>
              <a:t> </a:t>
            </a:r>
            <a:r>
              <a:rPr dirty="0" err="1"/>
              <a:t>collègues</a:t>
            </a:r>
            <a:endParaRPr b="1" i="1" dirty="0">
              <a:latin typeface="Arial" panose="020B0604020202020204" pitchFamily="34" charset="0"/>
            </a:endParaRPr>
          </a:p>
        </p:txBody>
      </p:sp>
      <p:sp>
        <p:nvSpPr>
          <p:cNvPr id="2" name="TextBox 1">
            <a:extLst>
              <a:ext uri="{FF2B5EF4-FFF2-40B4-BE49-F238E27FC236}">
                <a16:creationId xmlns:a16="http://schemas.microsoft.com/office/drawing/2014/main" id="{E2DB0996-47AA-DD3F-2ED7-63E7C904C8E3}"/>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t>13.4</a:t>
            </a:r>
          </a:p>
        </p:txBody>
      </p:sp>
    </p:spTree>
    <p:extLst>
      <p:ext uri="{BB962C8B-B14F-4D97-AF65-F5344CB8AC3E}">
        <p14:creationId xmlns:p14="http://schemas.microsoft.com/office/powerpoint/2010/main" val="1887854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10"/>
        <p:cNvGrpSpPr/>
        <p:nvPr/>
      </p:nvGrpSpPr>
      <p:grpSpPr>
        <a:xfrm>
          <a:off x="0" y="0"/>
          <a:ext cx="0" cy="0"/>
          <a:chOff x="0" y="0"/>
          <a:chExt cx="0" cy="0"/>
        </a:xfrm>
      </p:grpSpPr>
      <p:sp>
        <p:nvSpPr>
          <p:cNvPr id="2312" name="Google Shape;2312;p257"/>
          <p:cNvSpPr txBox="1"/>
          <p:nvPr/>
        </p:nvSpPr>
        <p:spPr>
          <a:xfrm>
            <a:off x="0" y="1"/>
            <a:ext cx="12192000" cy="1213869"/>
          </a:xfrm>
          <a:prstGeom prst="rect">
            <a:avLst/>
          </a:prstGeom>
          <a:noFill/>
          <a:ln>
            <a:noFill/>
          </a:ln>
        </p:spPr>
        <p:txBody>
          <a:bodyPr spcFirstLastPara="1" wrap="square" lIns="121900" tIns="60933" rIns="121900" bIns="60933" anchor="ctr" anchorCtr="0">
            <a:noAutofit/>
          </a:bodyPr>
          <a:lstStyle/>
          <a:p>
            <a:pPr algn="ctr">
              <a:lnSpc>
                <a:spcPct val="90000"/>
              </a:lnSpc>
              <a:spcAft>
                <a:spcPts val="800"/>
              </a:spcAft>
              <a:defRPr sz="3400" b="1">
                <a:solidFill>
                  <a:schemeClr val="accent3"/>
                </a:solidFill>
                <a:latin typeface="+mj-lt"/>
                <a:cs typeface="Arial"/>
                <a:sym typeface="Arial"/>
              </a:defRPr>
            </a:pPr>
            <a:r>
              <a:t>Risques liés à la culture du travail</a:t>
            </a:r>
          </a:p>
        </p:txBody>
      </p:sp>
      <p:sp>
        <p:nvSpPr>
          <p:cNvPr id="2316" name="Google Shape;2316;p257"/>
          <p:cNvSpPr txBox="1"/>
          <p:nvPr/>
        </p:nvSpPr>
        <p:spPr>
          <a:xfrm>
            <a:off x="434672" y="1026593"/>
            <a:ext cx="9450108" cy="4965536"/>
          </a:xfrm>
          <a:prstGeom prst="rect">
            <a:avLst/>
          </a:prstGeom>
          <a:noFill/>
          <a:ln>
            <a:noFill/>
          </a:ln>
        </p:spPr>
        <p:txBody>
          <a:bodyPr spcFirstLastPara="1" wrap="square" lIns="121900" tIns="60933" rIns="121900" bIns="60933" anchor="t" anchorCtr="0">
            <a:spAutoFit/>
          </a:bodyPr>
          <a:lstStyle/>
          <a:p>
            <a:pPr>
              <a:lnSpc>
                <a:spcPct val="108000"/>
              </a:lnSpc>
              <a:spcAft>
                <a:spcPts val="1400"/>
              </a:spcAft>
              <a:defRPr sz="2200">
                <a:solidFill>
                  <a:schemeClr val="dk1"/>
                </a:solidFill>
                <a:latin typeface="Arial" panose="020B0604020202020204" pitchFamily="34" charset="0"/>
                <a:sym typeface="Arial"/>
              </a:defRPr>
            </a:pPr>
            <a:r>
              <a:rPr dirty="0"/>
              <a:t>La pression de </a:t>
            </a:r>
            <a:r>
              <a:rPr dirty="0" err="1"/>
              <a:t>répondre</a:t>
            </a:r>
            <a:r>
              <a:rPr dirty="0"/>
              <a:t> aux </a:t>
            </a:r>
            <a:r>
              <a:rPr dirty="0" err="1"/>
              <a:t>besoins</a:t>
            </a:r>
            <a:r>
              <a:rPr dirty="0"/>
              <a:t> </a:t>
            </a:r>
            <a:r>
              <a:rPr dirty="0" err="1"/>
              <a:t>immenses</a:t>
            </a:r>
            <a:r>
              <a:rPr dirty="0"/>
              <a:t> de la population </a:t>
            </a:r>
            <a:br>
              <a:rPr dirty="0"/>
            </a:br>
            <a:r>
              <a:rPr dirty="0"/>
              <a:t>soignée </a:t>
            </a:r>
            <a:r>
              <a:rPr dirty="0" err="1"/>
              <a:t>peut</a:t>
            </a:r>
            <a:r>
              <a:rPr dirty="0"/>
              <a:t> </a:t>
            </a:r>
            <a:r>
              <a:rPr dirty="0" err="1"/>
              <a:t>engendrer</a:t>
            </a:r>
            <a:r>
              <a:rPr dirty="0"/>
              <a:t> des </a:t>
            </a:r>
            <a:r>
              <a:rPr dirty="0" err="1"/>
              <a:t>normes</a:t>
            </a:r>
            <a:r>
              <a:rPr dirty="0"/>
              <a:t> </a:t>
            </a:r>
            <a:r>
              <a:rPr dirty="0" err="1"/>
              <a:t>sociales</a:t>
            </a:r>
            <a:r>
              <a:rPr dirty="0"/>
              <a:t> </a:t>
            </a:r>
            <a:r>
              <a:rPr dirty="0" err="1"/>
              <a:t>préjudiciables</a:t>
            </a:r>
            <a:r>
              <a:rPr dirty="0"/>
              <a:t> chez </a:t>
            </a:r>
            <a:br>
              <a:rPr dirty="0"/>
            </a:br>
            <a:r>
              <a:rPr dirty="0"/>
              <a:t>le personnel de santé.</a:t>
            </a:r>
          </a:p>
          <a:p>
            <a:pPr>
              <a:lnSpc>
                <a:spcPct val="108000"/>
              </a:lnSpc>
              <a:spcAft>
                <a:spcPts val="200"/>
              </a:spcAft>
              <a:defRPr sz="2200">
                <a:solidFill>
                  <a:schemeClr val="dk1"/>
                </a:solidFill>
                <a:latin typeface="Arial" panose="020B0604020202020204" pitchFamily="34" charset="0"/>
                <a:sym typeface="Arial"/>
              </a:defRPr>
            </a:pPr>
            <a:r>
              <a:rPr dirty="0" err="1"/>
              <a:t>Ces</a:t>
            </a:r>
            <a:r>
              <a:rPr dirty="0"/>
              <a:t> </a:t>
            </a:r>
            <a:r>
              <a:rPr dirty="0" err="1"/>
              <a:t>normes</a:t>
            </a:r>
            <a:r>
              <a:rPr dirty="0"/>
              <a:t> se </a:t>
            </a:r>
            <a:r>
              <a:rPr dirty="0" err="1"/>
              <a:t>traduisent</a:t>
            </a:r>
            <a:r>
              <a:rPr dirty="0"/>
              <a:t> </a:t>
            </a:r>
            <a:r>
              <a:rPr dirty="0" err="1"/>
              <a:t>généralement</a:t>
            </a:r>
            <a:r>
              <a:rPr dirty="0"/>
              <a:t> </a:t>
            </a:r>
            <a:r>
              <a:rPr dirty="0" err="1"/>
              <a:t>ainsi</a:t>
            </a:r>
            <a:r>
              <a:rPr dirty="0"/>
              <a:t> :</a:t>
            </a:r>
            <a:endParaRPr sz="2200" dirty="0">
              <a:latin typeface="Arial" panose="020B0604020202020204" pitchFamily="34" charset="0"/>
            </a:endParaRPr>
          </a:p>
          <a:p>
            <a:pPr marL="457189" indent="-457189">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fr-FR" dirty="0"/>
              <a:t>T</a:t>
            </a:r>
            <a:r>
              <a:rPr dirty="0" err="1"/>
              <a:t>ravailler</a:t>
            </a:r>
            <a:r>
              <a:rPr dirty="0"/>
              <a:t> pendant les pauses</a:t>
            </a:r>
            <a:r>
              <a:rPr lang="fr-FR" dirty="0"/>
              <a:t>.</a:t>
            </a:r>
            <a:endParaRPr sz="2200" dirty="0">
              <a:latin typeface="Arial" panose="020B0604020202020204" pitchFamily="34" charset="0"/>
            </a:endParaRPr>
          </a:p>
          <a:p>
            <a:pPr marL="457189" indent="-457189">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fr-FR" dirty="0"/>
              <a:t>C</a:t>
            </a:r>
            <a:r>
              <a:rPr dirty="0" err="1"/>
              <a:t>oncourir</a:t>
            </a:r>
            <a:r>
              <a:rPr dirty="0"/>
              <a:t> entre </a:t>
            </a:r>
            <a:r>
              <a:rPr dirty="0" err="1"/>
              <a:t>collègues</a:t>
            </a:r>
            <a:r>
              <a:rPr dirty="0"/>
              <a:t> pour </a:t>
            </a:r>
            <a:r>
              <a:rPr dirty="0" err="1"/>
              <a:t>déterminer</a:t>
            </a:r>
            <a:r>
              <a:rPr dirty="0"/>
              <a:t> qui </a:t>
            </a:r>
            <a:br>
              <a:rPr dirty="0"/>
            </a:br>
            <a:r>
              <a:rPr dirty="0" err="1"/>
              <a:t>dormira</a:t>
            </a:r>
            <a:r>
              <a:rPr dirty="0"/>
              <a:t> le </a:t>
            </a:r>
            <a:r>
              <a:rPr dirty="0" err="1"/>
              <a:t>moins</a:t>
            </a:r>
            <a:r>
              <a:rPr dirty="0"/>
              <a:t> </a:t>
            </a:r>
            <a:r>
              <a:rPr dirty="0" err="1"/>
              <a:t>longtemps</a:t>
            </a:r>
            <a:r>
              <a:rPr lang="fr-FR" dirty="0"/>
              <a:t>.</a:t>
            </a:r>
            <a:endParaRPr sz="2200" dirty="0">
              <a:latin typeface="Arial" panose="020B0604020202020204" pitchFamily="34" charset="0"/>
            </a:endParaRPr>
          </a:p>
          <a:p>
            <a:pPr marL="457189" indent="-457189">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fr-FR" dirty="0"/>
              <a:t>M</a:t>
            </a:r>
            <a:r>
              <a:rPr dirty="0" err="1"/>
              <a:t>inimiser</a:t>
            </a:r>
            <a:r>
              <a:rPr dirty="0"/>
              <a:t> son stress et </a:t>
            </a:r>
            <a:r>
              <a:rPr dirty="0" err="1"/>
              <a:t>ses</a:t>
            </a:r>
            <a:r>
              <a:rPr dirty="0"/>
              <a:t> </a:t>
            </a:r>
            <a:r>
              <a:rPr dirty="0" err="1"/>
              <a:t>problèmes</a:t>
            </a:r>
            <a:r>
              <a:rPr dirty="0"/>
              <a:t> de santé personnels </a:t>
            </a:r>
            <a:br>
              <a:rPr lang="fr-FR" dirty="0"/>
            </a:br>
            <a:r>
              <a:rPr dirty="0"/>
              <a:t>par rapport à</a:t>
            </a:r>
            <a:r>
              <a:rPr lang="fr-FR" dirty="0"/>
              <a:t> </a:t>
            </a:r>
            <a:r>
              <a:rPr dirty="0" err="1"/>
              <a:t>ceux</a:t>
            </a:r>
            <a:r>
              <a:rPr dirty="0"/>
              <a:t> des patients</a:t>
            </a:r>
            <a:r>
              <a:rPr lang="fr-FR" dirty="0"/>
              <a:t>.</a:t>
            </a:r>
            <a:endParaRPr sz="2200" dirty="0">
              <a:latin typeface="Arial" panose="020B0604020202020204" pitchFamily="34" charset="0"/>
            </a:endParaRPr>
          </a:p>
          <a:p>
            <a:pPr marL="457189" indent="-457189">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fr-FR" dirty="0"/>
              <a:t>R</a:t>
            </a:r>
            <a:r>
              <a:rPr dirty="0" err="1"/>
              <a:t>essentir</a:t>
            </a:r>
            <a:r>
              <a:rPr dirty="0"/>
              <a:t> de la </a:t>
            </a:r>
            <a:r>
              <a:rPr dirty="0" err="1"/>
              <a:t>culpabilité</a:t>
            </a:r>
            <a:r>
              <a:rPr dirty="0"/>
              <a:t> </a:t>
            </a:r>
            <a:r>
              <a:rPr dirty="0" err="1"/>
              <a:t>ou</a:t>
            </a:r>
            <a:r>
              <a:rPr dirty="0"/>
              <a:t> de la </a:t>
            </a:r>
            <a:r>
              <a:rPr dirty="0" err="1"/>
              <a:t>honte</a:t>
            </a:r>
            <a:r>
              <a:rPr dirty="0"/>
              <a:t> </a:t>
            </a:r>
            <a:r>
              <a:rPr dirty="0" err="1"/>
              <a:t>en</a:t>
            </a:r>
            <a:r>
              <a:rPr dirty="0"/>
              <a:t> </a:t>
            </a:r>
            <a:r>
              <a:rPr dirty="0" err="1"/>
              <a:t>prenant</a:t>
            </a:r>
            <a:r>
              <a:rPr dirty="0"/>
              <a:t> du temps pour se </a:t>
            </a:r>
            <a:r>
              <a:rPr dirty="0" err="1"/>
              <a:t>reposer</a:t>
            </a:r>
            <a:r>
              <a:rPr dirty="0"/>
              <a:t> </a:t>
            </a:r>
            <a:r>
              <a:rPr dirty="0" err="1"/>
              <a:t>ou</a:t>
            </a:r>
            <a:r>
              <a:rPr dirty="0"/>
              <a:t> </a:t>
            </a:r>
            <a:r>
              <a:rPr dirty="0" err="1"/>
              <a:t>pratiquer</a:t>
            </a:r>
            <a:r>
              <a:rPr dirty="0"/>
              <a:t> des </a:t>
            </a:r>
            <a:r>
              <a:rPr dirty="0" err="1"/>
              <a:t>activités</a:t>
            </a:r>
            <a:r>
              <a:rPr dirty="0"/>
              <a:t> de </a:t>
            </a:r>
            <a:r>
              <a:rPr dirty="0" err="1"/>
              <a:t>loisir</a:t>
            </a:r>
            <a:r>
              <a:rPr lang="fr-FR" dirty="0"/>
              <a:t>.</a:t>
            </a:r>
            <a:endParaRPr sz="2200" dirty="0">
              <a:latin typeface="Arial" panose="020B0604020202020204" pitchFamily="34" charset="0"/>
            </a:endParaRPr>
          </a:p>
        </p:txBody>
      </p:sp>
      <p:sp>
        <p:nvSpPr>
          <p:cNvPr id="4" name="Google Shape;2306;p256">
            <a:extLst>
              <a:ext uri="{FF2B5EF4-FFF2-40B4-BE49-F238E27FC236}">
                <a16:creationId xmlns:a16="http://schemas.microsoft.com/office/drawing/2014/main" id="{CC49CD65-889F-B08B-4913-430DC700FF52}"/>
              </a:ext>
            </a:extLst>
          </p:cNvPr>
          <p:cNvSpPr/>
          <p:nvPr/>
        </p:nvSpPr>
        <p:spPr>
          <a:xfrm>
            <a:off x="8287473" y="1605170"/>
            <a:ext cx="3469855" cy="3328256"/>
          </a:xfrm>
          <a:prstGeom prst="heart">
            <a:avLst/>
          </a:prstGeom>
          <a:solidFill>
            <a:schemeClr val="accent2"/>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a:endParaRPr b="1" i="1">
              <a:latin typeface="Arial" panose="020B0604020202020204" pitchFamily="34" charset="0"/>
            </a:endParaRPr>
          </a:p>
        </p:txBody>
      </p:sp>
      <p:pic>
        <p:nvPicPr>
          <p:cNvPr id="5" name="Graphic 15" descr="Sparkling Heart outline">
            <a:extLst>
              <a:ext uri="{FF2B5EF4-FFF2-40B4-BE49-F238E27FC236}">
                <a16:creationId xmlns:a16="http://schemas.microsoft.com/office/drawing/2014/main" id="{F24D4BF9-BDFC-F87F-DF76-B810C1FF88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04281" y="1026593"/>
            <a:ext cx="4636238" cy="4636238"/>
          </a:xfrm>
          <a:prstGeom prst="rect">
            <a:avLst/>
          </a:prstGeom>
        </p:spPr>
      </p:pic>
      <p:sp>
        <p:nvSpPr>
          <p:cNvPr id="6" name="TextBox 5">
            <a:extLst>
              <a:ext uri="{FF2B5EF4-FFF2-40B4-BE49-F238E27FC236}">
                <a16:creationId xmlns:a16="http://schemas.microsoft.com/office/drawing/2014/main" id="{BAD5E317-2146-E105-2B8B-3B8DBEB2C2BD}"/>
              </a:ext>
            </a:extLst>
          </p:cNvPr>
          <p:cNvSpPr txBox="1"/>
          <p:nvPr/>
        </p:nvSpPr>
        <p:spPr>
          <a:xfrm>
            <a:off x="8707234" y="2688476"/>
            <a:ext cx="2630331" cy="923330"/>
          </a:xfrm>
          <a:prstGeom prst="rect">
            <a:avLst/>
          </a:prstGeom>
          <a:noFill/>
        </p:spPr>
        <p:txBody>
          <a:bodyPr wrap="square">
            <a:spAutoFit/>
          </a:bodyPr>
          <a:lstStyle/>
          <a:p>
            <a:pPr algn="ctr">
              <a:defRPr b="1" i="1">
                <a:solidFill>
                  <a:schemeClr val="lt1"/>
                </a:solidFill>
                <a:latin typeface="Arial"/>
                <a:ea typeface="Arial"/>
                <a:cs typeface="Arial"/>
                <a:sym typeface="Arial"/>
              </a:defRPr>
            </a:pPr>
            <a:r>
              <a:rPr dirty="0" err="1"/>
              <a:t>Soyez</a:t>
            </a:r>
            <a:r>
              <a:rPr dirty="0"/>
              <a:t> </a:t>
            </a:r>
            <a:r>
              <a:rPr dirty="0" err="1"/>
              <a:t>bienveillant</a:t>
            </a:r>
            <a:r>
              <a:rPr dirty="0"/>
              <a:t>(e) avec </a:t>
            </a:r>
            <a:r>
              <a:rPr dirty="0" err="1"/>
              <a:t>vous-même</a:t>
            </a:r>
            <a:r>
              <a:rPr dirty="0"/>
              <a:t> et avec </a:t>
            </a:r>
            <a:r>
              <a:rPr dirty="0" err="1"/>
              <a:t>vos</a:t>
            </a:r>
            <a:r>
              <a:rPr dirty="0"/>
              <a:t> </a:t>
            </a:r>
            <a:r>
              <a:rPr dirty="0" err="1"/>
              <a:t>collègues</a:t>
            </a:r>
            <a:endParaRPr b="1" i="1" dirty="0">
              <a:latin typeface="Arial" panose="020B0604020202020204" pitchFamily="34" charset="0"/>
            </a:endParaRPr>
          </a:p>
        </p:txBody>
      </p:sp>
      <p:sp>
        <p:nvSpPr>
          <p:cNvPr id="2" name="TextBox 1">
            <a:extLst>
              <a:ext uri="{FF2B5EF4-FFF2-40B4-BE49-F238E27FC236}">
                <a16:creationId xmlns:a16="http://schemas.microsoft.com/office/drawing/2014/main" id="{93AAC657-D806-4C08-4980-94E3894DD707}"/>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t>13.5</a:t>
            </a:r>
          </a:p>
        </p:txBody>
      </p:sp>
    </p:spTree>
    <p:extLst>
      <p:ext uri="{BB962C8B-B14F-4D97-AF65-F5344CB8AC3E}">
        <p14:creationId xmlns:p14="http://schemas.microsoft.com/office/powerpoint/2010/main" val="1963412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1"/>
        <p:cNvGrpSpPr/>
        <p:nvPr/>
      </p:nvGrpSpPr>
      <p:grpSpPr>
        <a:xfrm>
          <a:off x="0" y="0"/>
          <a:ext cx="0" cy="0"/>
          <a:chOff x="0" y="0"/>
          <a:chExt cx="0" cy="0"/>
        </a:xfrm>
      </p:grpSpPr>
      <p:sp>
        <p:nvSpPr>
          <p:cNvPr id="2323" name="Google Shape;2323;p258"/>
          <p:cNvSpPr txBox="1"/>
          <p:nvPr/>
        </p:nvSpPr>
        <p:spPr>
          <a:xfrm>
            <a:off x="-757" y="1"/>
            <a:ext cx="12192000" cy="1240970"/>
          </a:xfrm>
          <a:prstGeom prst="rect">
            <a:avLst/>
          </a:prstGeom>
          <a:noFill/>
          <a:ln>
            <a:noFill/>
          </a:ln>
        </p:spPr>
        <p:txBody>
          <a:bodyPr spcFirstLastPara="1" wrap="square" lIns="121900" tIns="60933" rIns="121900" bIns="60933" anchor="ctr" anchorCtr="0">
            <a:noAutofit/>
          </a:bodyPr>
          <a:lstStyle/>
          <a:p>
            <a:pPr algn="ctr">
              <a:lnSpc>
                <a:spcPct val="90000"/>
              </a:lnSpc>
              <a:spcAft>
                <a:spcPts val="800"/>
              </a:spcAft>
              <a:defRPr sz="3400" b="1">
                <a:solidFill>
                  <a:schemeClr val="accent3"/>
                </a:solidFill>
                <a:latin typeface="+mj-lt"/>
                <a:cs typeface="Arial"/>
                <a:sym typeface="Arial"/>
              </a:defRPr>
            </a:pPr>
            <a:r>
              <a:t>Bonnes habitudes</a:t>
            </a:r>
          </a:p>
        </p:txBody>
      </p:sp>
      <p:sp>
        <p:nvSpPr>
          <p:cNvPr id="2327" name="Google Shape;2327;p258"/>
          <p:cNvSpPr txBox="1"/>
          <p:nvPr/>
        </p:nvSpPr>
        <p:spPr>
          <a:xfrm>
            <a:off x="609600" y="1231876"/>
            <a:ext cx="9819190" cy="4881282"/>
          </a:xfrm>
          <a:prstGeom prst="rect">
            <a:avLst/>
          </a:prstGeom>
          <a:noFill/>
          <a:ln>
            <a:noFill/>
          </a:ln>
        </p:spPr>
        <p:txBody>
          <a:bodyPr spcFirstLastPara="1" wrap="square" lIns="121900" tIns="60933" rIns="121900" bIns="60933" anchor="t" anchorCtr="0">
            <a:spAutoFit/>
          </a:bodyPr>
          <a:lstStyle/>
          <a:p>
            <a:pPr marL="457189" indent="-457189">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fr-FR" sz="2000" dirty="0"/>
              <a:t>A</a:t>
            </a:r>
            <a:r>
              <a:rPr sz="2000" dirty="0" err="1"/>
              <a:t>ctivités</a:t>
            </a:r>
            <a:r>
              <a:rPr sz="2000" dirty="0"/>
              <a:t> physiques/</a:t>
            </a:r>
            <a:r>
              <a:rPr sz="2000" dirty="0" err="1"/>
              <a:t>sensorielles</a:t>
            </a:r>
            <a:r>
              <a:rPr sz="2000" dirty="0"/>
              <a:t> </a:t>
            </a:r>
            <a:r>
              <a:rPr sz="2000" dirty="0" err="1"/>
              <a:t>régénératrices</a:t>
            </a:r>
            <a:r>
              <a:rPr sz="2000" dirty="0"/>
              <a:t> : faire de </a:t>
            </a:r>
            <a:r>
              <a:rPr sz="2000" dirty="0" err="1"/>
              <a:t>l’exercice</a:t>
            </a:r>
            <a:r>
              <a:rPr sz="2000" dirty="0"/>
              <a:t>, </a:t>
            </a:r>
            <a:r>
              <a:rPr sz="2000" dirty="0" err="1"/>
              <a:t>écouter</a:t>
            </a:r>
            <a:r>
              <a:rPr sz="2000" dirty="0"/>
              <a:t> de la musique, prendre un </a:t>
            </a:r>
            <a:r>
              <a:rPr sz="2000" dirty="0" err="1"/>
              <a:t>bain</a:t>
            </a:r>
            <a:r>
              <a:rPr sz="2000" dirty="0"/>
              <a:t>, se faire </a:t>
            </a:r>
            <a:r>
              <a:rPr sz="2000" dirty="0" err="1"/>
              <a:t>masser</a:t>
            </a:r>
            <a:r>
              <a:rPr sz="2000" dirty="0"/>
              <a:t> </a:t>
            </a:r>
            <a:r>
              <a:rPr sz="2000" dirty="0" err="1"/>
              <a:t>ou</a:t>
            </a:r>
            <a:r>
              <a:rPr sz="2000" dirty="0"/>
              <a:t> tout </a:t>
            </a:r>
            <a:r>
              <a:rPr sz="2000" dirty="0" err="1"/>
              <a:t>autre</a:t>
            </a:r>
            <a:r>
              <a:rPr sz="2000" dirty="0"/>
              <a:t> travail </a:t>
            </a:r>
            <a:br>
              <a:rPr lang="fr-FR" sz="2000" dirty="0"/>
            </a:br>
            <a:r>
              <a:rPr sz="2000" dirty="0"/>
              <a:t>sur le corps</a:t>
            </a:r>
            <a:endParaRPr sz="2000" dirty="0">
              <a:latin typeface="Arial" panose="020B0604020202020204" pitchFamily="34" charset="0"/>
            </a:endParaRPr>
          </a:p>
          <a:p>
            <a:pPr marL="457189" indent="-457189">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fr-FR" sz="2000" dirty="0"/>
              <a:t>A</a:t>
            </a:r>
            <a:r>
              <a:rPr sz="2000" dirty="0" err="1"/>
              <a:t>ctivités</a:t>
            </a:r>
            <a:r>
              <a:rPr sz="2000" dirty="0"/>
              <a:t> </a:t>
            </a:r>
            <a:r>
              <a:rPr sz="2000" dirty="0" err="1"/>
              <a:t>sociales</a:t>
            </a:r>
            <a:r>
              <a:rPr sz="2000" dirty="0"/>
              <a:t> : passer du temps avec des </a:t>
            </a:r>
            <a:r>
              <a:rPr sz="2000" dirty="0" err="1"/>
              <a:t>proches</a:t>
            </a:r>
            <a:r>
              <a:rPr sz="2000" dirty="0"/>
              <a:t>, faire </a:t>
            </a:r>
            <a:br>
              <a:rPr lang="fr-FR" sz="2000" dirty="0"/>
            </a:br>
            <a:r>
              <a:rPr sz="2000" dirty="0"/>
              <a:t>du shopping, </a:t>
            </a:r>
            <a:r>
              <a:rPr sz="2000" dirty="0" err="1"/>
              <a:t>jouer</a:t>
            </a:r>
            <a:r>
              <a:rPr sz="2000" dirty="0"/>
              <a:t> avec des enfants, </a:t>
            </a:r>
            <a:r>
              <a:rPr sz="2000" dirty="0" err="1"/>
              <a:t>rire</a:t>
            </a:r>
            <a:endParaRPr sz="2000" dirty="0">
              <a:latin typeface="Arial" panose="020B0604020202020204" pitchFamily="34" charset="0"/>
            </a:endParaRPr>
          </a:p>
          <a:p>
            <a:pPr marL="457189" indent="-457189">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fr-FR" sz="2000" dirty="0"/>
              <a:t>E</a:t>
            </a:r>
            <a:r>
              <a:rPr sz="2000" dirty="0" err="1"/>
              <a:t>xtériorisation</a:t>
            </a:r>
            <a:r>
              <a:rPr sz="2000" dirty="0"/>
              <a:t> des </a:t>
            </a:r>
            <a:r>
              <a:rPr sz="2000" dirty="0" err="1"/>
              <a:t>expériences</a:t>
            </a:r>
            <a:r>
              <a:rPr sz="2000" dirty="0"/>
              <a:t> </a:t>
            </a:r>
            <a:r>
              <a:rPr sz="2000" dirty="0" err="1"/>
              <a:t>difficiles</a:t>
            </a:r>
            <a:r>
              <a:rPr sz="2000" dirty="0"/>
              <a:t> : </a:t>
            </a:r>
            <a:r>
              <a:rPr sz="2000" dirty="0" err="1"/>
              <a:t>parler</a:t>
            </a:r>
            <a:r>
              <a:rPr sz="2000" dirty="0"/>
              <a:t>, </a:t>
            </a:r>
            <a:r>
              <a:rPr sz="2000" dirty="0" err="1"/>
              <a:t>dessiner</a:t>
            </a:r>
            <a:r>
              <a:rPr sz="2000" dirty="0"/>
              <a:t>, </a:t>
            </a:r>
            <a:br>
              <a:rPr lang="fr-FR" sz="2000" dirty="0"/>
            </a:br>
            <a:r>
              <a:rPr sz="2000" dirty="0" err="1"/>
              <a:t>réaliser</a:t>
            </a:r>
            <a:r>
              <a:rPr sz="2000" dirty="0"/>
              <a:t> des collages </a:t>
            </a:r>
            <a:r>
              <a:rPr sz="2000" dirty="0" err="1"/>
              <a:t>ou</a:t>
            </a:r>
            <a:r>
              <a:rPr sz="2000" dirty="0"/>
              <a:t> </a:t>
            </a:r>
            <a:r>
              <a:rPr sz="2000" dirty="0" err="1"/>
              <a:t>écrire</a:t>
            </a:r>
            <a:endParaRPr sz="2000" dirty="0">
              <a:latin typeface="Arial" panose="020B0604020202020204" pitchFamily="34" charset="0"/>
            </a:endParaRPr>
          </a:p>
          <a:p>
            <a:pPr marL="457189" indent="-457189">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fr-FR" sz="2000" dirty="0"/>
              <a:t>Q</a:t>
            </a:r>
            <a:r>
              <a:rPr sz="2000" dirty="0" err="1"/>
              <a:t>uête</a:t>
            </a:r>
            <a:r>
              <a:rPr sz="2000" dirty="0"/>
              <a:t> spirituelle : </a:t>
            </a:r>
            <a:r>
              <a:rPr sz="2000" dirty="0" err="1"/>
              <a:t>prière</a:t>
            </a:r>
            <a:r>
              <a:rPr sz="2000" dirty="0"/>
              <a:t>, </a:t>
            </a:r>
            <a:r>
              <a:rPr sz="2000" dirty="0" err="1"/>
              <a:t>rituel</a:t>
            </a:r>
            <a:r>
              <a:rPr sz="2000" dirty="0"/>
              <a:t> personnel, étude des </a:t>
            </a:r>
            <a:r>
              <a:rPr sz="2000" dirty="0" err="1"/>
              <a:t>écritures</a:t>
            </a:r>
            <a:r>
              <a:rPr sz="2000" dirty="0"/>
              <a:t> </a:t>
            </a:r>
            <a:br>
              <a:rPr lang="fr-FR" sz="2000" dirty="0"/>
            </a:br>
            <a:r>
              <a:rPr sz="2000" dirty="0" err="1"/>
              <a:t>ou</a:t>
            </a:r>
            <a:r>
              <a:rPr sz="2000" dirty="0"/>
              <a:t> des </a:t>
            </a:r>
            <a:r>
              <a:rPr sz="2000" dirty="0" err="1"/>
              <a:t>textes</a:t>
            </a:r>
            <a:r>
              <a:rPr sz="2000" dirty="0"/>
              <a:t> </a:t>
            </a:r>
            <a:r>
              <a:rPr sz="2000" dirty="0" err="1"/>
              <a:t>philosophiques</a:t>
            </a:r>
            <a:endParaRPr sz="2000" dirty="0">
              <a:latin typeface="Arial" panose="020B0604020202020204" pitchFamily="34" charset="0"/>
            </a:endParaRPr>
          </a:p>
          <a:p>
            <a:pPr marL="457189" indent="-457189">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fr-FR" sz="2000" dirty="0"/>
              <a:t>S</a:t>
            </a:r>
            <a:r>
              <a:rPr sz="2000" dirty="0" err="1"/>
              <a:t>outien</a:t>
            </a:r>
            <a:r>
              <a:rPr sz="2000" dirty="0"/>
              <a:t> </a:t>
            </a:r>
            <a:r>
              <a:rPr sz="2000" dirty="0" err="1"/>
              <a:t>cognitif</a:t>
            </a:r>
            <a:r>
              <a:rPr sz="2000" dirty="0"/>
              <a:t> : </a:t>
            </a:r>
            <a:r>
              <a:rPr sz="2000" dirty="0" err="1"/>
              <a:t>répéter</a:t>
            </a:r>
            <a:r>
              <a:rPr sz="2000" dirty="0"/>
              <a:t> des mantras, se </a:t>
            </a:r>
            <a:r>
              <a:rPr sz="2000" dirty="0" err="1"/>
              <a:t>parler</a:t>
            </a:r>
            <a:r>
              <a:rPr sz="2000" dirty="0"/>
              <a:t> à soi-</a:t>
            </a:r>
            <a:r>
              <a:rPr sz="2000" dirty="0" err="1"/>
              <a:t>même</a:t>
            </a:r>
            <a:r>
              <a:rPr sz="2000" dirty="0"/>
              <a:t>, </a:t>
            </a:r>
            <a:r>
              <a:rPr sz="2000" dirty="0" err="1"/>
              <a:t>pratiquer</a:t>
            </a:r>
            <a:r>
              <a:rPr sz="2000" dirty="0"/>
              <a:t> les affirmations et les </a:t>
            </a:r>
            <a:r>
              <a:rPr sz="2000" dirty="0" err="1"/>
              <a:t>visualisations</a:t>
            </a:r>
            <a:r>
              <a:rPr sz="2000" dirty="0"/>
              <a:t> positives à domicile, au bureau </a:t>
            </a:r>
            <a:r>
              <a:rPr sz="2000" dirty="0" err="1"/>
              <a:t>ou</a:t>
            </a:r>
            <a:r>
              <a:rPr sz="2000" dirty="0"/>
              <a:t> dans la salle </a:t>
            </a:r>
            <a:r>
              <a:rPr sz="2000" dirty="0" err="1"/>
              <a:t>d’examen</a:t>
            </a:r>
            <a:endParaRPr sz="2000" dirty="0">
              <a:solidFill>
                <a:schemeClr val="dk1"/>
              </a:solidFill>
              <a:latin typeface="Arial" panose="020B0604020202020204" pitchFamily="34" charset="0"/>
              <a:sym typeface="Arial"/>
            </a:endParaRPr>
          </a:p>
        </p:txBody>
      </p:sp>
      <p:sp>
        <p:nvSpPr>
          <p:cNvPr id="6" name="Google Shape;2306;p256">
            <a:extLst>
              <a:ext uri="{FF2B5EF4-FFF2-40B4-BE49-F238E27FC236}">
                <a16:creationId xmlns:a16="http://schemas.microsoft.com/office/drawing/2014/main" id="{BE84B75A-B3C0-DBD6-984F-B0407D56DF74}"/>
              </a:ext>
            </a:extLst>
          </p:cNvPr>
          <p:cNvSpPr/>
          <p:nvPr/>
        </p:nvSpPr>
        <p:spPr>
          <a:xfrm>
            <a:off x="8287473" y="1605170"/>
            <a:ext cx="3469855" cy="3328256"/>
          </a:xfrm>
          <a:prstGeom prst="heart">
            <a:avLst/>
          </a:prstGeom>
          <a:solidFill>
            <a:schemeClr val="accent2"/>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a:endParaRPr b="1" i="1">
              <a:latin typeface="Arial" panose="020B0604020202020204" pitchFamily="34" charset="0"/>
            </a:endParaRPr>
          </a:p>
        </p:txBody>
      </p:sp>
      <p:pic>
        <p:nvPicPr>
          <p:cNvPr id="7" name="Graphic 15" descr="Sparkling Heart outline">
            <a:extLst>
              <a:ext uri="{FF2B5EF4-FFF2-40B4-BE49-F238E27FC236}">
                <a16:creationId xmlns:a16="http://schemas.microsoft.com/office/drawing/2014/main" id="{3590DD27-E146-FF9F-52E0-A4535CF668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04281" y="1026593"/>
            <a:ext cx="4636238" cy="4636238"/>
          </a:xfrm>
          <a:prstGeom prst="rect">
            <a:avLst/>
          </a:prstGeom>
        </p:spPr>
      </p:pic>
      <p:sp>
        <p:nvSpPr>
          <p:cNvPr id="8" name="TextBox 7">
            <a:extLst>
              <a:ext uri="{FF2B5EF4-FFF2-40B4-BE49-F238E27FC236}">
                <a16:creationId xmlns:a16="http://schemas.microsoft.com/office/drawing/2014/main" id="{EC6CCF6B-646A-D269-0C80-3434C16A5548}"/>
              </a:ext>
            </a:extLst>
          </p:cNvPr>
          <p:cNvSpPr txBox="1"/>
          <p:nvPr/>
        </p:nvSpPr>
        <p:spPr>
          <a:xfrm>
            <a:off x="8672407" y="2728216"/>
            <a:ext cx="2630331" cy="923330"/>
          </a:xfrm>
          <a:prstGeom prst="rect">
            <a:avLst/>
          </a:prstGeom>
          <a:noFill/>
        </p:spPr>
        <p:txBody>
          <a:bodyPr wrap="square">
            <a:spAutoFit/>
          </a:bodyPr>
          <a:lstStyle/>
          <a:p>
            <a:pPr algn="ctr">
              <a:defRPr b="1" i="1">
                <a:solidFill>
                  <a:schemeClr val="lt1"/>
                </a:solidFill>
                <a:latin typeface="Arial"/>
                <a:ea typeface="Arial"/>
                <a:cs typeface="Arial"/>
                <a:sym typeface="Arial"/>
              </a:defRPr>
            </a:pPr>
            <a:r>
              <a:t>Soyez bienveillant(e) avec vous-même et avec vos collègues</a:t>
            </a:r>
            <a:endParaRPr b="1" i="1">
              <a:latin typeface="Arial" panose="020B0604020202020204" pitchFamily="34" charset="0"/>
            </a:endParaRPr>
          </a:p>
        </p:txBody>
      </p:sp>
      <p:sp>
        <p:nvSpPr>
          <p:cNvPr id="2" name="TextBox 1">
            <a:extLst>
              <a:ext uri="{FF2B5EF4-FFF2-40B4-BE49-F238E27FC236}">
                <a16:creationId xmlns:a16="http://schemas.microsoft.com/office/drawing/2014/main" id="{8A01D7B4-BAD8-D252-1E44-459DC50081F7}"/>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t>13,6</a:t>
            </a:r>
          </a:p>
        </p:txBody>
      </p:sp>
    </p:spTree>
    <p:extLst>
      <p:ext uri="{BB962C8B-B14F-4D97-AF65-F5344CB8AC3E}">
        <p14:creationId xmlns:p14="http://schemas.microsoft.com/office/powerpoint/2010/main" val="2712041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2"/>
        <p:cNvGrpSpPr/>
        <p:nvPr/>
      </p:nvGrpSpPr>
      <p:grpSpPr>
        <a:xfrm>
          <a:off x="0" y="0"/>
          <a:ext cx="0" cy="0"/>
          <a:chOff x="0" y="0"/>
          <a:chExt cx="0" cy="0"/>
        </a:xfrm>
      </p:grpSpPr>
      <p:sp>
        <p:nvSpPr>
          <p:cNvPr id="2334" name="Google Shape;2334;p259"/>
          <p:cNvSpPr txBox="1"/>
          <p:nvPr/>
        </p:nvSpPr>
        <p:spPr>
          <a:xfrm>
            <a:off x="0" y="0"/>
            <a:ext cx="12192000" cy="1134320"/>
          </a:xfrm>
          <a:prstGeom prst="rect">
            <a:avLst/>
          </a:prstGeom>
          <a:noFill/>
          <a:ln>
            <a:noFill/>
          </a:ln>
        </p:spPr>
        <p:txBody>
          <a:bodyPr spcFirstLastPara="1" wrap="square" lIns="121900" tIns="60933" rIns="121900" bIns="60933" anchor="ctr" anchorCtr="0">
            <a:noAutofit/>
          </a:bodyPr>
          <a:lstStyle/>
          <a:p>
            <a:pPr algn="ctr">
              <a:lnSpc>
                <a:spcPct val="90000"/>
              </a:lnSpc>
              <a:spcAft>
                <a:spcPts val="800"/>
              </a:spcAft>
              <a:defRPr sz="3400" b="1">
                <a:solidFill>
                  <a:schemeClr val="accent3"/>
                </a:solidFill>
                <a:latin typeface="+mj-lt"/>
                <a:cs typeface="Arial"/>
                <a:sym typeface="Arial"/>
              </a:defRPr>
            </a:pPr>
            <a:r>
              <a:t>Signes de stress au travail</a:t>
            </a:r>
            <a:endParaRPr sz="3400" b="1">
              <a:solidFill>
                <a:schemeClr val="accent3"/>
              </a:solidFill>
              <a:latin typeface="+mj-lt"/>
              <a:cs typeface="Arial"/>
              <a:sym typeface="Arial"/>
            </a:endParaRPr>
          </a:p>
        </p:txBody>
      </p:sp>
      <p:sp>
        <p:nvSpPr>
          <p:cNvPr id="2339" name="Google Shape;2339;p259" descr="A close up of text on a white background  Description automatically generated"/>
          <p:cNvSpPr/>
          <p:nvPr/>
        </p:nvSpPr>
        <p:spPr>
          <a:xfrm>
            <a:off x="5725806" y="1997228"/>
            <a:ext cx="6239804" cy="3726451"/>
          </a:xfrm>
          <a:prstGeom prst="rect">
            <a:avLst/>
          </a:prstGeom>
          <a:noFill/>
          <a:ln>
            <a:noFill/>
          </a:ln>
        </p:spPr>
        <p:txBody>
          <a:bodyPr/>
          <a:lstStyle/>
          <a:p>
            <a:endParaRPr sz="2400">
              <a:latin typeface="Arial" panose="020B0604020202020204" pitchFamily="34" charset="0"/>
            </a:endParaRPr>
          </a:p>
        </p:txBody>
      </p:sp>
      <p:sp>
        <p:nvSpPr>
          <p:cNvPr id="11" name="Google Shape;2338;p259"/>
          <p:cNvSpPr txBox="1"/>
          <p:nvPr/>
        </p:nvSpPr>
        <p:spPr>
          <a:xfrm>
            <a:off x="1545771" y="1502228"/>
            <a:ext cx="8567057" cy="3853543"/>
          </a:xfrm>
          <a:prstGeom prst="rect">
            <a:avLst/>
          </a:prstGeom>
          <a:noFill/>
          <a:ln>
            <a:noFill/>
          </a:ln>
        </p:spPr>
        <p:txBody>
          <a:bodyPr spcFirstLastPara="1" wrap="square" lIns="121900" tIns="60933" rIns="121900" bIns="60933" anchor="t" anchorCtr="0">
            <a:spAutoFit/>
          </a:bodyPr>
          <a:lstStyle/>
          <a:p>
            <a:pPr marL="457189" indent="-457189">
              <a:lnSpc>
                <a:spcPct val="108000"/>
              </a:lnSpc>
              <a:spcAft>
                <a:spcPts val="800"/>
              </a:spcAft>
              <a:buClr>
                <a:srgbClr val="00B0F0"/>
              </a:buClr>
              <a:buSzPct val="100000"/>
              <a:buFont typeface="Arial"/>
              <a:buChar char="■"/>
              <a:defRPr sz="2600">
                <a:solidFill>
                  <a:srgbClr val="000000"/>
                </a:solidFill>
                <a:latin typeface="Arial" panose="020B0604020202020204" pitchFamily="34" charset="0"/>
                <a:sym typeface="Arial"/>
              </a:defRPr>
            </a:pPr>
            <a:r>
              <a:rPr lang="fr-FR" dirty="0"/>
              <a:t>D</a:t>
            </a:r>
            <a:r>
              <a:rPr dirty="0" err="1"/>
              <a:t>ésengagement</a:t>
            </a:r>
            <a:endParaRPr sz="2600" dirty="0">
              <a:latin typeface="Arial" panose="020B0604020202020204" pitchFamily="34" charset="0"/>
            </a:endParaRPr>
          </a:p>
          <a:p>
            <a:pPr marL="457189" indent="-457189">
              <a:lnSpc>
                <a:spcPct val="108000"/>
              </a:lnSpc>
              <a:spcAft>
                <a:spcPts val="800"/>
              </a:spcAft>
              <a:buClr>
                <a:srgbClr val="00B0F0"/>
              </a:buClr>
              <a:buSzPct val="100000"/>
              <a:buFont typeface="Arial"/>
              <a:buChar char="■"/>
              <a:defRPr sz="2600">
                <a:solidFill>
                  <a:srgbClr val="000000"/>
                </a:solidFill>
                <a:latin typeface="Arial" panose="020B0604020202020204" pitchFamily="34" charset="0"/>
                <a:sym typeface="Arial"/>
              </a:defRPr>
            </a:pPr>
            <a:r>
              <a:rPr lang="fr-FR" dirty="0"/>
              <a:t>A</a:t>
            </a:r>
            <a:r>
              <a:rPr dirty="0" err="1"/>
              <a:t>bsence</a:t>
            </a:r>
            <a:r>
              <a:rPr dirty="0"/>
              <a:t> </a:t>
            </a:r>
            <a:r>
              <a:rPr dirty="0" err="1"/>
              <a:t>d’émotions</a:t>
            </a:r>
            <a:r>
              <a:rPr dirty="0"/>
              <a:t>, </a:t>
            </a:r>
            <a:r>
              <a:rPr dirty="0" err="1"/>
              <a:t>détachement</a:t>
            </a:r>
            <a:r>
              <a:rPr dirty="0"/>
              <a:t> </a:t>
            </a:r>
            <a:r>
              <a:rPr dirty="0" err="1"/>
              <a:t>excessif</a:t>
            </a:r>
            <a:endParaRPr sz="2600" dirty="0">
              <a:latin typeface="Arial" panose="020B0604020202020204" pitchFamily="34" charset="0"/>
            </a:endParaRPr>
          </a:p>
          <a:p>
            <a:pPr marL="457189" indent="-457189">
              <a:lnSpc>
                <a:spcPct val="108000"/>
              </a:lnSpc>
              <a:spcAft>
                <a:spcPts val="800"/>
              </a:spcAft>
              <a:buClr>
                <a:srgbClr val="00B0F0"/>
              </a:buClr>
              <a:buSzPct val="100000"/>
              <a:buFont typeface="Arial"/>
              <a:buChar char="■"/>
              <a:defRPr sz="2600">
                <a:solidFill>
                  <a:srgbClr val="000000"/>
                </a:solidFill>
                <a:latin typeface="Arial" panose="020B0604020202020204" pitchFamily="34" charset="0"/>
                <a:sym typeface="Arial"/>
              </a:defRPr>
            </a:pPr>
            <a:r>
              <a:rPr lang="fr-FR" dirty="0"/>
              <a:t>D</a:t>
            </a:r>
            <a:r>
              <a:rPr dirty="0" err="1"/>
              <a:t>ésespoir</a:t>
            </a:r>
            <a:endParaRPr sz="2600" dirty="0">
              <a:latin typeface="Arial" panose="020B0604020202020204" pitchFamily="34" charset="0"/>
            </a:endParaRPr>
          </a:p>
          <a:p>
            <a:pPr marL="457189" indent="-457189">
              <a:lnSpc>
                <a:spcPct val="108000"/>
              </a:lnSpc>
              <a:spcAft>
                <a:spcPts val="800"/>
              </a:spcAft>
              <a:buClr>
                <a:srgbClr val="00B0F0"/>
              </a:buClr>
              <a:buSzPct val="100000"/>
              <a:buFont typeface="Arial"/>
              <a:buChar char="■"/>
              <a:defRPr sz="2600">
                <a:solidFill>
                  <a:srgbClr val="000000"/>
                </a:solidFill>
                <a:latin typeface="Arial" panose="020B0604020202020204" pitchFamily="34" charset="0"/>
                <a:sym typeface="Arial"/>
              </a:defRPr>
            </a:pPr>
            <a:r>
              <a:rPr lang="fr-FR" dirty="0"/>
              <a:t>P</a:t>
            </a:r>
            <a:r>
              <a:rPr dirty="0" err="1"/>
              <a:t>erte</a:t>
            </a:r>
            <a:r>
              <a:rPr dirty="0"/>
              <a:t> de motivation</a:t>
            </a:r>
            <a:endParaRPr sz="2600" dirty="0">
              <a:latin typeface="Arial" panose="020B0604020202020204" pitchFamily="34" charset="0"/>
            </a:endParaRPr>
          </a:p>
          <a:p>
            <a:pPr marL="457189" indent="-457189">
              <a:lnSpc>
                <a:spcPct val="108000"/>
              </a:lnSpc>
              <a:spcAft>
                <a:spcPts val="800"/>
              </a:spcAft>
              <a:buClr>
                <a:srgbClr val="00B0F0"/>
              </a:buClr>
              <a:buSzPct val="100000"/>
              <a:buFont typeface="Arial"/>
              <a:buChar char="■"/>
              <a:defRPr sz="2600">
                <a:solidFill>
                  <a:srgbClr val="000000"/>
                </a:solidFill>
                <a:latin typeface="Arial" panose="020B0604020202020204" pitchFamily="34" charset="0"/>
                <a:sym typeface="Arial"/>
              </a:defRPr>
            </a:pPr>
            <a:r>
              <a:rPr lang="fr-FR" dirty="0"/>
              <a:t>T</a:t>
            </a:r>
            <a:r>
              <a:rPr dirty="0" err="1"/>
              <a:t>roubles</a:t>
            </a:r>
            <a:r>
              <a:rPr dirty="0"/>
              <a:t> </a:t>
            </a:r>
            <a:r>
              <a:rPr dirty="0" err="1"/>
              <a:t>anxieux</a:t>
            </a:r>
            <a:endParaRPr sz="2600" dirty="0">
              <a:latin typeface="Arial" panose="020B0604020202020204" pitchFamily="34" charset="0"/>
            </a:endParaRPr>
          </a:p>
          <a:p>
            <a:pPr marL="457189" indent="-457189">
              <a:lnSpc>
                <a:spcPct val="108000"/>
              </a:lnSpc>
              <a:spcAft>
                <a:spcPts val="800"/>
              </a:spcAft>
              <a:buClr>
                <a:srgbClr val="00B0F0"/>
              </a:buClr>
              <a:buSzPct val="100000"/>
              <a:buFont typeface="Arial"/>
              <a:buChar char="■"/>
              <a:defRPr sz="2600">
                <a:solidFill>
                  <a:srgbClr val="000000"/>
                </a:solidFill>
                <a:latin typeface="Arial" panose="020B0604020202020204" pitchFamily="34" charset="0"/>
                <a:sym typeface="Arial"/>
              </a:defRPr>
            </a:pPr>
            <a:r>
              <a:rPr lang="fr-FR" dirty="0"/>
              <a:t>U</a:t>
            </a:r>
            <a:r>
              <a:rPr dirty="0" err="1"/>
              <a:t>rgence</a:t>
            </a:r>
            <a:r>
              <a:rPr dirty="0"/>
              <a:t> </a:t>
            </a:r>
            <a:r>
              <a:rPr dirty="0" err="1"/>
              <a:t>extrême</a:t>
            </a:r>
            <a:r>
              <a:rPr dirty="0"/>
              <a:t> et </a:t>
            </a:r>
            <a:r>
              <a:rPr dirty="0" err="1"/>
              <a:t>hyperactivité</a:t>
            </a:r>
            <a:endParaRPr sz="2600" dirty="0">
              <a:latin typeface="Arial" panose="020B0604020202020204" pitchFamily="34" charset="0"/>
            </a:endParaRPr>
          </a:p>
          <a:p>
            <a:pPr marL="457189" indent="-457189">
              <a:lnSpc>
                <a:spcPct val="108000"/>
              </a:lnSpc>
              <a:spcAft>
                <a:spcPts val="800"/>
              </a:spcAft>
              <a:buClr>
                <a:srgbClr val="00B0F0"/>
              </a:buClr>
              <a:buSzPct val="100000"/>
              <a:buFont typeface="Arial"/>
              <a:buChar char="■"/>
              <a:defRPr sz="2600">
                <a:solidFill>
                  <a:srgbClr val="000000"/>
                </a:solidFill>
                <a:latin typeface="Arial" panose="020B0604020202020204" pitchFamily="34" charset="0"/>
                <a:sym typeface="Arial"/>
              </a:defRPr>
            </a:pPr>
            <a:r>
              <a:rPr dirty="0" err="1"/>
              <a:t>Dépression</a:t>
            </a:r>
            <a:endParaRPr sz="2600" dirty="0">
              <a:latin typeface="Arial" panose="020B0604020202020204" pitchFamily="34" charset="0"/>
            </a:endParaRPr>
          </a:p>
        </p:txBody>
      </p:sp>
      <p:sp>
        <p:nvSpPr>
          <p:cNvPr id="2" name="TextBox 1">
            <a:extLst>
              <a:ext uri="{FF2B5EF4-FFF2-40B4-BE49-F238E27FC236}">
                <a16:creationId xmlns:a16="http://schemas.microsoft.com/office/drawing/2014/main" id="{FB45548A-ADF9-1C2E-DADE-D3C57A1AE8CE}"/>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t>13.7</a:t>
            </a:r>
          </a:p>
        </p:txBody>
      </p:sp>
    </p:spTree>
    <p:extLst>
      <p:ext uri="{BB962C8B-B14F-4D97-AF65-F5344CB8AC3E}">
        <p14:creationId xmlns:p14="http://schemas.microsoft.com/office/powerpoint/2010/main" val="60241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4"/>
        <p:cNvGrpSpPr/>
        <p:nvPr/>
      </p:nvGrpSpPr>
      <p:grpSpPr>
        <a:xfrm>
          <a:off x="0" y="0"/>
          <a:ext cx="0" cy="0"/>
          <a:chOff x="0" y="0"/>
          <a:chExt cx="0" cy="0"/>
        </a:xfrm>
      </p:grpSpPr>
      <p:sp>
        <p:nvSpPr>
          <p:cNvPr id="2346" name="Google Shape;2346;p260"/>
          <p:cNvSpPr txBox="1"/>
          <p:nvPr/>
        </p:nvSpPr>
        <p:spPr>
          <a:xfrm>
            <a:off x="0" y="1"/>
            <a:ext cx="12192000" cy="1598904"/>
          </a:xfrm>
          <a:prstGeom prst="rect">
            <a:avLst/>
          </a:prstGeom>
          <a:noFill/>
          <a:ln>
            <a:noFill/>
          </a:ln>
        </p:spPr>
        <p:txBody>
          <a:bodyPr spcFirstLastPara="1" wrap="square" lIns="121900" tIns="60933" rIns="121900" bIns="60933" anchor="ctr" anchorCtr="0">
            <a:noAutofit/>
          </a:bodyPr>
          <a:lstStyle/>
          <a:p>
            <a:pPr algn="ctr">
              <a:lnSpc>
                <a:spcPct val="90000"/>
              </a:lnSpc>
              <a:spcAft>
                <a:spcPts val="800"/>
              </a:spcAft>
              <a:defRPr sz="3400" b="1">
                <a:solidFill>
                  <a:schemeClr val="accent3"/>
                </a:solidFill>
                <a:latin typeface="+mj-lt"/>
                <a:cs typeface="Arial"/>
                <a:sym typeface="Arial"/>
              </a:defRPr>
            </a:pPr>
            <a:r>
              <a:t>Faire face au stress dysfonctionnel </a:t>
            </a:r>
            <a:br/>
            <a:r>
              <a:t>et/ou à lʼadoption de stratégies dʼadaptation</a:t>
            </a:r>
            <a:endParaRPr sz="3400" b="1">
              <a:solidFill>
                <a:schemeClr val="accent3"/>
              </a:solidFill>
              <a:latin typeface="+mj-lt"/>
              <a:cs typeface="Arial"/>
            </a:endParaRPr>
          </a:p>
        </p:txBody>
      </p:sp>
      <p:sp>
        <p:nvSpPr>
          <p:cNvPr id="2350" name="Google Shape;2350;p260"/>
          <p:cNvSpPr txBox="1"/>
          <p:nvPr/>
        </p:nvSpPr>
        <p:spPr>
          <a:xfrm>
            <a:off x="607341" y="1903359"/>
            <a:ext cx="10977318" cy="3355736"/>
          </a:xfrm>
          <a:prstGeom prst="rect">
            <a:avLst/>
          </a:prstGeom>
          <a:noFill/>
          <a:ln>
            <a:noFill/>
          </a:ln>
        </p:spPr>
        <p:txBody>
          <a:bodyPr spcFirstLastPara="1" wrap="square" lIns="121900" tIns="60933" rIns="121900" bIns="60933" anchor="t" anchorCtr="0">
            <a:spAutoFit/>
          </a:bodyPr>
          <a:lstStyle/>
          <a:p>
            <a:pPr marL="457189" indent="-457189">
              <a:lnSpc>
                <a:spcPct val="108000"/>
              </a:lnSpc>
              <a:spcAft>
                <a:spcPts val="800"/>
              </a:spcAft>
              <a:buClr>
                <a:schemeClr val="tx1"/>
              </a:buClr>
              <a:buSzPct val="100000"/>
              <a:buFont typeface="Arial"/>
              <a:buChar char="■"/>
              <a:defRPr sz="2200">
                <a:solidFill>
                  <a:srgbClr val="000000"/>
                </a:solidFill>
                <a:latin typeface="Arial"/>
                <a:ea typeface="Arial"/>
                <a:cs typeface="Arial"/>
                <a:sym typeface="Arial"/>
              </a:defRPr>
            </a:pPr>
            <a:r>
              <a:rPr b="1"/>
              <a:t>Demandez des congés. </a:t>
            </a:r>
            <a:r>
              <a:t>Un échange d’horaires entre collègues et un long week-end peuvent grandement contribuer à inverser les premiers stades des réactions dysfonctionnelles au stress. </a:t>
            </a:r>
            <a:endParaRPr sz="2200">
              <a:latin typeface="Arial" panose="020B0604020202020204" pitchFamily="34" charset="0"/>
            </a:endParaRPr>
          </a:p>
          <a:p>
            <a:pPr marL="457189" indent="-457189">
              <a:lnSpc>
                <a:spcPct val="108000"/>
              </a:lnSpc>
              <a:spcAft>
                <a:spcPts val="800"/>
              </a:spcAft>
              <a:buClr>
                <a:schemeClr val="tx1"/>
              </a:buClr>
              <a:buSzPct val="100000"/>
              <a:buFont typeface="Arial"/>
              <a:buChar char="■"/>
              <a:defRPr sz="2200">
                <a:solidFill>
                  <a:srgbClr val="000000"/>
                </a:solidFill>
                <a:latin typeface="Arial"/>
                <a:ea typeface="Arial"/>
                <a:cs typeface="Arial"/>
                <a:sym typeface="Arial"/>
              </a:defRPr>
            </a:pPr>
            <a:r>
              <a:rPr b="1"/>
              <a:t>Parlez.</a:t>
            </a:r>
            <a:r>
              <a:t> Si vous remarquez des signes de stress dysfonctionnel ou d’épuisement professionnel chez un(e) collègue, n’hésitez pas à l’aborder avec bienveillance. Demandez-lui s’il ou elle va bien. Proposez des activités sociales en dehors du travail.</a:t>
            </a:r>
            <a:endParaRPr sz="2200">
              <a:latin typeface="Arial" panose="020B0604020202020204" pitchFamily="34" charset="0"/>
            </a:endParaRPr>
          </a:p>
          <a:p>
            <a:pPr marL="457189" indent="-457189">
              <a:lnSpc>
                <a:spcPct val="108000"/>
              </a:lnSpc>
              <a:spcAft>
                <a:spcPts val="800"/>
              </a:spcAft>
              <a:buClr>
                <a:schemeClr val="tx1"/>
              </a:buClr>
              <a:buSzPct val="100000"/>
              <a:buFont typeface="Arial"/>
              <a:buChar char="■"/>
              <a:defRPr sz="2200">
                <a:solidFill>
                  <a:srgbClr val="000000"/>
                </a:solidFill>
                <a:latin typeface="Arial"/>
                <a:ea typeface="Arial"/>
                <a:cs typeface="Arial"/>
                <a:sym typeface="Arial"/>
              </a:defRPr>
            </a:pPr>
            <a:r>
              <a:rPr b="1"/>
              <a:t>Demandez de l’aide. </a:t>
            </a:r>
            <a:r>
              <a:t>De nombreuses organisations prenant en charge ou coordonnant les interventions d’urgence proposent au personnel de santé des services de santé mentale et de soutien psychosocial en personne ou à distance. </a:t>
            </a:r>
            <a:endParaRPr sz="2200">
              <a:solidFill>
                <a:schemeClr val="dk1"/>
              </a:solidFill>
              <a:latin typeface="Arial"/>
              <a:ea typeface="Arial"/>
              <a:cs typeface="Arial"/>
              <a:sym typeface="Arial"/>
            </a:endParaRPr>
          </a:p>
        </p:txBody>
      </p:sp>
      <p:sp>
        <p:nvSpPr>
          <p:cNvPr id="2" name="TextBox 1">
            <a:extLst>
              <a:ext uri="{FF2B5EF4-FFF2-40B4-BE49-F238E27FC236}">
                <a16:creationId xmlns:a16="http://schemas.microsoft.com/office/drawing/2014/main" id="{B55D0D68-236E-3BA0-6926-E1A6947D4AA4}"/>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t>13.8</a:t>
            </a:r>
          </a:p>
        </p:txBody>
      </p:sp>
    </p:spTree>
    <p:extLst>
      <p:ext uri="{BB962C8B-B14F-4D97-AF65-F5344CB8AC3E}">
        <p14:creationId xmlns:p14="http://schemas.microsoft.com/office/powerpoint/2010/main" val="892226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2" name="Title 1">
            <a:extLst>
              <a:ext uri="{FF2B5EF4-FFF2-40B4-BE49-F238E27FC236}">
                <a16:creationId xmlns:a16="http://schemas.microsoft.com/office/drawing/2014/main" id="{B1B4A6D6-348E-C0A9-F45E-8B314DB35099}"/>
              </a:ext>
            </a:extLst>
          </p:cNvPr>
          <p:cNvSpPr>
            <a:spLocks noGrp="1"/>
          </p:cNvSpPr>
          <p:nvPr>
            <p:ph type="title"/>
          </p:nvPr>
        </p:nvSpPr>
        <p:spPr>
          <a:xfrm>
            <a:off x="415600" y="2709000"/>
            <a:ext cx="11360800" cy="720000"/>
          </a:xfrm>
        </p:spPr>
        <p:txBody>
          <a:bodyPr/>
          <a:lstStyle/>
          <a:p>
            <a:pPr>
              <a:defRPr sz="3400" b="1">
                <a:solidFill>
                  <a:schemeClr val="accent3"/>
                </a:solidFill>
                <a:latin typeface="+mj-lt"/>
                <a:ea typeface="Arial"/>
                <a:cs typeface="Arial"/>
              </a:defRPr>
            </a:pPr>
            <a:r>
              <a:t>Élaboration d'un plan de soins collectif</a:t>
            </a:r>
          </a:p>
        </p:txBody>
      </p:sp>
      <p:sp>
        <p:nvSpPr>
          <p:cNvPr id="3" name="Text Placeholder 2">
            <a:extLst>
              <a:ext uri="{FF2B5EF4-FFF2-40B4-BE49-F238E27FC236}">
                <a16:creationId xmlns:a16="http://schemas.microsoft.com/office/drawing/2014/main" id="{9F27787B-7641-7ECC-ADF1-8CB141508969}"/>
              </a:ext>
            </a:extLst>
          </p:cNvPr>
          <p:cNvSpPr>
            <a:spLocks noGrp="1"/>
          </p:cNvSpPr>
          <p:nvPr>
            <p:ph type="body" sz="quarter" idx="10"/>
          </p:nvPr>
        </p:nvSpPr>
        <p:spPr/>
        <p:txBody>
          <a:bodyPr/>
          <a:lstStyle/>
          <a:p>
            <a:r>
              <a:t>Exercice 13.1.</a:t>
            </a:r>
          </a:p>
        </p:txBody>
      </p:sp>
      <p:sp>
        <p:nvSpPr>
          <p:cNvPr id="4" name="TextBox 3">
            <a:extLst>
              <a:ext uri="{FF2B5EF4-FFF2-40B4-BE49-F238E27FC236}">
                <a16:creationId xmlns:a16="http://schemas.microsoft.com/office/drawing/2014/main" id="{742BB041-B400-42CB-D047-5E3007F6314B}"/>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t>13.9</a:t>
            </a:r>
          </a:p>
        </p:txBody>
      </p:sp>
    </p:spTree>
    <p:extLst>
      <p:ext uri="{BB962C8B-B14F-4D97-AF65-F5344CB8AC3E}">
        <p14:creationId xmlns:p14="http://schemas.microsoft.com/office/powerpoint/2010/main" val="3535472846"/>
      </p:ext>
    </p:extLst>
  </p:cSld>
  <p:clrMapOvr>
    <a:masterClrMapping/>
  </p:clrMapOvr>
</p:sld>
</file>

<file path=ppt/theme/theme1.xml><?xml version="1.0" encoding="utf-8"?>
<a:theme xmlns:a="http://schemas.openxmlformats.org/drawingml/2006/main" name="1_Office Theme 4 - WHO">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5">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21486</TotalTime>
  <Words>1058</Words>
  <Application>Microsoft Office PowerPoint</Application>
  <PresentationFormat>Widescreen</PresentationFormat>
  <Paragraphs>79</Paragraphs>
  <Slides>11</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Aptos</vt:lpstr>
      <vt:lpstr>Arial</vt:lpstr>
      <vt:lpstr>Calibri</vt:lpstr>
      <vt:lpstr>Wingdings</vt:lpstr>
      <vt:lpstr>1_Office Theme 4 - WHO</vt:lpstr>
      <vt:lpstr>1_Office Theme 5</vt:lpstr>
      <vt:lpstr>Diapositives de présentation</vt:lpstr>
      <vt:lpstr>PowerPoint Presentation</vt:lpstr>
      <vt:lpstr>Objectifs de la séance</vt:lpstr>
      <vt:lpstr>PowerPoint Presentation</vt:lpstr>
      <vt:lpstr>PowerPoint Presentation</vt:lpstr>
      <vt:lpstr>PowerPoint Presentation</vt:lpstr>
      <vt:lpstr>PowerPoint Presentation</vt:lpstr>
      <vt:lpstr>PowerPoint Presentation</vt:lpstr>
      <vt:lpstr>Élaboration d'un plan de soins collectif</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Money (Green Ink)</dc:creator>
  <cp:lastModifiedBy>رفعت عبدالغني</cp:lastModifiedBy>
  <cp:revision>690</cp:revision>
  <cp:lastPrinted>2024-11-29T14:13:27Z</cp:lastPrinted>
  <dcterms:created xsi:type="dcterms:W3CDTF">2024-07-22T16:05:02Z</dcterms:created>
  <dcterms:modified xsi:type="dcterms:W3CDTF">2025-10-02T21:35:49Z</dcterms:modified>
</cp:coreProperties>
</file>