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4"/>
  </p:notesMasterIdLst>
  <p:sldIdLst>
    <p:sldId id="560" r:id="rId3"/>
    <p:sldId id="535" r:id="rId4"/>
    <p:sldId id="447" r:id="rId5"/>
    <p:sldId id="448" r:id="rId6"/>
    <p:sldId id="449" r:id="rId7"/>
    <p:sldId id="450" r:id="rId8"/>
    <p:sldId id="451" r:id="rId9"/>
    <p:sldId id="452"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568" r:id="rId23"/>
  </p:sldIdLst>
  <p:sldSz cx="12192000" cy="6858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92112" autoAdjust="0"/>
  </p:normalViewPr>
  <p:slideViewPr>
    <p:cSldViewPr snapToGrid="0">
      <p:cViewPr varScale="1">
        <p:scale>
          <a:sx n="105" d="100"/>
          <a:sy n="105" d="100"/>
        </p:scale>
        <p:origin x="98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a:lstStyle>
            <a:lvl1pPr algn="l">
              <a:defRPr sz="1300" b="0" i="0">
                <a:latin typeface="Arial" panose="020B0604020202020204" pitchFamily="34" charset="0"/>
              </a:defRPr>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a:lstStyle>
            <a:lvl1pPr algn="r">
              <a:defRPr sz="1300" b="0" i="0">
                <a:latin typeface="Arial" panose="020B0604020202020204" pitchFamily="34" charset="0"/>
              </a:defRPr>
            </a:lvl1pPr>
          </a:lstStyle>
          <a:p>
            <a:fld id="{BFFA57CC-AB0A-46FA-AC2E-5F22813AE43B}" type="datetimeFigureOut">
              <a:rPr lang="en-GB" smtClean="0"/>
              <a:t>02/10/2025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a:lstStyle/>
          <a:p>
            <a:pPr lvl="0"/>
            <a:r>
              <a:t>Haga clic para editar los estilos del texto maestro</a:t>
            </a:r>
          </a:p>
          <a:p>
            <a:pPr lvl="1"/>
            <a:r>
              <a:t>Segundo nivel</a:t>
            </a:r>
          </a:p>
          <a:p>
            <a:pPr lvl="2"/>
            <a:r>
              <a:t>Tercer nivel</a:t>
            </a:r>
          </a:p>
          <a:p>
            <a:pPr lvl="3"/>
            <a:r>
              <a:t>Cuarto nivel</a:t>
            </a:r>
          </a:p>
          <a:p>
            <a:pPr lvl="4"/>
            <a:r>
              <a:t>Quinto nivel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anchor="b"/>
          <a:lstStyle>
            <a:lvl1pPr algn="l">
              <a:defRPr sz="1300" b="0" i="0">
                <a:latin typeface="Arial" panose="020B0604020202020204" pitchFamily="34" charset="0"/>
              </a:defRPr>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anchor="b"/>
          <a:lstStyle>
            <a:lvl1pPr algn="r">
              <a:defRPr sz="1300" b="0" i="0">
                <a:latin typeface="Arial" panose="020B0604020202020204" pitchFamily="34" charset="0"/>
              </a:defRPr>
            </a:lvl1pPr>
          </a:lstStyle>
          <a:p>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A79BE-6E0B-1577-0FE8-F8E311028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9F345-AA75-AEEE-2D86-46085CFBD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A3BAA-674F-E63E-2303-D446C82917C2}"/>
              </a:ext>
            </a:extLst>
          </p:cNvPr>
          <p:cNvSpPr>
            <a:spLocks noGrp="1"/>
          </p:cNvSpPr>
          <p:nvPr>
            <p:ph type="body" idx="1"/>
          </p:nvPr>
        </p:nvSpPr>
        <p:spPr/>
        <p:txBody>
          <a:bodyPr/>
          <a:lstStyle/>
          <a:p>
            <a:pPr>
              <a:defRPr>
                <a:effectLst/>
                <a:latin typeface="Aptos" panose="020B0004020202020204" pitchFamily="34" charset="0"/>
                <a:ea typeface="Aptos" panose="020B0004020202020204" pitchFamily="34" charset="0"/>
                <a:cs typeface="Aptos" panose="020B0004020202020204" pitchFamily="34" charset="0"/>
              </a:defRPr>
            </a:pPr>
            <a:r>
              <a:rPr b="1" dirty="0" err="1"/>
              <a:t>Notas</a:t>
            </a:r>
            <a:r>
              <a:rPr b="1" dirty="0"/>
              <a:t> para </a:t>
            </a:r>
            <a:r>
              <a:rPr b="1" dirty="0" err="1"/>
              <a:t>el</a:t>
            </a:r>
            <a:r>
              <a:rPr b="1" dirty="0"/>
              <a:t> </a:t>
            </a:r>
            <a:r>
              <a:rPr b="1" dirty="0" err="1"/>
              <a:t>facilitador</a:t>
            </a:r>
            <a:r>
              <a:rPr b="1" dirty="0"/>
              <a:t>:</a:t>
            </a:r>
            <a:r>
              <a:rPr dirty="0"/>
              <a:t> El </a:t>
            </a:r>
            <a:r>
              <a:rPr b="1" dirty="0" err="1"/>
              <a:t>icono</a:t>
            </a:r>
            <a:r>
              <a:rPr b="1" dirty="0"/>
              <a:t> de </a:t>
            </a:r>
            <a:r>
              <a:rPr b="1" dirty="0" err="1"/>
              <a:t>exclamación</a:t>
            </a:r>
            <a:r>
              <a:rPr b="1" dirty="0"/>
              <a:t> </a:t>
            </a:r>
            <a:r>
              <a:rPr b="1" dirty="0" err="1"/>
              <a:t>en</a:t>
            </a:r>
            <a:r>
              <a:rPr b="1" dirty="0"/>
              <a:t> un </a:t>
            </a:r>
            <a:r>
              <a:rPr b="1" dirty="0" err="1"/>
              <a:t>triángulo</a:t>
            </a:r>
            <a:r>
              <a:rPr dirty="0"/>
              <a:t> </a:t>
            </a:r>
            <a:r>
              <a:rPr dirty="0" err="1"/>
              <a:t>destaca</a:t>
            </a:r>
            <a:r>
              <a:rPr dirty="0"/>
              <a:t> las </a:t>
            </a:r>
            <a:r>
              <a:rPr dirty="0" err="1"/>
              <a:t>diapositivas</a:t>
            </a:r>
            <a:r>
              <a:rPr dirty="0"/>
              <a:t> que </a:t>
            </a:r>
            <a:r>
              <a:rPr dirty="0" err="1"/>
              <a:t>requieren</a:t>
            </a:r>
            <a:r>
              <a:rPr dirty="0"/>
              <a:t> </a:t>
            </a:r>
            <a:r>
              <a:rPr dirty="0" err="1"/>
              <a:t>modificaciones</a:t>
            </a:r>
            <a:r>
              <a:rPr dirty="0"/>
              <a:t> para </a:t>
            </a:r>
            <a:r>
              <a:rPr dirty="0" err="1"/>
              <a:t>su</a:t>
            </a:r>
            <a:r>
              <a:rPr dirty="0"/>
              <a:t> </a:t>
            </a:r>
            <a:r>
              <a:rPr dirty="0" err="1"/>
              <a:t>adaptación</a:t>
            </a:r>
            <a:r>
              <a:rPr dirty="0"/>
              <a:t> contextual.</a:t>
            </a:r>
            <a:endParaRP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dirty="0"/>
              <a:t>Revise la </a:t>
            </a:r>
            <a:r>
              <a:rPr dirty="0" err="1"/>
              <a:t>diapositiva</a:t>
            </a:r>
            <a:r>
              <a:rPr dirty="0"/>
              <a:t> y </a:t>
            </a:r>
            <a:r>
              <a:rPr dirty="0" err="1"/>
              <a:t>realice</a:t>
            </a:r>
            <a:r>
              <a:rPr dirty="0"/>
              <a:t> </a:t>
            </a:r>
            <a:r>
              <a:rPr dirty="0" err="1"/>
              <a:t>los</a:t>
            </a:r>
            <a:r>
              <a:rPr dirty="0"/>
              <a:t> </a:t>
            </a:r>
            <a:r>
              <a:rPr dirty="0" err="1"/>
              <a:t>ajustes</a:t>
            </a:r>
            <a:r>
              <a:rPr dirty="0"/>
              <a:t> </a:t>
            </a:r>
            <a:r>
              <a:rPr dirty="0" err="1"/>
              <a:t>necesarios</a:t>
            </a:r>
            <a:r>
              <a:rPr dirty="0"/>
              <a:t> (p. </a:t>
            </a:r>
            <a:r>
              <a:rPr dirty="0" err="1"/>
              <a:t>ej</a:t>
            </a:r>
            <a:r>
              <a:rPr dirty="0"/>
              <a:t>., </a:t>
            </a:r>
            <a:r>
              <a:rPr dirty="0" err="1"/>
              <a:t>actualice</a:t>
            </a:r>
            <a:r>
              <a:rPr dirty="0"/>
              <a:t> </a:t>
            </a:r>
            <a:r>
              <a:rPr dirty="0" err="1"/>
              <a:t>los</a:t>
            </a:r>
            <a:r>
              <a:rPr dirty="0"/>
              <a:t> </a:t>
            </a:r>
            <a:r>
              <a:rPr dirty="0" err="1"/>
              <a:t>ejemplos</a:t>
            </a:r>
            <a:r>
              <a:rPr dirty="0"/>
              <a:t>, </a:t>
            </a:r>
            <a:r>
              <a:rPr dirty="0" err="1"/>
              <a:t>los</a:t>
            </a:r>
            <a:r>
              <a:rPr dirty="0"/>
              <a:t> </a:t>
            </a:r>
            <a:r>
              <a:rPr dirty="0" err="1"/>
              <a:t>datos</a:t>
            </a:r>
            <a:r>
              <a:rPr dirty="0"/>
              <a:t> o </a:t>
            </a:r>
            <a:r>
              <a:rPr dirty="0" err="1"/>
              <a:t>el</a:t>
            </a:r>
            <a:r>
              <a:rPr dirty="0"/>
              <a:t> </a:t>
            </a:r>
            <a:r>
              <a:rPr dirty="0" err="1"/>
              <a:t>lenguaje</a:t>
            </a:r>
            <a:r>
              <a:rPr dirty="0"/>
              <a:t>).</a:t>
            </a:r>
            <a:endParaRP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b="1" dirty="0"/>
              <a:t>Elimine </a:t>
            </a:r>
            <a:r>
              <a:rPr b="1" dirty="0" err="1"/>
              <a:t>el</a:t>
            </a:r>
            <a:r>
              <a:rPr b="1" dirty="0"/>
              <a:t> </a:t>
            </a:r>
            <a:r>
              <a:rPr b="1" dirty="0" err="1"/>
              <a:t>icono</a:t>
            </a:r>
            <a:r>
              <a:rPr dirty="0"/>
              <a:t> </a:t>
            </a:r>
            <a:r>
              <a:rPr dirty="0" err="1"/>
              <a:t>una</a:t>
            </a:r>
            <a:r>
              <a:rPr dirty="0"/>
              <a:t> </a:t>
            </a:r>
            <a:r>
              <a:rPr dirty="0" err="1"/>
              <a:t>vez</a:t>
            </a:r>
            <a:r>
              <a:rPr dirty="0"/>
              <a:t> </a:t>
            </a:r>
            <a:r>
              <a:rPr dirty="0" err="1"/>
              <a:t>finalizada</a:t>
            </a:r>
            <a:r>
              <a:rPr dirty="0"/>
              <a:t> la </a:t>
            </a:r>
            <a:r>
              <a:rPr dirty="0" err="1"/>
              <a:t>edición</a:t>
            </a:r>
            <a:r>
              <a:rPr dirty="0"/>
              <a:t>. </a:t>
            </a:r>
            <a:endParaRPr sz="1200" dirty="0">
              <a:effectLst/>
              <a:latin typeface="Aptos" panose="020B0004020202020204" pitchFamily="34" charset="0"/>
              <a:ea typeface="Aptos" panose="020B0004020202020204" pitchFamily="34" charset="0"/>
              <a:cs typeface="Aptos" panose="020B0004020202020204" pitchFamily="34" charset="0"/>
            </a:endParaRPr>
          </a:p>
          <a:p>
            <a:pPr>
              <a:defRPr>
                <a:effectLst/>
                <a:latin typeface="Aptos" panose="020B0004020202020204" pitchFamily="34" charset="0"/>
                <a:ea typeface="Aptos" panose="020B0004020202020204" pitchFamily="34" charset="0"/>
                <a:cs typeface="Aptos" panose="020B0004020202020204" pitchFamily="34" charset="0"/>
              </a:defRPr>
            </a:pPr>
            <a:r>
              <a:rPr dirty="0"/>
              <a:t> </a:t>
            </a:r>
            <a:endParaRPr sz="1200" dirty="0">
              <a:effectLst/>
              <a:latin typeface="Aptos" panose="020B0004020202020204" pitchFamily="34" charset="0"/>
              <a:ea typeface="Aptos" panose="020B0004020202020204" pitchFamily="34" charset="0"/>
              <a:cs typeface="Aptos" panose="020B0004020202020204" pitchFamily="34" charset="0"/>
            </a:endParaRPr>
          </a:p>
          <a:p>
            <a:r>
              <a:rPr dirty="0"/>
              <a:t>En las </a:t>
            </a:r>
            <a:r>
              <a:rPr dirty="0" err="1"/>
              <a:t>Notas</a:t>
            </a:r>
            <a:r>
              <a:rPr dirty="0"/>
              <a:t>, las </a:t>
            </a:r>
            <a:r>
              <a:rPr dirty="0" err="1"/>
              <a:t>modificaciones</a:t>
            </a:r>
            <a:r>
              <a:rPr dirty="0"/>
              <a:t> </a:t>
            </a:r>
            <a:r>
              <a:rPr dirty="0" err="1"/>
              <a:t>necesarias</a:t>
            </a:r>
            <a:r>
              <a:rPr dirty="0"/>
              <a:t> se </a:t>
            </a:r>
            <a:r>
              <a:rPr dirty="0" err="1"/>
              <a:t>resaltan</a:t>
            </a:r>
            <a:r>
              <a:rPr dirty="0"/>
              <a:t> con </a:t>
            </a:r>
            <a:r>
              <a:rPr dirty="0" err="1"/>
              <a:t>el</a:t>
            </a:r>
            <a:r>
              <a:rPr dirty="0"/>
              <a:t> </a:t>
            </a:r>
            <a:r>
              <a:rPr dirty="0" err="1"/>
              <a:t>subtítulo</a:t>
            </a:r>
            <a:r>
              <a:rPr dirty="0"/>
              <a:t>:</a:t>
            </a:r>
          </a:p>
          <a:p>
            <a:pPr>
              <a:defRPr b="1">
                <a:latin typeface="Arial"/>
                <a:cs typeface="Arial"/>
              </a:defRPr>
            </a:pPr>
            <a:r>
              <a:rPr dirty="0">
                <a:sym typeface="Wingdings 3" panose="05040102010807070707" pitchFamily="18" charset="2"/>
              </a:rPr>
              <a:t></a:t>
            </a:r>
            <a:r>
              <a:rPr dirty="0"/>
              <a:t>&gt; </a:t>
            </a:r>
            <a:r>
              <a:rPr dirty="0" err="1">
                <a:highlight>
                  <a:srgbClr val="FFFF00"/>
                </a:highlight>
              </a:rPr>
              <a:t>Acción</a:t>
            </a:r>
            <a:r>
              <a:rPr dirty="0">
                <a:highlight>
                  <a:srgbClr val="FFFF00"/>
                </a:highlight>
              </a:rPr>
              <a:t> del </a:t>
            </a:r>
            <a:r>
              <a:rPr dirty="0" err="1">
                <a:highlight>
                  <a:srgbClr val="FFFF00"/>
                </a:highlight>
              </a:rPr>
              <a:t>facilitador</a:t>
            </a:r>
            <a:r>
              <a:rPr dirty="0">
                <a:highlight>
                  <a:srgbClr val="FFFF00"/>
                </a:highlight>
              </a:rPr>
              <a:t>:</a:t>
            </a:r>
          </a:p>
          <a:p>
            <a:endParaRPr dirty="0">
              <a:highlight>
                <a:srgbClr val="FFFF00"/>
              </a:highlight>
            </a:endParaRPr>
          </a:p>
        </p:txBody>
      </p:sp>
      <p:sp>
        <p:nvSpPr>
          <p:cNvPr id="4" name="Slide Number Placeholder 3">
            <a:extLst>
              <a:ext uri="{FF2B5EF4-FFF2-40B4-BE49-F238E27FC236}">
                <a16:creationId xmlns:a16="http://schemas.microsoft.com/office/drawing/2014/main" id="{F135538A-1AE9-DCB8-78B4-BD384C921620}"/>
              </a:ext>
            </a:extLst>
          </p:cNvPr>
          <p:cNvSpPr>
            <a:spLocks noGrp="1"/>
          </p:cNvSpPr>
          <p:nvPr>
            <p:ph type="sldNum" sz="quarter" idx="5"/>
          </p:nvPr>
        </p:nvSpPr>
        <p:spPr/>
        <p:txBody>
          <a:bodyPr/>
          <a:lstStyle/>
          <a:p>
            <a:fld id="{66082A69-CBED-43AE-B7C0-90C9CBF8E2AB}" type="slidenum">
              <a:rPr lang="en-GB" smtClean="0"/>
              <a:t>1</a:t>
            </a:fld>
            <a:endParaRPr lang="en-GB"/>
          </a:p>
        </p:txBody>
      </p:sp>
    </p:spTree>
    <p:extLst>
      <p:ext uri="{BB962C8B-B14F-4D97-AF65-F5344CB8AC3E}">
        <p14:creationId xmlns:p14="http://schemas.microsoft.com/office/powerpoint/2010/main" val="395890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2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9" name="Google Shape;1939;p22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p2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9" name="Google Shape;1949;p22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defRPr b="1"/>
            </a:pPr>
            <a:r>
              <a:t>Notas para el facilitador:</a:t>
            </a:r>
          </a:p>
          <a:p>
            <a:pPr marR="60315">
              <a:lnSpc>
                <a:spcPct val="118000"/>
              </a:lnSpc>
              <a:buSzPts val="1100"/>
            </a:pPr>
            <a:r>
              <a:t>También puede hablar con la sobreviviente acerca de:  </a:t>
            </a:r>
          </a:p>
          <a:p>
            <a:pPr marL="181240" marR="813187" indent="-181240">
              <a:lnSpc>
                <a:spcPct val="113000"/>
              </a:lnSpc>
              <a:buClr>
                <a:srgbClr val="005DA9"/>
              </a:buClr>
              <a:buSzPts val="1000"/>
              <a:buFont typeface="Arial"/>
              <a:buChar char="•"/>
            </a:pPr>
            <a:r>
              <a:t>si hubo más de un agresor;</a:t>
            </a:r>
          </a:p>
          <a:p>
            <a:pPr marL="181240" marR="813187" indent="-181240">
              <a:lnSpc>
                <a:spcPct val="113000"/>
              </a:lnSpc>
              <a:spcBef>
                <a:spcPts val="447"/>
              </a:spcBef>
              <a:buClr>
                <a:srgbClr val="005DA9"/>
              </a:buClr>
              <a:buSzPts val="1000"/>
              <a:buFont typeface="Arial"/>
              <a:buChar char="•"/>
            </a:pPr>
            <a:r>
              <a:t>si en la exploración se detectaron desgarros.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p2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0" name="Google Shape;1960;p22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defRPr b="1"/>
            </a:pPr>
            <a:r>
              <a:t>Notas para el facilitador:</a:t>
            </a:r>
          </a:p>
          <a:p>
            <a:pPr marR="60315">
              <a:lnSpc>
                <a:spcPct val="118000"/>
              </a:lnSpc>
              <a:buSzPts val="1100"/>
            </a:pPr>
            <a:r>
              <a:rPr b="1"/>
              <a:t>Diga: </a:t>
            </a:r>
            <a:r>
              <a:t>Los protocolos de tratamiento varían en función de los medicamentos disponibles y de la evolución de los datos epidemiológicos en el ámbito local.  </a:t>
            </a:r>
          </a:p>
          <a:p>
            <a:pPr marR="60315">
              <a:lnSpc>
                <a:spcPct val="118000"/>
              </a:lnSpc>
              <a:buSzPts val="1100"/>
            </a:pPr>
            <a:endParaRPr/>
          </a:p>
          <a:p>
            <a:pPr marR="60315">
              <a:lnSpc>
                <a:spcPct val="118000"/>
              </a:lnSpc>
              <a:buSzPts val="1100"/>
            </a:pPr>
            <a:r>
              <a:rPr b="1"/>
              <a:t>Diga: </a:t>
            </a:r>
            <a:r>
              <a:t>Procuren que los profesionales dispongan de material de apoyo para el tratamiento sindrómico en los lugares de trabajo. Si carecen de este material antes de la capacitación, considere la posibilidad de entregárselo durante esta sesión.  </a:t>
            </a:r>
          </a:p>
          <a:p>
            <a:pPr marR="60315">
              <a:lnSpc>
                <a:spcPct val="118000"/>
              </a:lnSpc>
              <a:buSzPts val="1100"/>
            </a:pPr>
            <a:endParaRPr/>
          </a:p>
          <a:p>
            <a:pPr marR="60315">
              <a:lnSpc>
                <a:spcPct val="118000"/>
              </a:lnSpc>
              <a:buSzPts val="1100"/>
            </a:pPr>
            <a:r>
              <a:t>El Manual clínico de 2014 incluye una plantilla de muestra en la página 53.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p2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1" name="Google Shape;1971;p22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b="1"/>
              <a:t>Diga: </a:t>
            </a:r>
            <a:r>
              <a:t>No siempre se dispone de vacunas contra la hepatitis B y el VPH, y no todos los países las incluyen en las listas de medicamentos esenciales. Si no están disponibles, lleven a cabo otros tratamientos según lo indicado.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p2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3" name="Google Shape;1983;p22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p22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3" name="Google Shape;1993;p22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b="1"/>
              <a:t>Diga: </a:t>
            </a:r>
            <a:r>
              <a:t>Ofrezcan y administren la vacuna contra el VPH de acuerdo con las directrices nacionales.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p22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3" name="Google Shape;2003;p22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p22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3" name="Google Shape;2013;p22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marR="118501" lvl="0" indent="0" algn="l" defTabSz="914400" rtl="0" eaLnBrk="1" fontAlgn="auto" latinLnBrk="0" hangingPunct="1">
              <a:lnSpc>
                <a:spcPct val="115000"/>
              </a:lnSpc>
              <a:spcBef>
                <a:spcPts val="699"/>
              </a:spcBef>
              <a:spcAft>
                <a:spcPts val="0"/>
              </a:spcAft>
              <a:buClr>
                <a:srgbClr val="005DA9"/>
              </a:buClr>
              <a:buSzPts val="1000"/>
              <a:buFontTx/>
              <a:buNone/>
              <a:tabLst/>
              <a:defRPr b="1"/>
            </a:pPr>
            <a:r>
              <a:rPr>
                <a:solidFill>
                  <a:srgbClr val="FF0000"/>
                </a:solidFill>
                <a:sym typeface="Wingdings 3" panose="05040102010807070707" pitchFamily="18" charset="2"/>
              </a:rPr>
              <a:t>&gt; </a:t>
            </a:r>
            <a:r>
              <a:rPr>
                <a:latin typeface="Arial"/>
                <a:cs typeface="Arial"/>
                <a:sym typeface="Wingdings 3" panose="05040102010807070707" pitchFamily="18" charset="2"/>
              </a:rPr>
              <a:t>Acción del facilitador: </a:t>
            </a:r>
            <a:r>
              <a:rPr>
                <a:latin typeface="Arial"/>
                <a:ea typeface="Arial"/>
                <a:cs typeface="Arial"/>
                <a:sym typeface="Arial"/>
              </a:rPr>
              <a:t>Esta diapositiva debe actualizarse en función de las leyes sobre el aborto específicas de cada contexto.</a:t>
            </a:r>
          </a:p>
          <a:p>
            <a:pPr marL="0" marR="118501" lvl="0" indent="0" algn="l" defTabSz="914400" rtl="0" eaLnBrk="1" fontAlgn="auto" latinLnBrk="0" hangingPunct="1">
              <a:lnSpc>
                <a:spcPct val="115000"/>
              </a:lnSpc>
              <a:spcBef>
                <a:spcPts val="699"/>
              </a:spcBef>
              <a:spcAft>
                <a:spcPts val="0"/>
              </a:spcAft>
              <a:buClr>
                <a:srgbClr val="005DA9"/>
              </a:buClr>
              <a:buSzPts val="1000"/>
              <a:buFontTx/>
              <a:buNone/>
              <a:tabLst/>
            </a:pPr>
            <a:endParaRPr sz="1200" b="1">
              <a:latin typeface="Arial"/>
              <a:ea typeface="Arial"/>
              <a:cs typeface="Arial"/>
              <a:sym typeface="Arial"/>
            </a:endParaRPr>
          </a:p>
          <a:p>
            <a:pPr marR="118501">
              <a:lnSpc>
                <a:spcPct val="115000"/>
              </a:lnSpc>
              <a:spcBef>
                <a:spcPts val="699"/>
              </a:spcBef>
              <a:buClr>
                <a:srgbClr val="005DA9"/>
              </a:buClr>
              <a:buSzPts val="1000"/>
              <a:defRPr b="1">
                <a:latin typeface="Arial"/>
                <a:ea typeface="Arial"/>
                <a:cs typeface="Arial"/>
                <a:sym typeface="Arial"/>
              </a:defRPr>
            </a:pPr>
            <a:r>
              <a:t>Notas para el facilitador:</a:t>
            </a:r>
          </a:p>
          <a:p>
            <a:pPr marL="362480" marR="118501" indent="-362480">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rPr b="1"/>
              <a:t>Pregunte a los participantes: </a:t>
            </a:r>
            <a:r>
              <a:t>¿Qué obstáculos (por ejemplo, requisitos normativos) pueden retrasar el acceso de las mujeres y las niñas a los servicios de aborto?</a:t>
            </a:r>
            <a:endParaRPr sz="1200"/>
          </a:p>
          <a:p>
            <a:pPr marL="362480" marR="118501" indent="-362480">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t>Especialmente en contextos en los que el aborto provocado solo es legal en las primeras semanas del embarazo, proporcionar un asesoramiento oportuno puede ser fundamental para ejercer el derecho de acceder a este servicio.  </a:t>
            </a:r>
            <a:endParaRPr sz="1200"/>
          </a:p>
          <a:p>
            <a:pPr marL="362480" marR="118501" indent="-362480">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rPr>
                <a:solidFill>
                  <a:schemeClr val="dk1"/>
                </a:solidFill>
              </a:rPr>
              <a:t>Debe proporcionarse asesoramiento sobre el aborto seguro inmediatamente después de una prueba positiva y de que la sobreviviente indique que no desea el embarazo, dentro de los límites de la legislación local.</a:t>
            </a:r>
            <a:endParaRPr sz="1200"/>
          </a:p>
          <a:p>
            <a:pPr marL="362480" marR="118501" indent="-362480">
              <a:lnSpc>
                <a:spcPct val="115000"/>
              </a:lnSpc>
              <a:spcBef>
                <a:spcPts val="699"/>
              </a:spcBef>
              <a:buClr>
                <a:srgbClr val="005DA9"/>
              </a:buClr>
              <a:buSzPts val="1000"/>
              <a:buFont typeface="Arial" panose="020B0604020202020204" pitchFamily="34" charset="0"/>
              <a:buChar char="•"/>
              <a:defRPr>
                <a:solidFill>
                  <a:schemeClr val="dk1"/>
                </a:solidFill>
                <a:latin typeface="Arial"/>
                <a:ea typeface="Arial"/>
                <a:cs typeface="Arial"/>
                <a:sym typeface="Arial"/>
              </a:defRPr>
            </a:pPr>
            <a:r>
              <a:t>A las mujeres que hayan dado positivo en la prueba de embarazo se les debe ofrecer una consulta de seguimiento en el plazo de una semana para tratar sus opciones y seguir asesorándolas al respecto.  </a:t>
            </a:r>
            <a:endParaRPr sz="1200"/>
          </a:p>
          <a:p>
            <a:pPr marL="362480" marR="118501" indent="-362480">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t>Los medicamentos utilizados para el aborto farmacológico (es decir, misoprostol y mifepristona) están disponibles en el kit interinstitucional de salud reproductiva de emergencia 8, envasados para la atención posterior al aborto. El aborto farmacológico provocado con misoprostol solo está aprobado e indicado en entornos en los que no se disponga de mifepristona.  </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4"/>
        <p:cNvGrpSpPr/>
        <p:nvPr/>
      </p:nvGrpSpPr>
      <p:grpSpPr>
        <a:xfrm>
          <a:off x="0" y="0"/>
          <a:ext cx="0" cy="0"/>
          <a:chOff x="0" y="0"/>
          <a:chExt cx="0" cy="0"/>
        </a:xfrm>
      </p:grpSpPr>
      <p:sp>
        <p:nvSpPr>
          <p:cNvPr id="2025" name="Google Shape;2025;p22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6" name="Google Shape;2026;p22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23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7" name="Google Shape;2037;p23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393847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p23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7" name="Google Shape;2047;p23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p2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7" name="Google Shape;1857;p21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p2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8" name="Google Shape;1868;p21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b="1"/>
              <a:t>Diga: </a:t>
            </a:r>
            <a:r>
              <a:t>Si bien la secuencia del tratamiento muestra cómo se aplican los primeros pasos de la asistencia de primera línea antes de atender las lesiones, es fundamental reconocer los signos de posibles afecciones potencialmente mortales y estabilizar o transferir rápidamente a la paciente si se detectan.  </a:t>
            </a:r>
          </a:p>
          <a:p>
            <a:pPr marR="60315">
              <a:lnSpc>
                <a:spcPct val="118000"/>
              </a:lnSpc>
              <a:buSzPts val="1100"/>
            </a:pPr>
            <a:endParaRPr/>
          </a:p>
          <a:p>
            <a:pPr marR="60315">
              <a:lnSpc>
                <a:spcPct val="118000"/>
              </a:lnSpc>
              <a:buSzPts val="1100"/>
            </a:pPr>
            <a:r>
              <a:t>Si en el ingreso, la anamnesis o en cualquier momento de la consulta sospechan que hay una lesión importante o potencialmente mortal, deténganse y evalúenla, estabilicen y traten o trasladen, según sea necesario.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p2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2" name="Google Shape;1882;p21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b="1"/>
              <a:t>Diga: </a:t>
            </a:r>
            <a:r>
              <a:t>Presten los primeros auxilios indicados o deriven a la paciente si las lesiones exceden lo que ustedes son capaces de atender en su ámbito de trabajo. Puede tratarse de una limpieza básica y vendaje, sutura o suministro de antibióticos para tratar infecciones.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2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2" name="Google Shape;1892;p21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defRPr b="1"/>
            </a:pPr>
            <a:r>
              <a:rPr dirty="0" err="1"/>
              <a:t>Notas</a:t>
            </a:r>
            <a:r>
              <a:rPr dirty="0"/>
              <a:t> para </a:t>
            </a:r>
            <a:r>
              <a:rPr dirty="0" err="1"/>
              <a:t>el</a:t>
            </a:r>
            <a:r>
              <a:rPr dirty="0"/>
              <a:t> </a:t>
            </a:r>
            <a:r>
              <a:rPr dirty="0" err="1"/>
              <a:t>facilitador</a:t>
            </a:r>
            <a:r>
              <a:rPr dirty="0"/>
              <a:t>:</a:t>
            </a:r>
          </a:p>
          <a:p>
            <a:pPr marR="60315">
              <a:lnSpc>
                <a:spcPct val="118000"/>
              </a:lnSpc>
              <a:buSzPts val="1100"/>
            </a:pPr>
            <a:r>
              <a:rPr dirty="0"/>
              <a:t>Puede </a:t>
            </a:r>
            <a:r>
              <a:rPr dirty="0" err="1"/>
              <a:t>provocar</a:t>
            </a:r>
            <a:r>
              <a:rPr dirty="0"/>
              <a:t> </a:t>
            </a:r>
            <a:r>
              <a:rPr dirty="0" err="1"/>
              <a:t>náuseas</a:t>
            </a:r>
            <a:r>
              <a:rPr dirty="0"/>
              <a:t> y </a:t>
            </a:r>
            <a:r>
              <a:rPr dirty="0" err="1"/>
              <a:t>vómitos</a:t>
            </a:r>
            <a:r>
              <a:rPr dirty="0"/>
              <a:t>. Si la </a:t>
            </a:r>
            <a:r>
              <a:rPr dirty="0" err="1"/>
              <a:t>sobreviviente</a:t>
            </a:r>
            <a:r>
              <a:rPr dirty="0"/>
              <a:t> </a:t>
            </a:r>
            <a:r>
              <a:rPr dirty="0" err="1"/>
              <a:t>vomita</a:t>
            </a:r>
            <a:r>
              <a:rPr dirty="0"/>
              <a:t> </a:t>
            </a:r>
            <a:r>
              <a:rPr dirty="0" err="1"/>
              <a:t>en</a:t>
            </a:r>
            <a:r>
              <a:rPr dirty="0"/>
              <a:t> las 2 horas </a:t>
            </a:r>
            <a:r>
              <a:rPr dirty="0" err="1"/>
              <a:t>siguientes</a:t>
            </a:r>
            <a:r>
              <a:rPr dirty="0"/>
              <a:t> a la </a:t>
            </a:r>
            <a:r>
              <a:rPr dirty="0" err="1"/>
              <a:t>toma</a:t>
            </a:r>
            <a:r>
              <a:rPr dirty="0"/>
              <a:t> de </a:t>
            </a:r>
            <a:r>
              <a:rPr dirty="0" err="1"/>
              <a:t>una</a:t>
            </a:r>
            <a:r>
              <a:rPr dirty="0"/>
              <a:t> </a:t>
            </a:r>
            <a:r>
              <a:rPr lang="es-CO"/>
              <a:t>AE</a:t>
            </a:r>
            <a:r>
              <a:t>, </a:t>
            </a:r>
            <a:r>
              <a:rPr dirty="0" err="1"/>
              <a:t>debe</a:t>
            </a:r>
            <a:r>
              <a:rPr dirty="0"/>
              <a:t> </a:t>
            </a:r>
            <a:r>
              <a:rPr dirty="0" err="1"/>
              <a:t>volver</a:t>
            </a:r>
            <a:r>
              <a:rPr dirty="0"/>
              <a:t> a </a:t>
            </a:r>
            <a:r>
              <a:rPr dirty="0" err="1"/>
              <a:t>tomar</a:t>
            </a:r>
            <a:r>
              <a:rPr dirty="0"/>
              <a:t> </a:t>
            </a:r>
            <a:r>
              <a:rPr dirty="0" err="1"/>
              <a:t>otra</a:t>
            </a:r>
            <a:r>
              <a:rPr dirty="0"/>
              <a:t> </a:t>
            </a:r>
            <a:r>
              <a:rPr dirty="0" err="1"/>
              <a:t>dosis</a:t>
            </a:r>
            <a:r>
              <a:rPr dirty="0"/>
              <a:t> lo antes </a:t>
            </a:r>
            <a:r>
              <a:rPr dirty="0" err="1"/>
              <a:t>posible</a:t>
            </a:r>
            <a:r>
              <a:rPr dirty="0"/>
              <a:t>.</a:t>
            </a:r>
          </a:p>
          <a:p>
            <a:pPr marR="60315">
              <a:lnSpc>
                <a:spcPct val="118000"/>
              </a:lnSpc>
              <a:buSzPts val="1100"/>
            </a:pPr>
            <a:endParaRPr dirty="0"/>
          </a:p>
          <a:p>
            <a:pPr marR="60315">
              <a:lnSpc>
                <a:spcPct val="118000"/>
              </a:lnSpc>
              <a:buSzPts val="1100"/>
            </a:pPr>
            <a:r>
              <a:rPr dirty="0"/>
              <a:t>Los </a:t>
            </a:r>
            <a:r>
              <a:rPr dirty="0" err="1"/>
              <a:t>anticonceptivos</a:t>
            </a:r>
            <a:r>
              <a:rPr dirty="0"/>
              <a:t> de </a:t>
            </a:r>
            <a:r>
              <a:rPr dirty="0" err="1"/>
              <a:t>emergencia</a:t>
            </a:r>
            <a:r>
              <a:rPr dirty="0"/>
              <a:t> son MUY </a:t>
            </a:r>
            <a:r>
              <a:rPr dirty="0" err="1"/>
              <a:t>SEGUROS</a:t>
            </a:r>
            <a:r>
              <a:rPr dirty="0"/>
              <a:t> y no </a:t>
            </a:r>
            <a:r>
              <a:rPr dirty="0" err="1"/>
              <a:t>perjudican</a:t>
            </a:r>
            <a:r>
              <a:rPr dirty="0"/>
              <a:t> al </a:t>
            </a:r>
            <a:r>
              <a:rPr dirty="0" err="1"/>
              <a:t>embarazo</a:t>
            </a:r>
            <a:r>
              <a:rPr dirty="0"/>
              <a:t>. En </a:t>
            </a:r>
            <a:r>
              <a:rPr dirty="0" err="1"/>
              <a:t>caso</a:t>
            </a:r>
            <a:r>
              <a:rPr dirty="0"/>
              <a:t> de </a:t>
            </a:r>
            <a:r>
              <a:rPr dirty="0" err="1"/>
              <a:t>duda</a:t>
            </a:r>
            <a:r>
              <a:rPr dirty="0"/>
              <a:t>, </a:t>
            </a:r>
            <a:r>
              <a:rPr dirty="0" err="1"/>
              <a:t>proporcione</a:t>
            </a:r>
            <a:r>
              <a:rPr dirty="0"/>
              <a:t> </a:t>
            </a:r>
            <a:r>
              <a:rPr dirty="0" err="1"/>
              <a:t>anticonceptivos</a:t>
            </a:r>
            <a:r>
              <a:rPr dirty="0"/>
              <a:t> de </a:t>
            </a:r>
            <a:r>
              <a:rPr dirty="0" err="1"/>
              <a:t>emergencia</a:t>
            </a:r>
            <a:r>
              <a:rPr dirty="0"/>
              <a:t>.  </a:t>
            </a:r>
          </a:p>
          <a:p>
            <a:pPr marR="60315">
              <a:lnSpc>
                <a:spcPct val="118000"/>
              </a:lnSpc>
              <a:buSzPts val="1100"/>
            </a:pPr>
            <a:endParaRPr dirty="0"/>
          </a:p>
          <a:p>
            <a:pPr marR="60315">
              <a:lnSpc>
                <a:spcPct val="118000"/>
              </a:lnSpc>
              <a:buClr>
                <a:srgbClr val="000000"/>
              </a:buClr>
              <a:buSzPts val="1100"/>
            </a:pPr>
            <a:r>
              <a:rPr dirty="0"/>
              <a:t>La </a:t>
            </a:r>
            <a:r>
              <a:rPr dirty="0" err="1"/>
              <a:t>anticonceptivos</a:t>
            </a:r>
            <a:r>
              <a:rPr dirty="0"/>
              <a:t> de </a:t>
            </a:r>
            <a:r>
              <a:rPr dirty="0" err="1"/>
              <a:t>emergencia</a:t>
            </a:r>
            <a:r>
              <a:rPr dirty="0"/>
              <a:t> </a:t>
            </a:r>
            <a:r>
              <a:rPr dirty="0" err="1">
                <a:latin typeface="Helvetica Neue"/>
                <a:ea typeface="Helvetica Neue"/>
                <a:cs typeface="Helvetica Neue"/>
                <a:sym typeface="Helvetica Neue"/>
              </a:rPr>
              <a:t>pueden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ofrecerse</a:t>
            </a:r>
            <a:r>
              <a:rPr dirty="0">
                <a:latin typeface="Helvetica Neue"/>
                <a:ea typeface="Helvetica Neue"/>
                <a:cs typeface="Helvetica Neue"/>
                <a:sym typeface="Helvetica Neue"/>
              </a:rPr>
              <a:t> a las </a:t>
            </a:r>
            <a:r>
              <a:rPr dirty="0" err="1">
                <a:latin typeface="Helvetica Neue"/>
                <a:ea typeface="Helvetica Neue"/>
                <a:cs typeface="Helvetica Neue"/>
                <a:sym typeface="Helvetica Neue"/>
              </a:rPr>
              <a:t>niñas</a:t>
            </a:r>
            <a:r>
              <a:rPr dirty="0">
                <a:latin typeface="Helvetica Neue"/>
                <a:ea typeface="Helvetica Neue"/>
                <a:cs typeface="Helvetica Neue"/>
                <a:sym typeface="Helvetica Neue"/>
              </a:rPr>
              <a:t> que </a:t>
            </a:r>
            <a:r>
              <a:rPr dirty="0" err="1">
                <a:latin typeface="Helvetica Neue"/>
                <a:ea typeface="Helvetica Neue"/>
                <a:cs typeface="Helvetica Neue"/>
                <a:sym typeface="Helvetica Neue"/>
              </a:rPr>
              <a:t>han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alcanzado</a:t>
            </a:r>
            <a:r>
              <a:rPr dirty="0">
                <a:latin typeface="Helvetica Neue"/>
                <a:ea typeface="Helvetica Neue"/>
                <a:cs typeface="Helvetica Neue"/>
                <a:sym typeface="Helvetica Neue"/>
              </a:rPr>
              <a:t> la </a:t>
            </a:r>
            <a:r>
              <a:rPr dirty="0" err="1">
                <a:latin typeface="Helvetica Neue"/>
                <a:ea typeface="Helvetica Neue"/>
                <a:cs typeface="Helvetica Neue"/>
                <a:sym typeface="Helvetica Neue"/>
              </a:rPr>
              <a:t>menarquia</a:t>
            </a:r>
            <a:r>
              <a:rPr dirty="0">
                <a:latin typeface="Helvetica Neue"/>
                <a:ea typeface="Helvetica Neue"/>
                <a:cs typeface="Helvetica Neue"/>
                <a:sym typeface="Helvetica Neue"/>
              </a:rPr>
              <a:t> (es </a:t>
            </a:r>
            <a:r>
              <a:rPr dirty="0" err="1">
                <a:latin typeface="Helvetica Neue"/>
                <a:ea typeface="Helvetica Neue"/>
                <a:cs typeface="Helvetica Neue"/>
                <a:sym typeface="Helvetica Neue"/>
              </a:rPr>
              <a:t>decir</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después</a:t>
            </a:r>
            <a:r>
              <a:rPr dirty="0">
                <a:latin typeface="Helvetica Neue"/>
                <a:ea typeface="Helvetica Neue"/>
                <a:cs typeface="Helvetica Neue"/>
                <a:sym typeface="Helvetica Neue"/>
              </a:rPr>
              <a:t> de la </a:t>
            </a:r>
            <a:r>
              <a:rPr dirty="0" err="1">
                <a:latin typeface="Helvetica Neue"/>
                <a:ea typeface="Helvetica Neue"/>
                <a:cs typeface="Helvetica Neue"/>
                <a:sym typeface="Helvetica Neue"/>
              </a:rPr>
              <a:t>menarquia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así</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como</a:t>
            </a:r>
            <a:r>
              <a:rPr dirty="0">
                <a:latin typeface="Helvetica Neue"/>
                <a:ea typeface="Helvetica Neue"/>
                <a:cs typeface="Helvetica Neue"/>
                <a:sym typeface="Helvetica Neue"/>
              </a:rPr>
              <a:t> a las que se </a:t>
            </a:r>
            <a:r>
              <a:rPr dirty="0" err="1">
                <a:latin typeface="Helvetica Neue"/>
                <a:ea typeface="Helvetica Neue"/>
                <a:cs typeface="Helvetica Neue"/>
                <a:sym typeface="Helvetica Neue"/>
              </a:rPr>
              <a:t>encuentran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en</a:t>
            </a:r>
            <a:r>
              <a:rPr dirty="0">
                <a:latin typeface="Helvetica Neue"/>
                <a:ea typeface="Helvetica Neue"/>
                <a:cs typeface="Helvetica Neue"/>
                <a:sym typeface="Helvetica Neue"/>
              </a:rPr>
              <a:t> las </a:t>
            </a:r>
            <a:r>
              <a:rPr dirty="0" err="1">
                <a:latin typeface="Helvetica Neue"/>
                <a:ea typeface="Helvetica Neue"/>
                <a:cs typeface="Helvetica Neue"/>
                <a:sym typeface="Helvetica Neue"/>
              </a:rPr>
              <a:t>primeras</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etapas</a:t>
            </a:r>
            <a:r>
              <a:rPr dirty="0">
                <a:latin typeface="Helvetica Neue"/>
                <a:ea typeface="Helvetica Neue"/>
                <a:cs typeface="Helvetica Neue"/>
                <a:sym typeface="Helvetica Neue"/>
              </a:rPr>
              <a:t> de la </a:t>
            </a:r>
            <a:r>
              <a:rPr dirty="0" err="1">
                <a:latin typeface="Helvetica Neue"/>
                <a:ea typeface="Helvetica Neue"/>
                <a:cs typeface="Helvetica Neue"/>
                <a:sym typeface="Helvetica Neue"/>
              </a:rPr>
              <a:t>pubertad</a:t>
            </a:r>
            <a:r>
              <a:rPr dirty="0">
                <a:latin typeface="Helvetica Neue"/>
                <a:ea typeface="Helvetica Neue"/>
                <a:cs typeface="Helvetica Neue"/>
                <a:sym typeface="Helvetica Neue"/>
              </a:rPr>
              <a:t> (es </a:t>
            </a:r>
            <a:r>
              <a:rPr dirty="0" err="1">
                <a:latin typeface="Helvetica Neue"/>
                <a:ea typeface="Helvetica Neue"/>
                <a:cs typeface="Helvetica Neue"/>
                <a:sym typeface="Helvetica Neue"/>
              </a:rPr>
              <a:t>decir</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han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alcanzado</a:t>
            </a:r>
            <a:r>
              <a:rPr dirty="0">
                <a:latin typeface="Helvetica Neue"/>
                <a:ea typeface="Helvetica Neue"/>
                <a:cs typeface="Helvetica Neue"/>
                <a:sym typeface="Helvetica Neue"/>
              </a:rPr>
              <a:t> la </a:t>
            </a:r>
            <a:r>
              <a:rPr dirty="0" err="1">
                <a:latin typeface="Helvetica Neue"/>
                <a:ea typeface="Helvetica Neue"/>
                <a:cs typeface="Helvetica Neue"/>
                <a:sym typeface="Helvetica Neue"/>
              </a:rPr>
              <a:t>etapa</a:t>
            </a:r>
            <a:r>
              <a:rPr dirty="0">
                <a:latin typeface="Helvetica Neue"/>
                <a:ea typeface="Helvetica Neue"/>
                <a:cs typeface="Helvetica Neue"/>
                <a:sym typeface="Helvetica Neue"/>
              </a:rPr>
              <a:t> 2 o 3 de la </a:t>
            </a:r>
            <a:r>
              <a:rPr dirty="0" err="1">
                <a:latin typeface="Helvetica Neue"/>
                <a:ea typeface="Helvetica Neue"/>
                <a:cs typeface="Helvetica Neue"/>
                <a:sym typeface="Helvetica Neue"/>
              </a:rPr>
              <a:t>escala</a:t>
            </a:r>
            <a:r>
              <a:rPr dirty="0">
                <a:latin typeface="Helvetica Neue"/>
                <a:ea typeface="Helvetica Neue"/>
                <a:cs typeface="Helvetica Neue"/>
                <a:sym typeface="Helvetica Neue"/>
              </a:rPr>
              <a:t> de Tanner) sin </a:t>
            </a:r>
            <a:r>
              <a:rPr dirty="0" err="1">
                <a:latin typeface="Helvetica Neue"/>
                <a:ea typeface="Helvetica Neue"/>
                <a:cs typeface="Helvetica Neue"/>
                <a:sym typeface="Helvetica Neue"/>
              </a:rPr>
              <a:t>ninguna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restricción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siempre</a:t>
            </a:r>
            <a:r>
              <a:rPr dirty="0">
                <a:latin typeface="Helvetica Neue"/>
                <a:ea typeface="Helvetica Neue"/>
                <a:cs typeface="Helvetica Neue"/>
                <a:sym typeface="Helvetica Neue"/>
              </a:rPr>
              <a:t> que </a:t>
            </a:r>
            <a:r>
              <a:rPr dirty="0" err="1">
                <a:latin typeface="Helvetica Neue"/>
                <a:ea typeface="Helvetica Neue"/>
                <a:cs typeface="Helvetica Neue"/>
                <a:sym typeface="Helvetica Neue"/>
              </a:rPr>
              <a:t>acudan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en</a:t>
            </a:r>
            <a:r>
              <a:rPr dirty="0">
                <a:latin typeface="Helvetica Neue"/>
                <a:ea typeface="Helvetica Neue"/>
                <a:cs typeface="Helvetica Neue"/>
                <a:sym typeface="Helvetica Neue"/>
              </a:rPr>
              <a:t> las 120 horas (5 días) </a:t>
            </a:r>
            <a:r>
              <a:rPr dirty="0" err="1">
                <a:latin typeface="Helvetica Neue"/>
                <a:ea typeface="Helvetica Neue"/>
                <a:cs typeface="Helvetica Neue"/>
                <a:sym typeface="Helvetica Neue"/>
              </a:rPr>
              <a:t>siguientes</a:t>
            </a:r>
            <a:r>
              <a:rPr dirty="0">
                <a:latin typeface="Helvetica Neue"/>
                <a:ea typeface="Helvetica Neue"/>
                <a:cs typeface="Helvetica Neue"/>
                <a:sym typeface="Helvetica Neue"/>
              </a:rPr>
              <a:t> a la </a:t>
            </a:r>
            <a:r>
              <a:rPr dirty="0" err="1">
                <a:latin typeface="Helvetica Neue"/>
                <a:ea typeface="Helvetica Neue"/>
                <a:cs typeface="Helvetica Neue"/>
                <a:sym typeface="Helvetica Neue"/>
              </a:rPr>
              <a:t>violación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véase</a:t>
            </a:r>
            <a:r>
              <a:rPr dirty="0">
                <a:latin typeface="Helvetica Neue"/>
                <a:ea typeface="Helvetica Neue"/>
                <a:cs typeface="Helvetica Neue"/>
                <a:sym typeface="Helvetica Neue"/>
              </a:rPr>
              <a:t> la </a:t>
            </a:r>
            <a:r>
              <a:rPr dirty="0" err="1">
                <a:latin typeface="Helvetica Neue"/>
                <a:ea typeface="Helvetica Neue"/>
                <a:cs typeface="Helvetica Neue"/>
                <a:sym typeface="Helvetica Neue"/>
              </a:rPr>
              <a:t>pág</a:t>
            </a:r>
            <a:r>
              <a:rPr dirty="0">
                <a:latin typeface="Helvetica Neue"/>
                <a:ea typeface="Helvetica Neue"/>
                <a:cs typeface="Helvetica Neue"/>
                <a:sym typeface="Helvetica Neue"/>
              </a:rPr>
              <a:t>. 39 de las Directrices </a:t>
            </a:r>
            <a:r>
              <a:rPr dirty="0" err="1">
                <a:latin typeface="Helvetica Neue"/>
                <a:ea typeface="Helvetica Neue"/>
                <a:cs typeface="Helvetica Neue"/>
                <a:sym typeface="Helvetica Neue"/>
              </a:rPr>
              <a:t>en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materia</a:t>
            </a:r>
            <a:r>
              <a:rPr dirty="0">
                <a:latin typeface="Helvetica Neue"/>
                <a:ea typeface="Helvetica Neue"/>
                <a:cs typeface="Helvetica Neue"/>
                <a:sym typeface="Helvetica Neue"/>
              </a:rPr>
              <a:t> de </a:t>
            </a:r>
            <a:r>
              <a:rPr dirty="0" err="1">
                <a:latin typeface="Helvetica Neue"/>
                <a:ea typeface="Helvetica Neue"/>
                <a:cs typeface="Helvetica Neue"/>
                <a:sym typeface="Helvetica Neue"/>
              </a:rPr>
              <a:t>manejo</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clínico</a:t>
            </a:r>
            <a:r>
              <a:rPr dirty="0">
                <a:latin typeface="Helvetica Neue"/>
                <a:ea typeface="Helvetica Neue"/>
                <a:cs typeface="Helvetica Neue"/>
                <a:sym typeface="Helvetica Neue"/>
              </a:rPr>
              <a:t> de la </a:t>
            </a:r>
            <a:r>
              <a:rPr dirty="0" err="1">
                <a:latin typeface="Helvetica Neue"/>
                <a:ea typeface="Helvetica Neue"/>
                <a:cs typeface="Helvetica Neue"/>
                <a:sym typeface="Helvetica Neue"/>
              </a:rPr>
              <a:t>violación</a:t>
            </a:r>
            <a:r>
              <a:rPr dirty="0">
                <a:latin typeface="Helvetica Neue"/>
                <a:ea typeface="Helvetica Neue"/>
                <a:cs typeface="Helvetica Neue"/>
                <a:sym typeface="Helvetica Neue"/>
              </a:rPr>
              <a:t> y </a:t>
            </a:r>
            <a:r>
              <a:rPr dirty="0" err="1">
                <a:latin typeface="Helvetica Neue"/>
                <a:ea typeface="Helvetica Neue"/>
                <a:cs typeface="Helvetica Neue"/>
                <a:sym typeface="Helvetica Neue"/>
              </a:rPr>
              <a:t>violencia</a:t>
            </a:r>
            <a:r>
              <a:rPr dirty="0">
                <a:latin typeface="Helvetica Neue"/>
                <a:ea typeface="Helvetica Neue"/>
                <a:cs typeface="Helvetica Neue"/>
                <a:sym typeface="Helvetica Neue"/>
              </a:rPr>
              <a:t> de pareja, </a:t>
            </a:r>
            <a:r>
              <a:rPr dirty="0" err="1">
                <a:latin typeface="Helvetica Neue"/>
                <a:ea typeface="Helvetica Neue"/>
                <a:cs typeface="Helvetica Neue"/>
                <a:sym typeface="Helvetica Neue"/>
              </a:rPr>
              <a:t>parte</a:t>
            </a:r>
            <a:r>
              <a:rPr dirty="0">
                <a:latin typeface="Helvetica Neue"/>
                <a:ea typeface="Helvetica Neue"/>
                <a:cs typeface="Helvetica Neue"/>
                <a:sym typeface="Helvetica Neue"/>
              </a:rPr>
              <a:t> 3 de la </a:t>
            </a:r>
            <a:r>
              <a:rPr dirty="0" err="1">
                <a:latin typeface="Helvetica Neue"/>
                <a:ea typeface="Helvetica Neue"/>
                <a:cs typeface="Helvetica Neue"/>
                <a:sym typeface="Helvetica Neue"/>
              </a:rPr>
              <a:t>directriz</a:t>
            </a:r>
            <a:r>
              <a:rPr dirty="0">
                <a:latin typeface="Helvetica Neue"/>
                <a:ea typeface="Helvetica Neue"/>
                <a:cs typeface="Helvetica Neue"/>
                <a:sym typeface="Helvetica Neue"/>
              </a:rPr>
              <a:t> , paso 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2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4" name="Google Shape;1904;p21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2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4" name="Google Shape;1914;p21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defRPr b="1"/>
            </a:pPr>
            <a:r>
              <a:t>Notas para el facilitador:</a:t>
            </a:r>
          </a:p>
          <a:p>
            <a:pPr marR="60315">
              <a:lnSpc>
                <a:spcPct val="118000"/>
              </a:lnSpc>
              <a:buSzPts val="1100"/>
            </a:pPr>
            <a:r>
              <a:t>Véase el anexo 7 de las Directrices en materia de manejo clínico de la violación y violencia de pareja.</a:t>
            </a:r>
          </a:p>
          <a:p>
            <a:pPr marR="60315">
              <a:lnSpc>
                <a:spcPct val="118000"/>
              </a:lnSpc>
              <a:buSzPts val="1100"/>
            </a:pPr>
            <a:endParaRPr/>
          </a:p>
          <a:p>
            <a:pPr marR="60315">
              <a:lnSpc>
                <a:spcPct val="118000"/>
              </a:lnSpc>
              <a:buSzPts val="1100"/>
            </a:pPr>
            <a:r>
              <a:t>El anexo 7 de las </a:t>
            </a:r>
            <a:r>
              <a:rPr i="1"/>
              <a:t>Directrices para la elaboración de protocolos en emergencias humanitarias</a:t>
            </a:r>
            <a:r>
              <a:t> contiene protocolos detallados relativos a los anticonceptivos de emergencia.  </a:t>
            </a:r>
          </a:p>
          <a:p>
            <a:pPr marR="60315">
              <a:lnSpc>
                <a:spcPct val="118000"/>
              </a:lnSpc>
              <a:buSzPts val="1100"/>
            </a:pPr>
            <a:endParaRPr/>
          </a:p>
          <a:p>
            <a:pPr marR="60315">
              <a:lnSpc>
                <a:spcPct val="118000"/>
              </a:lnSpc>
              <a:buSzPts val="1100"/>
            </a:pPr>
            <a:r>
              <a:t>Si no se dispone de paquetes oficiales de anticonceptivos de emergencia, pueden proporcionar dosis a partir de anticonceptivos orales que probablemente haya en el dispensario de planificación familiar de su centro.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2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8" name="Google Shape;1928;p22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t>título</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t>Sesión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t>Haga clic para editar el estilo del título maestro</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t>Haga clic para editar los estilos del texto maestro</a:t>
            </a:r>
          </a:p>
          <a:p>
            <a:pPr lvl="1"/>
            <a:r>
              <a:t>Segundo nivel</a:t>
            </a:r>
          </a:p>
          <a:p>
            <a:pPr lvl="2"/>
            <a:r>
              <a:t>Tercer nivel</a:t>
            </a:r>
          </a:p>
          <a:p>
            <a:pPr lvl="3"/>
            <a:r>
              <a:t>Cuarto nivel</a:t>
            </a:r>
          </a:p>
          <a:p>
            <a:pPr lvl="4"/>
            <a:r>
              <a:t>Quinto nivel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t>Haga clic para editar el estilo del título maestro</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Haga clic para editar el estilo del subtítulo maestro</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862315" cy="720000"/>
            <a:chOff x="3564226" y="288000"/>
            <a:chExt cx="4862315"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5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00222"/>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t>Ejercicio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del título maestro</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los estilos del texto maestro</a:t>
            </a:r>
          </a:p>
          <a:p>
            <a:pPr lvl="1"/>
            <a:r>
              <a:t>Segundo nivel</a:t>
            </a:r>
          </a:p>
          <a:p>
            <a:pPr lvl="2"/>
            <a:r>
              <a:t>Tercer nivel</a:t>
            </a:r>
          </a:p>
          <a:p>
            <a:pPr lvl="3"/>
            <a:r>
              <a:t>Cuarto nivel</a:t>
            </a:r>
          </a:p>
          <a:p>
            <a:pPr lvl="4"/>
            <a:r>
              <a:t>Quinto nivel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76232"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del título maestro</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los estilos del texto maestro</a:t>
            </a:r>
          </a:p>
          <a:p>
            <a:pPr lvl="1"/>
            <a:r>
              <a:t>Segundo nivel</a:t>
            </a:r>
          </a:p>
          <a:p>
            <a:pPr lvl="2"/>
            <a:r>
              <a:t>Tercer nivel</a:t>
            </a:r>
          </a:p>
          <a:p>
            <a:pPr lvl="3"/>
            <a:r>
              <a:t>Cuarto nivel</a:t>
            </a:r>
          </a:p>
          <a:p>
            <a:pPr lvl="4"/>
            <a:r>
              <a:t>Quinto nivel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unfpa.org/sites/default/files/resource-pdf/MISP-Reference-English.pdf" TargetMode="External"/><Relationship Id="rId2" Type="http://schemas.openxmlformats.org/officeDocument/2006/relationships/hyperlink" Target="https://iris.who.int/bitstream/handle/10665/365350/WER9750-eng-fre.pdf"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5D2D-4859-1819-96D8-51EDE47B99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D61FC6-E2E5-B8EC-9059-D4C1AC4FD7B4}"/>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35" name="Rectangle 34">
            <a:extLst>
              <a:ext uri="{FF2B5EF4-FFF2-40B4-BE49-F238E27FC236}">
                <a16:creationId xmlns:a16="http://schemas.microsoft.com/office/drawing/2014/main" id="{537DE249-B3CB-5448-F24B-59E005EEFBEF}"/>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4" name="ZoneTexte 6">
            <a:extLst>
              <a:ext uri="{FF2B5EF4-FFF2-40B4-BE49-F238E27FC236}">
                <a16:creationId xmlns:a16="http://schemas.microsoft.com/office/drawing/2014/main" id="{8A1D223C-F91E-6F56-0091-4095D37E20B2}"/>
              </a:ext>
            </a:extLst>
          </p:cNvPr>
          <p:cNvSpPr txBox="1"/>
          <p:nvPr/>
        </p:nvSpPr>
        <p:spPr>
          <a:xfrm>
            <a:off x="6719274" y="1736229"/>
            <a:ext cx="5138578" cy="2662267"/>
          </a:xfrm>
          <a:prstGeom prst="rect">
            <a:avLst/>
          </a:prstGeom>
          <a:noFill/>
          <a:ln>
            <a:noFill/>
          </a:ln>
        </p:spPr>
        <p:txBody>
          <a:bodyPr wrap="square">
            <a:spAutoFit/>
          </a:bodyPr>
          <a:lstStyle/>
          <a:p>
            <a:pPr>
              <a:spcAft>
                <a:spcPts val="600"/>
              </a:spcAft>
              <a:defRPr sz="3000" b="1">
                <a:solidFill>
                  <a:schemeClr val="accent1"/>
                </a:solidFill>
                <a:latin typeface="Calibri" panose="020F0502020204030204" pitchFamily="34" charset="0"/>
                <a:cs typeface="Calibri" panose="020F0502020204030204" pitchFamily="34" charset="0"/>
              </a:defRPr>
            </a:pPr>
            <a:r>
              <a:rPr lang="es-CO" noProof="0" dirty="0"/>
              <a:t>Manejo clínico de las personas sobrevivientes de violación </a:t>
            </a:r>
            <a:br>
              <a:rPr lang="es-CO" noProof="0" dirty="0"/>
            </a:br>
            <a:r>
              <a:rPr lang="es-CO" noProof="0" dirty="0"/>
              <a:t>y de violencia de pareja </a:t>
            </a:r>
            <a:br>
              <a:rPr lang="es-CO" noProof="0" dirty="0"/>
            </a:br>
            <a:r>
              <a:rPr lang="es-CO" noProof="0" dirty="0"/>
              <a:t>en situaciones de emergencia </a:t>
            </a:r>
          </a:p>
          <a:p>
            <a:pPr>
              <a:defRPr sz="2100">
                <a:solidFill>
                  <a:schemeClr val="accent2"/>
                </a:solidFill>
                <a:latin typeface="Calibri" panose="020F0502020204030204" pitchFamily="34" charset="0"/>
                <a:cs typeface="Calibri" panose="020F0502020204030204" pitchFamily="34" charset="0"/>
              </a:defRPr>
            </a:pPr>
            <a:r>
              <a:rPr lang="es-CO" noProof="0" dirty="0"/>
              <a:t>Programa de capacitación para los prestadores de servicios de salud</a:t>
            </a:r>
          </a:p>
        </p:txBody>
      </p:sp>
      <p:sp>
        <p:nvSpPr>
          <p:cNvPr id="6" name="Title 9">
            <a:extLst>
              <a:ext uri="{FF2B5EF4-FFF2-40B4-BE49-F238E27FC236}">
                <a16:creationId xmlns:a16="http://schemas.microsoft.com/office/drawing/2014/main" id="{86F96B46-E8CF-5D64-4EC0-C6F8DFA70922}"/>
              </a:ext>
            </a:extLst>
          </p:cNvPr>
          <p:cNvSpPr>
            <a:spLocks noGrp="1"/>
          </p:cNvSpPr>
          <p:nvPr>
            <p:ph type="ctrTitle"/>
          </p:nvPr>
        </p:nvSpPr>
        <p:spPr>
          <a:xfrm>
            <a:off x="6712617" y="4792635"/>
            <a:ext cx="5245604" cy="541871"/>
          </a:xfrm>
        </p:spPr>
        <p:txBody>
          <a:bodyPr anchor="t">
            <a:noAutofit/>
          </a:bodyPr>
          <a:lstStyle>
            <a:lvl1pPr>
              <a:defRPr>
                <a:solidFill>
                  <a:schemeClr val="accent1">
                    <a:lumMod val="60000"/>
                    <a:lumOff val="40000"/>
                  </a:schemeClr>
                </a:solidFill>
              </a:defRPr>
            </a:lvl1pPr>
          </a:lstStyle>
          <a:p>
            <a:pPr rtl="0">
              <a:defRPr sz="2800" cap="all">
                <a:solidFill>
                  <a:schemeClr val="bg1"/>
                </a:solidFill>
                <a:latin typeface="Calibri" panose="020F0502020204030204" pitchFamily="34" charset="0"/>
                <a:cs typeface="Calibri" panose="020F0502020204030204" pitchFamily="34" charset="0"/>
              </a:defRPr>
            </a:pPr>
            <a:r>
              <a:rPr lang="es-CO" noProof="0" dirty="0"/>
              <a:t>Presentación con diapositivas </a:t>
            </a:r>
          </a:p>
        </p:txBody>
      </p:sp>
      <p:sp>
        <p:nvSpPr>
          <p:cNvPr id="2" name="Rectangle 1">
            <a:extLst>
              <a:ext uri="{FF2B5EF4-FFF2-40B4-BE49-F238E27FC236}">
                <a16:creationId xmlns:a16="http://schemas.microsoft.com/office/drawing/2014/main" id="{596A4054-5693-1B6F-FFFE-C3AA7BE009DE}"/>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pic>
        <p:nvPicPr>
          <p:cNvPr id="37" name="Picture 36" descr="A black and white world map  Description automatically generated">
            <a:extLst>
              <a:ext uri="{FF2B5EF4-FFF2-40B4-BE49-F238E27FC236}">
                <a16:creationId xmlns:a16="http://schemas.microsoft.com/office/drawing/2014/main" id="{5789F789-7C03-1186-9A73-0F45476BD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9F9204B5-A339-075B-A23E-C81D484E96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3ACE4A55-B8BC-BC6D-F36E-B2AA14BB162E}"/>
              </a:ext>
            </a:extLst>
          </p:cNvPr>
          <p:cNvGrpSpPr/>
          <p:nvPr/>
        </p:nvGrpSpPr>
        <p:grpSpPr>
          <a:xfrm>
            <a:off x="6766398" y="6018223"/>
            <a:ext cx="983226" cy="415055"/>
            <a:chOff x="5121785" y="6180774"/>
            <a:chExt cx="1116156" cy="471170"/>
          </a:xfrm>
        </p:grpSpPr>
        <p:grpSp>
          <p:nvGrpSpPr>
            <p:cNvPr id="24" name="Group 23">
              <a:extLst>
                <a:ext uri="{FF2B5EF4-FFF2-40B4-BE49-F238E27FC236}">
                  <a16:creationId xmlns:a16="http://schemas.microsoft.com/office/drawing/2014/main" id="{0EEF2EEB-AE8E-B44E-F473-D4463A9C744A}"/>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069F04F5-FED8-C3DC-95F7-A6066FD1DF8E}"/>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29" name="Graphic 23">
                <a:extLst>
                  <a:ext uri="{FF2B5EF4-FFF2-40B4-BE49-F238E27FC236}">
                    <a16:creationId xmlns:a16="http://schemas.microsoft.com/office/drawing/2014/main" id="{F0F33AC2-C78F-B8E8-9C8F-AFF906E36199}"/>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0" name="Graphic 24">
                <a:extLst>
                  <a:ext uri="{FF2B5EF4-FFF2-40B4-BE49-F238E27FC236}">
                    <a16:creationId xmlns:a16="http://schemas.microsoft.com/office/drawing/2014/main" id="{6A2D30B3-48FD-25EB-47CF-299F2C3ADC7A}"/>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pic>
            <p:nvPicPr>
              <p:cNvPr id="31" name="Image 25">
                <a:extLst>
                  <a:ext uri="{FF2B5EF4-FFF2-40B4-BE49-F238E27FC236}">
                    <a16:creationId xmlns:a16="http://schemas.microsoft.com/office/drawing/2014/main" id="{827FD58B-A155-2C5F-7CB9-244C0C414117}"/>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7D420141-B4E5-5968-5AE9-64222F7572D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3" name="Graphic 27">
                <a:extLst>
                  <a:ext uri="{FF2B5EF4-FFF2-40B4-BE49-F238E27FC236}">
                    <a16:creationId xmlns:a16="http://schemas.microsoft.com/office/drawing/2014/main" id="{08B8C82B-7D27-F83F-8D4A-4AD65DC83559}"/>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4" name="Graphic 28">
                <a:extLst>
                  <a:ext uri="{FF2B5EF4-FFF2-40B4-BE49-F238E27FC236}">
                    <a16:creationId xmlns:a16="http://schemas.microsoft.com/office/drawing/2014/main" id="{15B870F1-4553-F2CA-B152-1897792B31D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6" name="Graphic 29">
                <a:extLst>
                  <a:ext uri="{FF2B5EF4-FFF2-40B4-BE49-F238E27FC236}">
                    <a16:creationId xmlns:a16="http://schemas.microsoft.com/office/drawing/2014/main" id="{F1889D38-A506-DF4A-AB8D-29B17E0CFAB3}"/>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8" name="Graphic 30">
                <a:extLst>
                  <a:ext uri="{FF2B5EF4-FFF2-40B4-BE49-F238E27FC236}">
                    <a16:creationId xmlns:a16="http://schemas.microsoft.com/office/drawing/2014/main" id="{812B6044-9BA0-A505-7709-4F2E36EB3C58}"/>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40" name="Graphic 31">
                <a:extLst>
                  <a:ext uri="{FF2B5EF4-FFF2-40B4-BE49-F238E27FC236}">
                    <a16:creationId xmlns:a16="http://schemas.microsoft.com/office/drawing/2014/main" id="{B9921889-796E-FA26-1262-72100E57EA91}"/>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grpSp>
        <p:pic>
          <p:nvPicPr>
            <p:cNvPr id="25" name="Image 32">
              <a:extLst>
                <a:ext uri="{FF2B5EF4-FFF2-40B4-BE49-F238E27FC236}">
                  <a16:creationId xmlns:a16="http://schemas.microsoft.com/office/drawing/2014/main" id="{5D3D602B-DBBA-FFF3-5495-66F039555618}"/>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5C8BF35A-6E76-0930-C265-DFAE3A546C59}"/>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CO" noProof="0" dirty="0"/>
          </a:p>
        </p:txBody>
      </p:sp>
    </p:spTree>
    <p:extLst>
      <p:ext uri="{BB962C8B-B14F-4D97-AF65-F5344CB8AC3E}">
        <p14:creationId xmlns:p14="http://schemas.microsoft.com/office/powerpoint/2010/main" val="4098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2" name="Google Shape;1942;p221"/>
          <p:cNvSpPr txBox="1"/>
          <p:nvPr/>
        </p:nvSpPr>
        <p:spPr>
          <a:xfrm>
            <a:off x="0" y="0"/>
            <a:ext cx="12192000" cy="1169233"/>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Cuándo hacer la prueba y cuándo administrar la PPE</a:t>
            </a:r>
            <a:endParaRPr lang="es-CO" sz="3400" b="1" noProof="0" dirty="0">
              <a:solidFill>
                <a:schemeClr val="accent3"/>
              </a:solidFill>
              <a:latin typeface="+mj-lt"/>
              <a:cs typeface="Arial"/>
              <a:sym typeface="Arial"/>
            </a:endParaRPr>
          </a:p>
        </p:txBody>
      </p:sp>
      <p:graphicFrame>
        <p:nvGraphicFramePr>
          <p:cNvPr id="1946" name="Google Shape;1946;p221"/>
          <p:cNvGraphicFramePr/>
          <p:nvPr>
            <p:extLst>
              <p:ext uri="{D42A27DB-BD31-4B8C-83A1-F6EECF244321}">
                <p14:modId xmlns:p14="http://schemas.microsoft.com/office/powerpoint/2010/main" val="3014380353"/>
              </p:ext>
            </p:extLst>
          </p:nvPr>
        </p:nvGraphicFramePr>
        <p:xfrm>
          <a:off x="982139" y="944115"/>
          <a:ext cx="10466549" cy="4969769"/>
        </p:xfrm>
        <a:graphic>
          <a:graphicData uri="http://schemas.openxmlformats.org/drawingml/2006/table">
            <a:tbl>
              <a:tblPr firstRow="1" bandRow="1">
                <a:noFill/>
              </a:tblPr>
              <a:tblGrid>
                <a:gridCol w="6394112">
                  <a:extLst>
                    <a:ext uri="{9D8B030D-6E8A-4147-A177-3AD203B41FA5}">
                      <a16:colId xmlns:a16="http://schemas.microsoft.com/office/drawing/2014/main" val="20000"/>
                    </a:ext>
                  </a:extLst>
                </a:gridCol>
                <a:gridCol w="4072437">
                  <a:extLst>
                    <a:ext uri="{9D8B030D-6E8A-4147-A177-3AD203B41FA5}">
                      <a16:colId xmlns:a16="http://schemas.microsoft.com/office/drawing/2014/main" val="20001"/>
                    </a:ext>
                  </a:extLst>
                </a:gridCol>
              </a:tblGrid>
              <a:tr h="629661">
                <a:tc>
                  <a:txBody>
                    <a:bodyPr/>
                    <a:lstStyle/>
                    <a:p>
                      <a:pPr marL="0" marR="0" lvl="0" indent="0" algn="l" rtl="0">
                        <a:lnSpc>
                          <a:spcPct val="100000"/>
                        </a:lnSpc>
                        <a:spcBef>
                          <a:spcPts val="0"/>
                        </a:spcBef>
                        <a:spcAft>
                          <a:spcPts val="0"/>
                        </a:spcAft>
                        <a:buNone/>
                        <a:defRPr sz="2100" b="1">
                          <a:solidFill>
                            <a:schemeClr val="bg1"/>
                          </a:solidFill>
                          <a:latin typeface="Arial" panose="020B0604020202020204" pitchFamily="34" charset="0"/>
                        </a:defRPr>
                      </a:pPr>
                      <a:r>
                        <a:rPr lang="es-CO" sz="2000" noProof="0" dirty="0"/>
                        <a:t>Situación</a:t>
                      </a:r>
                      <a:endParaRPr lang="es-CO" sz="2000" b="1" noProof="0" dirty="0">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l" rtl="0">
                        <a:lnSpc>
                          <a:spcPct val="100000"/>
                        </a:lnSpc>
                        <a:spcBef>
                          <a:spcPts val="0"/>
                        </a:spcBef>
                        <a:spcAft>
                          <a:spcPts val="0"/>
                        </a:spcAft>
                        <a:buNone/>
                        <a:defRPr sz="2100" b="1">
                          <a:solidFill>
                            <a:schemeClr val="bg1"/>
                          </a:solidFill>
                          <a:latin typeface="Arial" panose="020B0604020202020204" pitchFamily="34" charset="0"/>
                        </a:defRPr>
                      </a:pPr>
                      <a:r>
                        <a:rPr lang="es-CO" sz="2000" noProof="0" dirty="0"/>
                        <a:t>Procedimiento recomendado</a:t>
                      </a:r>
                      <a:endParaRPr lang="es-CO" sz="2000" b="1" noProof="0" dirty="0">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59171">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El agresor está infectado por el VIH o se desconoce su estado serológico</a:t>
                      </a: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latin typeface="Arial" panose="020B0604020202020204" pitchFamily="34" charset="0"/>
                        </a:defRPr>
                      </a:pPr>
                      <a:r>
                        <a:rPr lang="es-CO" sz="1800" noProof="0" dirty="0"/>
                        <a:t>Administrar PPE</a:t>
                      </a: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5134">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Se desconoce el estado serológico con respecto al VIH de la persona sobreviviente</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latin typeface="Arial" panose="020B0604020202020204" pitchFamily="34" charset="0"/>
                        </a:defRPr>
                      </a:pPr>
                      <a:r>
                        <a:rPr lang="es-CO" sz="1800" noProof="0" dirty="0"/>
                        <a:t>Ofrecer asesoramiento y diagnóstico del VIH</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4222">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La persona sobreviviente no accede a la prueba</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latin typeface="Arial" panose="020B0604020202020204" pitchFamily="34" charset="0"/>
                        </a:defRPr>
                      </a:pPr>
                      <a:r>
                        <a:rPr lang="es-CO" sz="1800" noProof="0" dirty="0"/>
                        <a:t>Administrar PPE; planificar un seguimiento</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4222">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La persona sobreviviente está infectada por el VIH</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pPr>
                      <a:r>
                        <a:rPr lang="es-CO" sz="2000" b="1" noProof="0" dirty="0">
                          <a:solidFill>
                            <a:schemeClr val="accent3"/>
                          </a:solidFill>
                        </a:rPr>
                        <a:t>No</a:t>
                      </a:r>
                      <a:r>
                        <a:rPr lang="es-CO" sz="2000" noProof="0" dirty="0"/>
                        <a:t> administrar PPE</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0532">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La persona sobreviviente ha estado expuesta a sangre o semen</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latin typeface="Arial" panose="020B0604020202020204" pitchFamily="34" charset="0"/>
                        </a:defRPr>
                      </a:pPr>
                      <a:r>
                        <a:rPr lang="es-CO" sz="1800" noProof="0" dirty="0"/>
                        <a:t>Administrar PPE</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09368">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La persona sobreviviente estaba inconsciente y no recuerda </a:t>
                      </a:r>
                      <a:br>
                        <a:rPr lang="es-CO" sz="1800" noProof="0" dirty="0"/>
                      </a:br>
                      <a:r>
                        <a:rPr lang="es-CO" sz="1800" noProof="0" dirty="0"/>
                        <a:t>lo ocurrido</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latin typeface="Arial" panose="020B0604020202020204" pitchFamily="34" charset="0"/>
                        </a:defRPr>
                      </a:pPr>
                      <a:r>
                        <a:rPr lang="es-CO" sz="1800" noProof="0" dirty="0"/>
                        <a:t>Administrar PPE</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4222">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sz="1800" noProof="0" dirty="0"/>
                        <a:t>La persona sobreviviente ha sufrido una violación grupal</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lnSpc>
                          <a:spcPct val="100000"/>
                        </a:lnSpc>
                        <a:spcBef>
                          <a:spcPts val="0"/>
                        </a:spcBef>
                        <a:spcAft>
                          <a:spcPts val="0"/>
                        </a:spcAft>
                        <a:buClr>
                          <a:schemeClr val="accent3"/>
                        </a:buClr>
                        <a:buFont typeface=".Lucida Grande UI Regular"/>
                        <a:buChar char="►"/>
                        <a:defRPr sz="2000">
                          <a:latin typeface="Arial" panose="020B0604020202020204" pitchFamily="34" charset="0"/>
                        </a:defRPr>
                      </a:pPr>
                      <a:r>
                        <a:rPr lang="es-CO" sz="1800" noProof="0" dirty="0"/>
                        <a:t>Administrar PPE</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EA8FB2FC-CE54-2A73-BC9D-7433D80AE3D1}"/>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11.10</a:t>
            </a:r>
          </a:p>
        </p:txBody>
      </p:sp>
    </p:spTree>
    <p:extLst>
      <p:ext uri="{BB962C8B-B14F-4D97-AF65-F5344CB8AC3E}">
        <p14:creationId xmlns:p14="http://schemas.microsoft.com/office/powerpoint/2010/main" val="223796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2" name="Google Shape;1952;p222"/>
          <p:cNvSpPr txBox="1"/>
          <p:nvPr/>
        </p:nvSpPr>
        <p:spPr>
          <a:xfrm>
            <a:off x="0" y="5552"/>
            <a:ext cx="12192000" cy="1320853"/>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Asesoramiento sobre la PPE</a:t>
            </a:r>
          </a:p>
        </p:txBody>
      </p:sp>
      <p:sp>
        <p:nvSpPr>
          <p:cNvPr id="1956" name="Google Shape;1956;p222"/>
          <p:cNvSpPr txBox="1"/>
          <p:nvPr/>
        </p:nvSpPr>
        <p:spPr>
          <a:xfrm>
            <a:off x="749071" y="1827220"/>
            <a:ext cx="6013679" cy="4018559"/>
          </a:xfrm>
          <a:prstGeom prst="rect">
            <a:avLst/>
          </a:prstGeom>
          <a:noFill/>
          <a:ln>
            <a:noFill/>
          </a:ln>
        </p:spPr>
        <p:txBody>
          <a:bodyPr spcFirstLastPara="1" wrap="square" lIns="0" tIns="60933" rIns="0" bIns="60933" anchor="t" anchorCtr="0">
            <a:normAutofit fontScale="92500"/>
          </a:bodyPr>
          <a:lstStyle/>
          <a:p>
            <a:pPr marL="457189" marR="970256" indent="-457189">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S</a:t>
            </a:r>
            <a:r>
              <a:rPr lang="es-CO" noProof="0" dirty="0"/>
              <a:t>i el VIH es habitual en ese entorno</a:t>
            </a:r>
            <a:endParaRPr lang="es-CO"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S</a:t>
            </a:r>
            <a:r>
              <a:rPr lang="es-CO" noProof="0" dirty="0"/>
              <a:t>i la paciente sabe si el agresor está infectado por el VIH</a:t>
            </a:r>
            <a:endParaRPr lang="es-CO"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Q</a:t>
            </a:r>
            <a:r>
              <a:rPr lang="es-CO" noProof="0" dirty="0" err="1"/>
              <a:t>ue</a:t>
            </a:r>
            <a:r>
              <a:rPr lang="es-CO" noProof="0" dirty="0"/>
              <a:t> la PPE reduce las probabilidades de infección por VIH, pero no es eficaz al 100%</a:t>
            </a:r>
            <a:endParaRPr lang="es-CO"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Q</a:t>
            </a:r>
            <a:r>
              <a:rPr lang="es-CO" noProof="0" dirty="0" err="1"/>
              <a:t>ue</a:t>
            </a:r>
            <a:r>
              <a:rPr lang="es-CO" noProof="0" dirty="0"/>
              <a:t> la mitad de las personas que toman PPE experimentan efectos secundarios (náuseas, cansancio, dolores de cabeza); en el caso de la mayoría de las pacientes, disminuyen al cabo de unos días</a:t>
            </a:r>
            <a:endParaRPr lang="es-CO" noProof="0" dirty="0">
              <a:latin typeface="Arial" panose="020B0604020202020204" pitchFamily="34" charset="0"/>
            </a:endParaRPr>
          </a:p>
        </p:txBody>
      </p:sp>
      <p:sp>
        <p:nvSpPr>
          <p:cNvPr id="1957" name="Google Shape;1957;p222"/>
          <p:cNvSpPr txBox="1"/>
          <p:nvPr/>
        </p:nvSpPr>
        <p:spPr>
          <a:xfrm>
            <a:off x="6342927" y="2561749"/>
            <a:ext cx="5377673" cy="3372031"/>
          </a:xfrm>
          <a:prstGeom prst="rect">
            <a:avLst/>
          </a:prstGeom>
          <a:noFill/>
          <a:ln>
            <a:noFill/>
          </a:ln>
        </p:spPr>
        <p:txBody>
          <a:bodyPr spcFirstLastPara="1" wrap="square" lIns="0" tIns="60933" rIns="0" bIns="60933" anchor="t" anchorCtr="0">
            <a:normAutofit fontScale="85000" lnSpcReduction="10000"/>
          </a:bodyPr>
          <a:lstStyle/>
          <a:p>
            <a:pPr marR="970256">
              <a:lnSpc>
                <a:spcPct val="108000"/>
              </a:lnSpc>
              <a:spcAft>
                <a:spcPts val="800"/>
              </a:spcAft>
              <a:defRPr sz="2200" b="1">
                <a:solidFill>
                  <a:schemeClr val="accent2"/>
                </a:solidFill>
                <a:latin typeface="Arial"/>
                <a:ea typeface="Arial"/>
                <a:cs typeface="Arial"/>
                <a:sym typeface="Arial"/>
              </a:defRPr>
            </a:pPr>
            <a:r>
              <a:rPr lang="es-CO" noProof="0" dirty="0"/>
              <a:t>También:</a:t>
            </a:r>
            <a:endParaRPr lang="es-CO" sz="2200" noProof="0" dirty="0">
              <a:solidFill>
                <a:schemeClr val="accent2"/>
              </a:solidFill>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D</a:t>
            </a:r>
            <a:r>
              <a:rPr lang="es-CO" noProof="0" dirty="0" err="1"/>
              <a:t>ígale</a:t>
            </a:r>
            <a:r>
              <a:rPr lang="es-CO" noProof="0" dirty="0"/>
              <a:t> que el medicamento debe tomarse a diario durante 28 días</a:t>
            </a:r>
            <a:endParaRPr lang="es-CO" sz="20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R</a:t>
            </a:r>
            <a:r>
              <a:rPr lang="es-CO" noProof="0" dirty="0" err="1"/>
              <a:t>ecomiende</a:t>
            </a:r>
            <a:r>
              <a:rPr lang="es-CO" noProof="0" dirty="0"/>
              <a:t> que vuelva a hacerse la prueba de detección del VIH a los 3 o 6 meses, o en ambos plazos</a:t>
            </a:r>
            <a:endParaRPr lang="es-CO" sz="2000" noProof="0" dirty="0">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es-CO" dirty="0"/>
              <a:t>S</a:t>
            </a:r>
            <a:r>
              <a:rPr lang="es-CO" noProof="0" dirty="0"/>
              <a:t>i el resultado de la prueba es positivo:</a:t>
            </a:r>
            <a:endParaRPr lang="es-CO" sz="2000" noProof="0" dirty="0">
              <a:latin typeface="Arial" panose="020B0604020202020204" pitchFamily="34" charset="0"/>
            </a:endParaRPr>
          </a:p>
          <a:p>
            <a:pPr marL="723891" lvl="2" indent="-342900">
              <a:lnSpc>
                <a:spcPct val="108000"/>
              </a:lnSpc>
              <a:spcAft>
                <a:spcPts val="200"/>
              </a:spcAft>
              <a:buClr>
                <a:schemeClr val="accent2"/>
              </a:buClr>
              <a:buSzPct val="100000"/>
              <a:buFont typeface="Arial" panose="020B0604020202020204" pitchFamily="34" charset="0"/>
              <a:buChar char="–"/>
              <a:defRPr sz="2000">
                <a:solidFill>
                  <a:srgbClr val="000000"/>
                </a:solidFill>
                <a:latin typeface="Arial"/>
                <a:ea typeface="Arial"/>
                <a:cs typeface="Arial"/>
                <a:sym typeface="Arial"/>
              </a:defRPr>
            </a:pPr>
            <a:r>
              <a:rPr lang="es-CO" dirty="0"/>
              <a:t>D</a:t>
            </a:r>
            <a:r>
              <a:rPr lang="es-CO" noProof="0" dirty="0" err="1"/>
              <a:t>erívela</a:t>
            </a:r>
            <a:r>
              <a:rPr lang="es-CO" noProof="0" dirty="0"/>
              <a:t> a tratamiento y atención del VIH</a:t>
            </a:r>
            <a:endParaRPr lang="es-CO" sz="2000" noProof="0" dirty="0">
              <a:latin typeface="Arial" panose="020B0604020202020204" pitchFamily="34" charset="0"/>
            </a:endParaRPr>
          </a:p>
          <a:p>
            <a:pPr marL="723891" indent="-342900">
              <a:lnSpc>
                <a:spcPct val="108000"/>
              </a:lnSpc>
              <a:spcAft>
                <a:spcPts val="800"/>
              </a:spcAft>
              <a:buClr>
                <a:schemeClr val="accent2"/>
              </a:buClr>
              <a:buSzPct val="100000"/>
              <a:buFont typeface="Arial" panose="020B0604020202020204" pitchFamily="34" charset="0"/>
              <a:buChar char="–"/>
              <a:defRPr sz="2000">
                <a:solidFill>
                  <a:srgbClr val="000000"/>
                </a:solidFill>
                <a:latin typeface="Arial"/>
                <a:ea typeface="Arial"/>
                <a:cs typeface="Arial"/>
                <a:sym typeface="Arial"/>
              </a:defRPr>
            </a:pPr>
            <a:r>
              <a:rPr lang="es-CO" dirty="0"/>
              <a:t>H</a:t>
            </a:r>
            <a:r>
              <a:rPr lang="es-CO" noProof="0" dirty="0" err="1"/>
              <a:t>aga</a:t>
            </a:r>
            <a:r>
              <a:rPr lang="es-CO" noProof="0" dirty="0"/>
              <a:t> un seguimiento a intervalos regulares</a:t>
            </a:r>
            <a:endParaRPr lang="es-CO" sz="2000" noProof="0" dirty="0">
              <a:latin typeface="Arial" panose="020B0604020202020204" pitchFamily="34" charset="0"/>
            </a:endParaRPr>
          </a:p>
        </p:txBody>
      </p:sp>
      <p:sp>
        <p:nvSpPr>
          <p:cNvPr id="3" name="Rectangle 2">
            <a:extLst>
              <a:ext uri="{FF2B5EF4-FFF2-40B4-BE49-F238E27FC236}">
                <a16:creationId xmlns:a16="http://schemas.microsoft.com/office/drawing/2014/main" id="{7116D87B-F125-A3C6-F76B-912127DB0AB5}"/>
              </a:ext>
            </a:extLst>
          </p:cNvPr>
          <p:cNvSpPr/>
          <p:nvPr/>
        </p:nvSpPr>
        <p:spPr>
          <a:xfrm>
            <a:off x="629588" y="1739219"/>
            <a:ext cx="5377673" cy="3978675"/>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es-CO" sz="1600" noProof="0" dirty="0"/>
          </a:p>
        </p:txBody>
      </p:sp>
      <p:sp>
        <p:nvSpPr>
          <p:cNvPr id="4" name="Text Placeholder 21">
            <a:extLst>
              <a:ext uri="{FF2B5EF4-FFF2-40B4-BE49-F238E27FC236}">
                <a16:creationId xmlns:a16="http://schemas.microsoft.com/office/drawing/2014/main" id="{D5ADEA59-2B80-E54E-E6E4-35CEECD856BF}"/>
              </a:ext>
            </a:extLst>
          </p:cNvPr>
          <p:cNvSpPr txBox="1">
            <a:spLocks/>
          </p:cNvSpPr>
          <p:nvPr/>
        </p:nvSpPr>
        <p:spPr>
          <a:xfrm>
            <a:off x="1715404" y="1314487"/>
            <a:ext cx="2766532" cy="424732"/>
          </a:xfrm>
          <a:prstGeom prst="rect">
            <a:avLst/>
          </a:prstGeom>
          <a:solidFill>
            <a:schemeClr val="accent2"/>
          </a:solidFill>
        </p:spPr>
        <p:txBody>
          <a:bodyPr vert="horz" wrap="square" lIns="91440" tIns="45720" rIns="91440" bIns="4572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2400" b="1">
                <a:latin typeface="Arial"/>
                <a:ea typeface="Arial"/>
                <a:cs typeface="Arial"/>
                <a:sym typeface="Arial"/>
              </a:defRPr>
            </a:pPr>
            <a:r>
              <a:rPr lang="es-CO" noProof="0" dirty="0"/>
              <a:t>Debate</a:t>
            </a:r>
            <a:endParaRPr lang="es-CO" sz="2400" noProof="0" dirty="0"/>
          </a:p>
        </p:txBody>
      </p:sp>
      <p:grpSp>
        <p:nvGrpSpPr>
          <p:cNvPr id="5" name="Group 4">
            <a:extLst>
              <a:ext uri="{FF2B5EF4-FFF2-40B4-BE49-F238E27FC236}">
                <a16:creationId xmlns:a16="http://schemas.microsoft.com/office/drawing/2014/main" id="{0B69A9CE-233F-971A-4116-5A825FBFD9FE}"/>
              </a:ext>
            </a:extLst>
          </p:cNvPr>
          <p:cNvGrpSpPr/>
          <p:nvPr/>
        </p:nvGrpSpPr>
        <p:grpSpPr>
          <a:xfrm>
            <a:off x="8480393" y="987934"/>
            <a:ext cx="2426242" cy="1445930"/>
            <a:chOff x="8732120" y="576000"/>
            <a:chExt cx="2019880" cy="1203757"/>
          </a:xfrm>
        </p:grpSpPr>
        <p:sp>
          <p:nvSpPr>
            <p:cNvPr id="6" name="Rounded Rectangular Callout 5">
              <a:extLst>
                <a:ext uri="{FF2B5EF4-FFF2-40B4-BE49-F238E27FC236}">
                  <a16:creationId xmlns:a16="http://schemas.microsoft.com/office/drawing/2014/main" id="{EDA79C6F-DBB8-6C62-D4E0-A7DF36B953B2}"/>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7" name="Oval Callout 6">
              <a:extLst>
                <a:ext uri="{FF2B5EF4-FFF2-40B4-BE49-F238E27FC236}">
                  <a16:creationId xmlns:a16="http://schemas.microsoft.com/office/drawing/2014/main" id="{21361C53-8B79-C82E-8F00-E71C1294F69A}"/>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grpSp>
      <p:sp>
        <p:nvSpPr>
          <p:cNvPr id="2" name="TextBox 1">
            <a:extLst>
              <a:ext uri="{FF2B5EF4-FFF2-40B4-BE49-F238E27FC236}">
                <a16:creationId xmlns:a16="http://schemas.microsoft.com/office/drawing/2014/main" id="{7A67F783-9382-60FB-3564-6EF39DD96DF4}"/>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11.11</a:t>
            </a:r>
          </a:p>
        </p:txBody>
      </p:sp>
    </p:spTree>
    <p:extLst>
      <p:ext uri="{BB962C8B-B14F-4D97-AF65-F5344CB8AC3E}">
        <p14:creationId xmlns:p14="http://schemas.microsoft.com/office/powerpoint/2010/main" val="98463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3" name="Google Shape;1963;p223"/>
          <p:cNvSpPr txBox="1"/>
          <p:nvPr/>
        </p:nvSpPr>
        <p:spPr>
          <a:xfrm>
            <a:off x="0" y="0"/>
            <a:ext cx="12192000" cy="1454046"/>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Ofrecer profilaxis o tratamiento para ITS</a:t>
            </a:r>
            <a:endParaRPr lang="es-CO" sz="3400" b="1" noProof="0" dirty="0">
              <a:solidFill>
                <a:schemeClr val="accent3"/>
              </a:solidFill>
              <a:latin typeface="+mj-lt"/>
              <a:cs typeface="Arial"/>
              <a:sym typeface="Arial"/>
            </a:endParaRPr>
          </a:p>
        </p:txBody>
      </p:sp>
      <p:sp>
        <p:nvSpPr>
          <p:cNvPr id="1967" name="Google Shape;1967;p223"/>
          <p:cNvSpPr txBox="1"/>
          <p:nvPr/>
        </p:nvSpPr>
        <p:spPr>
          <a:xfrm>
            <a:off x="1261641" y="1652757"/>
            <a:ext cx="9201132" cy="4029125"/>
          </a:xfrm>
          <a:prstGeom prst="rect">
            <a:avLst/>
          </a:prstGeom>
          <a:noFill/>
          <a:ln>
            <a:noFill/>
          </a:ln>
        </p:spPr>
        <p:txBody>
          <a:bodyPr spcFirstLastPara="1" wrap="square" lIns="121900" tIns="60933" rIns="121900" bIns="60933" anchor="t" anchorCtr="0">
            <a:spAutoFit/>
          </a:bodyPr>
          <a:lstStyle/>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Haga la prueba si se dispone de laboratorio, aun si está recibiendo tratamiento por ITS</a:t>
            </a:r>
            <a:endParaRPr lang="es-CO" sz="22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Administre antibióticos para prevenir o tratar estas ITS: clamidias, gonorrea, tricomonas y, si es frecuente en la zona, sífilis</a:t>
            </a:r>
            <a:endParaRPr lang="es-CO" sz="22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Administre también tratamiento preventivo para otras ITS frecuentes en la zona (como el </a:t>
            </a:r>
            <a:r>
              <a:rPr lang="es-CO" noProof="0" dirty="0" err="1"/>
              <a:t>chancroide</a:t>
            </a:r>
            <a:r>
              <a:rPr lang="es-CO" noProof="0" dirty="0"/>
              <a:t>)</a:t>
            </a:r>
            <a:endParaRPr lang="es-CO" sz="22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Imparta los cursos más cortos disponibles en el protocolo nacional</a:t>
            </a:r>
            <a:endParaRPr lang="es-CO" sz="2200" noProof="0" dirty="0">
              <a:latin typeface="Arial" panose="020B0604020202020204" pitchFamily="34" charset="0"/>
            </a:endParaRPr>
          </a:p>
        </p:txBody>
      </p:sp>
      <p:sp>
        <p:nvSpPr>
          <p:cNvPr id="3" name="Google Shape;2023;p228">
            <a:extLst>
              <a:ext uri="{FF2B5EF4-FFF2-40B4-BE49-F238E27FC236}">
                <a16:creationId xmlns:a16="http://schemas.microsoft.com/office/drawing/2014/main" id="{D8FC0CED-3033-6B9F-0FA7-E05A6BD12DC5}"/>
              </a:ext>
            </a:extLst>
          </p:cNvPr>
          <p:cNvSpPr/>
          <p:nvPr/>
        </p:nvSpPr>
        <p:spPr>
          <a:xfrm>
            <a:off x="9477375" y="1454046"/>
            <a:ext cx="2660034" cy="2490937"/>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defRPr sz="1467" b="1">
                <a:solidFill>
                  <a:schemeClr val="bg1"/>
                </a:solidFill>
                <a:latin typeface="Arial"/>
                <a:ea typeface="Arial"/>
                <a:cs typeface="Arial"/>
                <a:sym typeface="Arial"/>
              </a:defRPr>
            </a:pPr>
            <a:r>
              <a:rPr lang="es-CO" noProof="0" dirty="0"/>
              <a:t>Disponible en el kit interinstitucional de salud reproductiva de emergencia 5</a:t>
            </a:r>
            <a:endParaRPr lang="es-CO" sz="2400" b="1" noProof="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FA2CC72F-F98F-8B3F-2C2E-940F349BB68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11.12</a:t>
            </a:r>
          </a:p>
        </p:txBody>
      </p:sp>
    </p:spTree>
    <p:extLst>
      <p:ext uri="{BB962C8B-B14F-4D97-AF65-F5344CB8AC3E}">
        <p14:creationId xmlns:p14="http://schemas.microsoft.com/office/powerpoint/2010/main" val="6358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4" name="Google Shape;1974;p224"/>
          <p:cNvSpPr txBox="1"/>
          <p:nvPr/>
        </p:nvSpPr>
        <p:spPr>
          <a:xfrm>
            <a:off x="0" y="22685"/>
            <a:ext cx="12191999" cy="1487781"/>
          </a:xfrm>
          <a:prstGeom prst="rect">
            <a:avLst/>
          </a:prstGeom>
          <a:noFill/>
          <a:ln>
            <a:noFill/>
          </a:ln>
        </p:spPr>
        <p:txBody>
          <a:bodyPr spcFirstLastPara="1" wrap="square" lIns="121900" tIns="60933" rIns="121900" bIns="60933" anchor="b"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Prevenir la hepatitis B y ofrecer la vacuna del  </a:t>
            </a:r>
            <a:br>
              <a:rPr lang="es-CO" noProof="0" dirty="0"/>
            </a:br>
            <a:r>
              <a:rPr lang="es-CO" noProof="0" dirty="0"/>
              <a:t>virus del papiloma humano (VPH) si es apropiada para la edad</a:t>
            </a:r>
            <a:endParaRPr lang="es-CO" sz="3400" b="1" noProof="0" dirty="0">
              <a:solidFill>
                <a:schemeClr val="accent3"/>
              </a:solidFill>
              <a:latin typeface="+mj-lt"/>
              <a:cs typeface="Arial"/>
              <a:sym typeface="Arial"/>
            </a:endParaRPr>
          </a:p>
        </p:txBody>
      </p:sp>
      <p:graphicFrame>
        <p:nvGraphicFramePr>
          <p:cNvPr id="1979" name="Google Shape;1979;p224"/>
          <p:cNvGraphicFramePr/>
          <p:nvPr>
            <p:extLst>
              <p:ext uri="{D42A27DB-BD31-4B8C-83A1-F6EECF244321}">
                <p14:modId xmlns:p14="http://schemas.microsoft.com/office/powerpoint/2010/main" val="3558920064"/>
              </p:ext>
            </p:extLst>
          </p:nvPr>
        </p:nvGraphicFramePr>
        <p:xfrm>
          <a:off x="3009225" y="1873008"/>
          <a:ext cx="8233397" cy="3275442"/>
        </p:xfrm>
        <a:graphic>
          <a:graphicData uri="http://schemas.openxmlformats.org/drawingml/2006/table">
            <a:tbl>
              <a:tblPr firstRow="1" bandRow="1">
                <a:noFill/>
              </a:tblPr>
              <a:tblGrid>
                <a:gridCol w="4703118">
                  <a:extLst>
                    <a:ext uri="{9D8B030D-6E8A-4147-A177-3AD203B41FA5}">
                      <a16:colId xmlns:a16="http://schemas.microsoft.com/office/drawing/2014/main" val="20000"/>
                    </a:ext>
                  </a:extLst>
                </a:gridCol>
                <a:gridCol w="3530279">
                  <a:extLst>
                    <a:ext uri="{9D8B030D-6E8A-4147-A177-3AD203B41FA5}">
                      <a16:colId xmlns:a16="http://schemas.microsoft.com/office/drawing/2014/main" val="20001"/>
                    </a:ext>
                  </a:extLst>
                </a:gridCol>
              </a:tblGrid>
              <a:tr h="489952">
                <a:tc gridSpan="2">
                  <a:txBody>
                    <a:bodyPr/>
                    <a:lstStyle/>
                    <a:p>
                      <a:pPr marL="0" marR="0" lvl="0" indent="0" algn="l" rtl="0">
                        <a:lnSpc>
                          <a:spcPct val="100000"/>
                        </a:lnSpc>
                        <a:spcBef>
                          <a:spcPts val="0"/>
                        </a:spcBef>
                        <a:spcAft>
                          <a:spcPts val="0"/>
                        </a:spcAft>
                        <a:buNone/>
                        <a:defRPr sz="2100" b="1">
                          <a:solidFill>
                            <a:schemeClr val="bg1"/>
                          </a:solidFill>
                          <a:latin typeface="Arial" panose="020B0604020202020204" pitchFamily="34" charset="0"/>
                        </a:defRPr>
                      </a:pPr>
                      <a:r>
                        <a:rPr lang="es-CO" noProof="0" dirty="0"/>
                        <a:t>¿Se ha vacunado contra el VPH?</a:t>
                      </a:r>
                      <a:endParaRPr lang="es-CO" sz="2100" b="1" noProof="0" dirty="0">
                        <a:solidFill>
                          <a:schemeClr val="bg1"/>
                        </a:solidFill>
                      </a:endParaRPr>
                    </a:p>
                  </a:txBody>
                  <a:tcPr marL="144000" marR="144000" marT="60967"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2060"/>
                    </a:solidFill>
                  </a:tcPr>
                </a:tc>
                <a:tc hMerge="1">
                  <a:txBody>
                    <a:bodyPr/>
                    <a:lstStyle/>
                    <a:p>
                      <a:endParaRPr/>
                    </a:p>
                  </a:txBody>
                  <a:tcPr/>
                </a:tc>
                <a:extLst>
                  <a:ext uri="{0D108BD9-81ED-4DB2-BD59-A6C34878D82A}">
                    <a16:rowId xmlns:a16="http://schemas.microsoft.com/office/drawing/2014/main" val="10000"/>
                  </a:ext>
                </a:extLst>
              </a:tr>
              <a:tr h="520794">
                <a:tc>
                  <a:txBody>
                    <a:bodyPr/>
                    <a:lstStyle/>
                    <a:p>
                      <a:pPr marL="0" marR="0" lvl="0" indent="0" algn="l" rtl="0">
                        <a:lnSpc>
                          <a:spcPct val="100000"/>
                        </a:lnSpc>
                        <a:spcBef>
                          <a:spcPts val="0"/>
                        </a:spcBef>
                        <a:spcAft>
                          <a:spcPts val="0"/>
                        </a:spcAft>
                        <a:buNone/>
                        <a:defRPr sz="2000"/>
                      </a:pPr>
                      <a:r>
                        <a:rPr lang="es-CO" u="sng" noProof="0" dirty="0">
                          <a:solidFill>
                            <a:schemeClr val="accent3"/>
                          </a:solidFill>
                          <a:latin typeface="Arial" panose="020B0604020202020204" pitchFamily="34" charset="0"/>
                        </a:rPr>
                        <a:t>No</a:t>
                      </a:r>
                      <a:r>
                        <a:rPr lang="es-CO" noProof="0" dirty="0"/>
                        <a:t> o </a:t>
                      </a:r>
                      <a:r>
                        <a:rPr lang="es-CO" b="1" u="sng" noProof="0" dirty="0">
                          <a:solidFill>
                            <a:schemeClr val="accent3"/>
                          </a:solidFill>
                        </a:rPr>
                        <a:t>no</a:t>
                      </a:r>
                      <a:r>
                        <a:rPr lang="es-CO" noProof="0" dirty="0"/>
                        <a:t> sabe, de 9 a 14 años</a:t>
                      </a:r>
                      <a:endParaRPr lang="es-CO" sz="2000" noProof="0" dirty="0"/>
                    </a:p>
                  </a:txBody>
                  <a:tcPr marL="144000" marR="144000" marT="60967"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noProof="0" dirty="0"/>
                        <a:t>Pauta de 1 o 2 dosis</a:t>
                      </a:r>
                      <a:endParaRPr lang="es-CO" sz="2000" noProof="0" dirty="0"/>
                    </a:p>
                  </a:txBody>
                  <a:tcPr marL="144000" marR="144000" marT="60967"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020">
                <a:tc>
                  <a:txBody>
                    <a:bodyPr/>
                    <a:lstStyle/>
                    <a:p>
                      <a:pPr marL="0" marR="0" lvl="0" indent="0" algn="l" rtl="0">
                        <a:lnSpc>
                          <a:spcPct val="100000"/>
                        </a:lnSpc>
                        <a:spcBef>
                          <a:spcPts val="0"/>
                        </a:spcBef>
                        <a:spcAft>
                          <a:spcPts val="0"/>
                        </a:spcAft>
                        <a:buNone/>
                        <a:defRPr sz="2000"/>
                      </a:pPr>
                      <a:r>
                        <a:rPr lang="es-CO" u="sng" noProof="0" dirty="0">
                          <a:solidFill>
                            <a:schemeClr val="accent3"/>
                          </a:solidFill>
                          <a:latin typeface="Arial" panose="020B0604020202020204" pitchFamily="34" charset="0"/>
                        </a:rPr>
                        <a:t>No</a:t>
                      </a:r>
                      <a:r>
                        <a:rPr lang="es-CO" noProof="0" dirty="0"/>
                        <a:t> o </a:t>
                      </a:r>
                      <a:r>
                        <a:rPr lang="es-CO" b="1" u="sng" noProof="0" dirty="0">
                          <a:solidFill>
                            <a:schemeClr val="accent3"/>
                          </a:solidFill>
                        </a:rPr>
                        <a:t>no</a:t>
                      </a:r>
                      <a:r>
                        <a:rPr lang="es-CO" noProof="0" dirty="0"/>
                        <a:t> sabe, de 15 a 20 años</a:t>
                      </a:r>
                      <a:endParaRPr lang="es-CO" sz="2000" noProof="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100"/>
                        <a:buFont typeface="Arial"/>
                        <a:buNone/>
                        <a:defRPr sz="2000">
                          <a:latin typeface="Arial" panose="020B0604020202020204" pitchFamily="34" charset="0"/>
                        </a:defRPr>
                      </a:pPr>
                      <a:r>
                        <a:rPr lang="es-CO" noProof="0" dirty="0"/>
                        <a:t>Pauta de 1 o 2 dosis</a:t>
                      </a:r>
                      <a:endParaRPr lang="es-CO" sz="2000" noProof="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28109">
                <a:tc>
                  <a:txBody>
                    <a:bodyPr/>
                    <a:lstStyle/>
                    <a:p>
                      <a:pPr marL="0" marR="0" lvl="0" indent="0" algn="l" rtl="0">
                        <a:lnSpc>
                          <a:spcPct val="100000"/>
                        </a:lnSpc>
                        <a:spcBef>
                          <a:spcPts val="0"/>
                        </a:spcBef>
                        <a:spcAft>
                          <a:spcPts val="0"/>
                        </a:spcAft>
                        <a:buNone/>
                        <a:defRPr sz="2000"/>
                      </a:pPr>
                      <a:r>
                        <a:rPr lang="es-CO" u="sng" noProof="0" dirty="0">
                          <a:solidFill>
                            <a:schemeClr val="accent3"/>
                          </a:solidFill>
                          <a:latin typeface="Arial" panose="020B0604020202020204" pitchFamily="34" charset="0"/>
                        </a:rPr>
                        <a:t>No</a:t>
                      </a:r>
                      <a:r>
                        <a:rPr lang="es-CO" noProof="0" dirty="0"/>
                        <a:t> o </a:t>
                      </a:r>
                      <a:r>
                        <a:rPr lang="es-CO" b="1" u="sng" noProof="0" dirty="0">
                          <a:solidFill>
                            <a:schemeClr val="accent3"/>
                          </a:solidFill>
                        </a:rPr>
                        <a:t>no</a:t>
                      </a:r>
                      <a:r>
                        <a:rPr lang="es-CO" noProof="0" dirty="0"/>
                        <a:t> sabe, pacientes inmunodeprimidas de cualquier edad, </a:t>
                      </a:r>
                      <a:br>
                        <a:rPr lang="es-CO" noProof="0" dirty="0"/>
                      </a:br>
                      <a:r>
                        <a:rPr lang="es-CO" noProof="0" dirty="0"/>
                        <a:t>incluidas las infectadas por el VIH</a:t>
                      </a:r>
                      <a:endParaRPr lang="es-CO" sz="2000" noProof="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noProof="0" dirty="0"/>
                        <a:t>Pauta de 2 o 3 dosis</a:t>
                      </a:r>
                      <a:endParaRPr lang="es-CO" sz="2000" noProof="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1979">
                <a:tc>
                  <a:txBody>
                    <a:bodyPr/>
                    <a:lstStyle/>
                    <a:p>
                      <a:pPr marL="0" marR="0" lvl="0" indent="0" algn="l" rtl="0">
                        <a:lnSpc>
                          <a:spcPct val="100000"/>
                        </a:lnSpc>
                        <a:spcBef>
                          <a:spcPts val="0"/>
                        </a:spcBef>
                        <a:spcAft>
                          <a:spcPts val="0"/>
                        </a:spcAft>
                        <a:buNone/>
                        <a:defRPr sz="2000">
                          <a:solidFill>
                            <a:schemeClr val="accent2"/>
                          </a:solidFill>
                          <a:latin typeface="Arial" panose="020B0604020202020204" pitchFamily="34" charset="0"/>
                        </a:defRPr>
                      </a:pPr>
                      <a:r>
                        <a:rPr lang="es-CO" noProof="0" dirty="0"/>
                        <a:t>Sí</a:t>
                      </a:r>
                      <a:endParaRPr lang="es-CO" sz="2000" noProof="0" dirty="0">
                        <a:solidFill>
                          <a:schemeClr val="accent2"/>
                        </a:solidFill>
                      </a:endParaRPr>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None/>
                        <a:defRPr sz="2000">
                          <a:latin typeface="Arial" panose="020B0604020202020204" pitchFamily="34" charset="0"/>
                        </a:defRPr>
                      </a:pPr>
                      <a:r>
                        <a:rPr lang="es-CO" noProof="0" dirty="0"/>
                        <a:t>No es necesario volver a vacunar</a:t>
                      </a:r>
                      <a:endParaRPr lang="es-CO" sz="2000" noProof="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980" name="Google Shape;1980;p224"/>
          <p:cNvSpPr txBox="1"/>
          <p:nvPr/>
        </p:nvSpPr>
        <p:spPr>
          <a:xfrm>
            <a:off x="3009225" y="5264798"/>
            <a:ext cx="8233397" cy="492388"/>
          </a:xfrm>
          <a:prstGeom prst="rect">
            <a:avLst/>
          </a:prstGeom>
          <a:noFill/>
          <a:ln>
            <a:noFill/>
          </a:ln>
        </p:spPr>
        <p:txBody>
          <a:bodyPr spcFirstLastPara="1" wrap="square" lIns="121900" tIns="60933" rIns="121900" bIns="60933" anchor="t" anchorCtr="0">
            <a:spAutoFit/>
          </a:bodyPr>
          <a:lstStyle/>
          <a:p>
            <a:pPr>
              <a:defRPr sz="1200">
                <a:solidFill>
                  <a:srgbClr val="000000"/>
                </a:solidFill>
                <a:latin typeface="Arial"/>
                <a:ea typeface="Arial"/>
                <a:cs typeface="Arial"/>
                <a:sym typeface="Arial"/>
              </a:defRPr>
            </a:pPr>
            <a:r>
              <a:rPr lang="es-CO" noProof="0" dirty="0"/>
              <a:t>Siga los protocolos locales en función de las vacunas disponibles en su país o entorno. Las recomendaciones de la OMS (de diciembre de 2022) ofrecen opciones alternativas de dosis reducidas</a:t>
            </a:r>
            <a:r>
              <a:rPr lang="es-CO" baseline="30000" noProof="0" dirty="0"/>
              <a:t>1</a:t>
            </a:r>
            <a:r>
              <a:rPr lang="es-CO" noProof="0" dirty="0"/>
              <a:t>.</a:t>
            </a:r>
            <a:endParaRPr lang="es-CO" sz="1200" noProof="0" dirty="0">
              <a:solidFill>
                <a:srgbClr val="000000"/>
              </a:solidFill>
              <a:latin typeface="Arial"/>
              <a:ea typeface="Arial"/>
              <a:cs typeface="Arial"/>
              <a:sym typeface="Arial"/>
            </a:endParaRPr>
          </a:p>
        </p:txBody>
      </p:sp>
      <p:pic>
        <p:nvPicPr>
          <p:cNvPr id="3" name="Graphic 2">
            <a:extLst>
              <a:ext uri="{FF2B5EF4-FFF2-40B4-BE49-F238E27FC236}">
                <a16:creationId xmlns:a16="http://schemas.microsoft.com/office/drawing/2014/main" id="{BB165A9D-A44B-EFAA-4D1F-C7937BC7F3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606" y="2135962"/>
            <a:ext cx="1944498" cy="1944498"/>
          </a:xfrm>
          <a:prstGeom prst="rect">
            <a:avLst/>
          </a:prstGeom>
        </p:spPr>
      </p:pic>
      <p:sp>
        <p:nvSpPr>
          <p:cNvPr id="2" name="TextBox 1">
            <a:extLst>
              <a:ext uri="{FF2B5EF4-FFF2-40B4-BE49-F238E27FC236}">
                <a16:creationId xmlns:a16="http://schemas.microsoft.com/office/drawing/2014/main" id="{1E44DBBF-08FE-98CC-C628-4FB106F28D43}"/>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11.13</a:t>
            </a:r>
          </a:p>
        </p:txBody>
      </p:sp>
    </p:spTree>
    <p:extLst>
      <p:ext uri="{BB962C8B-B14F-4D97-AF65-F5344CB8AC3E}">
        <p14:creationId xmlns:p14="http://schemas.microsoft.com/office/powerpoint/2010/main" val="357719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5" name="Rectangle 4">
            <a:extLst>
              <a:ext uri="{FF2B5EF4-FFF2-40B4-BE49-F238E27FC236}">
                <a16:creationId xmlns:a16="http://schemas.microsoft.com/office/drawing/2014/main" id="{3984ACDC-21AB-6E69-A955-9C3F434F4988}"/>
              </a:ext>
            </a:extLst>
          </p:cNvPr>
          <p:cNvSpPr/>
          <p:nvPr/>
        </p:nvSpPr>
        <p:spPr>
          <a:xfrm>
            <a:off x="636608" y="1828800"/>
            <a:ext cx="10764455" cy="10532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CO" sz="1600" noProof="0" dirty="0"/>
          </a:p>
        </p:txBody>
      </p:sp>
      <p:sp>
        <p:nvSpPr>
          <p:cNvPr id="1986" name="Google Shape;1986;p225"/>
          <p:cNvSpPr txBox="1"/>
          <p:nvPr/>
        </p:nvSpPr>
        <p:spPr>
          <a:xfrm>
            <a:off x="0" y="1"/>
            <a:ext cx="12192000" cy="1723868"/>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Aspectos que deben tenerse en cuenta para la profilaxis o el tratamiento de las ITS y la PPE en niños y niñas</a:t>
            </a:r>
          </a:p>
        </p:txBody>
      </p:sp>
      <p:sp>
        <p:nvSpPr>
          <p:cNvPr id="1990" name="Google Shape;1990;p225"/>
          <p:cNvSpPr txBox="1"/>
          <p:nvPr/>
        </p:nvSpPr>
        <p:spPr>
          <a:xfrm>
            <a:off x="902825" y="2920495"/>
            <a:ext cx="11147431" cy="3219288"/>
          </a:xfrm>
          <a:prstGeom prst="rect">
            <a:avLst/>
          </a:prstGeom>
          <a:noFill/>
          <a:ln>
            <a:noFill/>
          </a:ln>
        </p:spPr>
        <p:txBody>
          <a:bodyPr spcFirstLastPara="1" wrap="square" lIns="0" tIns="60933" rIns="0" bIns="60933" anchor="t" anchorCtr="0">
            <a:spAutoFit/>
          </a:bodyPr>
          <a:lstStyle/>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Implique en el tratamiento a una persona adulta de confianza y fidedigna</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Tenga en cuenta si está contraindicado triturar o masticar un medicamento</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En el caso de adolescentes que tengan teléfonos móviles, recomiende que pongan alarmas recordatorias</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Ofrezca un seguimiento dentro de unos días para tratar el control de los efectos secundarios</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Cerciórese de que ha entendido lo que hay que hacer si se olvida de tomar una dosis</a:t>
            </a:r>
            <a:endParaRPr lang="es-CO" sz="2000" noProof="0" dirty="0">
              <a:latin typeface="Arial" panose="020B0604020202020204" pitchFamily="34" charset="0"/>
            </a:endParaRPr>
          </a:p>
        </p:txBody>
      </p:sp>
      <p:sp>
        <p:nvSpPr>
          <p:cNvPr id="4" name="TextBox 3">
            <a:extLst>
              <a:ext uri="{FF2B5EF4-FFF2-40B4-BE49-F238E27FC236}">
                <a16:creationId xmlns:a16="http://schemas.microsoft.com/office/drawing/2014/main" id="{72ECAA36-46C6-AE48-31C9-BA24F62AEABA}"/>
              </a:ext>
            </a:extLst>
          </p:cNvPr>
          <p:cNvSpPr txBox="1"/>
          <p:nvPr/>
        </p:nvSpPr>
        <p:spPr>
          <a:xfrm>
            <a:off x="902825" y="1978404"/>
            <a:ext cx="10955800" cy="732445"/>
          </a:xfrm>
          <a:prstGeom prst="rect">
            <a:avLst/>
          </a:prstGeom>
          <a:noFill/>
        </p:spPr>
        <p:txBody>
          <a:bodyPr wrap="square">
            <a:spAutoFit/>
          </a:bodyPr>
          <a:lstStyle/>
          <a:p>
            <a:pPr marR="970256" lvl="1">
              <a:lnSpc>
                <a:spcPct val="108000"/>
              </a:lnSpc>
              <a:spcAft>
                <a:spcPts val="200"/>
              </a:spcAft>
              <a:defRPr sz="2200">
                <a:solidFill>
                  <a:schemeClr val="bg1"/>
                </a:solidFill>
                <a:latin typeface="Arial"/>
                <a:ea typeface="Arial"/>
                <a:cs typeface="Arial"/>
                <a:sym typeface="Arial"/>
              </a:defRPr>
            </a:pPr>
            <a:r>
              <a:rPr lang="es-CO" sz="2000" noProof="0" dirty="0"/>
              <a:t>La tolerancia de los efectos secundarios y la finalización de las pautas posológicas pueden ser más complicadas en el caso de los niños, niñas y adolescentes</a:t>
            </a:r>
            <a:endParaRPr lang="es-CO" sz="2000" noProof="0" dirty="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58564380-23DF-8EEA-71F5-1EB26490216F}"/>
              </a:ext>
            </a:extLst>
          </p:cNvPr>
          <p:cNvSpPr/>
          <p:nvPr/>
        </p:nvSpPr>
        <p:spPr>
          <a:xfrm>
            <a:off x="636608" y="1978404"/>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2" name="TextBox 1">
            <a:extLst>
              <a:ext uri="{FF2B5EF4-FFF2-40B4-BE49-F238E27FC236}">
                <a16:creationId xmlns:a16="http://schemas.microsoft.com/office/drawing/2014/main" id="{4342B597-F115-23D8-6A55-8571D17187D8}"/>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11.14</a:t>
            </a:r>
          </a:p>
        </p:txBody>
      </p:sp>
    </p:spTree>
    <p:extLst>
      <p:ext uri="{BB962C8B-B14F-4D97-AF65-F5344CB8AC3E}">
        <p14:creationId xmlns:p14="http://schemas.microsoft.com/office/powerpoint/2010/main" val="338928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6" name="Google Shape;1996;p226"/>
          <p:cNvSpPr txBox="1"/>
          <p:nvPr/>
        </p:nvSpPr>
        <p:spPr>
          <a:xfrm>
            <a:off x="0" y="0"/>
            <a:ext cx="12192000" cy="1499016"/>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Vacunación contra el VPH</a:t>
            </a:r>
            <a:endParaRPr lang="es-CO" sz="3400" b="1" noProof="0" dirty="0">
              <a:solidFill>
                <a:schemeClr val="accent3"/>
              </a:solidFill>
              <a:latin typeface="+mj-lt"/>
              <a:cs typeface="Arial"/>
              <a:sym typeface="Arial"/>
            </a:endParaRPr>
          </a:p>
        </p:txBody>
      </p:sp>
      <p:sp>
        <p:nvSpPr>
          <p:cNvPr id="2000" name="Google Shape;2000;p226"/>
          <p:cNvSpPr txBox="1"/>
          <p:nvPr/>
        </p:nvSpPr>
        <p:spPr>
          <a:xfrm>
            <a:off x="3020992" y="1836960"/>
            <a:ext cx="8403221" cy="3208131"/>
          </a:xfrm>
          <a:prstGeom prst="rect">
            <a:avLst/>
          </a:prstGeom>
          <a:noFill/>
          <a:ln>
            <a:noFill/>
          </a:ln>
        </p:spPr>
        <p:txBody>
          <a:bodyPr spcFirstLastPara="1" wrap="square" lIns="121900" tIns="60933" rIns="121900" bIns="60933" anchor="t" anchorCtr="0">
            <a:spAutoFit/>
          </a:bodyPr>
          <a:lstStyle/>
          <a:p>
            <a:pPr marL="457189" marR="970256" indent="-457189">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Ofrezca la vacuna del VPH a los niños, niñas y adolescentes de entre 9 y 14 años, si no están vacunados  </a:t>
            </a:r>
            <a:endParaRPr lang="es-CO" sz="2200" noProof="0" dirty="0">
              <a:latin typeface="Arial" panose="020B0604020202020204" pitchFamily="34" charset="0"/>
            </a:endParaRPr>
          </a:p>
          <a:p>
            <a:pPr marL="457189" marR="970256" indent="-457189">
              <a:lnSpc>
                <a:spcPct val="108000"/>
              </a:lnSpc>
              <a:spcBef>
                <a:spcPts val="533"/>
              </a:spcBef>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Las vacunas del VPH y la hepatitis B pueden administrarse en la misma consulta, siempre que los puntos de inyección sean diferentes y se utilicen jeringuillas distintas  </a:t>
            </a:r>
            <a:endParaRPr lang="es-CO" sz="2200" noProof="0" dirty="0">
              <a:latin typeface="Arial" panose="020B0604020202020204" pitchFamily="34" charset="0"/>
            </a:endParaRPr>
          </a:p>
        </p:txBody>
      </p:sp>
      <p:pic>
        <p:nvPicPr>
          <p:cNvPr id="5" name="Graphic 4">
            <a:extLst>
              <a:ext uri="{FF2B5EF4-FFF2-40B4-BE49-F238E27FC236}">
                <a16:creationId xmlns:a16="http://schemas.microsoft.com/office/drawing/2014/main" id="{D8A91C97-EE17-A4B9-691A-CD9AA7DD5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787" y="1932972"/>
            <a:ext cx="1944498" cy="2020166"/>
          </a:xfrm>
          <a:prstGeom prst="rect">
            <a:avLst/>
          </a:prstGeom>
        </p:spPr>
      </p:pic>
      <p:sp>
        <p:nvSpPr>
          <p:cNvPr id="2" name="TextBox 1">
            <a:extLst>
              <a:ext uri="{FF2B5EF4-FFF2-40B4-BE49-F238E27FC236}">
                <a16:creationId xmlns:a16="http://schemas.microsoft.com/office/drawing/2014/main" id="{A89148C4-E14B-C0A7-0A45-A5CEE329D348}"/>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11.15</a:t>
            </a:r>
          </a:p>
        </p:txBody>
      </p:sp>
    </p:spTree>
    <p:extLst>
      <p:ext uri="{BB962C8B-B14F-4D97-AF65-F5344CB8AC3E}">
        <p14:creationId xmlns:p14="http://schemas.microsoft.com/office/powerpoint/2010/main" val="392054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6" name="Google Shape;2006;p227"/>
          <p:cNvSpPr txBox="1"/>
          <p:nvPr/>
        </p:nvSpPr>
        <p:spPr>
          <a:xfrm>
            <a:off x="0" y="0"/>
            <a:ext cx="12191999" cy="1439311"/>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Hablar del autocuidado y planificar consultas de seguimiento</a:t>
            </a:r>
            <a:endParaRPr lang="es-CO" sz="3400" b="1" noProof="0" dirty="0">
              <a:solidFill>
                <a:schemeClr val="accent3"/>
              </a:solidFill>
              <a:latin typeface="+mj-lt"/>
              <a:cs typeface="Arial"/>
              <a:sym typeface="Arial"/>
            </a:endParaRPr>
          </a:p>
        </p:txBody>
      </p:sp>
      <p:sp>
        <p:nvSpPr>
          <p:cNvPr id="2010" name="Google Shape;2010;p227"/>
          <p:cNvSpPr txBox="1"/>
          <p:nvPr/>
        </p:nvSpPr>
        <p:spPr>
          <a:xfrm>
            <a:off x="374755" y="1304145"/>
            <a:ext cx="11557416" cy="4586989"/>
          </a:xfrm>
          <a:prstGeom prst="rect">
            <a:avLst/>
          </a:prstGeom>
          <a:noFill/>
          <a:ln>
            <a:noFill/>
          </a:ln>
        </p:spPr>
        <p:txBody>
          <a:bodyPr spcFirstLastPara="1" wrap="square" lIns="121900" tIns="60933" rIns="121900" bIns="60933" anchor="t" anchorCtr="0">
            <a:noAutofit/>
          </a:bodyPr>
          <a:lstStyle/>
          <a:p>
            <a:pPr marR="118530">
              <a:lnSpc>
                <a:spcPct val="108000"/>
              </a:lnSpc>
              <a:spcAft>
                <a:spcPts val="200"/>
              </a:spcAft>
              <a:defRPr sz="2200" b="1">
                <a:solidFill>
                  <a:srgbClr val="002060"/>
                </a:solidFill>
                <a:latin typeface="Arial"/>
                <a:ea typeface="Arial"/>
                <a:cs typeface="Arial"/>
                <a:sym typeface="Arial"/>
              </a:defRPr>
            </a:pPr>
            <a:r>
              <a:rPr lang="es-CO" sz="2000" noProof="0" dirty="0"/>
              <a:t>Explique el resumen de los hallazgos de la exploración y los tratamientos administrados o acordados</a:t>
            </a:r>
            <a:endParaRPr lang="es-CO" sz="2000" noProof="0" dirty="0">
              <a:solidFill>
                <a:srgbClr val="002060"/>
              </a:solidFill>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Invítela a expresar sus preguntas y preocupaciones</a:t>
            </a:r>
            <a:endParaRPr lang="es-CO" sz="2000" noProof="0" dirty="0">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Explique la importancia de completar el tratamiento farmacológico</a:t>
            </a:r>
            <a:endParaRPr lang="es-CO" sz="2000" noProof="0" dirty="0">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Hable de los posibles efectos secundarios y de qué debe hacerse al respecto</a:t>
            </a:r>
            <a:endParaRPr lang="es-CO" sz="2000" noProof="0" dirty="0">
              <a:latin typeface="Arial" panose="020B0604020202020204" pitchFamily="34" charset="0"/>
            </a:endParaRPr>
          </a:p>
          <a:p>
            <a:pPr marR="118530">
              <a:lnSpc>
                <a:spcPct val="108000"/>
              </a:lnSpc>
              <a:spcBef>
                <a:spcPts val="1200"/>
              </a:spcBef>
              <a:spcAft>
                <a:spcPts val="200"/>
              </a:spcAft>
              <a:buClr>
                <a:schemeClr val="accent2"/>
              </a:buClr>
              <a:buSzPct val="125000"/>
              <a:defRPr sz="2200" b="1">
                <a:solidFill>
                  <a:srgbClr val="002060"/>
                </a:solidFill>
                <a:latin typeface="Arial"/>
                <a:ea typeface="Arial"/>
                <a:cs typeface="Arial"/>
                <a:sym typeface="Arial"/>
              </a:defRPr>
            </a:pPr>
            <a:r>
              <a:rPr lang="es-CO" sz="2000" noProof="0" dirty="0"/>
              <a:t>Tratamiento de lesiones</a:t>
            </a:r>
            <a:endParaRPr lang="es-CO" sz="2000" noProof="0" dirty="0">
              <a:solidFill>
                <a:srgbClr val="002060"/>
              </a:solidFill>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Muestre cómo se tratan las lesiones que pueda haber</a:t>
            </a:r>
            <a:endParaRPr lang="es-CO" sz="2000" noProof="0" dirty="0">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Describa los signos y síntomas de que una herida está infectada; pídale que vuelva si aparecen estos signos</a:t>
            </a:r>
            <a:endParaRPr lang="es-CO" sz="2000" noProof="0" dirty="0">
              <a:latin typeface="Arial" panose="020B0604020202020204" pitchFamily="34" charset="0"/>
            </a:endParaRPr>
          </a:p>
          <a:p>
            <a:pPr marR="118530">
              <a:lnSpc>
                <a:spcPct val="108000"/>
              </a:lnSpc>
              <a:spcBef>
                <a:spcPts val="1200"/>
              </a:spcBef>
              <a:spcAft>
                <a:spcPts val="200"/>
              </a:spcAft>
              <a:buClr>
                <a:schemeClr val="accent2"/>
              </a:buClr>
              <a:buSzPct val="125000"/>
              <a:defRPr sz="2200" b="1">
                <a:solidFill>
                  <a:srgbClr val="002060"/>
                </a:solidFill>
                <a:latin typeface="Arial"/>
                <a:ea typeface="Arial"/>
                <a:cs typeface="Arial"/>
                <a:sym typeface="Arial"/>
              </a:defRPr>
            </a:pPr>
            <a:r>
              <a:rPr lang="es-CO" sz="2000" noProof="0" dirty="0"/>
              <a:t>Tratamiento de las ITS</a:t>
            </a:r>
            <a:endParaRPr lang="es-CO" sz="2000" noProof="0" dirty="0">
              <a:solidFill>
                <a:srgbClr val="002060"/>
              </a:solidFill>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Hable de los signos y síntomas de las ITS; aconséjele que vuelva si se manifiestan</a:t>
            </a:r>
            <a:endParaRPr lang="es-CO" sz="2000" noProof="0" dirty="0">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Aconséjele que evite las relaciones sexuales hasta que termine el tratamiento de ITS</a:t>
            </a:r>
            <a:endParaRPr lang="es-CO" sz="2000" noProof="0" dirty="0">
              <a:latin typeface="Arial" panose="020B0604020202020204" pitchFamily="34" charset="0"/>
            </a:endParaRPr>
          </a:p>
        </p:txBody>
      </p:sp>
      <p:grpSp>
        <p:nvGrpSpPr>
          <p:cNvPr id="2" name="Group 1">
            <a:extLst>
              <a:ext uri="{FF2B5EF4-FFF2-40B4-BE49-F238E27FC236}">
                <a16:creationId xmlns:a16="http://schemas.microsoft.com/office/drawing/2014/main" id="{239313BC-DF95-B736-0C20-8DB4B9F410D8}"/>
              </a:ext>
            </a:extLst>
          </p:cNvPr>
          <p:cNvGrpSpPr/>
          <p:nvPr/>
        </p:nvGrpSpPr>
        <p:grpSpPr>
          <a:xfrm>
            <a:off x="9907334" y="1689003"/>
            <a:ext cx="1569851" cy="935560"/>
            <a:chOff x="8732120" y="576000"/>
            <a:chExt cx="2019880" cy="1203757"/>
          </a:xfrm>
        </p:grpSpPr>
        <p:sp>
          <p:nvSpPr>
            <p:cNvPr id="3" name="Rounded Rectangular Callout 2">
              <a:extLst>
                <a:ext uri="{FF2B5EF4-FFF2-40B4-BE49-F238E27FC236}">
                  <a16:creationId xmlns:a16="http://schemas.microsoft.com/office/drawing/2014/main" id="{9E6AD6C0-330B-71FF-00FC-773DA5694D25}"/>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4" name="Oval Callout 3">
              <a:extLst>
                <a:ext uri="{FF2B5EF4-FFF2-40B4-BE49-F238E27FC236}">
                  <a16:creationId xmlns:a16="http://schemas.microsoft.com/office/drawing/2014/main" id="{2E55C97F-5B59-29B8-9DD2-287E4351501B}"/>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grpSp>
      <p:sp>
        <p:nvSpPr>
          <p:cNvPr id="5" name="TextBox 4">
            <a:extLst>
              <a:ext uri="{FF2B5EF4-FFF2-40B4-BE49-F238E27FC236}">
                <a16:creationId xmlns:a16="http://schemas.microsoft.com/office/drawing/2014/main" id="{9A6CF35D-ED91-3B7F-34D5-2B8F244B0B10}"/>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11.16</a:t>
            </a:r>
          </a:p>
        </p:txBody>
      </p:sp>
    </p:spTree>
    <p:extLst>
      <p:ext uri="{BB962C8B-B14F-4D97-AF65-F5344CB8AC3E}">
        <p14:creationId xmlns:p14="http://schemas.microsoft.com/office/powerpoint/2010/main" val="114937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grpSp>
        <p:nvGrpSpPr>
          <p:cNvPr id="50" name="Group 49">
            <a:extLst>
              <a:ext uri="{FF2B5EF4-FFF2-40B4-BE49-F238E27FC236}">
                <a16:creationId xmlns:a16="http://schemas.microsoft.com/office/drawing/2014/main" id="{C779FCF1-48A7-85F7-BE2E-E81C43F58661}"/>
              </a:ext>
            </a:extLst>
          </p:cNvPr>
          <p:cNvGrpSpPr/>
          <p:nvPr/>
        </p:nvGrpSpPr>
        <p:grpSpPr>
          <a:xfrm>
            <a:off x="6437649" y="0"/>
            <a:ext cx="5699760" cy="6070600"/>
            <a:chOff x="5829300" y="0"/>
            <a:chExt cx="5699760" cy="6070600"/>
          </a:xfrm>
        </p:grpSpPr>
        <p:sp>
          <p:nvSpPr>
            <p:cNvPr id="51" name="Rectangle 50">
              <a:extLst>
                <a:ext uri="{FF2B5EF4-FFF2-40B4-BE49-F238E27FC236}">
                  <a16:creationId xmlns:a16="http://schemas.microsoft.com/office/drawing/2014/main" id="{FB12955B-87A0-4DE5-99F8-701708E2D627}"/>
                </a:ext>
              </a:extLst>
            </p:cNvPr>
            <p:cNvSpPr/>
            <p:nvPr/>
          </p:nvSpPr>
          <p:spPr>
            <a:xfrm>
              <a:off x="5829300" y="0"/>
              <a:ext cx="5699760" cy="607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6B09BA4D-91F8-3CF4-F8A0-52D13CD76C7B}"/>
                </a:ext>
              </a:extLst>
            </p:cNvPr>
            <p:cNvSpPr/>
            <p:nvPr/>
          </p:nvSpPr>
          <p:spPr>
            <a:xfrm>
              <a:off x="6673289" y="109907"/>
              <a:ext cx="1619250" cy="521970"/>
            </a:xfrm>
            <a:prstGeom prst="diamond">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s-ES" sz="700" b="1" dirty="0">
                  <a:solidFill>
                    <a:schemeClr val="tx1"/>
                  </a:solidFill>
                </a:rPr>
                <a:t>¿Se ha descubierto un caso de violencia?</a:t>
              </a:r>
              <a:endParaRPr lang="en-US" sz="700" b="1" dirty="0">
                <a:solidFill>
                  <a:schemeClr val="tx1"/>
                </a:solidFill>
              </a:endParaRPr>
            </a:p>
          </p:txBody>
        </p:sp>
        <p:sp>
          <p:nvSpPr>
            <p:cNvPr id="53" name="Diamond 52">
              <a:extLst>
                <a:ext uri="{FF2B5EF4-FFF2-40B4-BE49-F238E27FC236}">
                  <a16:creationId xmlns:a16="http://schemas.microsoft.com/office/drawing/2014/main" id="{A6DE7101-8394-DEA0-37B1-E2C8E1C7EB81}"/>
                </a:ext>
              </a:extLst>
            </p:cNvPr>
            <p:cNvSpPr/>
            <p:nvPr/>
          </p:nvSpPr>
          <p:spPr>
            <a:xfrm>
              <a:off x="7751518" y="3301787"/>
              <a:ext cx="1662991" cy="521970"/>
            </a:xfrm>
            <a:prstGeom prst="diamond">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s-ES" sz="700" b="1" dirty="0">
                  <a:solidFill>
                    <a:schemeClr val="tx1"/>
                  </a:solidFill>
                </a:rPr>
                <a:t>En las primeras</a:t>
              </a:r>
              <a:br>
                <a:rPr lang="hu-HU" sz="700" b="1" dirty="0">
                  <a:solidFill>
                    <a:schemeClr val="tx1"/>
                  </a:solidFill>
                </a:rPr>
              </a:br>
              <a:r>
                <a:rPr lang="es-ES" sz="700" b="1" dirty="0">
                  <a:solidFill>
                    <a:schemeClr val="tx1"/>
                  </a:solidFill>
                </a:rPr>
                <a:t> 72 horas posterior</a:t>
              </a:r>
              <a:r>
                <a:rPr lang="hu-HU" sz="700" b="1" dirty="0">
                  <a:solidFill>
                    <a:schemeClr val="tx1"/>
                  </a:solidFill>
                </a:rPr>
                <a:t> </a:t>
              </a:r>
              <a:br>
                <a:rPr lang="hu-HU" sz="700" b="1" dirty="0">
                  <a:solidFill>
                    <a:schemeClr val="tx1"/>
                  </a:solidFill>
                </a:rPr>
              </a:br>
              <a:r>
                <a:rPr lang="es-ES" sz="700" b="1" dirty="0">
                  <a:solidFill>
                    <a:schemeClr val="tx1"/>
                  </a:solidFill>
                </a:rPr>
                <a:t>a la agresión</a:t>
              </a:r>
              <a:endParaRPr lang="en-US" sz="700" b="1" dirty="0">
                <a:solidFill>
                  <a:schemeClr val="tx1"/>
                </a:solidFill>
              </a:endParaRPr>
            </a:p>
          </p:txBody>
        </p:sp>
        <p:sp>
          <p:nvSpPr>
            <p:cNvPr id="54" name="Diamond 53">
              <a:extLst>
                <a:ext uri="{FF2B5EF4-FFF2-40B4-BE49-F238E27FC236}">
                  <a16:creationId xmlns:a16="http://schemas.microsoft.com/office/drawing/2014/main" id="{2DD73DF9-9A25-0CD2-83C6-0814C5009897}"/>
                </a:ext>
              </a:extLst>
            </p:cNvPr>
            <p:cNvSpPr/>
            <p:nvPr/>
          </p:nvSpPr>
          <p:spPr>
            <a:xfrm>
              <a:off x="7773387" y="4135014"/>
              <a:ext cx="1619251" cy="521970"/>
            </a:xfrm>
            <a:prstGeom prst="diamond">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s-ES" sz="700" b="1" dirty="0">
                  <a:solidFill>
                    <a:schemeClr val="tx1"/>
                  </a:solidFill>
                </a:rPr>
                <a:t>¿En un plazo de 5 días tras la agresión?</a:t>
              </a:r>
              <a:endParaRPr lang="en-US" sz="700" b="1" dirty="0">
                <a:solidFill>
                  <a:schemeClr val="tx1"/>
                </a:solidFill>
              </a:endParaRPr>
            </a:p>
          </p:txBody>
        </p:sp>
        <p:sp>
          <p:nvSpPr>
            <p:cNvPr id="55" name="Rectangle 54">
              <a:extLst>
                <a:ext uri="{FF2B5EF4-FFF2-40B4-BE49-F238E27FC236}">
                  <a16:creationId xmlns:a16="http://schemas.microsoft.com/office/drawing/2014/main" id="{CE9D3AF3-F91B-FE92-5D5F-CC3831CBDB48}"/>
                </a:ext>
              </a:extLst>
            </p:cNvPr>
            <p:cNvSpPr/>
            <p:nvPr/>
          </p:nvSpPr>
          <p:spPr>
            <a:xfrm>
              <a:off x="9475469" y="149874"/>
              <a:ext cx="1410053" cy="442035"/>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s-ES" sz="800" b="1" dirty="0">
                  <a:solidFill>
                    <a:schemeClr val="tx1"/>
                  </a:solidFill>
                </a:rPr>
                <a:t>Tratar o estabilizar para trasladar al hospital más cercano</a:t>
              </a:r>
              <a:endParaRPr lang="en-US" sz="800" b="1" dirty="0">
                <a:solidFill>
                  <a:schemeClr val="tx1"/>
                </a:solidFill>
              </a:endParaRPr>
            </a:p>
          </p:txBody>
        </p:sp>
        <p:sp>
          <p:nvSpPr>
            <p:cNvPr id="56" name="Rectangle 55">
              <a:extLst>
                <a:ext uri="{FF2B5EF4-FFF2-40B4-BE49-F238E27FC236}">
                  <a16:creationId xmlns:a16="http://schemas.microsoft.com/office/drawing/2014/main" id="{49141CEC-B5EA-FAF1-68CD-ED431DBBF32A}"/>
                </a:ext>
              </a:extLst>
            </p:cNvPr>
            <p:cNvSpPr/>
            <p:nvPr/>
          </p:nvSpPr>
          <p:spPr>
            <a:xfrm>
              <a:off x="8437775" y="182297"/>
              <a:ext cx="892457" cy="488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900" b="1" dirty="0">
                  <a:solidFill>
                    <a:schemeClr val="tx1"/>
                  </a:solidFill>
                </a:rPr>
                <a:t>Sí, con lesiones potencialmente mortales</a:t>
              </a:r>
              <a:endParaRPr lang="en-US" sz="900" b="1" dirty="0">
                <a:solidFill>
                  <a:schemeClr val="tx1"/>
                </a:solidFill>
              </a:endParaRPr>
            </a:p>
          </p:txBody>
        </p:sp>
        <p:sp>
          <p:nvSpPr>
            <p:cNvPr id="57" name="Rectangle 56">
              <a:extLst>
                <a:ext uri="{FF2B5EF4-FFF2-40B4-BE49-F238E27FC236}">
                  <a16:creationId xmlns:a16="http://schemas.microsoft.com/office/drawing/2014/main" id="{458763EE-E5D5-8DCB-5322-FA0AB571459F}"/>
                </a:ext>
              </a:extLst>
            </p:cNvPr>
            <p:cNvSpPr/>
            <p:nvPr/>
          </p:nvSpPr>
          <p:spPr>
            <a:xfrm>
              <a:off x="6546585" y="732523"/>
              <a:ext cx="892457"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SÍ</a:t>
              </a:r>
              <a:endParaRPr lang="en-US" sz="1000" b="1" dirty="0">
                <a:solidFill>
                  <a:schemeClr val="tx1"/>
                </a:solidFill>
              </a:endParaRPr>
            </a:p>
          </p:txBody>
        </p:sp>
        <p:cxnSp>
          <p:nvCxnSpPr>
            <p:cNvPr id="58" name="Straight Arrow Connector 57">
              <a:extLst>
                <a:ext uri="{FF2B5EF4-FFF2-40B4-BE49-F238E27FC236}">
                  <a16:creationId xmlns:a16="http://schemas.microsoft.com/office/drawing/2014/main" id="{B0666BF2-89BB-B9ED-703B-96824A40805A}"/>
                </a:ext>
              </a:extLst>
            </p:cNvPr>
            <p:cNvCxnSpPr/>
            <p:nvPr/>
          </p:nvCxnSpPr>
          <p:spPr>
            <a:xfrm>
              <a:off x="7105650" y="591908"/>
              <a:ext cx="0" cy="540053"/>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3ABCA44C-3F24-FDE6-52C0-A0C5E97DFE95}"/>
                </a:ext>
              </a:extLst>
            </p:cNvPr>
            <p:cNvCxnSpPr>
              <a:cxnSpLocks/>
            </p:cNvCxnSpPr>
            <p:nvPr/>
          </p:nvCxnSpPr>
          <p:spPr>
            <a:xfrm>
              <a:off x="8353497" y="367433"/>
              <a:ext cx="1039141" cy="0"/>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15FC4A1F-01A0-6D1C-7D56-B05C908C6F7F}"/>
                </a:ext>
              </a:extLst>
            </p:cNvPr>
            <p:cNvCxnSpPr>
              <a:cxnSpLocks/>
            </p:cNvCxnSpPr>
            <p:nvPr/>
          </p:nvCxnSpPr>
          <p:spPr>
            <a:xfrm>
              <a:off x="7918204" y="591908"/>
              <a:ext cx="1130546" cy="591226"/>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4E82C318-15CC-B79E-F04E-34ACBC476479}"/>
                </a:ext>
              </a:extLst>
            </p:cNvPr>
            <p:cNvSpPr/>
            <p:nvPr/>
          </p:nvSpPr>
          <p:spPr>
            <a:xfrm rot="1758812">
              <a:off x="7612746" y="818034"/>
              <a:ext cx="1446775" cy="488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900" b="1" dirty="0">
                  <a:solidFill>
                    <a:schemeClr val="tx1"/>
                  </a:solidFill>
                </a:rPr>
                <a:t>Se sospecha que hay violencia, pero no se ha reconocido o revelado</a:t>
              </a:r>
              <a:endParaRPr lang="en-US" sz="900" b="1" dirty="0">
                <a:solidFill>
                  <a:schemeClr val="tx1"/>
                </a:solidFill>
              </a:endParaRPr>
            </a:p>
          </p:txBody>
        </p:sp>
        <p:sp>
          <p:nvSpPr>
            <p:cNvPr id="62" name="Rectangle 61">
              <a:extLst>
                <a:ext uri="{FF2B5EF4-FFF2-40B4-BE49-F238E27FC236}">
                  <a16:creationId xmlns:a16="http://schemas.microsoft.com/office/drawing/2014/main" id="{4F647581-028A-95CC-F1DE-6A1A0CD6BE54}"/>
                </a:ext>
              </a:extLst>
            </p:cNvPr>
            <p:cNvSpPr/>
            <p:nvPr/>
          </p:nvSpPr>
          <p:spPr>
            <a:xfrm>
              <a:off x="7637253" y="1901200"/>
              <a:ext cx="752368" cy="488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Si revela una agresión sexual</a:t>
              </a:r>
              <a:endParaRPr lang="en-US" sz="900" b="1" dirty="0">
                <a:solidFill>
                  <a:schemeClr val="tx1"/>
                </a:solidFill>
              </a:endParaRPr>
            </a:p>
          </p:txBody>
        </p:sp>
        <p:sp>
          <p:nvSpPr>
            <p:cNvPr id="63" name="Rectangle 62">
              <a:extLst>
                <a:ext uri="{FF2B5EF4-FFF2-40B4-BE49-F238E27FC236}">
                  <a16:creationId xmlns:a16="http://schemas.microsoft.com/office/drawing/2014/main" id="{208B5039-C183-A747-E37E-23D05C006308}"/>
                </a:ext>
              </a:extLst>
            </p:cNvPr>
            <p:cNvSpPr/>
            <p:nvPr/>
          </p:nvSpPr>
          <p:spPr>
            <a:xfrm>
              <a:off x="8471826" y="2412933"/>
              <a:ext cx="1841623" cy="488201"/>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Hacer una anamnesis completa y una exploración física; evaluar el estado emocional</a:t>
              </a:r>
              <a:endParaRPr lang="en-US" sz="900" b="1" dirty="0">
                <a:solidFill>
                  <a:schemeClr val="tx1"/>
                </a:solidFill>
              </a:endParaRPr>
            </a:p>
          </p:txBody>
        </p:sp>
        <p:sp>
          <p:nvSpPr>
            <p:cNvPr id="1984" name="Rectangle 1983">
              <a:extLst>
                <a:ext uri="{FF2B5EF4-FFF2-40B4-BE49-F238E27FC236}">
                  <a16:creationId xmlns:a16="http://schemas.microsoft.com/office/drawing/2014/main" id="{51BE8542-A11D-7AED-7067-742868A1ACBA}"/>
                </a:ext>
              </a:extLst>
            </p:cNvPr>
            <p:cNvSpPr/>
            <p:nvPr/>
          </p:nvSpPr>
          <p:spPr>
            <a:xfrm>
              <a:off x="9269271" y="3347069"/>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Sí</a:t>
              </a:r>
              <a:endParaRPr lang="en-US" sz="1000" b="1" dirty="0">
                <a:solidFill>
                  <a:schemeClr val="tx1"/>
                </a:solidFill>
              </a:endParaRPr>
            </a:p>
          </p:txBody>
        </p:sp>
        <p:sp>
          <p:nvSpPr>
            <p:cNvPr id="1985" name="Rectangle 1984">
              <a:extLst>
                <a:ext uri="{FF2B5EF4-FFF2-40B4-BE49-F238E27FC236}">
                  <a16:creationId xmlns:a16="http://schemas.microsoft.com/office/drawing/2014/main" id="{747AA017-5E45-D24C-CD95-948954C84A1E}"/>
                </a:ext>
              </a:extLst>
            </p:cNvPr>
            <p:cNvSpPr/>
            <p:nvPr/>
          </p:nvSpPr>
          <p:spPr>
            <a:xfrm>
              <a:off x="9295941" y="4218679"/>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Sí</a:t>
              </a:r>
              <a:endParaRPr lang="en-US" sz="1000" b="1" dirty="0">
                <a:solidFill>
                  <a:schemeClr val="tx1"/>
                </a:solidFill>
              </a:endParaRPr>
            </a:p>
          </p:txBody>
        </p:sp>
        <p:sp>
          <p:nvSpPr>
            <p:cNvPr id="1986" name="Rectangle 1985">
              <a:extLst>
                <a:ext uri="{FF2B5EF4-FFF2-40B4-BE49-F238E27FC236}">
                  <a16:creationId xmlns:a16="http://schemas.microsoft.com/office/drawing/2014/main" id="{FA8E8209-FDD6-3D47-A5CA-C7FAB947962C}"/>
                </a:ext>
              </a:extLst>
            </p:cNvPr>
            <p:cNvSpPr/>
            <p:nvPr/>
          </p:nvSpPr>
          <p:spPr>
            <a:xfrm>
              <a:off x="8056156" y="4691377"/>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hu-HU" sz="1000" b="1" dirty="0">
                  <a:solidFill>
                    <a:schemeClr val="tx1"/>
                  </a:solidFill>
                </a:rPr>
                <a:t>No</a:t>
              </a:r>
              <a:endParaRPr lang="en-US" sz="1000" b="1" dirty="0">
                <a:solidFill>
                  <a:schemeClr val="tx1"/>
                </a:solidFill>
              </a:endParaRPr>
            </a:p>
          </p:txBody>
        </p:sp>
        <p:sp>
          <p:nvSpPr>
            <p:cNvPr id="1987" name="Rectangle 1986">
              <a:extLst>
                <a:ext uri="{FF2B5EF4-FFF2-40B4-BE49-F238E27FC236}">
                  <a16:creationId xmlns:a16="http://schemas.microsoft.com/office/drawing/2014/main" id="{0EED3377-D6EA-C148-1615-56ADBDA3AD49}"/>
                </a:ext>
              </a:extLst>
            </p:cNvPr>
            <p:cNvSpPr/>
            <p:nvPr/>
          </p:nvSpPr>
          <p:spPr>
            <a:xfrm>
              <a:off x="8056156" y="3864289"/>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hu-HU" sz="1000" b="1" dirty="0">
                  <a:solidFill>
                    <a:schemeClr val="tx1"/>
                  </a:solidFill>
                </a:rPr>
                <a:t>No</a:t>
              </a:r>
              <a:endParaRPr lang="en-US" sz="1000" b="1" dirty="0">
                <a:solidFill>
                  <a:schemeClr val="tx1"/>
                </a:solidFill>
              </a:endParaRPr>
            </a:p>
          </p:txBody>
        </p:sp>
        <p:sp>
          <p:nvSpPr>
            <p:cNvPr id="1988" name="Rectangle 1987">
              <a:extLst>
                <a:ext uri="{FF2B5EF4-FFF2-40B4-BE49-F238E27FC236}">
                  <a16:creationId xmlns:a16="http://schemas.microsoft.com/office/drawing/2014/main" id="{77E5E507-3BD3-9FF2-17F8-78E8486B639C}"/>
                </a:ext>
              </a:extLst>
            </p:cNvPr>
            <p:cNvSpPr/>
            <p:nvPr/>
          </p:nvSpPr>
          <p:spPr>
            <a:xfrm>
              <a:off x="9957434" y="3371616"/>
              <a:ext cx="1064895" cy="349702"/>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Ofrecer </a:t>
              </a:r>
              <a:r>
                <a:rPr lang="es-ES" sz="900" b="1" dirty="0" err="1">
                  <a:solidFill>
                    <a:schemeClr val="tx1"/>
                  </a:solidFill>
                </a:rPr>
                <a:t>PPE</a:t>
              </a:r>
              <a:r>
                <a:rPr lang="es-ES" sz="900" b="1" dirty="0">
                  <a:solidFill>
                    <a:schemeClr val="tx1"/>
                  </a:solidFill>
                </a:rPr>
                <a:t> contra el VIH</a:t>
              </a:r>
              <a:endParaRPr lang="en-US" sz="900" b="1" dirty="0">
                <a:solidFill>
                  <a:schemeClr val="tx1"/>
                </a:solidFill>
              </a:endParaRPr>
            </a:p>
          </p:txBody>
        </p:sp>
        <p:sp>
          <p:nvSpPr>
            <p:cNvPr id="1989" name="Rectangle 1988">
              <a:extLst>
                <a:ext uri="{FF2B5EF4-FFF2-40B4-BE49-F238E27FC236}">
                  <a16:creationId xmlns:a16="http://schemas.microsoft.com/office/drawing/2014/main" id="{DF5BBECB-C04D-F3B2-767C-EAF7BD52A2A6}"/>
                </a:ext>
              </a:extLst>
            </p:cNvPr>
            <p:cNvSpPr/>
            <p:nvPr/>
          </p:nvSpPr>
          <p:spPr>
            <a:xfrm>
              <a:off x="9986012" y="4209613"/>
              <a:ext cx="1223008" cy="349702"/>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Ofrecer anticonceptivos de emergencia</a:t>
              </a:r>
              <a:endParaRPr lang="en-US" sz="900" b="1" dirty="0">
                <a:solidFill>
                  <a:schemeClr val="tx1"/>
                </a:solidFill>
              </a:endParaRPr>
            </a:p>
          </p:txBody>
        </p:sp>
        <p:sp>
          <p:nvSpPr>
            <p:cNvPr id="1990" name="Rectangle 1989">
              <a:extLst>
                <a:ext uri="{FF2B5EF4-FFF2-40B4-BE49-F238E27FC236}">
                  <a16:creationId xmlns:a16="http://schemas.microsoft.com/office/drawing/2014/main" id="{35F76635-C53E-A731-B62C-67F67FC563A3}"/>
                </a:ext>
              </a:extLst>
            </p:cNvPr>
            <p:cNvSpPr/>
            <p:nvPr/>
          </p:nvSpPr>
          <p:spPr>
            <a:xfrm>
              <a:off x="7848210" y="5008202"/>
              <a:ext cx="1871100" cy="488201"/>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Ofrecer prevención y tratamiento de las ITS, prueba de embarazo y asesoramiento sobre el aborto</a:t>
              </a:r>
              <a:endParaRPr lang="en-US" sz="900" b="1" dirty="0">
                <a:solidFill>
                  <a:schemeClr val="tx1"/>
                </a:solidFill>
              </a:endParaRPr>
            </a:p>
          </p:txBody>
        </p:sp>
        <p:sp>
          <p:nvSpPr>
            <p:cNvPr id="1991" name="Rectangle 1990">
              <a:extLst>
                <a:ext uri="{FF2B5EF4-FFF2-40B4-BE49-F238E27FC236}">
                  <a16:creationId xmlns:a16="http://schemas.microsoft.com/office/drawing/2014/main" id="{5AD2783E-EDFE-FDAF-48E0-C3431924CF82}"/>
                </a:ext>
              </a:extLst>
            </p:cNvPr>
            <p:cNvSpPr/>
            <p:nvPr/>
          </p:nvSpPr>
          <p:spPr>
            <a:xfrm>
              <a:off x="7062218" y="5726972"/>
              <a:ext cx="3746752" cy="226591"/>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Planificar seguimiento a las 2 semanas, 1 mes, 3 meses y 6 meses</a:t>
              </a:r>
              <a:endParaRPr lang="en-US" sz="1000" b="1" dirty="0">
                <a:solidFill>
                  <a:schemeClr val="tx1"/>
                </a:solidFill>
              </a:endParaRPr>
            </a:p>
          </p:txBody>
        </p:sp>
        <p:sp>
          <p:nvSpPr>
            <p:cNvPr id="1992" name="Rectangle 1991">
              <a:extLst>
                <a:ext uri="{FF2B5EF4-FFF2-40B4-BE49-F238E27FC236}">
                  <a16:creationId xmlns:a16="http://schemas.microsoft.com/office/drawing/2014/main" id="{B0F69320-67FE-414B-F409-DBE50B670F3F}"/>
                </a:ext>
              </a:extLst>
            </p:cNvPr>
            <p:cNvSpPr/>
            <p:nvPr/>
          </p:nvSpPr>
          <p:spPr>
            <a:xfrm>
              <a:off x="9127866" y="1041555"/>
              <a:ext cx="1453786" cy="1180699"/>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171450" indent="-171450">
                <a:buFont typeface="Wingdings" panose="05000000000000000000" pitchFamily="2" charset="2"/>
                <a:buChar char="Ø"/>
              </a:pPr>
              <a:r>
                <a:rPr lang="es-ES" sz="800" b="1" dirty="0">
                  <a:solidFill>
                    <a:schemeClr val="tx1"/>
                  </a:solidFill>
                </a:rPr>
                <a:t>Informar de los servicios disponibles</a:t>
              </a:r>
            </a:p>
            <a:p>
              <a:pPr marL="171450" indent="-171450">
                <a:buFont typeface="Wingdings" panose="05000000000000000000" pitchFamily="2" charset="2"/>
                <a:buChar char="Ø"/>
              </a:pPr>
              <a:r>
                <a:rPr lang="es-ES" sz="800" b="1" dirty="0">
                  <a:solidFill>
                    <a:schemeClr val="tx1"/>
                  </a:solidFill>
                </a:rPr>
                <a:t>Transmitir información general sobre los efectos de la violencia de género</a:t>
              </a:r>
            </a:p>
            <a:p>
              <a:pPr marL="171450" indent="-171450">
                <a:buFont typeface="Wingdings" panose="05000000000000000000" pitchFamily="2" charset="2"/>
                <a:buChar char="Ø"/>
              </a:pPr>
              <a:r>
                <a:rPr lang="es-ES" sz="800" b="1" dirty="0">
                  <a:solidFill>
                    <a:schemeClr val="tx1"/>
                  </a:solidFill>
                </a:rPr>
                <a:t>Ofrecer una consulta de seguimiento relacionada con la dolencia principal referida</a:t>
              </a:r>
            </a:p>
          </p:txBody>
        </p:sp>
        <p:sp>
          <p:nvSpPr>
            <p:cNvPr id="1993" name="Rectangle 1992">
              <a:extLst>
                <a:ext uri="{FF2B5EF4-FFF2-40B4-BE49-F238E27FC236}">
                  <a16:creationId xmlns:a16="http://schemas.microsoft.com/office/drawing/2014/main" id="{992D43A3-2D7B-AA48-FD71-09AD5378C5B8}"/>
                </a:ext>
              </a:extLst>
            </p:cNvPr>
            <p:cNvSpPr/>
            <p:nvPr/>
          </p:nvSpPr>
          <p:spPr>
            <a:xfrm>
              <a:off x="6319400" y="1131961"/>
              <a:ext cx="1677399" cy="703645"/>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u="sng" dirty="0">
                  <a:solidFill>
                    <a:schemeClr val="tx1"/>
                  </a:solidFill>
                </a:rPr>
                <a:t>Asistencia de primera línea</a:t>
              </a:r>
            </a:p>
            <a:p>
              <a:pPr marL="171450" indent="-171450">
                <a:buFont typeface="Wingdings" panose="05000000000000000000" pitchFamily="2" charset="2"/>
                <a:buChar char="Ø"/>
              </a:pPr>
              <a:r>
                <a:rPr lang="es-ES" sz="800" b="1" dirty="0">
                  <a:solidFill>
                    <a:schemeClr val="tx1"/>
                  </a:solidFill>
                </a:rPr>
                <a:t>Atención al escuchar</a:t>
              </a:r>
            </a:p>
            <a:p>
              <a:pPr marL="171450" indent="-171450">
                <a:buFont typeface="Wingdings" panose="05000000000000000000" pitchFamily="2" charset="2"/>
                <a:buChar char="Ø"/>
              </a:pPr>
              <a:r>
                <a:rPr lang="es-ES" sz="800" b="1" dirty="0">
                  <a:solidFill>
                    <a:schemeClr val="tx1"/>
                  </a:solidFill>
                </a:rPr>
                <a:t>No juzgar y validar</a:t>
              </a:r>
            </a:p>
            <a:p>
              <a:pPr marL="171450" indent="-171450">
                <a:buFont typeface="Wingdings" panose="05000000000000000000" pitchFamily="2" charset="2"/>
                <a:buChar char="Ø"/>
              </a:pPr>
              <a:r>
                <a:rPr lang="es-ES" sz="800" b="1" dirty="0">
                  <a:solidFill>
                    <a:schemeClr val="tx1"/>
                  </a:solidFill>
                </a:rPr>
                <a:t>Informarse sobre las necesidades y preocupaciones</a:t>
              </a:r>
            </a:p>
          </p:txBody>
        </p:sp>
        <p:sp>
          <p:nvSpPr>
            <p:cNvPr id="1994" name="Rectangle 1993">
              <a:extLst>
                <a:ext uri="{FF2B5EF4-FFF2-40B4-BE49-F238E27FC236}">
                  <a16:creationId xmlns:a16="http://schemas.microsoft.com/office/drawing/2014/main" id="{6D149541-B609-B576-4730-0BE63E776EFD}"/>
                </a:ext>
              </a:extLst>
            </p:cNvPr>
            <p:cNvSpPr/>
            <p:nvPr/>
          </p:nvSpPr>
          <p:spPr>
            <a:xfrm>
              <a:off x="5970686" y="3983779"/>
              <a:ext cx="1415296" cy="1554952"/>
            </a:xfrm>
            <a:prstGeom prst="rect">
              <a:avLst/>
            </a:prstGeom>
            <a:solidFill>
              <a:srgbClr val="FFF1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endParaRPr lang="es-ES" sz="800" b="1" dirty="0">
                <a:solidFill>
                  <a:schemeClr val="tx1"/>
                </a:solidFill>
              </a:endParaRPr>
            </a:p>
          </p:txBody>
        </p:sp>
        <p:sp>
          <p:nvSpPr>
            <p:cNvPr id="1995" name="Rectangle 1994">
              <a:extLst>
                <a:ext uri="{FF2B5EF4-FFF2-40B4-BE49-F238E27FC236}">
                  <a16:creationId xmlns:a16="http://schemas.microsoft.com/office/drawing/2014/main" id="{93C0D3E9-C2CD-364E-67A7-73BE02B24FB6}"/>
                </a:ext>
              </a:extLst>
            </p:cNvPr>
            <p:cNvSpPr/>
            <p:nvPr/>
          </p:nvSpPr>
          <p:spPr>
            <a:xfrm>
              <a:off x="6038460" y="4028109"/>
              <a:ext cx="1284360" cy="1499623"/>
            </a:xfrm>
            <a:prstGeom prst="rect">
              <a:avLst/>
            </a:prstGeom>
            <a:no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r>
                <a:rPr lang="es-ES" sz="800" b="1" dirty="0">
                  <a:solidFill>
                    <a:schemeClr val="tx1"/>
                  </a:solidFill>
                </a:rPr>
                <a:t>Proporcionar atención adicional de </a:t>
              </a:r>
              <a:r>
                <a:rPr lang="es-ES" sz="800" b="1" u="sng" dirty="0">
                  <a:solidFill>
                    <a:schemeClr val="tx1"/>
                  </a:solidFill>
                </a:rPr>
                <a:t>primera línea:</a:t>
              </a:r>
            </a:p>
            <a:p>
              <a:pPr marL="171450" indent="-171450">
                <a:buFont typeface="Wingdings" panose="05000000000000000000" pitchFamily="2" charset="2"/>
                <a:buChar char="Ø"/>
              </a:pPr>
              <a:r>
                <a:rPr lang="es-ES" sz="800" b="1" dirty="0">
                  <a:solidFill>
                    <a:schemeClr val="tx1"/>
                  </a:solidFill>
                </a:rPr>
                <a:t>Mejorar la seguridad</a:t>
              </a:r>
            </a:p>
            <a:p>
              <a:pPr marL="171450" indent="-171450">
                <a:buFont typeface="Wingdings" panose="05000000000000000000" pitchFamily="2" charset="2"/>
                <a:buChar char="Ø"/>
              </a:pPr>
              <a:r>
                <a:rPr lang="es-ES" sz="800" b="1" dirty="0">
                  <a:solidFill>
                    <a:schemeClr val="tx1"/>
                  </a:solidFill>
                </a:rPr>
                <a:t>Apoyo y contacto con los recursos comunitarios disponibles, y consultas de seguimiento si están indicadas</a:t>
              </a:r>
            </a:p>
          </p:txBody>
        </p:sp>
        <p:cxnSp>
          <p:nvCxnSpPr>
            <p:cNvPr id="1996" name="Straight Arrow Connector 1995">
              <a:extLst>
                <a:ext uri="{FF2B5EF4-FFF2-40B4-BE49-F238E27FC236}">
                  <a16:creationId xmlns:a16="http://schemas.microsoft.com/office/drawing/2014/main" id="{2629E524-2B11-A418-E734-CAB7F00CF80C}"/>
                </a:ext>
              </a:extLst>
            </p:cNvPr>
            <p:cNvCxnSpPr>
              <a:cxnSpLocks/>
            </p:cNvCxnSpPr>
            <p:nvPr/>
          </p:nvCxnSpPr>
          <p:spPr>
            <a:xfrm>
              <a:off x="6584685" y="1834317"/>
              <a:ext cx="0" cy="2143267"/>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1997" name="Straight Arrow Connector 1996">
              <a:extLst>
                <a:ext uri="{FF2B5EF4-FFF2-40B4-BE49-F238E27FC236}">
                  <a16:creationId xmlns:a16="http://schemas.microsoft.com/office/drawing/2014/main" id="{E24626F6-A305-C813-49C3-127AFC63B496}"/>
                </a:ext>
              </a:extLst>
            </p:cNvPr>
            <p:cNvCxnSpPr>
              <a:cxnSpLocks/>
              <a:endCxn id="53" idx="0"/>
            </p:cNvCxnSpPr>
            <p:nvPr/>
          </p:nvCxnSpPr>
          <p:spPr>
            <a:xfrm>
              <a:off x="8583012" y="2894764"/>
              <a:ext cx="2" cy="407023"/>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1998" name="Straight Arrow Connector 1997">
              <a:extLst>
                <a:ext uri="{FF2B5EF4-FFF2-40B4-BE49-F238E27FC236}">
                  <a16:creationId xmlns:a16="http://schemas.microsoft.com/office/drawing/2014/main" id="{6DAED3C1-02A5-ACA0-A7E5-4BAD49BD53E1}"/>
                </a:ext>
              </a:extLst>
            </p:cNvPr>
            <p:cNvCxnSpPr>
              <a:cxnSpLocks/>
              <a:endCxn id="54" idx="0"/>
            </p:cNvCxnSpPr>
            <p:nvPr/>
          </p:nvCxnSpPr>
          <p:spPr>
            <a:xfrm>
              <a:off x="8574441" y="3824597"/>
              <a:ext cx="8572" cy="310417"/>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1999" name="Straight Arrow Connector 1998">
              <a:extLst>
                <a:ext uri="{FF2B5EF4-FFF2-40B4-BE49-F238E27FC236}">
                  <a16:creationId xmlns:a16="http://schemas.microsoft.com/office/drawing/2014/main" id="{B317DB23-567F-50BA-A476-B3145D14567C}"/>
                </a:ext>
              </a:extLst>
            </p:cNvPr>
            <p:cNvCxnSpPr>
              <a:cxnSpLocks/>
            </p:cNvCxnSpPr>
            <p:nvPr/>
          </p:nvCxnSpPr>
          <p:spPr>
            <a:xfrm>
              <a:off x="8583012" y="4657824"/>
              <a:ext cx="0" cy="330111"/>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2000" name="Straight Arrow Connector 1999">
              <a:extLst>
                <a:ext uri="{FF2B5EF4-FFF2-40B4-BE49-F238E27FC236}">
                  <a16:creationId xmlns:a16="http://schemas.microsoft.com/office/drawing/2014/main" id="{47DDE74A-B0AC-0AFF-A51D-A2572BE7ADE2}"/>
                </a:ext>
              </a:extLst>
            </p:cNvPr>
            <p:cNvCxnSpPr>
              <a:cxnSpLocks/>
            </p:cNvCxnSpPr>
            <p:nvPr/>
          </p:nvCxnSpPr>
          <p:spPr>
            <a:xfrm>
              <a:off x="8772896" y="5496403"/>
              <a:ext cx="0" cy="230569"/>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2001" name="Straight Arrow Connector 2000">
              <a:extLst>
                <a:ext uri="{FF2B5EF4-FFF2-40B4-BE49-F238E27FC236}">
                  <a16:creationId xmlns:a16="http://schemas.microsoft.com/office/drawing/2014/main" id="{C6EFD0C2-505D-E487-FBCB-D15DD635B731}"/>
                </a:ext>
              </a:extLst>
            </p:cNvPr>
            <p:cNvCxnSpPr>
              <a:cxnSpLocks/>
              <a:stCxn id="1990" idx="1"/>
            </p:cNvCxnSpPr>
            <p:nvPr/>
          </p:nvCxnSpPr>
          <p:spPr>
            <a:xfrm flipH="1">
              <a:off x="7388874" y="5252303"/>
              <a:ext cx="459336" cy="4194"/>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2002" name="Straight Arrow Connector 2001">
              <a:extLst>
                <a:ext uri="{FF2B5EF4-FFF2-40B4-BE49-F238E27FC236}">
                  <a16:creationId xmlns:a16="http://schemas.microsoft.com/office/drawing/2014/main" id="{B5C7AD07-9DB5-4F51-1935-DCD37765C90F}"/>
                </a:ext>
              </a:extLst>
            </p:cNvPr>
            <p:cNvCxnSpPr>
              <a:cxnSpLocks/>
            </p:cNvCxnSpPr>
            <p:nvPr/>
          </p:nvCxnSpPr>
          <p:spPr>
            <a:xfrm flipH="1">
              <a:off x="9727766" y="5252302"/>
              <a:ext cx="1573072" cy="0"/>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2003" name="Straight Arrow Connector 2002">
              <a:extLst>
                <a:ext uri="{FF2B5EF4-FFF2-40B4-BE49-F238E27FC236}">
                  <a16:creationId xmlns:a16="http://schemas.microsoft.com/office/drawing/2014/main" id="{540F11F4-6934-8CF3-BA07-DFAD55C740B0}"/>
                </a:ext>
              </a:extLst>
            </p:cNvPr>
            <p:cNvCxnSpPr>
              <a:cxnSpLocks/>
            </p:cNvCxnSpPr>
            <p:nvPr/>
          </p:nvCxnSpPr>
          <p:spPr>
            <a:xfrm flipH="1">
              <a:off x="9719310" y="4587240"/>
              <a:ext cx="1062990" cy="395197"/>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2004" name="Straight Connector 2003">
              <a:extLst>
                <a:ext uri="{FF2B5EF4-FFF2-40B4-BE49-F238E27FC236}">
                  <a16:creationId xmlns:a16="http://schemas.microsoft.com/office/drawing/2014/main" id="{EB2AAF2B-0951-EBFB-A5C8-153FA1949115}"/>
                </a:ext>
              </a:extLst>
            </p:cNvPr>
            <p:cNvCxnSpPr>
              <a:stCxn id="1988" idx="3"/>
            </p:cNvCxnSpPr>
            <p:nvPr/>
          </p:nvCxnSpPr>
          <p:spPr>
            <a:xfrm>
              <a:off x="11022329" y="3546467"/>
              <a:ext cx="278509" cy="0"/>
            </a:xfrm>
            <a:prstGeom prst="line">
              <a:avLst/>
            </a:prstGeom>
            <a:ln>
              <a:solidFill>
                <a:srgbClr val="82A1D4"/>
              </a:solidFill>
            </a:ln>
          </p:spPr>
          <p:style>
            <a:lnRef idx="2">
              <a:schemeClr val="accent1"/>
            </a:lnRef>
            <a:fillRef idx="0">
              <a:schemeClr val="accent1"/>
            </a:fillRef>
            <a:effectRef idx="1">
              <a:schemeClr val="accent1"/>
            </a:effectRef>
            <a:fontRef idx="minor">
              <a:schemeClr val="tx1"/>
            </a:fontRef>
          </p:style>
        </p:cxnSp>
        <p:cxnSp>
          <p:nvCxnSpPr>
            <p:cNvPr id="2005" name="Straight Connector 2004">
              <a:extLst>
                <a:ext uri="{FF2B5EF4-FFF2-40B4-BE49-F238E27FC236}">
                  <a16:creationId xmlns:a16="http://schemas.microsoft.com/office/drawing/2014/main" id="{1733D517-BF08-4AEF-95B6-AE144E096FFA}"/>
                </a:ext>
              </a:extLst>
            </p:cNvPr>
            <p:cNvCxnSpPr>
              <a:cxnSpLocks/>
            </p:cNvCxnSpPr>
            <p:nvPr/>
          </p:nvCxnSpPr>
          <p:spPr>
            <a:xfrm>
              <a:off x="11300838" y="3546467"/>
              <a:ext cx="0" cy="1705835"/>
            </a:xfrm>
            <a:prstGeom prst="line">
              <a:avLst/>
            </a:prstGeom>
            <a:ln>
              <a:solidFill>
                <a:srgbClr val="82A1D4"/>
              </a:solidFill>
            </a:ln>
          </p:spPr>
          <p:style>
            <a:lnRef idx="2">
              <a:schemeClr val="accent1"/>
            </a:lnRef>
            <a:fillRef idx="0">
              <a:schemeClr val="accent1"/>
            </a:fillRef>
            <a:effectRef idx="1">
              <a:schemeClr val="accent1"/>
            </a:effectRef>
            <a:fontRef idx="minor">
              <a:schemeClr val="tx1"/>
            </a:fontRef>
          </p:style>
        </p:cxnSp>
        <p:cxnSp>
          <p:nvCxnSpPr>
            <p:cNvPr id="2006" name="Straight Arrow Connector 2005">
              <a:extLst>
                <a:ext uri="{FF2B5EF4-FFF2-40B4-BE49-F238E27FC236}">
                  <a16:creationId xmlns:a16="http://schemas.microsoft.com/office/drawing/2014/main" id="{39DC9999-DDA4-94B3-98EE-2338396FE1C0}"/>
                </a:ext>
              </a:extLst>
            </p:cNvPr>
            <p:cNvCxnSpPr>
              <a:cxnSpLocks/>
            </p:cNvCxnSpPr>
            <p:nvPr/>
          </p:nvCxnSpPr>
          <p:spPr>
            <a:xfrm>
              <a:off x="8657572" y="3814399"/>
              <a:ext cx="1282156" cy="438416"/>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2007" name="Straight Arrow Connector 2006">
              <a:extLst>
                <a:ext uri="{FF2B5EF4-FFF2-40B4-BE49-F238E27FC236}">
                  <a16:creationId xmlns:a16="http://schemas.microsoft.com/office/drawing/2014/main" id="{FEBD9377-A8CD-3BA9-950A-13D89C1EB9BB}"/>
                </a:ext>
              </a:extLst>
            </p:cNvPr>
            <p:cNvCxnSpPr>
              <a:cxnSpLocks/>
              <a:stCxn id="53" idx="3"/>
            </p:cNvCxnSpPr>
            <p:nvPr/>
          </p:nvCxnSpPr>
          <p:spPr>
            <a:xfrm>
              <a:off x="9414509" y="3562772"/>
              <a:ext cx="542925" cy="608"/>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cxnSp>
          <p:nvCxnSpPr>
            <p:cNvPr id="2008" name="Straight Arrow Connector 2007">
              <a:extLst>
                <a:ext uri="{FF2B5EF4-FFF2-40B4-BE49-F238E27FC236}">
                  <a16:creationId xmlns:a16="http://schemas.microsoft.com/office/drawing/2014/main" id="{28808627-DF49-AEDF-4EA9-9832D3BA1828}"/>
                </a:ext>
              </a:extLst>
            </p:cNvPr>
            <p:cNvCxnSpPr>
              <a:cxnSpLocks/>
            </p:cNvCxnSpPr>
            <p:nvPr/>
          </p:nvCxnSpPr>
          <p:spPr>
            <a:xfrm>
              <a:off x="7584813" y="2541526"/>
              <a:ext cx="804808" cy="0"/>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cxnSp>
          <p:nvCxnSpPr>
            <p:cNvPr id="2009" name="Straight Connector 2008">
              <a:extLst>
                <a:ext uri="{FF2B5EF4-FFF2-40B4-BE49-F238E27FC236}">
                  <a16:creationId xmlns:a16="http://schemas.microsoft.com/office/drawing/2014/main" id="{4F935DE8-24EE-CA08-C6A3-98DF0305687C}"/>
                </a:ext>
              </a:extLst>
            </p:cNvPr>
            <p:cNvCxnSpPr>
              <a:cxnSpLocks/>
            </p:cNvCxnSpPr>
            <p:nvPr/>
          </p:nvCxnSpPr>
          <p:spPr>
            <a:xfrm>
              <a:off x="7581381" y="1834317"/>
              <a:ext cx="0" cy="707209"/>
            </a:xfrm>
            <a:prstGeom prst="line">
              <a:avLst/>
            </a:prstGeom>
            <a:ln>
              <a:solidFill>
                <a:srgbClr val="82A1D4"/>
              </a:solidFill>
            </a:ln>
          </p:spPr>
          <p:style>
            <a:lnRef idx="2">
              <a:schemeClr val="accent1"/>
            </a:lnRef>
            <a:fillRef idx="0">
              <a:schemeClr val="accent1"/>
            </a:fillRef>
            <a:effectRef idx="1">
              <a:schemeClr val="accent1"/>
            </a:effectRef>
            <a:fontRef idx="minor">
              <a:schemeClr val="tx1"/>
            </a:fontRef>
          </p:style>
        </p:cxnSp>
        <p:sp>
          <p:nvSpPr>
            <p:cNvPr id="2010" name="Rectangle 2009">
              <a:extLst>
                <a:ext uri="{FF2B5EF4-FFF2-40B4-BE49-F238E27FC236}">
                  <a16:creationId xmlns:a16="http://schemas.microsoft.com/office/drawing/2014/main" id="{6F4FCB4B-F112-1949-ADD1-3A3D91938CAB}"/>
                </a:ext>
              </a:extLst>
            </p:cNvPr>
            <p:cNvSpPr/>
            <p:nvPr/>
          </p:nvSpPr>
          <p:spPr>
            <a:xfrm>
              <a:off x="6051543" y="1941885"/>
              <a:ext cx="1228195" cy="488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Si revela violencia de género física, psicológica o económica</a:t>
              </a:r>
              <a:endParaRPr lang="en-US" sz="900" b="1" dirty="0">
                <a:solidFill>
                  <a:schemeClr val="tx1"/>
                </a:solidFill>
              </a:endParaRPr>
            </a:p>
          </p:txBody>
        </p:sp>
        <p:sp>
          <p:nvSpPr>
            <p:cNvPr id="2011" name="Rectangle 2010">
              <a:extLst>
                <a:ext uri="{FF2B5EF4-FFF2-40B4-BE49-F238E27FC236}">
                  <a16:creationId xmlns:a16="http://schemas.microsoft.com/office/drawing/2014/main" id="{25C8B761-CE84-37A3-CBDB-3A6A021C9F19}"/>
                </a:ext>
              </a:extLst>
            </p:cNvPr>
            <p:cNvSpPr/>
            <p:nvPr/>
          </p:nvSpPr>
          <p:spPr>
            <a:xfrm>
              <a:off x="5933992" y="2720672"/>
              <a:ext cx="1451990" cy="453183"/>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pPr algn="ctr"/>
              <a:r>
                <a:rPr lang="es-ES" sz="1000" b="1" dirty="0">
                  <a:solidFill>
                    <a:schemeClr val="tx1"/>
                  </a:solidFill>
                </a:rPr>
                <a:t>Atender las afecciones por las que ha acudido</a:t>
              </a:r>
              <a:endParaRPr lang="en-US" sz="1000" b="1" dirty="0">
                <a:solidFill>
                  <a:schemeClr val="tx1"/>
                </a:solidFill>
              </a:endParaRPr>
            </a:p>
          </p:txBody>
        </p:sp>
      </p:grpSp>
      <p:sp>
        <p:nvSpPr>
          <p:cNvPr id="2016" name="Google Shape;2016;p228"/>
          <p:cNvSpPr txBox="1"/>
          <p:nvPr/>
        </p:nvSpPr>
        <p:spPr>
          <a:xfrm>
            <a:off x="-304799" y="-179343"/>
            <a:ext cx="6874769" cy="1204929"/>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sz="3200" noProof="0" dirty="0"/>
              <a:t>Planificar consultas de seguimiento</a:t>
            </a:r>
          </a:p>
        </p:txBody>
      </p:sp>
      <p:sp>
        <p:nvSpPr>
          <p:cNvPr id="2023" name="Google Shape;2023;p228"/>
          <p:cNvSpPr/>
          <p:nvPr/>
        </p:nvSpPr>
        <p:spPr>
          <a:xfrm>
            <a:off x="4939427" y="4768998"/>
            <a:ext cx="2162174" cy="1918674"/>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defRPr sz="1467" b="1">
                <a:solidFill>
                  <a:schemeClr val="bg1"/>
                </a:solidFill>
                <a:latin typeface="Arial"/>
                <a:ea typeface="Arial"/>
                <a:cs typeface="Arial"/>
                <a:sym typeface="Arial"/>
              </a:defRPr>
            </a:pPr>
            <a:r>
              <a:rPr lang="es-CO" sz="1200" noProof="0" dirty="0"/>
              <a:t>Disponible en el kit interinstitucional de salud reproductiva de emergencia 8</a:t>
            </a:r>
            <a:endParaRPr lang="es-CO" b="1" noProof="0" dirty="0">
              <a:solidFill>
                <a:schemeClr val="bg1"/>
              </a:solidFill>
              <a:latin typeface="Arial" panose="020B0604020202020204" pitchFamily="34" charset="0"/>
            </a:endParaRPr>
          </a:p>
        </p:txBody>
      </p:sp>
      <p:sp>
        <p:nvSpPr>
          <p:cNvPr id="11" name="Google Shape;2020;p228"/>
          <p:cNvSpPr txBox="1"/>
          <p:nvPr/>
        </p:nvSpPr>
        <p:spPr>
          <a:xfrm>
            <a:off x="183935" y="695937"/>
            <a:ext cx="6293065" cy="5206257"/>
          </a:xfrm>
          <a:prstGeom prst="rect">
            <a:avLst/>
          </a:prstGeom>
          <a:noFill/>
          <a:ln>
            <a:noFill/>
          </a:ln>
        </p:spPr>
        <p:txBody>
          <a:bodyPr spcFirstLastPara="1" wrap="square" lIns="0" tIns="60933" rIns="0" bIns="60933" anchor="t" anchorCtr="0">
            <a:normAutofit fontScale="92500" lnSpcReduction="10000"/>
          </a:bodyPr>
          <a:lstStyle/>
          <a:p>
            <a:pPr marR="118530">
              <a:lnSpc>
                <a:spcPct val="108000"/>
              </a:lnSpc>
              <a:defRPr sz="2133" b="1">
                <a:solidFill>
                  <a:srgbClr val="002060"/>
                </a:solidFill>
                <a:latin typeface="Arial"/>
                <a:ea typeface="Arial"/>
                <a:cs typeface="Arial"/>
                <a:sym typeface="Arial"/>
              </a:defRPr>
            </a:pPr>
            <a:r>
              <a:rPr lang="es-CO" sz="2000" noProof="0" dirty="0"/>
              <a:t>Recomiende consultas de seguimiento</a:t>
            </a:r>
            <a:endParaRPr lang="es-CO" sz="2000" noProof="0" dirty="0">
              <a:solidFill>
                <a:srgbClr val="002060"/>
              </a:solidFill>
              <a:latin typeface="Arial" panose="020B0604020202020204" pitchFamily="34" charset="0"/>
            </a:endParaRPr>
          </a:p>
          <a:p>
            <a:pPr marL="457189" marR="970256" indent="-457189">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Es importante comprobar la cicatrización</a:t>
            </a:r>
            <a:endParaRPr lang="es-CO" noProof="0" dirty="0">
              <a:latin typeface="Arial" panose="020B0604020202020204" pitchFamily="34" charset="0"/>
            </a:endParaRPr>
          </a:p>
          <a:p>
            <a:pPr marL="457189" marR="970256" indent="-457189">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Vuelva a hacer las pruebas de detección de ITS y VIH</a:t>
            </a:r>
            <a:endParaRPr lang="es-CO" noProof="0" dirty="0">
              <a:latin typeface="Arial" panose="020B0604020202020204" pitchFamily="34" charset="0"/>
            </a:endParaRPr>
          </a:p>
          <a:p>
            <a:pPr marL="457189" marR="970256" indent="-457189">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Descarte que haya habido un embarazo no deseado</a:t>
            </a:r>
            <a:endParaRPr lang="es-CO" noProof="0" dirty="0">
              <a:latin typeface="Arial" panose="020B0604020202020204" pitchFamily="34" charset="0"/>
            </a:endParaRPr>
          </a:p>
          <a:p>
            <a:pPr marL="457189" marR="970256" indent="-457189">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Supervise la recuperación emocional o psicológica</a:t>
            </a:r>
            <a:endParaRPr lang="es-CO" noProof="0" dirty="0">
              <a:latin typeface="Arial" panose="020B0604020202020204" pitchFamily="34" charset="0"/>
            </a:endParaRPr>
          </a:p>
          <a:p>
            <a:pPr marR="118530">
              <a:lnSpc>
                <a:spcPct val="108000"/>
              </a:lnSpc>
              <a:spcBef>
                <a:spcPts val="1160"/>
              </a:spcBef>
              <a:defRPr sz="2133" b="1">
                <a:solidFill>
                  <a:srgbClr val="002060"/>
                </a:solidFill>
                <a:latin typeface="Arial"/>
                <a:ea typeface="Arial"/>
                <a:cs typeface="Arial"/>
                <a:sym typeface="Arial"/>
              </a:defRPr>
            </a:pPr>
            <a:r>
              <a:rPr lang="es-CO" sz="2000" noProof="0" dirty="0"/>
              <a:t>Aborto seguro</a:t>
            </a:r>
            <a:endParaRPr lang="es-CO" sz="2000" noProof="0" dirty="0">
              <a:solidFill>
                <a:srgbClr val="002060"/>
              </a:solidFill>
              <a:latin typeface="Arial" panose="020B0604020202020204" pitchFamily="34" charset="0"/>
            </a:endParaRPr>
          </a:p>
          <a:p>
            <a:pPr marL="457200" marR="970256" lvl="4" indent="-457189">
              <a:lnSpc>
                <a:spcPct val="108000"/>
              </a:lnSpc>
              <a:buClr>
                <a:schemeClr val="accent2"/>
              </a:buClr>
              <a:buSzPct val="125000"/>
              <a:buFont typeface="Arial" panose="020B0604020202020204" pitchFamily="34" charset="0"/>
              <a:buChar char="•"/>
              <a:tabLst>
                <a:tab pos="540000" algn="l"/>
              </a:tabLst>
              <a:defRPr sz="2000">
                <a:solidFill>
                  <a:srgbClr val="000000"/>
                </a:solidFill>
                <a:latin typeface="Arial" panose="020B0604020202020204" pitchFamily="34" charset="0"/>
                <a:sym typeface="Arial"/>
              </a:defRPr>
            </a:pPr>
            <a:r>
              <a:rPr lang="es-CO" noProof="0" dirty="0"/>
              <a:t>En muchos entornos jurídicos restrictivos el aborto es legal en caso de violación  </a:t>
            </a:r>
            <a:endParaRPr lang="es-CO" noProof="0" dirty="0">
              <a:latin typeface="Arial" panose="020B0604020202020204" pitchFamily="34" charset="0"/>
            </a:endParaRPr>
          </a:p>
          <a:p>
            <a:pPr marL="457200" marR="970256" lvl="4" indent="-457189">
              <a:lnSpc>
                <a:spcPct val="108000"/>
              </a:lnSpc>
              <a:buClr>
                <a:schemeClr val="accent2"/>
              </a:buClr>
              <a:buSzPct val="125000"/>
              <a:buFont typeface="Arial" panose="020B0604020202020204" pitchFamily="34" charset="0"/>
              <a:buChar char="•"/>
              <a:tabLst>
                <a:tab pos="540000" algn="l"/>
              </a:tabLst>
              <a:defRPr sz="2000">
                <a:solidFill>
                  <a:srgbClr val="E36C09"/>
                </a:solidFill>
                <a:latin typeface="Arial" panose="020B0604020202020204" pitchFamily="34" charset="0"/>
                <a:sym typeface="Arial"/>
              </a:defRPr>
            </a:pPr>
            <a:r>
              <a:rPr lang="es-CO" noProof="0" dirty="0"/>
              <a:t>Conozca la legislación local</a:t>
            </a:r>
          </a:p>
          <a:p>
            <a:pPr marL="457200" marR="970256" lvl="4" indent="-457189">
              <a:lnSpc>
                <a:spcPct val="108000"/>
              </a:lnSpc>
              <a:buClr>
                <a:schemeClr val="accent2"/>
              </a:buClr>
              <a:buSzPct val="125000"/>
              <a:buFont typeface="Arial" panose="020B0604020202020204" pitchFamily="34" charset="0"/>
              <a:buChar char="•"/>
              <a:tabLst>
                <a:tab pos="540000" algn="l"/>
              </a:tabLst>
              <a:defRPr sz="2000">
                <a:solidFill>
                  <a:srgbClr val="E36C09"/>
                </a:solidFill>
                <a:latin typeface="Arial" panose="020B0604020202020204" pitchFamily="34" charset="0"/>
                <a:sym typeface="Arial"/>
              </a:defRPr>
            </a:pPr>
            <a:r>
              <a:rPr lang="es-CO" dirty="0">
                <a:solidFill>
                  <a:srgbClr val="000000"/>
                </a:solidFill>
                <a:latin typeface="Arial" panose="020B0604020202020204" pitchFamily="34" charset="0"/>
              </a:rPr>
              <a:t>Si una sobreviviente descubre en la consulta inicial que ha quedado embarazada como consecuencia de una agresión sexual, ofrézcale una consulta de seguimiento</a:t>
            </a:r>
            <a:br>
              <a:rPr lang="es-CO" dirty="0">
                <a:solidFill>
                  <a:srgbClr val="000000"/>
                </a:solidFill>
                <a:latin typeface="Arial" panose="020B0604020202020204" pitchFamily="34" charset="0"/>
              </a:rPr>
            </a:br>
            <a:r>
              <a:rPr lang="es-CO" dirty="0">
                <a:solidFill>
                  <a:srgbClr val="000000"/>
                </a:solidFill>
                <a:latin typeface="Arial" panose="020B0604020202020204" pitchFamily="34" charset="0"/>
              </a:rPr>
              <a:t>antes de 2 semanas</a:t>
            </a:r>
          </a:p>
        </p:txBody>
      </p:sp>
      <p:sp>
        <p:nvSpPr>
          <p:cNvPr id="3" name="TextBox 2">
            <a:extLst>
              <a:ext uri="{FF2B5EF4-FFF2-40B4-BE49-F238E27FC236}">
                <a16:creationId xmlns:a16="http://schemas.microsoft.com/office/drawing/2014/main" id="{A29A1935-5C1C-42EE-275A-5954933B69F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11.17</a:t>
            </a:r>
          </a:p>
        </p:txBody>
      </p:sp>
      <p:pic>
        <p:nvPicPr>
          <p:cNvPr id="5" name="Graphic 4" descr="Warning with solid fill">
            <a:extLst>
              <a:ext uri="{FF2B5EF4-FFF2-40B4-BE49-F238E27FC236}">
                <a16:creationId xmlns:a16="http://schemas.microsoft.com/office/drawing/2014/main" id="{EBAAA379-B6A3-A9D5-A8DB-8535B2A86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9074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7"/>
        <p:cNvGrpSpPr/>
        <p:nvPr/>
      </p:nvGrpSpPr>
      <p:grpSpPr>
        <a:xfrm>
          <a:off x="0" y="0"/>
          <a:ext cx="0" cy="0"/>
          <a:chOff x="0" y="0"/>
          <a:chExt cx="0" cy="0"/>
        </a:xfrm>
      </p:grpSpPr>
      <p:sp>
        <p:nvSpPr>
          <p:cNvPr id="2029" name="Google Shape;2029;p229"/>
          <p:cNvSpPr txBox="1"/>
          <p:nvPr/>
        </p:nvSpPr>
        <p:spPr>
          <a:xfrm>
            <a:off x="0" y="0"/>
            <a:ext cx="12191999" cy="1634892"/>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Acceso a medicamentos esenciales </a:t>
            </a:r>
            <a:br>
              <a:rPr lang="es-CO" noProof="0" dirty="0"/>
            </a:br>
            <a:r>
              <a:rPr lang="es-CO" noProof="0" dirty="0"/>
              <a:t>en situaciones de emergencia</a:t>
            </a:r>
            <a:r>
              <a:rPr lang="es-CO" baseline="30000" noProof="0" dirty="0"/>
              <a:t>2</a:t>
            </a:r>
            <a:endParaRPr lang="es-CO" sz="3400" b="1" noProof="0" dirty="0">
              <a:solidFill>
                <a:schemeClr val="accent3"/>
              </a:solidFill>
              <a:latin typeface="+mj-lt"/>
              <a:cs typeface="Arial"/>
              <a:sym typeface="Arial"/>
            </a:endParaRPr>
          </a:p>
        </p:txBody>
      </p:sp>
      <p:sp>
        <p:nvSpPr>
          <p:cNvPr id="2033" name="Google Shape;2033;p229"/>
          <p:cNvSpPr txBox="1"/>
          <p:nvPr/>
        </p:nvSpPr>
        <p:spPr>
          <a:xfrm>
            <a:off x="756289" y="1780082"/>
            <a:ext cx="11435710" cy="3297836"/>
          </a:xfrm>
          <a:prstGeom prst="rect">
            <a:avLst/>
          </a:prstGeom>
          <a:noFill/>
          <a:ln>
            <a:noFill/>
          </a:ln>
        </p:spPr>
        <p:txBody>
          <a:bodyPr spcFirstLastPara="1" wrap="square" lIns="121900" tIns="60933" rIns="121900" bIns="60933" anchor="t" anchorCtr="0">
            <a:noAutofit/>
          </a:bodyPr>
          <a:lstStyle/>
          <a:p>
            <a:pPr marL="457189" marR="970256" indent="-457189">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Esta responsabilidad recae principalmente en el coordinador de la respuesta a la crisis, el gestor de la zona sanitaria u otros administradores del sistema de salud</a:t>
            </a:r>
            <a:endParaRPr lang="es-CO" sz="2200" noProof="0" dirty="0">
              <a:latin typeface="Arial" panose="020B0604020202020204" pitchFamily="34" charset="0"/>
            </a:endParaRPr>
          </a:p>
          <a:p>
            <a:pPr marL="457189" marR="970256" indent="-457189">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Sus medicamentos de primera línea y protocolos pueden cambiar; esté atento a las adaptaciones que se hagan en las orientaciones</a:t>
            </a:r>
            <a:endParaRPr lang="es-CO" sz="2200" noProof="0" dirty="0">
              <a:latin typeface="Arial" panose="020B0604020202020204" pitchFamily="34" charset="0"/>
            </a:endParaRPr>
          </a:p>
          <a:p>
            <a:pPr marL="457189" marR="970256" indent="-457189">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Los productos pueden adquirirse a través de mecanismos de respuesta humanitaria y llegar como kits del UNFPA como parte del PSIM para la salud sexual y reproductiva</a:t>
            </a:r>
            <a:endParaRPr lang="es-CO" sz="2200" noProof="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DCA2B0D4-90EE-7848-2920-1BCF11C6E54F}"/>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11.18</a:t>
            </a:r>
          </a:p>
        </p:txBody>
      </p:sp>
    </p:spTree>
    <p:extLst>
      <p:ext uri="{BB962C8B-B14F-4D97-AF65-F5344CB8AC3E}">
        <p14:creationId xmlns:p14="http://schemas.microsoft.com/office/powerpoint/2010/main" val="1221260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sp>
        <p:nvSpPr>
          <p:cNvPr id="2044" name="Google Shape;2044;p230"/>
          <p:cNvSpPr txBox="1"/>
          <p:nvPr/>
        </p:nvSpPr>
        <p:spPr>
          <a:xfrm>
            <a:off x="579618" y="2294702"/>
            <a:ext cx="11032761" cy="3871390"/>
          </a:xfrm>
          <a:prstGeom prst="rect">
            <a:avLst/>
          </a:prstGeom>
          <a:noFill/>
          <a:ln>
            <a:noFill/>
          </a:ln>
        </p:spPr>
        <p:txBody>
          <a:bodyPr spcFirstLastPara="1" wrap="square" lIns="121900" tIns="60933" rIns="121900" bIns="60933" anchor="t" anchorCtr="0">
            <a:spAutoFit/>
          </a:bodyPr>
          <a:lstStyle/>
          <a:p>
            <a:pPr marL="457189" marR="970256" indent="-457189">
              <a:lnSpc>
                <a:spcPct val="108000"/>
              </a:lnSpc>
              <a:spcAft>
                <a:spcPts val="800"/>
              </a:spcAft>
              <a:buClr>
                <a:schemeClr val="tx1"/>
              </a:buClr>
              <a:buSzPct val="100000"/>
              <a:buFont typeface="Arial"/>
              <a:buChar char="■"/>
              <a:defRPr sz="2400">
                <a:solidFill>
                  <a:srgbClr val="000000"/>
                </a:solidFill>
                <a:latin typeface="Arial"/>
                <a:ea typeface="Arial"/>
                <a:cs typeface="Arial"/>
                <a:sym typeface="Arial"/>
              </a:defRPr>
            </a:pPr>
            <a:r>
              <a:rPr lang="es-CO" sz="2300" noProof="0" dirty="0"/>
              <a:t>Cada grupo debe seleccionar a un relator para realizar la exposición ante el conjunto de participantes.</a:t>
            </a:r>
            <a:endParaRPr lang="es-CO" sz="2300" noProof="0" dirty="0">
              <a:latin typeface="Arial" panose="020B0604020202020204" pitchFamily="34" charset="0"/>
            </a:endParaRPr>
          </a:p>
          <a:p>
            <a:pPr marL="457189" marR="970256" indent="-457189">
              <a:lnSpc>
                <a:spcPct val="108000"/>
              </a:lnSpc>
              <a:spcAft>
                <a:spcPts val="800"/>
              </a:spcAft>
              <a:buClr>
                <a:schemeClr val="tx1"/>
              </a:buClr>
              <a:buSzPct val="100000"/>
              <a:buFont typeface="Arial"/>
              <a:buChar char="■"/>
              <a:defRPr sz="2400">
                <a:solidFill>
                  <a:srgbClr val="000000"/>
                </a:solidFill>
                <a:latin typeface="Arial"/>
                <a:ea typeface="Arial"/>
                <a:cs typeface="Arial"/>
                <a:sym typeface="Arial"/>
              </a:defRPr>
            </a:pPr>
            <a:r>
              <a:rPr lang="es-CO" sz="2300" noProof="0" dirty="0"/>
              <a:t>Los grupos disponen de 7 minutos por estudio de caso para debatir y rellenar los cuadros que describen qué tratamientos se deben prescribir y qué pruebas y derivaciones hacer, así como para justificar sus decisiones</a:t>
            </a:r>
            <a:endParaRPr lang="es-CO" sz="2300" noProof="0" dirty="0">
              <a:latin typeface="Arial" panose="020B0604020202020204" pitchFamily="34" charset="0"/>
            </a:endParaRPr>
          </a:p>
          <a:p>
            <a:pPr marL="457189" marR="970256" indent="-457189">
              <a:lnSpc>
                <a:spcPct val="108000"/>
              </a:lnSpc>
              <a:spcAft>
                <a:spcPts val="800"/>
              </a:spcAft>
              <a:buClr>
                <a:schemeClr val="tx1"/>
              </a:buClr>
              <a:buSzPct val="100000"/>
              <a:buFont typeface="Arial"/>
              <a:buChar char="■"/>
              <a:defRPr sz="2400">
                <a:solidFill>
                  <a:srgbClr val="000000"/>
                </a:solidFill>
                <a:latin typeface="Arial"/>
                <a:ea typeface="Arial"/>
                <a:cs typeface="Arial"/>
                <a:sym typeface="Arial"/>
              </a:defRPr>
            </a:pPr>
            <a:r>
              <a:rPr lang="es-CO" sz="2300" noProof="0" dirty="0"/>
              <a:t>Después de que vuelvan a reunirse todos los grupos, los relatores presentarán uno de sus estudios de caso (en 3 o 4 minutos) y explicarán sus decisiones</a:t>
            </a:r>
            <a:endParaRPr lang="es-CO" sz="2300" noProof="0"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1CC44659-37AE-18AB-3D7E-BA23E7826FC9}"/>
              </a:ext>
            </a:extLst>
          </p:cNvPr>
          <p:cNvSpPr>
            <a:spLocks noGrp="1"/>
          </p:cNvSpPr>
          <p:nvPr>
            <p:ph type="title"/>
          </p:nvPr>
        </p:nvSpPr>
        <p:spPr>
          <a:xfrm>
            <a:off x="415600" y="1112014"/>
            <a:ext cx="11360800" cy="720000"/>
          </a:xfrm>
        </p:spPr>
        <p:txBody>
          <a:bodyPr/>
          <a:lstStyle/>
          <a:p>
            <a:pPr>
              <a:defRPr sz="3400">
                <a:solidFill>
                  <a:schemeClr val="accent3"/>
                </a:solidFill>
                <a:latin typeface="+mj-lt"/>
                <a:ea typeface="Arial"/>
                <a:cs typeface="Arial"/>
              </a:defRPr>
            </a:pPr>
            <a:r>
              <a:rPr lang="es-CO" b="1" noProof="0" dirty="0"/>
              <a:t>Decisiones sobre el tratamiento </a:t>
            </a:r>
            <a:br>
              <a:rPr lang="es-CO" b="1" noProof="0" dirty="0"/>
            </a:br>
            <a:r>
              <a:rPr lang="es-CO" b="1" noProof="0" dirty="0"/>
              <a:t>de las agresiones sexuales</a:t>
            </a:r>
            <a:r>
              <a:rPr lang="es-CO" noProof="0" dirty="0"/>
              <a:t>: </a:t>
            </a:r>
            <a:r>
              <a:rPr lang="es-CO" b="1" noProof="0" dirty="0"/>
              <a:t>estudios de caso</a:t>
            </a:r>
          </a:p>
        </p:txBody>
      </p:sp>
      <p:sp>
        <p:nvSpPr>
          <p:cNvPr id="3" name="Text Placeholder 2">
            <a:extLst>
              <a:ext uri="{FF2B5EF4-FFF2-40B4-BE49-F238E27FC236}">
                <a16:creationId xmlns:a16="http://schemas.microsoft.com/office/drawing/2014/main" id="{20A214D8-1A5D-411C-AD1D-542A88E535A7}"/>
              </a:ext>
            </a:extLst>
          </p:cNvPr>
          <p:cNvSpPr>
            <a:spLocks noGrp="1"/>
          </p:cNvSpPr>
          <p:nvPr>
            <p:ph type="body" sz="quarter" idx="10"/>
          </p:nvPr>
        </p:nvSpPr>
        <p:spPr/>
        <p:txBody>
          <a:bodyPr/>
          <a:lstStyle/>
          <a:p>
            <a:pPr>
              <a:defRPr sz="3400" b="1">
                <a:latin typeface="+mj-lt"/>
                <a:ea typeface="Arial"/>
                <a:cs typeface="Arial"/>
                <a:sym typeface="Arial"/>
              </a:defRPr>
            </a:pPr>
            <a:r>
              <a:rPr lang="es-CO" noProof="0" dirty="0"/>
              <a:t>Ejercicio 11.1</a:t>
            </a:r>
          </a:p>
        </p:txBody>
      </p:sp>
      <p:sp>
        <p:nvSpPr>
          <p:cNvPr id="4" name="TextBox 3">
            <a:extLst>
              <a:ext uri="{FF2B5EF4-FFF2-40B4-BE49-F238E27FC236}">
                <a16:creationId xmlns:a16="http://schemas.microsoft.com/office/drawing/2014/main" id="{51EBCBA3-C57C-F7F1-F5B4-EE72B3CD85DD}"/>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11.19</a:t>
            </a:r>
          </a:p>
        </p:txBody>
      </p:sp>
    </p:spTree>
    <p:extLst>
      <p:ext uri="{BB962C8B-B14F-4D97-AF65-F5344CB8AC3E}">
        <p14:creationId xmlns:p14="http://schemas.microsoft.com/office/powerpoint/2010/main" val="107395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s-CO" sz="2400" noProof="0" dirty="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7382933" y="2631463"/>
            <a:ext cx="3780000" cy="2416150"/>
          </a:xfrm>
        </p:spPr>
        <p:txBody>
          <a:bodyPr/>
          <a:lstStyle/>
          <a:p>
            <a:r>
              <a:rPr lang="es-CO" noProof="0" dirty="0"/>
              <a:t>Atención clínica a sobrevivientes de agresiones </a:t>
            </a:r>
            <a:br>
              <a:rPr lang="es-CO" noProof="0" dirty="0"/>
            </a:br>
            <a:r>
              <a:rPr lang="es-CO" noProof="0" dirty="0"/>
              <a:t>sexuales, parte 3: </a:t>
            </a:r>
            <a:br>
              <a:rPr lang="es-CO" noProof="0" dirty="0"/>
            </a:br>
            <a:r>
              <a:rPr lang="es-CO" noProof="0" dirty="0"/>
              <a:t>tratamiento y asistencia</a:t>
            </a: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s-CO" noProof="0" dirty="0"/>
              <a:t>Sesión 11</a:t>
            </a:r>
          </a:p>
        </p:txBody>
      </p:sp>
      <p:sp>
        <p:nvSpPr>
          <p:cNvPr id="6" name="TextBox 5">
            <a:extLst>
              <a:ext uri="{FF2B5EF4-FFF2-40B4-BE49-F238E27FC236}">
                <a16:creationId xmlns:a16="http://schemas.microsoft.com/office/drawing/2014/main" id="{2B9E7B89-EF39-7141-5827-B8CA14B25C10}"/>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11.2</a:t>
            </a:r>
          </a:p>
        </p:txBody>
      </p:sp>
    </p:spTree>
    <p:extLst>
      <p:ext uri="{BB962C8B-B14F-4D97-AF65-F5344CB8AC3E}">
        <p14:creationId xmlns:p14="http://schemas.microsoft.com/office/powerpoint/2010/main" val="153337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50" name="Google Shape;2050;p231"/>
          <p:cNvSpPr txBox="1"/>
          <p:nvPr/>
        </p:nvSpPr>
        <p:spPr>
          <a:xfrm>
            <a:off x="0" y="0"/>
            <a:ext cx="12192000" cy="136591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lang="es-CO" noProof="0" dirty="0"/>
              <a:t>Sesión 11: Conclusión</a:t>
            </a:r>
          </a:p>
        </p:txBody>
      </p:sp>
      <p:sp>
        <p:nvSpPr>
          <p:cNvPr id="2051" name="Google Shape;2051;p231"/>
          <p:cNvSpPr txBox="1"/>
          <p:nvPr/>
        </p:nvSpPr>
        <p:spPr>
          <a:xfrm>
            <a:off x="407232" y="1414437"/>
            <a:ext cx="11688311" cy="4394995"/>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200"/>
              </a:spcAft>
              <a:buClr>
                <a:schemeClr val="accent3"/>
              </a:buClr>
              <a:buSzPct val="125000"/>
              <a:buFont typeface="Wingdings" pitchFamily="2" charset="2"/>
              <a:buChar char="Ø"/>
              <a:defRPr sz="2200">
                <a:latin typeface="Arial" panose="020B0604020202020204" pitchFamily="34" charset="0"/>
              </a:defRPr>
            </a:pPr>
            <a:r>
              <a:rPr lang="es-CO" sz="2000" noProof="0" dirty="0"/>
              <a:t>El tratamiento inmediato incluye asistencia de primera línea y, en caso necesario, derivación a otros servicios, de salud mental, tratamiento de lesiones, anticoncepción de urgencia, PPE contra el VIH, profilaxis contra ITS, prevención de la hepatitis B y el VPH, y asistencia integral relacionada con el aborto, en la medida en que lo permita la legislación aplicable</a:t>
            </a:r>
          </a:p>
          <a:p>
            <a:pPr marL="457189" indent="-457189">
              <a:lnSpc>
                <a:spcPct val="108000"/>
              </a:lnSpc>
              <a:spcAft>
                <a:spcPts val="1200"/>
              </a:spcAft>
              <a:buClr>
                <a:schemeClr val="accent3"/>
              </a:buClr>
              <a:buSzPct val="125000"/>
              <a:buFont typeface="Wingdings" pitchFamily="2" charset="2"/>
              <a:buChar char="Ø"/>
              <a:defRPr sz="2200">
                <a:latin typeface="Arial" panose="020B0604020202020204" pitchFamily="34" charset="0"/>
              </a:defRPr>
            </a:pPr>
            <a:r>
              <a:rPr lang="es-CO" sz="2000" noProof="0" dirty="0"/>
              <a:t>El tratamiento de casos de violación o agresión sexual dependerá de si la persona sobreviviente acude en busca de atención en las primeras 72-120 horas</a:t>
            </a:r>
          </a:p>
          <a:p>
            <a:pPr marL="457189" indent="-457189">
              <a:lnSpc>
                <a:spcPct val="108000"/>
              </a:lnSpc>
              <a:spcAft>
                <a:spcPts val="1200"/>
              </a:spcAft>
              <a:buClr>
                <a:schemeClr val="accent3"/>
              </a:buClr>
              <a:buSzPct val="125000"/>
              <a:buFont typeface="Wingdings" pitchFamily="2" charset="2"/>
              <a:buChar char="Ø"/>
              <a:defRPr sz="2200">
                <a:latin typeface="Arial" panose="020B0604020202020204" pitchFamily="34" charset="0"/>
              </a:defRPr>
            </a:pPr>
            <a:r>
              <a:rPr lang="es-CO" sz="2000" noProof="0" dirty="0"/>
              <a:t>Muchos elementos de la asistencia de primera línea pueden y deben seguir prestándose después de este intervalo trascendental; ofrezca el modelo ANIMA, incluidas las derivaciones pertinentes, también después de transcurridos 5 días</a:t>
            </a:r>
          </a:p>
          <a:p>
            <a:pPr marL="457189" indent="-457189">
              <a:lnSpc>
                <a:spcPct val="108000"/>
              </a:lnSpc>
              <a:spcAft>
                <a:spcPts val="1200"/>
              </a:spcAft>
              <a:buClr>
                <a:schemeClr val="accent3"/>
              </a:buClr>
              <a:buSzPct val="125000"/>
              <a:buFont typeface="Wingdings" pitchFamily="2" charset="2"/>
              <a:buChar char="Ø"/>
              <a:defRPr sz="2200">
                <a:latin typeface="Arial" panose="020B0604020202020204" pitchFamily="34" charset="0"/>
              </a:defRPr>
            </a:pPr>
            <a:r>
              <a:rPr lang="es-CO" sz="2000" noProof="0" dirty="0"/>
              <a:t>Para poder decidir qué pruebas realizar y qué tratamientos ofrecer, los profesionales deben concretar el relato de la agresión y lo que ha ocurrido desde entonces</a:t>
            </a:r>
          </a:p>
        </p:txBody>
      </p:sp>
      <p:sp>
        <p:nvSpPr>
          <p:cNvPr id="2" name="TextBox 1">
            <a:extLst>
              <a:ext uri="{FF2B5EF4-FFF2-40B4-BE49-F238E27FC236}">
                <a16:creationId xmlns:a16="http://schemas.microsoft.com/office/drawing/2014/main" id="{E4A5542C-C9D9-7F51-BCA1-6F1333EE72E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11.20</a:t>
            </a:r>
          </a:p>
        </p:txBody>
      </p:sp>
    </p:spTree>
    <p:extLst>
      <p:ext uri="{BB962C8B-B14F-4D97-AF65-F5344CB8AC3E}">
        <p14:creationId xmlns:p14="http://schemas.microsoft.com/office/powerpoint/2010/main" val="303694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CAFF-25E5-9676-F07D-08C6C5215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12A8D-3774-55B4-A4F8-1086792103C4}"/>
              </a:ext>
            </a:extLst>
          </p:cNvPr>
          <p:cNvSpPr>
            <a:spLocks noGrp="1"/>
          </p:cNvSpPr>
          <p:nvPr>
            <p:ph type="title"/>
          </p:nvPr>
        </p:nvSpPr>
        <p:spPr/>
        <p:txBody>
          <a:bodyPr>
            <a:normAutofit/>
          </a:bodyPr>
          <a:lstStyle/>
          <a:p>
            <a:pPr algn="ctr">
              <a:defRPr sz="3400" b="1">
                <a:solidFill>
                  <a:schemeClr val="accent3"/>
                </a:solidFill>
              </a:defRPr>
            </a:pPr>
            <a:r>
              <a:rPr lang="es-CO" noProof="0" dirty="0"/>
              <a:t>Referencias</a:t>
            </a:r>
          </a:p>
        </p:txBody>
      </p:sp>
      <p:sp>
        <p:nvSpPr>
          <p:cNvPr id="3" name="Content Placeholder 2">
            <a:extLst>
              <a:ext uri="{FF2B5EF4-FFF2-40B4-BE49-F238E27FC236}">
                <a16:creationId xmlns:a16="http://schemas.microsoft.com/office/drawing/2014/main" id="{389C0DCF-05AF-8DC6-50E2-EA7ED19E5FE7}"/>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es-CO" noProof="0" dirty="0"/>
              <a:t>Vacunas contra los virus de los papilomas humanos: Documento de posición de la OMS (actualización de 2022) Parte epidemiológico semanal </a:t>
            </a:r>
            <a:r>
              <a:rPr lang="es-CO" noProof="0" dirty="0" err="1"/>
              <a:t>N.°</a:t>
            </a:r>
            <a:r>
              <a:rPr lang="es-CO" noProof="0" dirty="0"/>
              <a:t> 50. Ginebra: Organización Mundial de la Salud; 2022 (</a:t>
            </a:r>
            <a:r>
              <a:rPr lang="es-CO" noProof="0" dirty="0">
                <a:hlinkClick r:id="rId2"/>
              </a:rPr>
              <a:t>https://iris.who.int/handle/10665/365350?locale-attribute=</a:t>
            </a:r>
            <a:r>
              <a:rPr lang="es-CO" noProof="0">
                <a:hlinkClick r:id="rId2"/>
              </a:rPr>
              <a:t>es&amp;</a:t>
            </a:r>
            <a:r>
              <a:rPr lang="es-CO" noProof="0"/>
              <a:t>).</a:t>
            </a:r>
            <a:endParaRPr lang="es-CO" noProof="0" dirty="0"/>
          </a:p>
          <a:p>
            <a:pPr marL="457200" indent="-360000">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es-CO" noProof="0" dirty="0"/>
              <a:t>“Paquete de servicios iniciales mínimos para la salud sexual y reproductiva: manual de trabajo interinstitucional sobre salud reproductiva en escenarios humanitarios”. Nueva York: Fondo de Población de las Naciones Unidas; 2020 (</a:t>
            </a:r>
            <a:r>
              <a:rPr lang="es-CO" noProof="0" dirty="0">
                <a:hlinkClick r:id="rId3"/>
              </a:rPr>
              <a:t>https://www.unfpa.org/sites/default/files/resource-pdf/MISP-Reference-Spanish.pdf</a:t>
            </a:r>
            <a:r>
              <a:rPr lang="es-CO" noProof="0" dirty="0"/>
              <a:t>). </a:t>
            </a:r>
            <a:endParaRPr lang="es-CO" sz="2000" noProof="0" dirty="0">
              <a:solidFill>
                <a:schemeClr val="tx1"/>
              </a:solidFill>
              <a:ea typeface="Arial"/>
              <a:cs typeface="Arial" panose="020B0604020202020204" pitchFamily="34" charset="0"/>
              <a:sym typeface="Arial"/>
            </a:endParaRPr>
          </a:p>
          <a:p>
            <a:pPr marL="457200" indent="-360000">
              <a:lnSpc>
                <a:spcPct val="110000"/>
              </a:lnSpc>
              <a:spcBef>
                <a:spcPts val="600"/>
              </a:spcBef>
              <a:buFont typeface="+mj-lt"/>
              <a:buAutoNum type="arabicPeriod"/>
            </a:pPr>
            <a:endParaRPr lang="es-CO" sz="2000" noProof="0" dirty="0">
              <a:solidFill>
                <a:schemeClr val="tx1"/>
              </a:solidFill>
              <a:ea typeface="Arial"/>
              <a:cs typeface="Arial" panose="020B0604020202020204" pitchFamily="34" charset="0"/>
              <a:sym typeface="Arial"/>
            </a:endParaRPr>
          </a:p>
          <a:p>
            <a:pPr marL="457200" indent="-360000">
              <a:lnSpc>
                <a:spcPct val="110000"/>
              </a:lnSpc>
              <a:spcBef>
                <a:spcPts val="600"/>
              </a:spcBef>
              <a:buFont typeface="+mj-lt"/>
              <a:buAutoNum type="arabicPeriod"/>
            </a:pPr>
            <a:endParaRPr lang="es-CO" sz="2000" noProof="0" dirty="0">
              <a:solidFill>
                <a:schemeClr val="tx1"/>
              </a:solidFill>
              <a:ea typeface="Arial"/>
              <a:cs typeface="Arial" panose="020B0604020202020204" pitchFamily="34" charset="0"/>
              <a:sym typeface="Arial"/>
            </a:endParaRPr>
          </a:p>
        </p:txBody>
      </p:sp>
      <p:sp>
        <p:nvSpPr>
          <p:cNvPr id="4" name="Rectangle 3">
            <a:extLst>
              <a:ext uri="{FF2B5EF4-FFF2-40B4-BE49-F238E27FC236}">
                <a16:creationId xmlns:a16="http://schemas.microsoft.com/office/drawing/2014/main" id="{60BCC71B-F743-74B4-EAD5-0C21E4168CF8}"/>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CO" noProof="0" dirty="0"/>
          </a:p>
        </p:txBody>
      </p:sp>
    </p:spTree>
    <p:extLst>
      <p:ext uri="{BB962C8B-B14F-4D97-AF65-F5344CB8AC3E}">
        <p14:creationId xmlns:p14="http://schemas.microsoft.com/office/powerpoint/2010/main" val="117565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62" name="Google Shape;1862;p214"/>
          <p:cNvSpPr txBox="1"/>
          <p:nvPr/>
        </p:nvSpPr>
        <p:spPr>
          <a:xfrm>
            <a:off x="821872" y="1543595"/>
            <a:ext cx="10734186" cy="2747356"/>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defRPr sz="2400">
                <a:latin typeface="Arial" panose="020B0604020202020204" pitchFamily="34" charset="0"/>
                <a:sym typeface="Arial"/>
              </a:defRPr>
            </a:pPr>
            <a:r>
              <a:rPr lang="es-CO" u="sng" noProof="0" dirty="0">
                <a:solidFill>
                  <a:schemeClr val="accent3"/>
                </a:solidFill>
                <a:cs typeface="Arial" panose="020B0604020202020204" pitchFamily="34" charset="0"/>
              </a:rPr>
              <a:t>Objetivo 3:</a:t>
            </a:r>
            <a:r>
              <a:rPr lang="es-CO" noProof="0" dirty="0">
                <a:solidFill>
                  <a:srgbClr val="00B0F0"/>
                </a:solidFill>
              </a:rPr>
              <a:t>	Demostrar las competencias clínicas adecuadas al ámbito de 		trabajo para dar respuesta a los casos de violencia sexual y 			violencia de pareja</a:t>
            </a:r>
            <a:endParaRPr lang="es-CO" sz="2400" noProof="0" dirty="0">
              <a:solidFill>
                <a:srgbClr val="00B0F0"/>
              </a:solidFill>
              <a:latin typeface="Arial" panose="020B0604020202020204" pitchFamily="34" charset="0"/>
            </a:endParaRPr>
          </a:p>
          <a:p>
            <a:pPr marR="118530">
              <a:lnSpc>
                <a:spcPct val="108000"/>
              </a:lnSpc>
              <a:spcAft>
                <a:spcPts val="600"/>
              </a:spcAft>
            </a:pPr>
            <a:endParaRPr lang="es-CO" sz="1000" b="1" noProof="0" dirty="0">
              <a:solidFill>
                <a:schemeClr val="accent1"/>
              </a:solidFill>
              <a:latin typeface="Arial"/>
              <a:cs typeface="Arial"/>
              <a:sym typeface="Arial"/>
            </a:endParaRPr>
          </a:p>
          <a:p>
            <a:pPr marR="118530">
              <a:lnSpc>
                <a:spcPct val="108000"/>
              </a:lnSpc>
              <a:spcAft>
                <a:spcPts val="600"/>
              </a:spcAft>
              <a:defRPr sz="2200" b="1">
                <a:solidFill>
                  <a:schemeClr val="accent1"/>
                </a:solidFill>
                <a:latin typeface="Arial"/>
                <a:cs typeface="Arial"/>
                <a:sym typeface="Arial"/>
              </a:defRPr>
            </a:pPr>
            <a:r>
              <a:rPr lang="es-CO" noProof="0" dirty="0"/>
              <a:t>Competencias:</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Saber ofrecer el tratamiento o la asistencia adecuados a las personas sobrevivientes de agresiones sexuales, incluidos los niños, niñas y adolescentes sobrevivientes</a:t>
            </a:r>
            <a:endParaRPr lang="es-CO" sz="2000" noProof="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6138D92C-0C82-3611-D034-EAC9F3DC7816}"/>
              </a:ext>
            </a:extLst>
          </p:cNvPr>
          <p:cNvSpPr>
            <a:spLocks noGrp="1"/>
          </p:cNvSpPr>
          <p:nvPr>
            <p:ph type="title"/>
          </p:nvPr>
        </p:nvSpPr>
        <p:spPr>
          <a:xfrm>
            <a:off x="634675" y="400222"/>
            <a:ext cx="11360800" cy="720000"/>
          </a:xfrm>
        </p:spPr>
        <p:txBody>
          <a:bodyPr/>
          <a:lstStyle/>
          <a:p>
            <a:r>
              <a:rPr lang="es-CO" noProof="0" dirty="0"/>
              <a:t>Objetivos de la sesión</a:t>
            </a:r>
          </a:p>
        </p:txBody>
      </p:sp>
      <p:sp>
        <p:nvSpPr>
          <p:cNvPr id="3" name="TextBox 2">
            <a:extLst>
              <a:ext uri="{FF2B5EF4-FFF2-40B4-BE49-F238E27FC236}">
                <a16:creationId xmlns:a16="http://schemas.microsoft.com/office/drawing/2014/main" id="{F0529EDF-867C-F542-23BF-2C4D46AE6254}"/>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11.3</a:t>
            </a:r>
          </a:p>
        </p:txBody>
      </p:sp>
    </p:spTree>
    <p:extLst>
      <p:ext uri="{BB962C8B-B14F-4D97-AF65-F5344CB8AC3E}">
        <p14:creationId xmlns:p14="http://schemas.microsoft.com/office/powerpoint/2010/main" val="87833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215"/>
          <p:cNvSpPr/>
          <p:nvPr/>
        </p:nvSpPr>
        <p:spPr>
          <a:xfrm>
            <a:off x="7910949" y="877975"/>
            <a:ext cx="3666691" cy="5236196"/>
          </a:xfrm>
          <a:prstGeom prst="rect">
            <a:avLst/>
          </a:prstGeom>
          <a:noFill/>
          <a:ln>
            <a:noFill/>
          </a:ln>
        </p:spPr>
        <p:txBody>
          <a:bodyPr/>
          <a:lstStyle/>
          <a:p>
            <a:endParaRPr lang="es-CO" sz="2400" noProof="0" dirty="0">
              <a:latin typeface="Arial" panose="020B0604020202020204" pitchFamily="34" charset="0"/>
            </a:endParaRPr>
          </a:p>
        </p:txBody>
      </p:sp>
      <p:sp>
        <p:nvSpPr>
          <p:cNvPr id="1873" name="Google Shape;1873;p215"/>
          <p:cNvSpPr txBox="1"/>
          <p:nvPr/>
        </p:nvSpPr>
        <p:spPr>
          <a:xfrm>
            <a:off x="0" y="0"/>
            <a:ext cx="6096000" cy="1118459"/>
          </a:xfrm>
          <a:prstGeom prst="rect">
            <a:avLst/>
          </a:prstGeom>
          <a:noFill/>
          <a:ln>
            <a:noFill/>
          </a:ln>
        </p:spPr>
        <p:txBody>
          <a:bodyPr spcFirstLastPara="1" wrap="square" lIns="121900" tIns="60933" rIns="121900" bIns="60933" anchor="ctr" anchorCtr="0">
            <a:noAutofit/>
          </a:bodyPr>
          <a:lstStyle/>
          <a:p>
            <a:pPr algn="ctr">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es-CO" noProof="0" dirty="0"/>
              <a:t>Tratamiento de lesiones</a:t>
            </a:r>
            <a:endParaRPr lang="es-CO" sz="3400" b="1" noProof="0" dirty="0">
              <a:solidFill>
                <a:schemeClr val="accent3"/>
              </a:solidFill>
              <a:latin typeface="+mj-lt"/>
              <a:cs typeface="Arial"/>
              <a:sym typeface="Arial"/>
            </a:endParaRPr>
          </a:p>
        </p:txBody>
      </p:sp>
      <p:sp>
        <p:nvSpPr>
          <p:cNvPr id="1877" name="Google Shape;1877;p215"/>
          <p:cNvSpPr txBox="1"/>
          <p:nvPr/>
        </p:nvSpPr>
        <p:spPr>
          <a:xfrm>
            <a:off x="957110" y="1118459"/>
            <a:ext cx="5824689" cy="4402665"/>
          </a:xfrm>
          <a:prstGeom prst="rect">
            <a:avLst/>
          </a:prstGeom>
          <a:noFill/>
          <a:ln>
            <a:noFill/>
          </a:ln>
        </p:spPr>
        <p:txBody>
          <a:bodyPr spcFirstLastPara="1" wrap="square" lIns="121900" tIns="60933" rIns="121900" bIns="60933" anchor="t" anchorCtr="0">
            <a:noAutofit/>
          </a:bodyPr>
          <a:lstStyle/>
          <a:p>
            <a:pPr marR="970256">
              <a:lnSpc>
                <a:spcPct val="108000"/>
              </a:lnSpc>
              <a:spcAft>
                <a:spcPts val="200"/>
              </a:spcAft>
              <a:defRPr sz="2400" b="1">
                <a:solidFill>
                  <a:schemeClr val="accent2"/>
                </a:solidFill>
                <a:latin typeface="Arial"/>
                <a:ea typeface="Arial"/>
                <a:cs typeface="Arial"/>
                <a:sym typeface="Arial"/>
              </a:defRPr>
            </a:pPr>
            <a:r>
              <a:rPr lang="es-CO" noProof="0" dirty="0"/>
              <a:t>Se requiere hospitalización urgente si hay:</a:t>
            </a:r>
            <a:endParaRPr lang="es-CO" sz="2400" noProof="0" dirty="0">
              <a:solidFill>
                <a:schemeClr val="accent2"/>
              </a:solidFill>
              <a:latin typeface="Arial" panose="020B0604020202020204" pitchFamily="34" charset="0"/>
            </a:endParaRPr>
          </a:p>
          <a:p>
            <a:pPr marL="457189" marR="970256" indent="-457189">
              <a:lnSpc>
                <a:spcPct val="108000"/>
              </a:lnSpc>
              <a:spcBef>
                <a:spcPts val="1067"/>
              </a:spcBef>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dirty="0"/>
              <a:t>L</a:t>
            </a:r>
            <a:r>
              <a:rPr lang="es-CO" noProof="0" dirty="0" err="1"/>
              <a:t>esiones</a:t>
            </a:r>
            <a:r>
              <a:rPr lang="es-CO" noProof="0" dirty="0"/>
              <a:t> graves</a:t>
            </a:r>
            <a:endParaRPr lang="es-CO" sz="22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dirty="0"/>
              <a:t>D</a:t>
            </a:r>
            <a:r>
              <a:rPr lang="es-CO" noProof="0" dirty="0" err="1"/>
              <a:t>éficits</a:t>
            </a:r>
            <a:r>
              <a:rPr lang="es-CO" noProof="0" dirty="0"/>
              <a:t> neurológicos</a:t>
            </a:r>
            <a:endParaRPr lang="es-CO" sz="22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dirty="0"/>
              <a:t>Di</a:t>
            </a:r>
            <a:r>
              <a:rPr lang="es-CO" noProof="0" dirty="0" err="1"/>
              <a:t>snea</a:t>
            </a:r>
            <a:endParaRPr lang="es-CO" sz="22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dirty="0"/>
              <a:t>T</a:t>
            </a:r>
            <a:r>
              <a:rPr lang="es-CO" noProof="0" dirty="0" err="1"/>
              <a:t>umefacción</a:t>
            </a:r>
            <a:r>
              <a:rPr lang="es-CO" noProof="0" dirty="0"/>
              <a:t> articular en un lado del cuerpo (artritis séptica)</a:t>
            </a:r>
            <a:endParaRPr lang="es-CO" sz="2200" noProof="0" dirty="0">
              <a:latin typeface="Arial" panose="020B0604020202020204" pitchFamily="34" charset="0"/>
            </a:endParaRPr>
          </a:p>
          <a:p>
            <a:pPr marR="970256">
              <a:lnSpc>
                <a:spcPct val="108000"/>
              </a:lnSpc>
              <a:spcBef>
                <a:spcPts val="1067"/>
              </a:spcBef>
              <a:spcAft>
                <a:spcPts val="800"/>
              </a:spcAft>
              <a:defRPr sz="2400" b="1">
                <a:solidFill>
                  <a:schemeClr val="accent3"/>
                </a:solidFill>
                <a:latin typeface="Arial"/>
                <a:ea typeface="Arial"/>
                <a:cs typeface="Arial"/>
                <a:sym typeface="Arial"/>
              </a:defRPr>
            </a:pPr>
            <a:r>
              <a:rPr lang="es-CO" noProof="0" dirty="0"/>
              <a:t>Las lesiones menos graves suelen poder tratarse </a:t>
            </a:r>
            <a:r>
              <a:rPr lang="es-CO" i="1" noProof="0" dirty="0"/>
              <a:t>in situ</a:t>
            </a:r>
            <a:endParaRPr lang="es-CO" sz="2400" noProof="0" dirty="0">
              <a:solidFill>
                <a:schemeClr val="accent3"/>
              </a:solidFill>
              <a:latin typeface="Arial" panose="020B0604020202020204" pitchFamily="34" charset="0"/>
            </a:endParaRPr>
          </a:p>
          <a:p>
            <a:pPr marR="970256">
              <a:lnSpc>
                <a:spcPct val="113000"/>
              </a:lnSpc>
              <a:spcBef>
                <a:spcPts val="1067"/>
              </a:spcBef>
            </a:pPr>
            <a:endParaRPr lang="es-CO" sz="2133" noProof="0"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5FDA2F31-D618-92D5-411B-7E3525563B2A}"/>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11.4</a:t>
            </a:r>
          </a:p>
        </p:txBody>
      </p:sp>
      <p:sp>
        <p:nvSpPr>
          <p:cNvPr id="5" name="Google Shape;1229;p155">
            <a:extLst>
              <a:ext uri="{FF2B5EF4-FFF2-40B4-BE49-F238E27FC236}">
                <a16:creationId xmlns:a16="http://schemas.microsoft.com/office/drawing/2014/main" id="{91A6F8BE-AC93-8A44-5EFF-D0EBF0D9202B}"/>
              </a:ext>
            </a:extLst>
          </p:cNvPr>
          <p:cNvSpPr/>
          <p:nvPr/>
        </p:nvSpPr>
        <p:spPr>
          <a:xfrm>
            <a:off x="5970686" y="3999267"/>
            <a:ext cx="1415296" cy="1539464"/>
          </a:xfrm>
          <a:prstGeom prst="rect">
            <a:avLst/>
          </a:prstGeom>
          <a:solidFill>
            <a:srgbClr val="FFDDB2">
              <a:alpha val="40784"/>
            </a:srgbClr>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s-CO" sz="1867" noProof="0" dirty="0">
              <a:solidFill>
                <a:schemeClr val="lt1"/>
              </a:solidFill>
              <a:latin typeface="Arial"/>
              <a:ea typeface="Arial"/>
              <a:cs typeface="Arial"/>
              <a:sym typeface="Arial"/>
            </a:endParaRPr>
          </a:p>
        </p:txBody>
      </p:sp>
      <p:grpSp>
        <p:nvGrpSpPr>
          <p:cNvPr id="6" name="Group 5">
            <a:extLst>
              <a:ext uri="{FF2B5EF4-FFF2-40B4-BE49-F238E27FC236}">
                <a16:creationId xmlns:a16="http://schemas.microsoft.com/office/drawing/2014/main" id="{2B7733CC-9FB5-CE37-C6EA-9F2476E16331}"/>
              </a:ext>
            </a:extLst>
          </p:cNvPr>
          <p:cNvGrpSpPr/>
          <p:nvPr/>
        </p:nvGrpSpPr>
        <p:grpSpPr>
          <a:xfrm>
            <a:off x="5829300" y="0"/>
            <a:ext cx="5699760" cy="6070600"/>
            <a:chOff x="5829300" y="0"/>
            <a:chExt cx="5699760" cy="6070600"/>
          </a:xfrm>
        </p:grpSpPr>
        <p:sp>
          <p:nvSpPr>
            <p:cNvPr id="7" name="Rectangle 6">
              <a:extLst>
                <a:ext uri="{FF2B5EF4-FFF2-40B4-BE49-F238E27FC236}">
                  <a16:creationId xmlns:a16="http://schemas.microsoft.com/office/drawing/2014/main" id="{BA04D8EC-F0D2-89B3-51F9-2DD9732A452F}"/>
                </a:ext>
              </a:extLst>
            </p:cNvPr>
            <p:cNvSpPr/>
            <p:nvPr/>
          </p:nvSpPr>
          <p:spPr>
            <a:xfrm>
              <a:off x="5829300" y="0"/>
              <a:ext cx="5699760" cy="607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4CD85A07-51AF-14BB-28E9-3C83F178AD12}"/>
                </a:ext>
              </a:extLst>
            </p:cNvPr>
            <p:cNvSpPr/>
            <p:nvPr/>
          </p:nvSpPr>
          <p:spPr>
            <a:xfrm>
              <a:off x="6673289" y="109907"/>
              <a:ext cx="1619250" cy="521970"/>
            </a:xfrm>
            <a:prstGeom prst="diamond">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s-ES" sz="700" b="1" dirty="0">
                  <a:solidFill>
                    <a:schemeClr val="tx1"/>
                  </a:solidFill>
                </a:rPr>
                <a:t>¿Se ha descubierto un caso de violencia?</a:t>
              </a:r>
              <a:endParaRPr lang="en-US" sz="700" b="1" dirty="0">
                <a:solidFill>
                  <a:schemeClr val="tx1"/>
                </a:solidFill>
              </a:endParaRPr>
            </a:p>
          </p:txBody>
        </p:sp>
        <p:sp>
          <p:nvSpPr>
            <p:cNvPr id="9" name="Diamond 8">
              <a:extLst>
                <a:ext uri="{FF2B5EF4-FFF2-40B4-BE49-F238E27FC236}">
                  <a16:creationId xmlns:a16="http://schemas.microsoft.com/office/drawing/2014/main" id="{BE828B48-0BF3-70FE-9F43-68D4150CA0FC}"/>
                </a:ext>
              </a:extLst>
            </p:cNvPr>
            <p:cNvSpPr/>
            <p:nvPr/>
          </p:nvSpPr>
          <p:spPr>
            <a:xfrm>
              <a:off x="7751518" y="3301787"/>
              <a:ext cx="1662991" cy="521970"/>
            </a:xfrm>
            <a:prstGeom prst="diamond">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s-ES" sz="700" b="1" dirty="0">
                  <a:solidFill>
                    <a:schemeClr val="tx1"/>
                  </a:solidFill>
                </a:rPr>
                <a:t>En las primeras</a:t>
              </a:r>
              <a:br>
                <a:rPr lang="hu-HU" sz="700" b="1" dirty="0">
                  <a:solidFill>
                    <a:schemeClr val="tx1"/>
                  </a:solidFill>
                </a:rPr>
              </a:br>
              <a:r>
                <a:rPr lang="es-ES" sz="700" b="1" dirty="0">
                  <a:solidFill>
                    <a:schemeClr val="tx1"/>
                  </a:solidFill>
                </a:rPr>
                <a:t> 72 horas posterior</a:t>
              </a:r>
              <a:r>
                <a:rPr lang="hu-HU" sz="700" b="1" dirty="0">
                  <a:solidFill>
                    <a:schemeClr val="tx1"/>
                  </a:solidFill>
                </a:rPr>
                <a:t> </a:t>
              </a:r>
              <a:br>
                <a:rPr lang="hu-HU" sz="700" b="1" dirty="0">
                  <a:solidFill>
                    <a:schemeClr val="tx1"/>
                  </a:solidFill>
                </a:rPr>
              </a:br>
              <a:r>
                <a:rPr lang="es-ES" sz="700" b="1" dirty="0">
                  <a:solidFill>
                    <a:schemeClr val="tx1"/>
                  </a:solidFill>
                </a:rPr>
                <a:t>a la agresión</a:t>
              </a:r>
              <a:endParaRPr lang="en-US" sz="700" b="1" dirty="0">
                <a:solidFill>
                  <a:schemeClr val="tx1"/>
                </a:solidFill>
              </a:endParaRPr>
            </a:p>
          </p:txBody>
        </p:sp>
        <p:sp>
          <p:nvSpPr>
            <p:cNvPr id="10" name="Diamond 9">
              <a:extLst>
                <a:ext uri="{FF2B5EF4-FFF2-40B4-BE49-F238E27FC236}">
                  <a16:creationId xmlns:a16="http://schemas.microsoft.com/office/drawing/2014/main" id="{B1F2243C-A691-1268-D1E6-C98AAE9AFEF7}"/>
                </a:ext>
              </a:extLst>
            </p:cNvPr>
            <p:cNvSpPr/>
            <p:nvPr/>
          </p:nvSpPr>
          <p:spPr>
            <a:xfrm>
              <a:off x="7773387" y="4135014"/>
              <a:ext cx="1619251" cy="521970"/>
            </a:xfrm>
            <a:prstGeom prst="diamond">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s-ES" sz="700" b="1" dirty="0">
                  <a:solidFill>
                    <a:schemeClr val="tx1"/>
                  </a:solidFill>
                </a:rPr>
                <a:t>¿En un plazo de 5 días tras la agresión?</a:t>
              </a:r>
              <a:endParaRPr lang="en-US" sz="700" b="1" dirty="0">
                <a:solidFill>
                  <a:schemeClr val="tx1"/>
                </a:solidFill>
              </a:endParaRPr>
            </a:p>
          </p:txBody>
        </p:sp>
        <p:sp>
          <p:nvSpPr>
            <p:cNvPr id="11" name="Rectangle 10">
              <a:extLst>
                <a:ext uri="{FF2B5EF4-FFF2-40B4-BE49-F238E27FC236}">
                  <a16:creationId xmlns:a16="http://schemas.microsoft.com/office/drawing/2014/main" id="{BB44DCC1-67E6-5732-84EF-3A26867B6B33}"/>
                </a:ext>
              </a:extLst>
            </p:cNvPr>
            <p:cNvSpPr/>
            <p:nvPr/>
          </p:nvSpPr>
          <p:spPr>
            <a:xfrm>
              <a:off x="9475469" y="149874"/>
              <a:ext cx="1410053" cy="442035"/>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s-ES" sz="800" b="1" dirty="0">
                  <a:solidFill>
                    <a:schemeClr val="tx1"/>
                  </a:solidFill>
                </a:rPr>
                <a:t>Tratar o estabilizar para trasladar al hospital más cercano</a:t>
              </a:r>
              <a:endParaRPr lang="en-US" sz="800" b="1" dirty="0">
                <a:solidFill>
                  <a:schemeClr val="tx1"/>
                </a:solidFill>
              </a:endParaRPr>
            </a:p>
          </p:txBody>
        </p:sp>
        <p:sp>
          <p:nvSpPr>
            <p:cNvPr id="12" name="Rectangle 11">
              <a:extLst>
                <a:ext uri="{FF2B5EF4-FFF2-40B4-BE49-F238E27FC236}">
                  <a16:creationId xmlns:a16="http://schemas.microsoft.com/office/drawing/2014/main" id="{BA958759-51FD-8F33-A6EB-03208E905F6C}"/>
                </a:ext>
              </a:extLst>
            </p:cNvPr>
            <p:cNvSpPr/>
            <p:nvPr/>
          </p:nvSpPr>
          <p:spPr>
            <a:xfrm>
              <a:off x="8437775" y="182297"/>
              <a:ext cx="892457" cy="488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900" b="1" dirty="0">
                  <a:solidFill>
                    <a:schemeClr val="tx1"/>
                  </a:solidFill>
                </a:rPr>
                <a:t>Sí, con lesiones potencialmente mortales</a:t>
              </a:r>
              <a:endParaRPr lang="en-US" sz="900" b="1" dirty="0">
                <a:solidFill>
                  <a:schemeClr val="tx1"/>
                </a:solidFill>
              </a:endParaRPr>
            </a:p>
          </p:txBody>
        </p:sp>
        <p:sp>
          <p:nvSpPr>
            <p:cNvPr id="13" name="Rectangle 12">
              <a:extLst>
                <a:ext uri="{FF2B5EF4-FFF2-40B4-BE49-F238E27FC236}">
                  <a16:creationId xmlns:a16="http://schemas.microsoft.com/office/drawing/2014/main" id="{6C5CB798-C15B-D2E9-F746-DB52ECDA7CDC}"/>
                </a:ext>
              </a:extLst>
            </p:cNvPr>
            <p:cNvSpPr/>
            <p:nvPr/>
          </p:nvSpPr>
          <p:spPr>
            <a:xfrm>
              <a:off x="6546585" y="732523"/>
              <a:ext cx="892457"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SÍ</a:t>
              </a:r>
              <a:endParaRPr lang="en-US" sz="1000" b="1" dirty="0">
                <a:solidFill>
                  <a:schemeClr val="tx1"/>
                </a:solidFill>
              </a:endParaRPr>
            </a:p>
          </p:txBody>
        </p:sp>
        <p:cxnSp>
          <p:nvCxnSpPr>
            <p:cNvPr id="14" name="Straight Arrow Connector 13">
              <a:extLst>
                <a:ext uri="{FF2B5EF4-FFF2-40B4-BE49-F238E27FC236}">
                  <a16:creationId xmlns:a16="http://schemas.microsoft.com/office/drawing/2014/main" id="{C9BF57EF-3CFE-E037-1BAE-7B23C0B97B2A}"/>
                </a:ext>
              </a:extLst>
            </p:cNvPr>
            <p:cNvCxnSpPr/>
            <p:nvPr/>
          </p:nvCxnSpPr>
          <p:spPr>
            <a:xfrm>
              <a:off x="7105650" y="591908"/>
              <a:ext cx="0" cy="540053"/>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3B20659-E0A4-BDFF-6128-EC687929496C}"/>
                </a:ext>
              </a:extLst>
            </p:cNvPr>
            <p:cNvCxnSpPr>
              <a:cxnSpLocks/>
            </p:cNvCxnSpPr>
            <p:nvPr/>
          </p:nvCxnSpPr>
          <p:spPr>
            <a:xfrm>
              <a:off x="8353497" y="367433"/>
              <a:ext cx="1039141" cy="0"/>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8208FF1-363B-951A-F11A-6C31ACDA1E73}"/>
                </a:ext>
              </a:extLst>
            </p:cNvPr>
            <p:cNvCxnSpPr>
              <a:cxnSpLocks/>
            </p:cNvCxnSpPr>
            <p:nvPr/>
          </p:nvCxnSpPr>
          <p:spPr>
            <a:xfrm>
              <a:off x="7918204" y="591908"/>
              <a:ext cx="1130546" cy="591226"/>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672D983-A5A4-2533-0DDA-2D15A39B7661}"/>
                </a:ext>
              </a:extLst>
            </p:cNvPr>
            <p:cNvSpPr/>
            <p:nvPr/>
          </p:nvSpPr>
          <p:spPr>
            <a:xfrm rot="1758812">
              <a:off x="7612746" y="818034"/>
              <a:ext cx="1446775" cy="488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900" b="1" dirty="0">
                  <a:solidFill>
                    <a:schemeClr val="tx1"/>
                  </a:solidFill>
                </a:rPr>
                <a:t>Se sospecha que hay violencia, pero no se ha reconocido o revelado</a:t>
              </a:r>
              <a:endParaRPr lang="en-US" sz="900" b="1" dirty="0">
                <a:solidFill>
                  <a:schemeClr val="tx1"/>
                </a:solidFill>
              </a:endParaRPr>
            </a:p>
          </p:txBody>
        </p:sp>
        <p:sp>
          <p:nvSpPr>
            <p:cNvPr id="18" name="Rectangle 17">
              <a:extLst>
                <a:ext uri="{FF2B5EF4-FFF2-40B4-BE49-F238E27FC236}">
                  <a16:creationId xmlns:a16="http://schemas.microsoft.com/office/drawing/2014/main" id="{23CF8F3A-3D35-1C11-5200-E01035DE4722}"/>
                </a:ext>
              </a:extLst>
            </p:cNvPr>
            <p:cNvSpPr/>
            <p:nvPr/>
          </p:nvSpPr>
          <p:spPr>
            <a:xfrm>
              <a:off x="7637253" y="1901200"/>
              <a:ext cx="752368" cy="488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Si revela una agresión sexual</a:t>
              </a:r>
              <a:endParaRPr lang="en-US" sz="900" b="1" dirty="0">
                <a:solidFill>
                  <a:schemeClr val="tx1"/>
                </a:solidFill>
              </a:endParaRPr>
            </a:p>
          </p:txBody>
        </p:sp>
        <p:sp>
          <p:nvSpPr>
            <p:cNvPr id="19" name="Rectangle 18">
              <a:extLst>
                <a:ext uri="{FF2B5EF4-FFF2-40B4-BE49-F238E27FC236}">
                  <a16:creationId xmlns:a16="http://schemas.microsoft.com/office/drawing/2014/main" id="{B920B264-5DB2-71D9-BC36-8AFD46FAC547}"/>
                </a:ext>
              </a:extLst>
            </p:cNvPr>
            <p:cNvSpPr/>
            <p:nvPr/>
          </p:nvSpPr>
          <p:spPr>
            <a:xfrm>
              <a:off x="8471826" y="2412933"/>
              <a:ext cx="1841623" cy="488201"/>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Hacer una anamnesis completa y una exploración física; evaluar el estado emocional</a:t>
              </a:r>
              <a:endParaRPr lang="en-US" sz="900" b="1" dirty="0">
                <a:solidFill>
                  <a:schemeClr val="tx1"/>
                </a:solidFill>
              </a:endParaRPr>
            </a:p>
          </p:txBody>
        </p:sp>
        <p:sp>
          <p:nvSpPr>
            <p:cNvPr id="20" name="Rectangle 19">
              <a:extLst>
                <a:ext uri="{FF2B5EF4-FFF2-40B4-BE49-F238E27FC236}">
                  <a16:creationId xmlns:a16="http://schemas.microsoft.com/office/drawing/2014/main" id="{CABC176E-42CE-997B-8DAC-F55A51A7087C}"/>
                </a:ext>
              </a:extLst>
            </p:cNvPr>
            <p:cNvSpPr/>
            <p:nvPr/>
          </p:nvSpPr>
          <p:spPr>
            <a:xfrm>
              <a:off x="9269271" y="3347069"/>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Sí</a:t>
              </a:r>
              <a:endParaRPr lang="en-US" sz="1000" b="1" dirty="0">
                <a:solidFill>
                  <a:schemeClr val="tx1"/>
                </a:solidFill>
              </a:endParaRPr>
            </a:p>
          </p:txBody>
        </p:sp>
        <p:sp>
          <p:nvSpPr>
            <p:cNvPr id="21" name="Rectangle 20">
              <a:extLst>
                <a:ext uri="{FF2B5EF4-FFF2-40B4-BE49-F238E27FC236}">
                  <a16:creationId xmlns:a16="http://schemas.microsoft.com/office/drawing/2014/main" id="{FE5253C4-0644-71FE-F7BA-7D8C0047BD4E}"/>
                </a:ext>
              </a:extLst>
            </p:cNvPr>
            <p:cNvSpPr/>
            <p:nvPr/>
          </p:nvSpPr>
          <p:spPr>
            <a:xfrm>
              <a:off x="9295941" y="4218679"/>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Sí</a:t>
              </a:r>
              <a:endParaRPr lang="en-US" sz="1000" b="1" dirty="0">
                <a:solidFill>
                  <a:schemeClr val="tx1"/>
                </a:solidFill>
              </a:endParaRPr>
            </a:p>
          </p:txBody>
        </p:sp>
        <p:sp>
          <p:nvSpPr>
            <p:cNvPr id="22" name="Rectangle 21">
              <a:extLst>
                <a:ext uri="{FF2B5EF4-FFF2-40B4-BE49-F238E27FC236}">
                  <a16:creationId xmlns:a16="http://schemas.microsoft.com/office/drawing/2014/main" id="{6862B21B-809F-A588-2E6E-86720E8A154F}"/>
                </a:ext>
              </a:extLst>
            </p:cNvPr>
            <p:cNvSpPr/>
            <p:nvPr/>
          </p:nvSpPr>
          <p:spPr>
            <a:xfrm>
              <a:off x="8056156" y="4691377"/>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hu-HU" sz="1000" b="1" dirty="0">
                  <a:solidFill>
                    <a:schemeClr val="tx1"/>
                  </a:solidFill>
                </a:rPr>
                <a:t>No</a:t>
              </a:r>
              <a:endParaRPr lang="en-US" sz="1000" b="1" dirty="0">
                <a:solidFill>
                  <a:schemeClr val="tx1"/>
                </a:solidFill>
              </a:endParaRPr>
            </a:p>
          </p:txBody>
        </p:sp>
        <p:sp>
          <p:nvSpPr>
            <p:cNvPr id="23" name="Rectangle 22">
              <a:extLst>
                <a:ext uri="{FF2B5EF4-FFF2-40B4-BE49-F238E27FC236}">
                  <a16:creationId xmlns:a16="http://schemas.microsoft.com/office/drawing/2014/main" id="{B00D0508-B5E3-4A83-9ABE-6E697F82E3A2}"/>
                </a:ext>
              </a:extLst>
            </p:cNvPr>
            <p:cNvSpPr/>
            <p:nvPr/>
          </p:nvSpPr>
          <p:spPr>
            <a:xfrm>
              <a:off x="8056156" y="3864289"/>
              <a:ext cx="716740" cy="22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hu-HU" sz="1000" b="1" dirty="0">
                  <a:solidFill>
                    <a:schemeClr val="tx1"/>
                  </a:solidFill>
                </a:rPr>
                <a:t>No</a:t>
              </a:r>
              <a:endParaRPr lang="en-US" sz="1000" b="1" dirty="0">
                <a:solidFill>
                  <a:schemeClr val="tx1"/>
                </a:solidFill>
              </a:endParaRPr>
            </a:p>
          </p:txBody>
        </p:sp>
        <p:sp>
          <p:nvSpPr>
            <p:cNvPr id="24" name="Rectangle 23">
              <a:extLst>
                <a:ext uri="{FF2B5EF4-FFF2-40B4-BE49-F238E27FC236}">
                  <a16:creationId xmlns:a16="http://schemas.microsoft.com/office/drawing/2014/main" id="{BB7B3C71-A5E9-8B54-3110-996393C1948E}"/>
                </a:ext>
              </a:extLst>
            </p:cNvPr>
            <p:cNvSpPr/>
            <p:nvPr/>
          </p:nvSpPr>
          <p:spPr>
            <a:xfrm>
              <a:off x="9957434" y="3371616"/>
              <a:ext cx="1064895" cy="349702"/>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Ofrecer </a:t>
              </a:r>
              <a:r>
                <a:rPr lang="es-ES" sz="900" b="1" dirty="0" err="1">
                  <a:solidFill>
                    <a:schemeClr val="tx1"/>
                  </a:solidFill>
                </a:rPr>
                <a:t>PPE</a:t>
              </a:r>
              <a:r>
                <a:rPr lang="es-ES" sz="900" b="1" dirty="0">
                  <a:solidFill>
                    <a:schemeClr val="tx1"/>
                  </a:solidFill>
                </a:rPr>
                <a:t> contra el VIH</a:t>
              </a:r>
              <a:endParaRPr lang="en-US" sz="900" b="1" dirty="0">
                <a:solidFill>
                  <a:schemeClr val="tx1"/>
                </a:solidFill>
              </a:endParaRPr>
            </a:p>
          </p:txBody>
        </p:sp>
        <p:sp>
          <p:nvSpPr>
            <p:cNvPr id="25" name="Rectangle 24">
              <a:extLst>
                <a:ext uri="{FF2B5EF4-FFF2-40B4-BE49-F238E27FC236}">
                  <a16:creationId xmlns:a16="http://schemas.microsoft.com/office/drawing/2014/main" id="{2530C014-5BAA-BC82-AF19-AB5FC8EC19CA}"/>
                </a:ext>
              </a:extLst>
            </p:cNvPr>
            <p:cNvSpPr/>
            <p:nvPr/>
          </p:nvSpPr>
          <p:spPr>
            <a:xfrm>
              <a:off x="9986012" y="4209613"/>
              <a:ext cx="1223008" cy="349702"/>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Ofrecer anticonceptivos de emergencia</a:t>
              </a:r>
              <a:endParaRPr lang="en-US" sz="900" b="1" dirty="0">
                <a:solidFill>
                  <a:schemeClr val="tx1"/>
                </a:solidFill>
              </a:endParaRPr>
            </a:p>
          </p:txBody>
        </p:sp>
        <p:sp>
          <p:nvSpPr>
            <p:cNvPr id="26" name="Rectangle 25">
              <a:extLst>
                <a:ext uri="{FF2B5EF4-FFF2-40B4-BE49-F238E27FC236}">
                  <a16:creationId xmlns:a16="http://schemas.microsoft.com/office/drawing/2014/main" id="{D88FFBA0-2986-FB8B-DE50-618E09AA3EA7}"/>
                </a:ext>
              </a:extLst>
            </p:cNvPr>
            <p:cNvSpPr/>
            <p:nvPr/>
          </p:nvSpPr>
          <p:spPr>
            <a:xfrm>
              <a:off x="7848210" y="5008202"/>
              <a:ext cx="1871100" cy="488201"/>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Ofrecer prevención y tratamiento de las ITS, prueba de embarazo y asesoramiento sobre el aborto</a:t>
              </a:r>
              <a:endParaRPr lang="en-US" sz="900" b="1" dirty="0">
                <a:solidFill>
                  <a:schemeClr val="tx1"/>
                </a:solidFill>
              </a:endParaRPr>
            </a:p>
          </p:txBody>
        </p:sp>
        <p:sp>
          <p:nvSpPr>
            <p:cNvPr id="27" name="Rectangle 26">
              <a:extLst>
                <a:ext uri="{FF2B5EF4-FFF2-40B4-BE49-F238E27FC236}">
                  <a16:creationId xmlns:a16="http://schemas.microsoft.com/office/drawing/2014/main" id="{133E507A-3771-4477-4BA8-E51F8F0F5A57}"/>
                </a:ext>
              </a:extLst>
            </p:cNvPr>
            <p:cNvSpPr/>
            <p:nvPr/>
          </p:nvSpPr>
          <p:spPr>
            <a:xfrm>
              <a:off x="7062218" y="5726972"/>
              <a:ext cx="3746752" cy="226591"/>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ES" sz="1000" b="1" dirty="0">
                  <a:solidFill>
                    <a:schemeClr val="tx1"/>
                  </a:solidFill>
                </a:rPr>
                <a:t>Planificar seguimiento a las 2 semanas, 1 mes, 3 meses y 6 meses</a:t>
              </a:r>
              <a:endParaRPr lang="en-US" sz="1000" b="1" dirty="0">
                <a:solidFill>
                  <a:schemeClr val="tx1"/>
                </a:solidFill>
              </a:endParaRPr>
            </a:p>
          </p:txBody>
        </p:sp>
        <p:sp>
          <p:nvSpPr>
            <p:cNvPr id="28" name="Rectangle 27">
              <a:extLst>
                <a:ext uri="{FF2B5EF4-FFF2-40B4-BE49-F238E27FC236}">
                  <a16:creationId xmlns:a16="http://schemas.microsoft.com/office/drawing/2014/main" id="{578D91E0-AF4F-D987-39FE-5BF2ED6ABC9C}"/>
                </a:ext>
              </a:extLst>
            </p:cNvPr>
            <p:cNvSpPr/>
            <p:nvPr/>
          </p:nvSpPr>
          <p:spPr>
            <a:xfrm>
              <a:off x="9127866" y="1041555"/>
              <a:ext cx="1453786" cy="1180699"/>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171450" indent="-171450">
                <a:buFont typeface="Wingdings" panose="05000000000000000000" pitchFamily="2" charset="2"/>
                <a:buChar char="Ø"/>
              </a:pPr>
              <a:r>
                <a:rPr lang="es-ES" sz="800" b="1" dirty="0">
                  <a:solidFill>
                    <a:schemeClr val="tx1"/>
                  </a:solidFill>
                </a:rPr>
                <a:t>Informar de los servicios disponibles</a:t>
              </a:r>
            </a:p>
            <a:p>
              <a:pPr marL="171450" indent="-171450">
                <a:buFont typeface="Wingdings" panose="05000000000000000000" pitchFamily="2" charset="2"/>
                <a:buChar char="Ø"/>
              </a:pPr>
              <a:r>
                <a:rPr lang="es-ES" sz="800" b="1" dirty="0">
                  <a:solidFill>
                    <a:schemeClr val="tx1"/>
                  </a:solidFill>
                </a:rPr>
                <a:t>Transmitir información general sobre los efectos de la violencia de género</a:t>
              </a:r>
            </a:p>
            <a:p>
              <a:pPr marL="171450" indent="-171450">
                <a:buFont typeface="Wingdings" panose="05000000000000000000" pitchFamily="2" charset="2"/>
                <a:buChar char="Ø"/>
              </a:pPr>
              <a:r>
                <a:rPr lang="es-ES" sz="800" b="1" dirty="0">
                  <a:solidFill>
                    <a:schemeClr val="tx1"/>
                  </a:solidFill>
                </a:rPr>
                <a:t>Ofrecer una consulta de seguimiento relacionada con la dolencia principal referida</a:t>
              </a:r>
            </a:p>
          </p:txBody>
        </p:sp>
        <p:sp>
          <p:nvSpPr>
            <p:cNvPr id="29" name="Rectangle 28">
              <a:extLst>
                <a:ext uri="{FF2B5EF4-FFF2-40B4-BE49-F238E27FC236}">
                  <a16:creationId xmlns:a16="http://schemas.microsoft.com/office/drawing/2014/main" id="{F2EF2C7C-E365-1609-75B3-2DBDDBEDCB1B}"/>
                </a:ext>
              </a:extLst>
            </p:cNvPr>
            <p:cNvSpPr/>
            <p:nvPr/>
          </p:nvSpPr>
          <p:spPr>
            <a:xfrm>
              <a:off x="6319400" y="1131961"/>
              <a:ext cx="1677399" cy="703645"/>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u="sng" dirty="0">
                  <a:solidFill>
                    <a:schemeClr val="tx1"/>
                  </a:solidFill>
                </a:rPr>
                <a:t>Asistencia de primera línea</a:t>
              </a:r>
            </a:p>
            <a:p>
              <a:pPr marL="171450" indent="-171450">
                <a:buFont typeface="Wingdings" panose="05000000000000000000" pitchFamily="2" charset="2"/>
                <a:buChar char="Ø"/>
              </a:pPr>
              <a:r>
                <a:rPr lang="es-ES" sz="800" b="1" dirty="0">
                  <a:solidFill>
                    <a:schemeClr val="tx1"/>
                  </a:solidFill>
                </a:rPr>
                <a:t>Atención al escuchar</a:t>
              </a:r>
            </a:p>
            <a:p>
              <a:pPr marL="171450" indent="-171450">
                <a:buFont typeface="Wingdings" panose="05000000000000000000" pitchFamily="2" charset="2"/>
                <a:buChar char="Ø"/>
              </a:pPr>
              <a:r>
                <a:rPr lang="es-ES" sz="800" b="1" dirty="0">
                  <a:solidFill>
                    <a:schemeClr val="tx1"/>
                  </a:solidFill>
                </a:rPr>
                <a:t>No juzgar y validar</a:t>
              </a:r>
            </a:p>
            <a:p>
              <a:pPr marL="171450" indent="-171450">
                <a:buFont typeface="Wingdings" panose="05000000000000000000" pitchFamily="2" charset="2"/>
                <a:buChar char="Ø"/>
              </a:pPr>
              <a:r>
                <a:rPr lang="es-ES" sz="800" b="1" dirty="0">
                  <a:solidFill>
                    <a:schemeClr val="tx1"/>
                  </a:solidFill>
                </a:rPr>
                <a:t>Informarse sobre las necesidades y preocupaciones</a:t>
              </a:r>
            </a:p>
          </p:txBody>
        </p:sp>
        <p:sp>
          <p:nvSpPr>
            <p:cNvPr id="30" name="Rectangle 29">
              <a:extLst>
                <a:ext uri="{FF2B5EF4-FFF2-40B4-BE49-F238E27FC236}">
                  <a16:creationId xmlns:a16="http://schemas.microsoft.com/office/drawing/2014/main" id="{97DFDE47-612D-0B48-879B-C867CB7822FC}"/>
                </a:ext>
              </a:extLst>
            </p:cNvPr>
            <p:cNvSpPr/>
            <p:nvPr/>
          </p:nvSpPr>
          <p:spPr>
            <a:xfrm>
              <a:off x="5970686" y="3983779"/>
              <a:ext cx="1415296" cy="1554952"/>
            </a:xfrm>
            <a:prstGeom prst="rect">
              <a:avLst/>
            </a:prstGeom>
            <a:solidFill>
              <a:srgbClr val="FFF1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endParaRPr lang="es-ES" sz="800" b="1" dirty="0">
                <a:solidFill>
                  <a:schemeClr val="tx1"/>
                </a:solidFill>
              </a:endParaRPr>
            </a:p>
          </p:txBody>
        </p:sp>
        <p:sp>
          <p:nvSpPr>
            <p:cNvPr id="31" name="Rectangle 30">
              <a:extLst>
                <a:ext uri="{FF2B5EF4-FFF2-40B4-BE49-F238E27FC236}">
                  <a16:creationId xmlns:a16="http://schemas.microsoft.com/office/drawing/2014/main" id="{727C062A-3601-C444-F908-34DE89AC8027}"/>
                </a:ext>
              </a:extLst>
            </p:cNvPr>
            <p:cNvSpPr/>
            <p:nvPr/>
          </p:nvSpPr>
          <p:spPr>
            <a:xfrm>
              <a:off x="6038460" y="4028109"/>
              <a:ext cx="1284360" cy="1499623"/>
            </a:xfrm>
            <a:prstGeom prst="rect">
              <a:avLst/>
            </a:prstGeom>
            <a:no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r>
                <a:rPr lang="es-ES" sz="800" b="1" dirty="0">
                  <a:solidFill>
                    <a:schemeClr val="tx1"/>
                  </a:solidFill>
                </a:rPr>
                <a:t>Proporcionar atención adicional de </a:t>
              </a:r>
              <a:r>
                <a:rPr lang="es-ES" sz="800" b="1" u="sng" dirty="0">
                  <a:solidFill>
                    <a:schemeClr val="tx1"/>
                  </a:solidFill>
                </a:rPr>
                <a:t>primera línea:</a:t>
              </a:r>
            </a:p>
            <a:p>
              <a:pPr marL="171450" indent="-171450">
                <a:buFont typeface="Wingdings" panose="05000000000000000000" pitchFamily="2" charset="2"/>
                <a:buChar char="Ø"/>
              </a:pPr>
              <a:r>
                <a:rPr lang="es-ES" sz="800" b="1" dirty="0">
                  <a:solidFill>
                    <a:schemeClr val="tx1"/>
                  </a:solidFill>
                </a:rPr>
                <a:t>Mejorar la seguridad</a:t>
              </a:r>
            </a:p>
            <a:p>
              <a:pPr marL="171450" indent="-171450">
                <a:buFont typeface="Wingdings" panose="05000000000000000000" pitchFamily="2" charset="2"/>
                <a:buChar char="Ø"/>
              </a:pPr>
              <a:r>
                <a:rPr lang="es-ES" sz="800" b="1" dirty="0">
                  <a:solidFill>
                    <a:schemeClr val="tx1"/>
                  </a:solidFill>
                </a:rPr>
                <a:t>Apoyo y contacto con los recursos comunitarios disponibles, y consultas de seguimiento si están indicadas</a:t>
              </a:r>
            </a:p>
          </p:txBody>
        </p:sp>
        <p:cxnSp>
          <p:nvCxnSpPr>
            <p:cNvPr id="32" name="Straight Arrow Connector 31">
              <a:extLst>
                <a:ext uri="{FF2B5EF4-FFF2-40B4-BE49-F238E27FC236}">
                  <a16:creationId xmlns:a16="http://schemas.microsoft.com/office/drawing/2014/main" id="{7E5F2B2B-9B55-6F27-9CC5-8C089B14E5F5}"/>
                </a:ext>
              </a:extLst>
            </p:cNvPr>
            <p:cNvCxnSpPr>
              <a:cxnSpLocks/>
            </p:cNvCxnSpPr>
            <p:nvPr/>
          </p:nvCxnSpPr>
          <p:spPr>
            <a:xfrm>
              <a:off x="6584685" y="1834317"/>
              <a:ext cx="0" cy="2143267"/>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FCB81C0-3F9E-5044-A2C0-F2FF873EE502}"/>
                </a:ext>
              </a:extLst>
            </p:cNvPr>
            <p:cNvCxnSpPr>
              <a:cxnSpLocks/>
              <a:endCxn id="9" idx="0"/>
            </p:cNvCxnSpPr>
            <p:nvPr/>
          </p:nvCxnSpPr>
          <p:spPr>
            <a:xfrm>
              <a:off x="8583012" y="2894764"/>
              <a:ext cx="2" cy="407023"/>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AAFD1A3-67BF-4B43-45C5-05EEBDB25CBC}"/>
                </a:ext>
              </a:extLst>
            </p:cNvPr>
            <p:cNvCxnSpPr>
              <a:cxnSpLocks/>
              <a:endCxn id="10" idx="0"/>
            </p:cNvCxnSpPr>
            <p:nvPr/>
          </p:nvCxnSpPr>
          <p:spPr>
            <a:xfrm>
              <a:off x="8574441" y="3824597"/>
              <a:ext cx="8572" cy="310417"/>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18725A0-FC22-ED99-3675-7A7F077A18A3}"/>
                </a:ext>
              </a:extLst>
            </p:cNvPr>
            <p:cNvCxnSpPr>
              <a:cxnSpLocks/>
            </p:cNvCxnSpPr>
            <p:nvPr/>
          </p:nvCxnSpPr>
          <p:spPr>
            <a:xfrm>
              <a:off x="8583012" y="4657824"/>
              <a:ext cx="0" cy="330111"/>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156BCCE-A1C2-5EE3-33EE-DCEDEBD0B1D4}"/>
                </a:ext>
              </a:extLst>
            </p:cNvPr>
            <p:cNvCxnSpPr>
              <a:cxnSpLocks/>
            </p:cNvCxnSpPr>
            <p:nvPr/>
          </p:nvCxnSpPr>
          <p:spPr>
            <a:xfrm>
              <a:off x="8772896" y="5496403"/>
              <a:ext cx="0" cy="230569"/>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2D6A0BB3-5786-A980-E324-AF235841DACC}"/>
                </a:ext>
              </a:extLst>
            </p:cNvPr>
            <p:cNvCxnSpPr>
              <a:cxnSpLocks/>
              <a:stCxn id="26" idx="1"/>
            </p:cNvCxnSpPr>
            <p:nvPr/>
          </p:nvCxnSpPr>
          <p:spPr>
            <a:xfrm flipH="1">
              <a:off x="7388874" y="5252303"/>
              <a:ext cx="459336" cy="4194"/>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FB98F099-FDCF-D05D-75B0-10A2B390D649}"/>
                </a:ext>
              </a:extLst>
            </p:cNvPr>
            <p:cNvCxnSpPr>
              <a:cxnSpLocks/>
            </p:cNvCxnSpPr>
            <p:nvPr/>
          </p:nvCxnSpPr>
          <p:spPr>
            <a:xfrm flipH="1">
              <a:off x="9727766" y="5252302"/>
              <a:ext cx="1573072" cy="0"/>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4E762DA-E39A-A44C-3CEB-B379DF72C715}"/>
                </a:ext>
              </a:extLst>
            </p:cNvPr>
            <p:cNvCxnSpPr>
              <a:cxnSpLocks/>
            </p:cNvCxnSpPr>
            <p:nvPr/>
          </p:nvCxnSpPr>
          <p:spPr>
            <a:xfrm flipH="1">
              <a:off x="9719310" y="4587240"/>
              <a:ext cx="1062990" cy="395197"/>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5C6CE99-37D2-C923-27BE-5E8829086BFC}"/>
                </a:ext>
              </a:extLst>
            </p:cNvPr>
            <p:cNvCxnSpPr>
              <a:stCxn id="24" idx="3"/>
            </p:cNvCxnSpPr>
            <p:nvPr/>
          </p:nvCxnSpPr>
          <p:spPr>
            <a:xfrm>
              <a:off x="11022329" y="3546467"/>
              <a:ext cx="278509" cy="0"/>
            </a:xfrm>
            <a:prstGeom prst="line">
              <a:avLst/>
            </a:prstGeom>
            <a:ln>
              <a:solidFill>
                <a:srgbClr val="82A1D4"/>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034B30-941E-CAC9-DD1E-52AA6A54C467}"/>
                </a:ext>
              </a:extLst>
            </p:cNvPr>
            <p:cNvCxnSpPr>
              <a:cxnSpLocks/>
            </p:cNvCxnSpPr>
            <p:nvPr/>
          </p:nvCxnSpPr>
          <p:spPr>
            <a:xfrm>
              <a:off x="11300838" y="3546467"/>
              <a:ext cx="0" cy="1705835"/>
            </a:xfrm>
            <a:prstGeom prst="line">
              <a:avLst/>
            </a:prstGeom>
            <a:ln>
              <a:solidFill>
                <a:srgbClr val="82A1D4"/>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B13A1F42-CFAA-FA06-48E7-677DDF40FEC6}"/>
                </a:ext>
              </a:extLst>
            </p:cNvPr>
            <p:cNvCxnSpPr>
              <a:cxnSpLocks/>
            </p:cNvCxnSpPr>
            <p:nvPr/>
          </p:nvCxnSpPr>
          <p:spPr>
            <a:xfrm>
              <a:off x="8657572" y="3814399"/>
              <a:ext cx="1282156" cy="438416"/>
            </a:xfrm>
            <a:prstGeom prst="straightConnector1">
              <a:avLst/>
            </a:prstGeom>
            <a:ln>
              <a:solidFill>
                <a:srgbClr val="91A3C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7916DE2-B83C-B414-31E6-72F527BA593D}"/>
                </a:ext>
              </a:extLst>
            </p:cNvPr>
            <p:cNvCxnSpPr>
              <a:cxnSpLocks/>
              <a:stCxn id="9" idx="3"/>
            </p:cNvCxnSpPr>
            <p:nvPr/>
          </p:nvCxnSpPr>
          <p:spPr>
            <a:xfrm>
              <a:off x="9414509" y="3562772"/>
              <a:ext cx="542925" cy="608"/>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1B9D53D-0AAC-38C4-36DF-50CB0DC6DBA5}"/>
                </a:ext>
              </a:extLst>
            </p:cNvPr>
            <p:cNvCxnSpPr>
              <a:cxnSpLocks/>
            </p:cNvCxnSpPr>
            <p:nvPr/>
          </p:nvCxnSpPr>
          <p:spPr>
            <a:xfrm>
              <a:off x="7584813" y="2541526"/>
              <a:ext cx="804808" cy="0"/>
            </a:xfrm>
            <a:prstGeom prst="straightConnector1">
              <a:avLst/>
            </a:prstGeom>
            <a:ln>
              <a:solidFill>
                <a:srgbClr val="82A1D4"/>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D78E664-A46D-8052-A612-77329BD113C7}"/>
                </a:ext>
              </a:extLst>
            </p:cNvPr>
            <p:cNvCxnSpPr>
              <a:cxnSpLocks/>
            </p:cNvCxnSpPr>
            <p:nvPr/>
          </p:nvCxnSpPr>
          <p:spPr>
            <a:xfrm>
              <a:off x="7581381" y="1834317"/>
              <a:ext cx="0" cy="707209"/>
            </a:xfrm>
            <a:prstGeom prst="line">
              <a:avLst/>
            </a:prstGeom>
            <a:ln>
              <a:solidFill>
                <a:srgbClr val="82A1D4"/>
              </a:solidFill>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B1A5D89E-A0D7-220D-A310-2FDFD065254E}"/>
                </a:ext>
              </a:extLst>
            </p:cNvPr>
            <p:cNvSpPr/>
            <p:nvPr/>
          </p:nvSpPr>
          <p:spPr>
            <a:xfrm>
              <a:off x="6051543" y="1941885"/>
              <a:ext cx="1228195" cy="488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s-ES" sz="900" b="1" dirty="0">
                  <a:solidFill>
                    <a:schemeClr val="tx1"/>
                  </a:solidFill>
                </a:rPr>
                <a:t>Si revela violencia de género física, psicológica o económica</a:t>
              </a:r>
              <a:endParaRPr lang="en-US" sz="900" b="1" dirty="0">
                <a:solidFill>
                  <a:schemeClr val="tx1"/>
                </a:solidFill>
              </a:endParaRPr>
            </a:p>
          </p:txBody>
        </p:sp>
        <p:sp>
          <p:nvSpPr>
            <p:cNvPr id="47" name="Rectangle 46">
              <a:extLst>
                <a:ext uri="{FF2B5EF4-FFF2-40B4-BE49-F238E27FC236}">
                  <a16:creationId xmlns:a16="http://schemas.microsoft.com/office/drawing/2014/main" id="{2D4C7C38-0D8D-E9EA-C6DE-12AEF2605231}"/>
                </a:ext>
              </a:extLst>
            </p:cNvPr>
            <p:cNvSpPr/>
            <p:nvPr/>
          </p:nvSpPr>
          <p:spPr>
            <a:xfrm>
              <a:off x="5933992" y="2720672"/>
              <a:ext cx="1451990" cy="453183"/>
            </a:xfrm>
            <a:prstGeom prst="rect">
              <a:avLst/>
            </a:prstGeom>
            <a:solidFill>
              <a:schemeClr val="bg1"/>
            </a:solidFill>
            <a:ln>
              <a:solidFill>
                <a:srgbClr val="91A3C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pPr algn="ctr"/>
              <a:r>
                <a:rPr lang="es-ES" sz="1000" b="1" dirty="0">
                  <a:solidFill>
                    <a:schemeClr val="tx1"/>
                  </a:solidFill>
                </a:rPr>
                <a:t>Atender las afecciones por las que ha acudido</a:t>
              </a:r>
              <a:endParaRPr lang="en-US" sz="1000" b="1" dirty="0">
                <a:solidFill>
                  <a:schemeClr val="tx1"/>
                </a:solidFill>
              </a:endParaRPr>
            </a:p>
          </p:txBody>
        </p:sp>
      </p:grpSp>
    </p:spTree>
    <p:extLst>
      <p:ext uri="{BB962C8B-B14F-4D97-AF65-F5344CB8AC3E}">
        <p14:creationId xmlns:p14="http://schemas.microsoft.com/office/powerpoint/2010/main" val="413802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6" name="Rectangle 5">
            <a:extLst>
              <a:ext uri="{FF2B5EF4-FFF2-40B4-BE49-F238E27FC236}">
                <a16:creationId xmlns:a16="http://schemas.microsoft.com/office/drawing/2014/main" id="{BD6FB48A-AD3F-D01B-B12B-24F303C42A3A}"/>
              </a:ext>
            </a:extLst>
          </p:cNvPr>
          <p:cNvSpPr/>
          <p:nvPr/>
        </p:nvSpPr>
        <p:spPr>
          <a:xfrm>
            <a:off x="752354" y="5029263"/>
            <a:ext cx="10210172" cy="9720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1889" name="Google Shape;1889;p216"/>
          <p:cNvSpPr txBox="1"/>
          <p:nvPr/>
        </p:nvSpPr>
        <p:spPr>
          <a:xfrm>
            <a:off x="752354" y="856664"/>
            <a:ext cx="10930360" cy="4321842"/>
          </a:xfrm>
          <a:prstGeom prst="rect">
            <a:avLst/>
          </a:prstGeom>
          <a:noFill/>
          <a:ln>
            <a:noFill/>
          </a:ln>
        </p:spPr>
        <p:txBody>
          <a:bodyPr spcFirstLastPara="1" wrap="square" lIns="0" tIns="60933" rIns="121900" bIns="60933" anchor="t" anchorCtr="0">
            <a:noAutofit/>
          </a:bodyPr>
          <a:lstStyle/>
          <a:p>
            <a:pPr marL="152396">
              <a:lnSpc>
                <a:spcPct val="90000"/>
              </a:lnSpc>
              <a:defRPr sz="2600" b="1">
                <a:solidFill>
                  <a:schemeClr val="accent2"/>
                </a:solidFill>
                <a:latin typeface="Arial"/>
                <a:ea typeface="Arial"/>
                <a:cs typeface="Arial"/>
                <a:sym typeface="Arial"/>
              </a:defRPr>
            </a:pPr>
            <a:r>
              <a:rPr lang="es-CO" sz="2400" noProof="0" dirty="0"/>
              <a:t>Tétanos</a:t>
            </a:r>
            <a:endParaRPr lang="es-CO" sz="2400" noProof="0" dirty="0">
              <a:solidFill>
                <a:schemeClr val="accent2"/>
              </a:solidFill>
              <a:latin typeface="Arial" panose="020B0604020202020204" pitchFamily="34" charset="0"/>
            </a:endParaRPr>
          </a:p>
          <a:p>
            <a:pPr marL="457189" marR="970256" indent="-457189">
              <a:lnSpc>
                <a:spcPct val="108000"/>
              </a:lnSpc>
              <a:spcBef>
                <a:spcPts val="800"/>
              </a:spcBef>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sz="2000" noProof="0" dirty="0"/>
              <a:t>Tiene un periodo de incubación de entre 3 y 21 días, pero puede durar muchos meses</a:t>
            </a:r>
            <a:endParaRPr lang="es-CO" sz="20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sz="2000" noProof="0" dirty="0"/>
              <a:t>Derive a la persona sobreviviente al nivel de atención adecuado si observa signos de infección por tétanos</a:t>
            </a:r>
            <a:endParaRPr lang="es-CO" sz="20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sz="2000" noProof="0" dirty="0"/>
              <a:t>Si la persona no ha recibido la pauta de vacunación completa, vacúnela de inmediato, independientemente del tiempo que haya transcurrido desde el incidente  </a:t>
            </a:r>
            <a:endParaRPr lang="es-CO" sz="2000" noProof="0" dirty="0">
              <a:latin typeface="Arial" panose="020B0604020202020204" pitchFamily="34" charset="0"/>
            </a:endParaRPr>
          </a:p>
          <a:p>
            <a:pPr marL="457189" marR="970256" indent="-457189">
              <a:lnSpc>
                <a:spcPct val="108000"/>
              </a:lnSpc>
              <a:spcAft>
                <a:spcPts val="24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sz="2000" noProof="0" dirty="0"/>
              <a:t>Si quedan heridas importantes, sucias y sin cicatrizar, o si la persona sobreviviente está infectada por el VIH, considere la posibilidad de administrar inmunoglobulina antitetánica* si se dispone de ella</a:t>
            </a:r>
            <a:endParaRPr lang="es-CO" sz="700" i="1" noProof="0" dirty="0">
              <a:solidFill>
                <a:srgbClr val="3F3F3F"/>
              </a:solidFill>
              <a:latin typeface="Arial"/>
              <a:ea typeface="Arial"/>
              <a:cs typeface="Arial"/>
              <a:sym typeface="Arial"/>
            </a:endParaRPr>
          </a:p>
          <a:p>
            <a:pPr marR="970256" lvl="1">
              <a:lnSpc>
                <a:spcPct val="113000"/>
              </a:lnSpc>
              <a:defRPr>
                <a:solidFill>
                  <a:schemeClr val="bg1"/>
                </a:solidFill>
                <a:latin typeface="Arial"/>
                <a:ea typeface="Arial"/>
                <a:cs typeface="Arial"/>
                <a:sym typeface="Arial"/>
              </a:defRPr>
            </a:pPr>
            <a:r>
              <a:rPr lang="es-CO" sz="1600" noProof="0" dirty="0"/>
              <a:t>* La inmunoglobulina antitetánica requiere una cadena de frío sin congelación, de la que se carece en casi todos los entornos de bajos recursos o crisis</a:t>
            </a:r>
          </a:p>
        </p:txBody>
      </p:sp>
      <p:sp>
        <p:nvSpPr>
          <p:cNvPr id="2" name="Google Shape;1873;p215">
            <a:extLst>
              <a:ext uri="{FF2B5EF4-FFF2-40B4-BE49-F238E27FC236}">
                <a16:creationId xmlns:a16="http://schemas.microsoft.com/office/drawing/2014/main" id="{DEDE83DF-F40D-8659-ED22-12C6C6D65068}"/>
              </a:ext>
            </a:extLst>
          </p:cNvPr>
          <p:cNvSpPr txBox="1"/>
          <p:nvPr/>
        </p:nvSpPr>
        <p:spPr>
          <a:xfrm>
            <a:off x="0" y="0"/>
            <a:ext cx="12192000" cy="1267428"/>
          </a:xfrm>
          <a:prstGeom prst="rect">
            <a:avLst/>
          </a:prstGeom>
          <a:noFill/>
          <a:ln>
            <a:noFill/>
          </a:ln>
        </p:spPr>
        <p:txBody>
          <a:bodyPr spcFirstLastPara="1" wrap="square" lIns="121900" tIns="60933" rIns="121900" bIns="60933" anchor="ctr" anchorCtr="0">
            <a:noAutofit/>
          </a:bodyPr>
          <a:lstStyle/>
          <a:p>
            <a:pPr algn="ctr">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es-CO" noProof="0" dirty="0"/>
              <a:t>Tratamiento de lesiones</a:t>
            </a:r>
            <a:endParaRPr lang="es-CO" sz="3400" b="1" noProof="0" dirty="0">
              <a:solidFill>
                <a:schemeClr val="accent3"/>
              </a:solidFill>
              <a:latin typeface="+mj-lt"/>
              <a:cs typeface="Arial"/>
              <a:sym typeface="Arial"/>
            </a:endParaRPr>
          </a:p>
        </p:txBody>
      </p:sp>
      <p:sp>
        <p:nvSpPr>
          <p:cNvPr id="3" name="TextBox 2">
            <a:extLst>
              <a:ext uri="{FF2B5EF4-FFF2-40B4-BE49-F238E27FC236}">
                <a16:creationId xmlns:a16="http://schemas.microsoft.com/office/drawing/2014/main" id="{D176E04C-0B0B-70B5-9056-782B4AD711BE}"/>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11.5</a:t>
            </a:r>
          </a:p>
        </p:txBody>
      </p:sp>
    </p:spTree>
    <p:extLst>
      <p:ext uri="{BB962C8B-B14F-4D97-AF65-F5344CB8AC3E}">
        <p14:creationId xmlns:p14="http://schemas.microsoft.com/office/powerpoint/2010/main" val="95359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5" name="Google Shape;1895;p217"/>
          <p:cNvSpPr txBox="1"/>
          <p:nvPr/>
        </p:nvSpPr>
        <p:spPr>
          <a:xfrm>
            <a:off x="0" y="1"/>
            <a:ext cx="12192000" cy="1237815"/>
          </a:xfrm>
          <a:prstGeom prst="rect">
            <a:avLst/>
          </a:prstGeom>
          <a:noFill/>
          <a:ln>
            <a:noFill/>
          </a:ln>
        </p:spPr>
        <p:txBody>
          <a:bodyPr spcFirstLastPara="1" wrap="square" lIns="121900" tIns="60933" rIns="121900" bIns="60933" anchor="ctr" anchorCtr="0">
            <a:noAutofit/>
          </a:bodyPr>
          <a:lstStyle/>
          <a:p>
            <a:pPr algn="ctr">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es-CO" noProof="0" dirty="0"/>
              <a:t>Píldoras anticonceptivas orales de emergencia (</a:t>
            </a:r>
            <a:r>
              <a:rPr lang="es-CO" noProof="0" dirty="0" err="1"/>
              <a:t>AE</a:t>
            </a:r>
            <a:r>
              <a:rPr lang="es-CO" noProof="0" dirty="0"/>
              <a:t>)</a:t>
            </a:r>
            <a:endParaRPr lang="es-CO" sz="3400" b="1" noProof="0" dirty="0">
              <a:solidFill>
                <a:schemeClr val="accent3"/>
              </a:solidFill>
              <a:latin typeface="+mj-lt"/>
              <a:cs typeface="Arial"/>
              <a:sym typeface="Arial"/>
            </a:endParaRPr>
          </a:p>
        </p:txBody>
      </p:sp>
      <p:sp>
        <p:nvSpPr>
          <p:cNvPr id="3" name="TextBox 2">
            <a:extLst>
              <a:ext uri="{FF2B5EF4-FFF2-40B4-BE49-F238E27FC236}">
                <a16:creationId xmlns:a16="http://schemas.microsoft.com/office/drawing/2014/main" id="{1FECA1B5-6086-EBE2-5DE2-3843AE84D44C}"/>
              </a:ext>
            </a:extLst>
          </p:cNvPr>
          <p:cNvSpPr txBox="1"/>
          <p:nvPr/>
        </p:nvSpPr>
        <p:spPr>
          <a:xfrm>
            <a:off x="2446269" y="1352609"/>
            <a:ext cx="5308769" cy="4041193"/>
          </a:xfrm>
          <a:prstGeom prst="rect">
            <a:avLst/>
          </a:prstGeom>
          <a:noFill/>
        </p:spPr>
        <p:txBody>
          <a:bodyPr wrap="square" rIns="0">
            <a:noAutofit/>
          </a:bodyPr>
          <a:lstStyle/>
          <a:p>
            <a:pPr marL="457189" marR="970256" indent="-457189">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es-CO" sz="1700" noProof="0" dirty="0"/>
              <a:t>Ofrezca una </a:t>
            </a:r>
            <a:r>
              <a:rPr lang="es-CO" sz="1700" noProof="0" dirty="0" err="1"/>
              <a:t>AE</a:t>
            </a:r>
            <a:r>
              <a:rPr lang="es-CO" sz="1700" noProof="0" dirty="0"/>
              <a:t> a todas las mujeres violadas  </a:t>
            </a:r>
            <a:endParaRPr lang="es-CO" sz="17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es-CO" sz="1700" noProof="0" dirty="0"/>
              <a:t>Las </a:t>
            </a:r>
            <a:r>
              <a:rPr lang="es-CO" sz="1700" noProof="0" dirty="0" err="1"/>
              <a:t>AE</a:t>
            </a:r>
            <a:r>
              <a:rPr lang="es-CO" sz="1700" noProof="0" dirty="0"/>
              <a:t> no perjudican a las niñas. Pueden ofrecerse a las niñas que han alcanzado la menarquia (es decir, después de la menarquia) y a las que se encuentran en las primeras etapas de la pubertad (es decir, etapa 2 o 3 de la escala de </a:t>
            </a:r>
            <a:r>
              <a:rPr lang="es-CO" sz="1700" noProof="0" dirty="0" err="1"/>
              <a:t>Tanner</a:t>
            </a:r>
            <a:r>
              <a:rPr lang="es-CO" sz="1700" noProof="0" dirty="0"/>
              <a:t>; véase el material de apoyo 11a) </a:t>
            </a:r>
            <a:endParaRPr lang="es-CO" sz="17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es-CO" sz="1700" noProof="0" dirty="0"/>
              <a:t>No hacen falta pruebas de cribado ni de embarazo</a:t>
            </a:r>
            <a:endParaRPr lang="es-CO" sz="1700" noProof="0" dirty="0">
              <a:latin typeface="Arial" panose="020B0604020202020204" pitchFamily="34" charset="0"/>
            </a:endParaRPr>
          </a:p>
        </p:txBody>
      </p:sp>
      <p:sp>
        <p:nvSpPr>
          <p:cNvPr id="5" name="TextBox 4">
            <a:extLst>
              <a:ext uri="{FF2B5EF4-FFF2-40B4-BE49-F238E27FC236}">
                <a16:creationId xmlns:a16="http://schemas.microsoft.com/office/drawing/2014/main" id="{846C82F8-7E16-E5D9-F741-A654AF33BED7}"/>
              </a:ext>
            </a:extLst>
          </p:cNvPr>
          <p:cNvSpPr txBox="1"/>
          <p:nvPr/>
        </p:nvSpPr>
        <p:spPr>
          <a:xfrm>
            <a:off x="7188016" y="1352610"/>
            <a:ext cx="5003983" cy="3923190"/>
          </a:xfrm>
          <a:prstGeom prst="rect">
            <a:avLst/>
          </a:prstGeom>
          <a:noFill/>
        </p:spPr>
        <p:txBody>
          <a:bodyPr wrap="square">
            <a:spAutoFit/>
          </a:bodyPr>
          <a:lstStyle/>
          <a:p>
            <a:pPr marL="457189" marR="970256" indent="-457189">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es-CO" sz="1700" noProof="0" dirty="0"/>
              <a:t>Diga: “Vuelva si su próxima menstruación se retrasa más de 1 semana”</a:t>
            </a:r>
            <a:endParaRPr lang="es-CO" sz="17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1800" b="1">
                <a:solidFill>
                  <a:schemeClr val="accent2"/>
                </a:solidFill>
                <a:latin typeface="Arial"/>
                <a:ea typeface="Arial"/>
                <a:cs typeface="Arial"/>
                <a:sym typeface="Arial"/>
              </a:defRPr>
            </a:pPr>
            <a:r>
              <a:rPr lang="es-CO" sz="1700" noProof="0" dirty="0"/>
              <a:t>Las </a:t>
            </a:r>
            <a:r>
              <a:rPr lang="es-CO" sz="1700" noProof="0" dirty="0" err="1"/>
              <a:t>AE</a:t>
            </a:r>
            <a:r>
              <a:rPr lang="es-CO" sz="1700" noProof="0" dirty="0"/>
              <a:t> son eficaces hasta </a:t>
            </a:r>
            <a:br>
              <a:rPr lang="es-CO" sz="1700" noProof="0" dirty="0"/>
            </a:br>
            <a:r>
              <a:rPr lang="es-CO" sz="1700" noProof="0" dirty="0"/>
              <a:t>5 días después de la agresión sexual</a:t>
            </a:r>
            <a:endParaRPr lang="es-CO" sz="1700" noProof="0" dirty="0">
              <a:solidFill>
                <a:schemeClr val="accent2"/>
              </a:solidFill>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a:solidFill>
                  <a:srgbClr val="000000"/>
                </a:solidFill>
                <a:latin typeface="Arial"/>
                <a:ea typeface="Arial"/>
                <a:cs typeface="Arial"/>
                <a:sym typeface="Arial"/>
              </a:defRPr>
            </a:pPr>
            <a:r>
              <a:rPr lang="es-CO" sz="1700" noProof="0" dirty="0"/>
              <a:t>Es normal manchar o sangrar unos días después de tomar una </a:t>
            </a:r>
            <a:r>
              <a:rPr lang="es-CO" sz="1700" noProof="0" dirty="0" err="1"/>
              <a:t>AE</a:t>
            </a:r>
            <a:endParaRPr lang="es-CO" sz="17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a:ea typeface="Arial"/>
                <a:cs typeface="Arial"/>
                <a:sym typeface="Arial"/>
              </a:defRPr>
            </a:pPr>
            <a:r>
              <a:rPr lang="es-CO" sz="1700" noProof="0" dirty="0"/>
              <a:t>Las </a:t>
            </a:r>
            <a:r>
              <a:rPr lang="es-CO" sz="1700" noProof="0" dirty="0" err="1"/>
              <a:t>AE</a:t>
            </a:r>
            <a:r>
              <a:rPr lang="es-CO" sz="1700" noProof="0" dirty="0"/>
              <a:t> pueden tomarse al mismo tiempo que los antibióticos para las ITS y la PPE para la prevención del VIH</a:t>
            </a:r>
            <a:endParaRPr lang="es-CO" sz="1700" noProof="0" dirty="0">
              <a:latin typeface="Arial" panose="020B0604020202020204" pitchFamily="34" charset="0"/>
            </a:endParaRPr>
          </a:p>
        </p:txBody>
      </p:sp>
      <p:sp>
        <p:nvSpPr>
          <p:cNvPr id="7" name="Google Shape;2023;p228">
            <a:extLst>
              <a:ext uri="{FF2B5EF4-FFF2-40B4-BE49-F238E27FC236}">
                <a16:creationId xmlns:a16="http://schemas.microsoft.com/office/drawing/2014/main" id="{BF2A3198-13BC-8100-0E28-B76D15C88174}"/>
              </a:ext>
            </a:extLst>
          </p:cNvPr>
          <p:cNvSpPr/>
          <p:nvPr/>
        </p:nvSpPr>
        <p:spPr>
          <a:xfrm>
            <a:off x="66675" y="1781234"/>
            <a:ext cx="2684380" cy="2523798"/>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defRPr sz="1600" b="1">
                <a:solidFill>
                  <a:schemeClr val="bg1"/>
                </a:solidFill>
                <a:latin typeface="Arial"/>
                <a:ea typeface="Arial"/>
                <a:cs typeface="Arial"/>
                <a:sym typeface="Arial"/>
              </a:defRPr>
            </a:pPr>
            <a:r>
              <a:rPr lang="es-CO" sz="1400" noProof="0" dirty="0"/>
              <a:t>Véase el anexo 7 de las</a:t>
            </a:r>
          </a:p>
          <a:p>
            <a:pPr algn="ctr">
              <a:defRPr sz="1600" b="1">
                <a:solidFill>
                  <a:schemeClr val="bg1"/>
                </a:solidFill>
                <a:latin typeface="Arial"/>
                <a:ea typeface="Arial"/>
                <a:cs typeface="Arial"/>
                <a:sym typeface="Arial"/>
              </a:defRPr>
            </a:pPr>
            <a:r>
              <a:rPr lang="es-CO" sz="1400" noProof="0" dirty="0"/>
              <a:t>Directrices en materia de tratamiento clínico de casos de violación y violencia de pareja</a:t>
            </a:r>
            <a:endParaRPr lang="es-CO" sz="1400" b="1" noProof="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64B52C4B-3F07-6317-CA8D-3AC858C19E39}"/>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11.6</a:t>
            </a:r>
          </a:p>
        </p:txBody>
      </p:sp>
    </p:spTree>
    <p:extLst>
      <p:ext uri="{BB962C8B-B14F-4D97-AF65-F5344CB8AC3E}">
        <p14:creationId xmlns:p14="http://schemas.microsoft.com/office/powerpoint/2010/main" val="355749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7" name="Google Shape;1907;p218"/>
          <p:cNvSpPr txBox="1"/>
          <p:nvPr/>
        </p:nvSpPr>
        <p:spPr>
          <a:xfrm>
            <a:off x="0" y="1"/>
            <a:ext cx="12192000" cy="1303020"/>
          </a:xfrm>
          <a:prstGeom prst="rect">
            <a:avLst/>
          </a:prstGeom>
          <a:noFill/>
          <a:ln>
            <a:noFill/>
          </a:ln>
        </p:spPr>
        <p:txBody>
          <a:bodyPr spcFirstLastPara="1" wrap="square" lIns="121900" tIns="60933" rIns="121900" bIns="60933" anchor="ctr" anchorCtr="0">
            <a:noAutofit/>
          </a:bodyPr>
          <a:lstStyle/>
          <a:p>
            <a:pPr algn="ctr">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es-CO" noProof="0" dirty="0"/>
              <a:t>Asesoramiento sobre las </a:t>
            </a:r>
            <a:r>
              <a:rPr lang="es-CO" noProof="0" dirty="0" err="1"/>
              <a:t>AE</a:t>
            </a:r>
            <a:endParaRPr lang="es-CO" noProof="0" dirty="0"/>
          </a:p>
        </p:txBody>
      </p:sp>
      <p:sp>
        <p:nvSpPr>
          <p:cNvPr id="1911" name="Google Shape;1911;p218"/>
          <p:cNvSpPr txBox="1"/>
          <p:nvPr/>
        </p:nvSpPr>
        <p:spPr>
          <a:xfrm>
            <a:off x="616942" y="1238925"/>
            <a:ext cx="11575058" cy="4380149"/>
          </a:xfrm>
          <a:prstGeom prst="rect">
            <a:avLst/>
          </a:prstGeom>
          <a:noFill/>
          <a:ln>
            <a:noFill/>
          </a:ln>
        </p:spPr>
        <p:txBody>
          <a:bodyPr spcFirstLastPara="1" wrap="square" lIns="121900" tIns="60933" rIns="121900" bIns="60933" anchor="t" anchorCtr="0">
            <a:noAutofit/>
          </a:bodyPr>
          <a:lstStyle/>
          <a:p>
            <a:pPr marL="457189" marR="970256" indent="-457189">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defRPr>
            </a:pPr>
            <a:r>
              <a:rPr lang="es-CO" sz="2000" noProof="0" dirty="0">
                <a:solidFill>
                  <a:srgbClr val="000000"/>
                </a:solidFill>
                <a:sym typeface="Arial"/>
              </a:rPr>
              <a:t>Las </a:t>
            </a:r>
            <a:r>
              <a:rPr lang="es-CO" sz="2000" noProof="0" dirty="0" err="1">
                <a:solidFill>
                  <a:srgbClr val="000000"/>
                </a:solidFill>
                <a:sym typeface="Arial"/>
              </a:rPr>
              <a:t>AE</a:t>
            </a:r>
            <a:r>
              <a:rPr lang="es-CO" sz="2000" noProof="0" dirty="0"/>
              <a:t> </a:t>
            </a:r>
            <a:r>
              <a:rPr lang="es-CO" sz="2000" u="sng" noProof="0" dirty="0">
                <a:solidFill>
                  <a:schemeClr val="accent2"/>
                </a:solidFill>
                <a:sym typeface="Arial"/>
              </a:rPr>
              <a:t>no</a:t>
            </a:r>
            <a:r>
              <a:rPr lang="es-CO" sz="2000" noProof="0" dirty="0">
                <a:solidFill>
                  <a:srgbClr val="000000"/>
                </a:solidFill>
                <a:sym typeface="Arial"/>
              </a:rPr>
              <a:t> provocan un aborto. Si la paciente ya está embarazada, las </a:t>
            </a:r>
            <a:r>
              <a:rPr lang="es-CO" sz="2000" noProof="0" dirty="0" err="1">
                <a:solidFill>
                  <a:srgbClr val="000000"/>
                </a:solidFill>
                <a:sym typeface="Arial"/>
              </a:rPr>
              <a:t>AE</a:t>
            </a:r>
            <a:r>
              <a:rPr lang="es-CO" sz="2000" noProof="0" dirty="0">
                <a:solidFill>
                  <a:srgbClr val="000000"/>
                </a:solidFill>
                <a:sym typeface="Arial"/>
              </a:rPr>
              <a:t> </a:t>
            </a:r>
            <a:r>
              <a:rPr lang="es-CO" sz="2000" u="sng" noProof="0" dirty="0">
                <a:solidFill>
                  <a:schemeClr val="accent2"/>
                </a:solidFill>
                <a:sym typeface="Arial"/>
              </a:rPr>
              <a:t>no</a:t>
            </a:r>
            <a:r>
              <a:rPr lang="es-CO" sz="2000" noProof="0" dirty="0"/>
              <a:t> </a:t>
            </a:r>
            <a:r>
              <a:rPr lang="es-CO" sz="2000" noProof="0" dirty="0">
                <a:solidFill>
                  <a:srgbClr val="000000"/>
                </a:solidFill>
                <a:sym typeface="Arial"/>
              </a:rPr>
              <a:t>perjudicarán el embarazo.</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defRPr>
            </a:pPr>
            <a:r>
              <a:rPr lang="es-CO" sz="2000" noProof="0" dirty="0">
                <a:solidFill>
                  <a:srgbClr val="000000"/>
                </a:solidFill>
                <a:sym typeface="Arial"/>
              </a:rPr>
              <a:t>Las </a:t>
            </a:r>
            <a:r>
              <a:rPr lang="es-CO" sz="2000" noProof="0" dirty="0" err="1">
                <a:solidFill>
                  <a:srgbClr val="000000"/>
                </a:solidFill>
                <a:sym typeface="Arial"/>
              </a:rPr>
              <a:t>AE</a:t>
            </a:r>
            <a:r>
              <a:rPr lang="es-CO" sz="2000" noProof="0" dirty="0">
                <a:solidFill>
                  <a:srgbClr val="000000"/>
                </a:solidFill>
                <a:sym typeface="Arial"/>
              </a:rPr>
              <a:t> </a:t>
            </a:r>
            <a:r>
              <a:rPr lang="es-CO" sz="2000" u="sng" noProof="0" dirty="0">
                <a:solidFill>
                  <a:schemeClr val="accent2"/>
                </a:solidFill>
                <a:sym typeface="Arial"/>
              </a:rPr>
              <a:t>no</a:t>
            </a:r>
            <a:r>
              <a:rPr lang="es-CO" sz="2000" noProof="0" dirty="0"/>
              <a:t> </a:t>
            </a:r>
            <a:r>
              <a:rPr lang="es-CO" sz="2000" noProof="0" dirty="0">
                <a:solidFill>
                  <a:srgbClr val="000000"/>
                </a:solidFill>
                <a:sym typeface="Arial"/>
              </a:rPr>
              <a:t>evitarán el embarazo la próxima vez que se mantengan relaciones sexuales.</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defRPr>
            </a:pPr>
            <a:r>
              <a:rPr lang="es-CO" sz="2000" noProof="0" dirty="0">
                <a:solidFill>
                  <a:srgbClr val="000000"/>
                </a:solidFill>
                <a:sym typeface="Arial"/>
              </a:rPr>
              <a:t>Las </a:t>
            </a:r>
            <a:r>
              <a:rPr lang="es-CO" sz="2000" noProof="0" dirty="0" err="1">
                <a:solidFill>
                  <a:srgbClr val="000000"/>
                </a:solidFill>
                <a:sym typeface="Arial"/>
              </a:rPr>
              <a:t>AE</a:t>
            </a:r>
            <a:r>
              <a:rPr lang="es-CO" sz="2000" noProof="0" dirty="0">
                <a:solidFill>
                  <a:srgbClr val="000000"/>
                </a:solidFill>
                <a:sym typeface="Arial"/>
              </a:rPr>
              <a:t> </a:t>
            </a:r>
            <a:r>
              <a:rPr lang="es-CO" sz="2000" u="sng" noProof="0" dirty="0">
                <a:solidFill>
                  <a:schemeClr val="accent2"/>
                </a:solidFill>
                <a:sym typeface="Arial"/>
              </a:rPr>
              <a:t>no</a:t>
            </a:r>
            <a:r>
              <a:rPr lang="es-CO" sz="2000" noProof="0" dirty="0"/>
              <a:t> </a:t>
            </a:r>
            <a:r>
              <a:rPr lang="es-CO" sz="2000" noProof="0" dirty="0">
                <a:solidFill>
                  <a:srgbClr val="000000"/>
                </a:solidFill>
                <a:sym typeface="Arial"/>
              </a:rPr>
              <a:t>deben utilizarse de manera periódica. Existen métodos anticonceptivos continuados más eficaces.</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Una prueba de embarazo puede revelar si la paciente ya estaba embarazada. Si la paciente lo desea, puede hacerse una prueba, pero no hace falta antes de tomar una </a:t>
            </a:r>
            <a:r>
              <a:rPr lang="es-CO" sz="2000" noProof="0" dirty="0" err="1"/>
              <a:t>AE</a:t>
            </a:r>
            <a:r>
              <a:rPr lang="es-CO" sz="2000" noProof="0" dirty="0"/>
              <a:t>.</a:t>
            </a:r>
            <a:endParaRPr lang="es-CO" sz="2000" noProof="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es-CO" sz="2000" noProof="0" dirty="0"/>
              <a:t>En el caso de las que ya estén embarazadas a raíz de una violación, trate las opciones, incluyendo el acceso a un aborto seguro en el mayor grado que permita la ley.</a:t>
            </a:r>
            <a:endParaRPr lang="es-CO" sz="2000" noProof="0" dirty="0">
              <a:latin typeface="Arial" panose="020B0604020202020204" pitchFamily="34" charset="0"/>
            </a:endParaRPr>
          </a:p>
        </p:txBody>
      </p:sp>
      <p:sp>
        <p:nvSpPr>
          <p:cNvPr id="2" name="TextBox 1">
            <a:extLst>
              <a:ext uri="{FF2B5EF4-FFF2-40B4-BE49-F238E27FC236}">
                <a16:creationId xmlns:a16="http://schemas.microsoft.com/office/drawing/2014/main" id="{0CBA7D3A-FFCF-82DB-5819-C9C37D7DCEBF}"/>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11.7</a:t>
            </a:r>
          </a:p>
        </p:txBody>
      </p:sp>
    </p:spTree>
    <p:extLst>
      <p:ext uri="{BB962C8B-B14F-4D97-AF65-F5344CB8AC3E}">
        <p14:creationId xmlns:p14="http://schemas.microsoft.com/office/powerpoint/2010/main" val="343583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21" name="Google Shape;1921;p219"/>
          <p:cNvSpPr txBox="1"/>
          <p:nvPr/>
        </p:nvSpPr>
        <p:spPr>
          <a:xfrm>
            <a:off x="1741455" y="2592409"/>
            <a:ext cx="4566877" cy="3422421"/>
          </a:xfrm>
          <a:prstGeom prst="rect">
            <a:avLst/>
          </a:prstGeom>
          <a:noFill/>
          <a:ln>
            <a:noFill/>
          </a:ln>
        </p:spPr>
        <p:txBody>
          <a:bodyPr spcFirstLastPara="1" wrap="square" lIns="0" tIns="60933" rIns="0" bIns="60933" anchor="t" anchorCtr="0">
            <a:spAutoFit/>
          </a:bodyPr>
          <a:lstStyle/>
          <a:p>
            <a:pPr marL="761981" lvl="1">
              <a:lnSpc>
                <a:spcPct val="108000"/>
              </a:lnSpc>
              <a:spcAft>
                <a:spcPts val="800"/>
              </a:spcAft>
              <a:defRPr sz="2000">
                <a:solidFill>
                  <a:srgbClr val="000000"/>
                </a:solidFill>
                <a:latin typeface="Arial"/>
                <a:ea typeface="Arial"/>
                <a:cs typeface="Arial"/>
                <a:sym typeface="Arial"/>
              </a:defRPr>
            </a:pPr>
            <a:r>
              <a:rPr lang="es-CO" noProof="0" dirty="0"/>
              <a:t>Acetato de </a:t>
            </a:r>
            <a:r>
              <a:rPr lang="es-CO" noProof="0" dirty="0" err="1"/>
              <a:t>ulipristal</a:t>
            </a:r>
            <a:r>
              <a:rPr lang="es-CO" noProof="0" dirty="0"/>
              <a:t> o </a:t>
            </a:r>
            <a:r>
              <a:rPr lang="es-CO" noProof="0" dirty="0" err="1"/>
              <a:t>levonorgestrel</a:t>
            </a:r>
            <a:r>
              <a:rPr lang="es-CO" noProof="0" dirty="0"/>
              <a:t>, se recomienda </a:t>
            </a:r>
            <a:br>
              <a:rPr lang="es-CO" noProof="0" dirty="0"/>
            </a:br>
            <a:r>
              <a:rPr lang="es-CO" noProof="0" dirty="0"/>
              <a:t>una dosis única de 1,5 mg </a:t>
            </a:r>
            <a:endParaRPr lang="es-CO" noProof="0" dirty="0">
              <a:latin typeface="Arial" panose="020B0604020202020204" pitchFamily="34" charset="0"/>
            </a:endParaRPr>
          </a:p>
          <a:p>
            <a:pPr marL="761981" lvl="1">
              <a:lnSpc>
                <a:spcPct val="108000"/>
              </a:lnSpc>
              <a:spcAft>
                <a:spcPts val="800"/>
              </a:spcAft>
              <a:defRPr sz="2000" u="sng">
                <a:solidFill>
                  <a:schemeClr val="accent3"/>
                </a:solidFill>
                <a:latin typeface="Arial" panose="020B0604020202020204" pitchFamily="34" charset="0"/>
                <a:sym typeface="Arial"/>
              </a:defRPr>
            </a:pPr>
            <a:r>
              <a:rPr lang="es-CO" noProof="0" dirty="0"/>
              <a:t>o</a:t>
            </a:r>
            <a:endParaRPr lang="es-CO" u="sng" noProof="0" dirty="0">
              <a:solidFill>
                <a:schemeClr val="accent3"/>
              </a:solidFill>
              <a:latin typeface="Arial" panose="020B0604020202020204" pitchFamily="34" charset="0"/>
            </a:endParaRPr>
          </a:p>
          <a:p>
            <a:pPr marL="761981" lvl="1">
              <a:lnSpc>
                <a:spcPct val="108000"/>
              </a:lnSpc>
              <a:spcAft>
                <a:spcPts val="800"/>
              </a:spcAft>
              <a:defRPr sz="2000">
                <a:solidFill>
                  <a:srgbClr val="000000"/>
                </a:solidFill>
                <a:latin typeface="Arial"/>
                <a:ea typeface="Arial"/>
                <a:cs typeface="Arial"/>
                <a:sym typeface="Arial"/>
              </a:defRPr>
            </a:pPr>
            <a:r>
              <a:rPr lang="es-CO" noProof="0" dirty="0"/>
              <a:t>una combinación de estrógeno y progestágeno: 2 dosis de 100 μg de etinilestradiol más 0,5 mg de </a:t>
            </a:r>
            <a:r>
              <a:rPr lang="es-CO" noProof="0" dirty="0" err="1"/>
              <a:t>levonorgestrel</a:t>
            </a:r>
            <a:r>
              <a:rPr lang="es-CO" noProof="0" dirty="0"/>
              <a:t>, dejando un intervalo de 12 horas</a:t>
            </a:r>
            <a:endParaRPr lang="es-CO" noProof="0" dirty="0">
              <a:latin typeface="Arial" panose="020B0604020202020204" pitchFamily="34" charset="0"/>
            </a:endParaRPr>
          </a:p>
        </p:txBody>
      </p:sp>
      <p:sp>
        <p:nvSpPr>
          <p:cNvPr id="1922" name="Google Shape;1922;p219"/>
          <p:cNvSpPr txBox="1"/>
          <p:nvPr/>
        </p:nvSpPr>
        <p:spPr>
          <a:xfrm>
            <a:off x="2394540" y="1153687"/>
            <a:ext cx="4164951" cy="1046386"/>
          </a:xfrm>
          <a:prstGeom prst="rect">
            <a:avLst/>
          </a:prstGeom>
          <a:noFill/>
          <a:ln>
            <a:noFill/>
          </a:ln>
        </p:spPr>
        <p:txBody>
          <a:bodyPr spcFirstLastPara="1" wrap="square" lIns="121900" tIns="60933" rIns="121900" bIns="60933" anchor="t" anchorCtr="0">
            <a:spAutoFit/>
          </a:bodyPr>
          <a:lstStyle/>
          <a:p>
            <a:pPr>
              <a:defRPr sz="2200" b="1">
                <a:solidFill>
                  <a:schemeClr val="accent2"/>
                </a:solidFill>
                <a:latin typeface="Arial"/>
                <a:ea typeface="Arial"/>
                <a:cs typeface="Arial"/>
                <a:sym typeface="Arial"/>
              </a:defRPr>
            </a:pPr>
            <a:r>
              <a:rPr lang="es-CO" sz="2000" noProof="0" dirty="0" err="1"/>
              <a:t>AE</a:t>
            </a:r>
            <a:r>
              <a:rPr lang="es-CO" sz="2000" noProof="0" dirty="0"/>
              <a:t>: no hace falta una prueba de embarazo antes de administrarlas</a:t>
            </a:r>
            <a:endParaRPr lang="es-CO" sz="2000" b="1" noProof="0" dirty="0">
              <a:solidFill>
                <a:schemeClr val="accent2"/>
              </a:solidFill>
              <a:latin typeface="Arial" panose="020B0604020202020204" pitchFamily="34" charset="0"/>
            </a:endParaRPr>
          </a:p>
        </p:txBody>
      </p:sp>
      <p:sp>
        <p:nvSpPr>
          <p:cNvPr id="1923" name="Google Shape;1923;p219"/>
          <p:cNvSpPr txBox="1"/>
          <p:nvPr/>
        </p:nvSpPr>
        <p:spPr>
          <a:xfrm>
            <a:off x="6789745" y="1416393"/>
            <a:ext cx="4842812" cy="1046386"/>
          </a:xfrm>
          <a:prstGeom prst="rect">
            <a:avLst/>
          </a:prstGeom>
          <a:noFill/>
          <a:ln>
            <a:noFill/>
          </a:ln>
        </p:spPr>
        <p:txBody>
          <a:bodyPr spcFirstLastPara="1" wrap="square" lIns="121900" tIns="60933" rIns="121900" bIns="60933" anchor="t" anchorCtr="0">
            <a:spAutoFit/>
          </a:bodyPr>
          <a:lstStyle/>
          <a:p>
            <a:pPr>
              <a:defRPr sz="2200" b="1">
                <a:solidFill>
                  <a:schemeClr val="accent2"/>
                </a:solidFill>
                <a:latin typeface="Arial"/>
                <a:ea typeface="Arial"/>
                <a:cs typeface="Arial"/>
                <a:sym typeface="Arial"/>
              </a:defRPr>
            </a:pPr>
            <a:r>
              <a:rPr lang="es-CO" sz="2000" noProof="0" dirty="0"/>
              <a:t>Dispositivo intrauterino (DIU) de cobre: descartar el embarazo antes de la inserción</a:t>
            </a:r>
            <a:endParaRPr lang="es-CO" sz="2000" b="1" noProof="0" dirty="0">
              <a:solidFill>
                <a:schemeClr val="accent2"/>
              </a:solidFill>
              <a:latin typeface="Arial" panose="020B0604020202020204" pitchFamily="34" charset="0"/>
            </a:endParaRPr>
          </a:p>
        </p:txBody>
      </p:sp>
      <p:sp>
        <p:nvSpPr>
          <p:cNvPr id="1924" name="Google Shape;1924;p219"/>
          <p:cNvSpPr txBox="1"/>
          <p:nvPr/>
        </p:nvSpPr>
        <p:spPr>
          <a:xfrm>
            <a:off x="6921662" y="2408316"/>
            <a:ext cx="5498938" cy="3757020"/>
          </a:xfrm>
          <a:prstGeom prst="rect">
            <a:avLst/>
          </a:prstGeom>
          <a:noFill/>
          <a:ln>
            <a:noFill/>
          </a:ln>
        </p:spPr>
        <p:txBody>
          <a:bodyPr spcFirstLastPara="1" wrap="square" lIns="0" tIns="60933" rIns="0" bIns="60933" anchor="t" anchorCtr="0">
            <a:normAutofit fontScale="92500" lnSpcReduction="10000"/>
          </a:bodyPr>
          <a:lstStyle/>
          <a:p>
            <a:pPr marL="457189" marR="970256" indent="-457189">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es-CO" noProof="0" dirty="0"/>
              <a:t>No utilice el sistema intrauterino liberador de un tratamiento anticonceptivo hormonal (SIU) como anticonceptivo de emergencia</a:t>
            </a:r>
          </a:p>
          <a:p>
            <a:pPr marL="457189" marR="970256" indent="-457189">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es-CO" noProof="0" dirty="0"/>
              <a:t>Las ITS activas son una contraindicación</a:t>
            </a:r>
          </a:p>
          <a:p>
            <a:pPr marL="457189" marR="970256" indent="-457189">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es-CO" noProof="0" dirty="0"/>
              <a:t>También es eficaz hasta 5 días (120 horas) después del incidente</a:t>
            </a:r>
          </a:p>
          <a:p>
            <a:pPr marL="457189" marR="970256" indent="-457189">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es-CO" noProof="0" dirty="0"/>
              <a:t>La inserción debe ser hecha por un profesional cualificado y es necesario utilizar un espéculo</a:t>
            </a:r>
          </a:p>
        </p:txBody>
      </p:sp>
      <p:sp>
        <p:nvSpPr>
          <p:cNvPr id="3" name="Google Shape;2023;p228">
            <a:extLst>
              <a:ext uri="{FF2B5EF4-FFF2-40B4-BE49-F238E27FC236}">
                <a16:creationId xmlns:a16="http://schemas.microsoft.com/office/drawing/2014/main" id="{BDA5FE77-E324-A4A9-FA70-82A170D19BDA}"/>
              </a:ext>
            </a:extLst>
          </p:cNvPr>
          <p:cNvSpPr/>
          <p:nvPr/>
        </p:nvSpPr>
        <p:spPr>
          <a:xfrm>
            <a:off x="-101936" y="1981200"/>
            <a:ext cx="2430518" cy="2322419"/>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defRPr sz="1467" b="1">
                <a:solidFill>
                  <a:schemeClr val="bg1"/>
                </a:solidFill>
                <a:latin typeface="Arial"/>
                <a:ea typeface="Arial"/>
                <a:cs typeface="Arial"/>
                <a:sym typeface="Arial"/>
              </a:defRPr>
            </a:pPr>
            <a:r>
              <a:rPr lang="es-CO" sz="1400" noProof="0" dirty="0"/>
              <a:t>Disponible en el kit interinstitucional de salud reproductiva de emergencia 3A o 4</a:t>
            </a:r>
            <a:endParaRPr lang="es-CO" sz="2000" b="1" noProof="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E2FC81BF-1902-787E-7D82-187C9FF4BADC}"/>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11.8</a:t>
            </a:r>
          </a:p>
        </p:txBody>
      </p:sp>
      <p:sp>
        <p:nvSpPr>
          <p:cNvPr id="5" name="Google Shape;1917;p219">
            <a:extLst>
              <a:ext uri="{FF2B5EF4-FFF2-40B4-BE49-F238E27FC236}">
                <a16:creationId xmlns:a16="http://schemas.microsoft.com/office/drawing/2014/main" id="{1EF5DE6A-3800-5A10-699D-AC9387E38B20}"/>
              </a:ext>
            </a:extLst>
          </p:cNvPr>
          <p:cNvSpPr txBox="1"/>
          <p:nvPr/>
        </p:nvSpPr>
        <p:spPr>
          <a:xfrm>
            <a:off x="0" y="1"/>
            <a:ext cx="12191999" cy="1379094"/>
          </a:xfrm>
          <a:prstGeom prst="rect">
            <a:avLst/>
          </a:prstGeom>
          <a:noFill/>
          <a:ln>
            <a:noFill/>
          </a:ln>
        </p:spPr>
        <p:txBody>
          <a:bodyPr spcFirstLastPara="1" wrap="square" lIns="121900" tIns="60933" rIns="121900" bIns="60933" anchor="ctr" anchorCtr="0">
            <a:noAutofit/>
          </a:bodyPr>
          <a:lstStyle/>
          <a:p>
            <a:pPr algn="ctr">
              <a:lnSpc>
                <a:spcPct val="90000"/>
              </a:lnSpc>
              <a:spcBef>
                <a:spcPts val="800"/>
              </a:spcBef>
              <a:spcAft>
                <a:spcPts val="800"/>
              </a:spcAft>
              <a:buClr>
                <a:srgbClr val="000000"/>
              </a:buClr>
              <a:buSzPts val="2400"/>
            </a:pPr>
            <a:r>
              <a:rPr lang="en-GB" sz="3400" b="1" dirty="0" err="1">
                <a:solidFill>
                  <a:schemeClr val="accent3"/>
                </a:solidFill>
                <a:latin typeface="+mj-lt"/>
                <a:cs typeface="Arial"/>
              </a:rPr>
              <a:t>Pautas</a:t>
            </a:r>
            <a:r>
              <a:rPr lang="en-GB" sz="3400" b="1" dirty="0">
                <a:solidFill>
                  <a:schemeClr val="accent3"/>
                </a:solidFill>
                <a:latin typeface="+mj-lt"/>
                <a:cs typeface="Arial"/>
              </a:rPr>
              <a:t> </a:t>
            </a:r>
            <a:r>
              <a:rPr lang="en-GB" sz="3400" b="1" dirty="0" err="1">
                <a:solidFill>
                  <a:schemeClr val="accent3"/>
                </a:solidFill>
                <a:latin typeface="+mj-lt"/>
                <a:cs typeface="Arial"/>
              </a:rPr>
              <a:t>posológicas</a:t>
            </a:r>
            <a:r>
              <a:rPr lang="en-GB" sz="3400" b="1" dirty="0">
                <a:solidFill>
                  <a:schemeClr val="accent3"/>
                </a:solidFill>
                <a:latin typeface="+mj-lt"/>
                <a:cs typeface="Arial"/>
              </a:rPr>
              <a:t> de </a:t>
            </a:r>
            <a:r>
              <a:rPr lang="en-GB" sz="3400" b="1" dirty="0" err="1">
                <a:solidFill>
                  <a:schemeClr val="accent3"/>
                </a:solidFill>
                <a:latin typeface="+mj-lt"/>
                <a:cs typeface="Arial"/>
              </a:rPr>
              <a:t>los</a:t>
            </a:r>
            <a:r>
              <a:rPr lang="en-GB" sz="3400" b="1" dirty="0">
                <a:solidFill>
                  <a:schemeClr val="accent3"/>
                </a:solidFill>
                <a:latin typeface="+mj-lt"/>
                <a:cs typeface="Arial"/>
              </a:rPr>
              <a:t> </a:t>
            </a:r>
            <a:r>
              <a:rPr lang="en-GB" sz="3400" b="1" dirty="0" err="1">
                <a:solidFill>
                  <a:schemeClr val="accent3"/>
                </a:solidFill>
                <a:latin typeface="+mj-lt"/>
                <a:cs typeface="Arial"/>
              </a:rPr>
              <a:t>anticonceptivos</a:t>
            </a:r>
            <a:r>
              <a:rPr lang="en-GB" sz="3400" b="1" dirty="0">
                <a:solidFill>
                  <a:schemeClr val="accent3"/>
                </a:solidFill>
                <a:latin typeface="+mj-lt"/>
                <a:cs typeface="Arial"/>
              </a:rPr>
              <a:t> de </a:t>
            </a:r>
            <a:r>
              <a:rPr lang="en-GB" sz="3400" b="1" dirty="0" err="1">
                <a:solidFill>
                  <a:schemeClr val="accent3"/>
                </a:solidFill>
                <a:latin typeface="+mj-lt"/>
                <a:cs typeface="Arial"/>
              </a:rPr>
              <a:t>emergencia</a:t>
            </a:r>
            <a:endParaRPr lang="en-GB" sz="3400" b="1" dirty="0">
              <a:solidFill>
                <a:schemeClr val="accent3"/>
              </a:solidFill>
              <a:latin typeface="+mj-lt"/>
              <a:cs typeface="Arial"/>
              <a:sym typeface="Arial"/>
            </a:endParaRPr>
          </a:p>
        </p:txBody>
      </p:sp>
    </p:spTree>
    <p:extLst>
      <p:ext uri="{BB962C8B-B14F-4D97-AF65-F5344CB8AC3E}">
        <p14:creationId xmlns:p14="http://schemas.microsoft.com/office/powerpoint/2010/main" val="319538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1" name="Google Shape;1931;p220"/>
          <p:cNvSpPr txBox="1"/>
          <p:nvPr/>
        </p:nvSpPr>
        <p:spPr>
          <a:xfrm>
            <a:off x="0" y="1"/>
            <a:ext cx="12192000" cy="1481558"/>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rPr lang="es-CO" noProof="0" dirty="0"/>
              <a:t>Ofrecer PPE para la prevención del VIH</a:t>
            </a:r>
            <a:endParaRPr lang="es-CO" sz="3400" b="1" noProof="0" dirty="0">
              <a:solidFill>
                <a:schemeClr val="accent3"/>
              </a:solidFill>
              <a:latin typeface="+mj-lt"/>
              <a:cs typeface="Arial"/>
              <a:sym typeface="Arial"/>
            </a:endParaRPr>
          </a:p>
        </p:txBody>
      </p:sp>
      <p:sp>
        <p:nvSpPr>
          <p:cNvPr id="1935" name="Google Shape;1935;p220"/>
          <p:cNvSpPr txBox="1"/>
          <p:nvPr/>
        </p:nvSpPr>
        <p:spPr>
          <a:xfrm>
            <a:off x="1261641" y="1852034"/>
            <a:ext cx="8067554" cy="3823941"/>
          </a:xfrm>
          <a:prstGeom prst="rect">
            <a:avLst/>
          </a:prstGeom>
          <a:noFill/>
          <a:ln>
            <a:noFill/>
          </a:ln>
        </p:spPr>
        <p:txBody>
          <a:bodyPr spcFirstLastPara="1" wrap="square" lIns="121900" tIns="60933" rIns="121900" bIns="60933" anchor="t" anchorCtr="0">
            <a:spAutoFit/>
          </a:bodyPr>
          <a:lstStyle/>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Haga la prueba del VIH. No administre PPE a quienes den positivo en la prueba del VIH.</a:t>
            </a:r>
            <a:endParaRPr lang="es-CO" sz="22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La PPE debe iniciarse lo antes posible, hasta 72 horas después de la posible exposición al VIH.</a:t>
            </a:r>
            <a:endParaRPr lang="es-CO" sz="22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Elija los medicamentos siguiendo las directrices nacionales o las actuales directrices sobre el uso de antirretrovirales (ARV) de la OMS</a:t>
            </a:r>
            <a:r>
              <a:rPr lang="es-CO" dirty="0"/>
              <a:t>.</a:t>
            </a:r>
            <a:endParaRPr lang="es-CO" sz="2200" noProof="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es-CO" noProof="0" dirty="0"/>
              <a:t>Debe proporcionarse una receta de 28 días de antirretrovirales.</a:t>
            </a:r>
            <a:endParaRPr lang="es-CO" sz="2200" noProof="0" dirty="0">
              <a:solidFill>
                <a:srgbClr val="000000"/>
              </a:solidFill>
              <a:latin typeface="Arial"/>
              <a:ea typeface="Arial"/>
              <a:cs typeface="Arial"/>
              <a:sym typeface="Arial"/>
            </a:endParaRPr>
          </a:p>
        </p:txBody>
      </p:sp>
      <p:sp>
        <p:nvSpPr>
          <p:cNvPr id="5" name="Google Shape;2023;p228">
            <a:extLst>
              <a:ext uri="{FF2B5EF4-FFF2-40B4-BE49-F238E27FC236}">
                <a16:creationId xmlns:a16="http://schemas.microsoft.com/office/drawing/2014/main" id="{FB09C1B9-80E0-4DF2-4536-A508FBDEBFBA}"/>
              </a:ext>
            </a:extLst>
          </p:cNvPr>
          <p:cNvSpPr/>
          <p:nvPr/>
        </p:nvSpPr>
        <p:spPr>
          <a:xfrm>
            <a:off x="8886825" y="1990725"/>
            <a:ext cx="2570669" cy="2280631"/>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defRPr sz="1467" b="1">
                <a:solidFill>
                  <a:schemeClr val="bg1"/>
                </a:solidFill>
                <a:latin typeface="Arial"/>
                <a:ea typeface="Arial"/>
                <a:cs typeface="Arial"/>
                <a:sym typeface="Arial"/>
              </a:defRPr>
            </a:pPr>
            <a:r>
              <a:rPr lang="es-CO" noProof="0" dirty="0"/>
              <a:t>Disponible en el kit interinstitucional de salud reproductiva de emergencia 3B </a:t>
            </a:r>
            <a:endParaRPr lang="es-CO" sz="2400" b="1" noProof="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6EA5D2FA-300A-7736-2AF8-F55B35602479}"/>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11.9</a:t>
            </a:r>
          </a:p>
        </p:txBody>
      </p:sp>
    </p:spTree>
    <p:extLst>
      <p:ext uri="{BB962C8B-B14F-4D97-AF65-F5344CB8AC3E}">
        <p14:creationId xmlns:p14="http://schemas.microsoft.com/office/powerpoint/2010/main" val="1969357477"/>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21501</TotalTime>
  <Words>3379</Words>
  <Application>Microsoft Office PowerPoint</Application>
  <PresentationFormat>Widescreen</PresentationFormat>
  <Paragraphs>272</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.Lucida Grande UI Regular</vt:lpstr>
      <vt:lpstr>Aptos</vt:lpstr>
      <vt:lpstr>Arial</vt:lpstr>
      <vt:lpstr>Calibri</vt:lpstr>
      <vt:lpstr>Helvetica Neue</vt:lpstr>
      <vt:lpstr>Symbol</vt:lpstr>
      <vt:lpstr>Wingdings</vt:lpstr>
      <vt:lpstr>1_Office Theme 4 - WHO</vt:lpstr>
      <vt:lpstr>1_Office Theme 5</vt:lpstr>
      <vt:lpstr>Presentación con diapositivas </vt:lpstr>
      <vt:lpstr>PowerPoint Presentation</vt:lpstr>
      <vt:lpstr>Objetivos de la sesión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Decisiones sobre el tratamiento  de las agresiones sexuales: estudios de caso</vt:lpstr>
      <vt:lpstr>PowerPoint Presentation</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693</cp:revision>
  <cp:lastPrinted>2024-11-29T14:13:27Z</cp:lastPrinted>
  <dcterms:created xsi:type="dcterms:W3CDTF">2024-07-22T16:05:02Z</dcterms:created>
  <dcterms:modified xsi:type="dcterms:W3CDTF">2025-10-02T18:13:29Z</dcterms:modified>
</cp:coreProperties>
</file>