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4" r:id="rId2"/>
  </p:sldMasterIdLst>
  <p:notesMasterIdLst>
    <p:notesMasterId r:id="rId34"/>
  </p:notesMasterIdLst>
  <p:sldIdLst>
    <p:sldId id="559" r:id="rId3"/>
    <p:sldId id="534" r:id="rId4"/>
    <p:sldId id="418" r:id="rId5"/>
    <p:sldId id="419" r:id="rId6"/>
    <p:sldId id="420"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567" r:id="rId33"/>
  </p:sldIdLst>
  <p:sldSz cx="12192000" cy="6858000"/>
  <p:notesSz cx="7315200" cy="96012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65EF49-D4E8-9AD8-5744-69CAC975FEB0}" name="Guy Manners (Green Ink)" initials="GM" userId="S::g.manners@greenink.co.uk::0f72d4e3-0f22-40ba-bc66-f2cb0e17addf" providerId="AD"/>
  <p188:author id="{86D53262-4EFE-F458-67A1-2E1A19B4A1C2}" name="editor" initials="a" userId="editor" providerId="None"/>
  <p188:author id="{5655B198-2CE9-2BBB-862A-F491036D1447}" name="zarivs@who.int" initials="za" userId="S::urn:spo:guest#zarivs@who.int::"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0F1"/>
    <a:srgbClr val="ECEBF0"/>
    <a:srgbClr val="E5E1E1"/>
    <a:srgbClr val="3E3C69"/>
    <a:srgbClr val="E2E1E7"/>
    <a:srgbClr val="EBF1FA"/>
    <a:srgbClr val="EDEDEE"/>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6" autoAdjust="0"/>
    <p:restoredTop sz="91549" autoAdjust="0"/>
  </p:normalViewPr>
  <p:slideViewPr>
    <p:cSldViewPr snapToGrid="0">
      <p:cViewPr varScale="1">
        <p:scale>
          <a:sx n="104" d="100"/>
          <a:sy n="104" d="100"/>
        </p:scale>
        <p:origin x="102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17736"/>
    </p:cViewPr>
  </p:sorterViewPr>
  <p:notesViewPr>
    <p:cSldViewPr snapToGrid="0">
      <p:cViewPr varScale="1">
        <p:scale>
          <a:sx n="82" d="100"/>
          <a:sy n="82"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a:lstStyle>
            <a:lvl1pPr algn="l">
              <a:defRPr sz="1300" b="0" i="0">
                <a:latin typeface="Arial" panose="020B0604020202020204" pitchFamily="34" charset="0"/>
              </a:defRPr>
            </a:lvl1pPr>
          </a:lstStyle>
          <a:p>
            <a:endParaRP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a:lstStyle>
            <a:lvl1pPr algn="r">
              <a:defRPr sz="1300" b="0" i="0">
                <a:latin typeface="Arial" panose="020B0604020202020204" pitchFamily="34" charset="0"/>
              </a:defRPr>
            </a:lvl1pPr>
          </a:lstStyle>
          <a:p>
            <a:fld id="{BFFA57CC-AB0A-46FA-AC2E-5F22813AE43B}" type="datetimeFigureOut">
              <a:rPr lang="en-GB" smtClean="0"/>
              <a:t>02/10/2025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anchor="ctr"/>
          <a:lstStyle/>
          <a:p>
            <a:endParaRPr/>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a:lstStyle/>
          <a:p>
            <a:pPr lvl="0"/>
            <a:r>
              <a:t>Haga clic para editar los estilos del texto maestro</a:t>
            </a:r>
          </a:p>
          <a:p>
            <a:pPr lvl="1"/>
            <a:r>
              <a:t>Segundo nivel</a:t>
            </a:r>
          </a:p>
          <a:p>
            <a:pPr lvl="2"/>
            <a:r>
              <a:t>Tercer nivel</a:t>
            </a:r>
          </a:p>
          <a:p>
            <a:pPr lvl="3"/>
            <a:r>
              <a:t>Cuarto nivel</a:t>
            </a:r>
          </a:p>
          <a:p>
            <a:pPr lvl="4"/>
            <a:r>
              <a:t>Quinto nivel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anchor="b"/>
          <a:lstStyle>
            <a:lvl1pPr algn="l">
              <a:defRPr sz="1300" b="0" i="0">
                <a:latin typeface="Arial" panose="020B0604020202020204" pitchFamily="34" charset="0"/>
              </a:defRPr>
            </a:lvl1pPr>
          </a:lstStyle>
          <a:p>
            <a:endParaRP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anchor="b"/>
          <a:lstStyle>
            <a:lvl1pPr algn="r">
              <a:defRPr sz="1300" b="0" i="0">
                <a:latin typeface="Arial" panose="020B0604020202020204" pitchFamily="34" charset="0"/>
              </a:defRPr>
            </a:lvl1pPr>
          </a:lstStyle>
          <a:p>
            <a:fld id="{6D8C5142-FFBC-4B00-B915-C6740283A33C}" type="slidenum">
              <a:rPr lang="en-GB" smtClean="0"/>
              <a:t>‹#›</a:t>
            </a:fld>
            <a:endParaRPr lang="en-GB"/>
          </a:p>
        </p:txBody>
      </p:sp>
    </p:spTree>
    <p:extLst>
      <p:ext uri="{BB962C8B-B14F-4D97-AF65-F5344CB8AC3E}">
        <p14:creationId xmlns:p14="http://schemas.microsoft.com/office/powerpoint/2010/main" val="339304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3515516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ris.who.int/bitstream/handle/10665/361272/9789240048737-eng.pdf?sequence=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296274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3FAA-D62C-5879-0F10-64FEE143A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EE888-332E-467E-5141-68EDBC317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9F3DC-F562-F30F-9E51-6D421051C707}"/>
              </a:ext>
            </a:extLst>
          </p:cNvPr>
          <p:cNvSpPr>
            <a:spLocks noGrp="1"/>
          </p:cNvSpPr>
          <p:nvPr>
            <p:ph type="body" idx="1"/>
          </p:nvPr>
        </p:nvSpPr>
        <p:spPr/>
        <p:txBody>
          <a:bodyPr/>
          <a:lstStyle/>
          <a:p>
            <a:endParaRPr/>
          </a:p>
        </p:txBody>
      </p:sp>
      <p:sp>
        <p:nvSpPr>
          <p:cNvPr id="4" name="Slide Number Placeholder 3">
            <a:extLst>
              <a:ext uri="{FF2B5EF4-FFF2-40B4-BE49-F238E27FC236}">
                <a16:creationId xmlns:a16="http://schemas.microsoft.com/office/drawing/2014/main" id="{E9840FEA-F102-E021-21C3-1FB454184440}"/>
              </a:ext>
            </a:extLst>
          </p:cNvPr>
          <p:cNvSpPr>
            <a:spLocks noGrp="1"/>
          </p:cNvSpPr>
          <p:nvPr>
            <p:ph type="sldNum" sz="quarter" idx="5"/>
          </p:nvPr>
        </p:nvSpPr>
        <p:spPr/>
        <p:txBody>
          <a:bodyPr/>
          <a:lstStyle/>
          <a:p>
            <a:fld id="{66082A69-CBED-43AE-B7C0-90C9CBF8E2AB}" type="slidenum">
              <a:rPr lang="en-GB" smtClean="0"/>
              <a:t>1</a:t>
            </a:fld>
            <a:endParaRPr lang="en-GB"/>
          </a:p>
        </p:txBody>
      </p:sp>
    </p:spTree>
    <p:extLst>
      <p:ext uri="{BB962C8B-B14F-4D97-AF65-F5344CB8AC3E}">
        <p14:creationId xmlns:p14="http://schemas.microsoft.com/office/powerpoint/2010/main" val="299274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9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5" name="Google Shape;1645;p19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t>Notas para el facilitador:</a:t>
            </a:r>
          </a:p>
          <a:p>
            <a:pPr marR="60315">
              <a:lnSpc>
                <a:spcPct val="118000"/>
              </a:lnSpc>
              <a:buSzPts val="1100"/>
            </a:pPr>
            <a:r>
              <a:t>Repase los motivos por los que el estado del himen o las llamadas pruebas de virginidad no tienen validez científica y nunca deben realizarse ni comentarse en el proceso de documentación.  </a:t>
            </a:r>
          </a:p>
          <a:p>
            <a:pPr marR="60315">
              <a:lnSpc>
                <a:spcPct val="118000"/>
              </a:lnSpc>
              <a:buSzPts val="1100"/>
            </a:pPr>
            <a:endParaRPr/>
          </a:p>
          <a:p>
            <a:pPr marR="60315">
              <a:lnSpc>
                <a:spcPct val="118000"/>
              </a:lnSpc>
              <a:buSzPts val="1100"/>
            </a:pPr>
            <a:r>
              <a:t>Si existe una lesión específica en el himen, debe documentarse igual que el resto de lesiones genitales. No tiene ni más ni menos importancia que una contusión o un desgarro en los labios de la vulva, la cúpula vaginal, el perineo o el cuello uterino.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p19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7" name="Google Shape;1657;p19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Como pueden ver, entre las sobrevivientes que presentan lesiones identificables en los genitales, las dos localizaciones más comunes son los labios menores y su comisura posterior.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9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9" name="Google Shape;1669;p19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0" lvl="1">
              <a:buSzPts val="1800"/>
              <a:defRPr b="1"/>
            </a:pPr>
            <a:r>
              <a:t>Notas para el facilitador:</a:t>
            </a:r>
          </a:p>
          <a:p>
            <a:pPr marL="0" lvl="1">
              <a:buSzPts val="1800"/>
            </a:pPr>
            <a:r>
              <a:t>Otras razones son:</a:t>
            </a:r>
          </a:p>
          <a:p>
            <a:pPr marL="0" lvl="1" indent="-362480">
              <a:buSzPts val="1800"/>
              <a:buFont typeface="Arial"/>
              <a:buChar char="•"/>
            </a:pPr>
            <a:r>
              <a:t>lubricación;</a:t>
            </a:r>
            <a:endParaRPr>
              <a:solidFill>
                <a:srgbClr val="53585F"/>
              </a:solidFill>
            </a:endParaRPr>
          </a:p>
          <a:p>
            <a:pPr marL="0" lvl="1" indent="-362480">
              <a:buSzPts val="1800"/>
              <a:buFont typeface="Arial"/>
              <a:buChar char="•"/>
            </a:pPr>
            <a:r>
              <a:t>bloqueo motor y posiciones (inerte o inconsciente);</a:t>
            </a:r>
            <a:endParaRPr>
              <a:solidFill>
                <a:srgbClr val="53585F"/>
              </a:solidFill>
            </a:endParaRPr>
          </a:p>
          <a:p>
            <a:pPr marL="0" lvl="1" indent="-362480">
              <a:buSzPts val="1800"/>
              <a:buFont typeface="Arial"/>
              <a:buChar char="•"/>
            </a:pPr>
            <a:r>
              <a:t>disfunción sexual masculina;</a:t>
            </a:r>
            <a:endParaRPr>
              <a:solidFill>
                <a:srgbClr val="53585F"/>
              </a:solidFill>
            </a:endParaRPr>
          </a:p>
          <a:p>
            <a:pPr marL="0" lvl="1" indent="-362480">
              <a:buSzPts val="1800"/>
              <a:buFont typeface="Arial"/>
              <a:buChar char="•"/>
            </a:pPr>
            <a:r>
              <a:t>tipo de agresión (duración y tipo de objeto utilizado);</a:t>
            </a:r>
          </a:p>
          <a:p>
            <a:pPr marL="0" lvl="1" indent="-362480">
              <a:buClr>
                <a:srgbClr val="000000"/>
              </a:buClr>
              <a:buSzPts val="1800"/>
              <a:buFont typeface="Arial"/>
              <a:buChar char="•"/>
            </a:pPr>
            <a:r>
              <a:t>estado de salud y etapa de desarrollo.</a:t>
            </a:r>
            <a:r>
              <a:rPr>
                <a:solidFill>
                  <a:schemeClr val="dk1"/>
                </a:solidFill>
              </a:rP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p19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0" name="Google Shape;1680;p19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rPr dirty="0" err="1"/>
              <a:t>Notas</a:t>
            </a:r>
            <a:r>
              <a:rPr dirty="0"/>
              <a:t> para </a:t>
            </a:r>
            <a:r>
              <a:rPr dirty="0" err="1"/>
              <a:t>el</a:t>
            </a:r>
            <a:r>
              <a:rPr dirty="0"/>
              <a:t> </a:t>
            </a:r>
            <a:r>
              <a:rPr dirty="0" err="1"/>
              <a:t>facilitador</a:t>
            </a:r>
            <a:r>
              <a:rPr dirty="0"/>
              <a:t>:</a:t>
            </a:r>
          </a:p>
          <a:p>
            <a:pPr marR="60315">
              <a:lnSpc>
                <a:spcPct val="118000"/>
              </a:lnSpc>
              <a:buSzPts val="1100"/>
            </a:pPr>
            <a:r>
              <a:rPr dirty="0"/>
              <a:t>Antes de la </a:t>
            </a:r>
            <a:r>
              <a:rPr dirty="0" err="1"/>
              <a:t>sesión</a:t>
            </a:r>
            <a:r>
              <a:rPr dirty="0"/>
              <a:t>, </a:t>
            </a:r>
            <a:r>
              <a:rPr dirty="0" err="1"/>
              <a:t>descargue</a:t>
            </a:r>
            <a:r>
              <a:rPr dirty="0"/>
              <a:t> </a:t>
            </a:r>
            <a:r>
              <a:rPr dirty="0" err="1"/>
              <a:t>este</a:t>
            </a:r>
            <a:r>
              <a:rPr dirty="0"/>
              <a:t> video: </a:t>
            </a:r>
            <a:r>
              <a:rPr u="sng" dirty="0">
                <a:solidFill>
                  <a:schemeClr val="hlink"/>
                </a:solidFill>
                <a:hlinkClick r:id="rId3"/>
              </a:rPr>
              <a:t>https://rescue.app.box.com/s/r5w6pfxzqdvgyg87lroagisa5i5sio03/file/1121635155164</a:t>
            </a:r>
          </a:p>
          <a:p>
            <a:pPr marR="60315">
              <a:lnSpc>
                <a:spcPct val="118000"/>
              </a:lnSpc>
              <a:buSzPts val="1100"/>
            </a:pPr>
            <a:endParaRPr u="sng" dirty="0">
              <a:solidFill>
                <a:schemeClr val="hlink"/>
              </a:solidFill>
              <a:hlinkClick r:id="rId3"/>
            </a:endParaRPr>
          </a:p>
          <a:p>
            <a:pPr marR="60315">
              <a:lnSpc>
                <a:spcPct val="118000"/>
              </a:lnSpc>
              <a:buSzPts val="1100"/>
            </a:pPr>
            <a:r>
              <a:rPr dirty="0" err="1"/>
              <a:t>Reproduzca</a:t>
            </a:r>
            <a:r>
              <a:rPr dirty="0"/>
              <a:t> </a:t>
            </a:r>
            <a:r>
              <a:rPr dirty="0" err="1"/>
              <a:t>ahora</a:t>
            </a:r>
            <a:r>
              <a:rPr dirty="0"/>
              <a:t> </a:t>
            </a:r>
            <a:r>
              <a:rPr dirty="0" err="1"/>
              <a:t>el</a:t>
            </a:r>
            <a:r>
              <a:rPr dirty="0"/>
              <a:t> video.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9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2" name="Google Shape;1692;p19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t>Notas para el facilitador:</a:t>
            </a:r>
          </a:p>
          <a:p>
            <a:pPr marR="60315">
              <a:lnSpc>
                <a:spcPct val="118000"/>
              </a:lnSpc>
              <a:buSzPts val="1100"/>
            </a:pPr>
            <a:r>
              <a:t>Antes de la sesión, descargue este video: https://www.youtube.com/watch?v=6XcM_rx4Jh4</a:t>
            </a:r>
          </a:p>
          <a:p>
            <a:pPr marR="60315">
              <a:lnSpc>
                <a:spcPct val="118000"/>
              </a:lnSpc>
              <a:buSzPts val="1100"/>
            </a:pPr>
            <a:endParaRPr/>
          </a:p>
          <a:p>
            <a:pPr marR="60315">
              <a:lnSpc>
                <a:spcPct val="118000"/>
              </a:lnSpc>
              <a:buSzPts val="1100"/>
            </a:pPr>
            <a:r>
              <a:t>Reproduzca ahora el video.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19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4" name="Google Shape;1704;p19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Resulta útil registrar los hallazgos con este nivel de detalle durante cualquier exploración clínica para el manejo clínico de la violación, al margen de si se van a buscar o no pruebas forenses.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19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4" name="Google Shape;1704;p19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Resulta útil registrar los hallazgos con este nivel de detalle durante cualquier exploración clínica para el manejo clínico de la violación, al margen de si se van a buscar o no pruebas forenses.  </a:t>
            </a:r>
          </a:p>
        </p:txBody>
      </p:sp>
    </p:spTree>
    <p:extLst>
      <p:ext uri="{BB962C8B-B14F-4D97-AF65-F5344CB8AC3E}">
        <p14:creationId xmlns:p14="http://schemas.microsoft.com/office/powerpoint/2010/main" val="3496348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p19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2" name="Google Shape;1712;p19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Resulta útil registrar los hallazgos con este nivel de detalle durante cualquier exploración clínica para el manejo clínico de la violación, al margen de si se van a buscar o no pruebas forenses.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p20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0" name="Google Shape;1720;p20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t>Notas para el facilitador:</a:t>
            </a:r>
          </a:p>
          <a:p>
            <a:pPr marR="60315">
              <a:lnSpc>
                <a:spcPct val="118000"/>
              </a:lnSpc>
              <a:buSzPts val="1100"/>
            </a:pPr>
            <a:r>
              <a:t>Asegúrese de que los participantes tengan delante el material de apoyo 10b (Lista de verificación de la documentación de lesiones).  </a:t>
            </a:r>
          </a:p>
          <a:p>
            <a:pPr marR="60315">
              <a:lnSpc>
                <a:spcPct val="118000"/>
              </a:lnSpc>
              <a:buSzPts val="1100"/>
            </a:pPr>
            <a:endParaRPr/>
          </a:p>
          <a:p>
            <a:pPr marL="319314" indent="-319314">
              <a:buClr>
                <a:srgbClr val="0070C0"/>
              </a:buClr>
              <a:buSzPts val="1375"/>
              <a:buFont typeface="Noto Sans Symbols"/>
              <a:buChar char="▪"/>
            </a:pPr>
            <a:r>
              <a:t>La siguiente diapositiva contiene imágenes de lesiones sufridas durante agresiones sexuales.  </a:t>
            </a:r>
          </a:p>
          <a:p>
            <a:pPr marL="319314" indent="-319314">
              <a:buClr>
                <a:srgbClr val="0070C0"/>
              </a:buClr>
              <a:buSzPts val="1375"/>
              <a:buFont typeface="Noto Sans Symbols"/>
              <a:buChar char="▪"/>
            </a:pPr>
            <a:r>
              <a:t>Dispondrán de 15 minutos para escribir las descripciones completas de cada una, utilizando pictogramas.  </a:t>
            </a:r>
          </a:p>
          <a:p>
            <a:pPr marL="319314" indent="-319314">
              <a:buClr>
                <a:srgbClr val="0070C0"/>
              </a:buClr>
              <a:buSzPts val="1375"/>
              <a:buFont typeface="Noto Sans Symbols"/>
              <a:buChar char="▪"/>
            </a:pPr>
            <a:r>
              <a:t>Ya que no podrán medir físicamente estas lesiones, anoten un tamaño estimado, como harían si las hubieran medido realmente.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20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9" name="Google Shape;1729;p20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3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8" name="Google Shape;1078;p13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extLst>
      <p:ext uri="{BB962C8B-B14F-4D97-AF65-F5344CB8AC3E}">
        <p14:creationId xmlns:p14="http://schemas.microsoft.com/office/powerpoint/2010/main" val="158539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p20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9" name="Google Shape;1739;p20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203: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8" name="Google Shape;1748;p203: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20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6" name="Google Shape;1756;p204: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p205: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p205: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latin typeface="Arial"/>
                <a:ea typeface="Arial"/>
                <a:cs typeface="Arial"/>
                <a:sym typeface="Arial"/>
              </a:defRPr>
            </a:pPr>
            <a:r>
              <a:t>Notas para el facilitador:</a:t>
            </a:r>
          </a:p>
          <a:p>
            <a:pPr marR="60315">
              <a:lnSpc>
                <a:spcPct val="118000"/>
              </a:lnSpc>
              <a:buSzPts val="1100"/>
              <a:defRPr>
                <a:latin typeface="Arial"/>
                <a:ea typeface="Arial"/>
                <a:cs typeface="Arial"/>
                <a:sym typeface="Arial"/>
              </a:defRPr>
            </a:pPr>
            <a:r>
              <a:t>Tal vez haya que explicar a los cuidadores por qué está contraindicada la prueba del himen y por qué no se hará nunca.  </a:t>
            </a:r>
            <a:endParaRPr sz="1200"/>
          </a:p>
          <a:p>
            <a:pPr marR="60315">
              <a:lnSpc>
                <a:spcPct val="118000"/>
              </a:lnSpc>
              <a:buSzPts val="1100"/>
            </a:pPr>
            <a:endParaRPr sz="1200">
              <a:latin typeface="Arial"/>
              <a:ea typeface="Arial"/>
              <a:cs typeface="Arial"/>
              <a:sym typeface="Arial"/>
            </a:endParaRPr>
          </a:p>
          <a:p>
            <a:pPr marR="60315">
              <a:lnSpc>
                <a:spcPct val="118000"/>
              </a:lnSpc>
              <a:buSzPts val="1100"/>
              <a:defRPr b="1">
                <a:latin typeface="Arial"/>
                <a:ea typeface="Arial"/>
                <a:cs typeface="Arial"/>
                <a:sym typeface="Arial"/>
              </a:defRPr>
            </a:pPr>
            <a:r>
              <a:t>Reparta el recurso impreso opcional:</a:t>
            </a:r>
            <a:endParaRPr sz="1200"/>
          </a:p>
          <a:p>
            <a:pPr marR="60315">
              <a:lnSpc>
                <a:spcPct val="118000"/>
              </a:lnSpc>
              <a:buSzPts val="1100"/>
              <a:defRPr>
                <a:latin typeface="Arial"/>
                <a:ea typeface="Arial"/>
                <a:cs typeface="Arial"/>
                <a:sym typeface="Arial"/>
              </a:defRPr>
            </a:pPr>
            <a:r>
              <a:rPr i="1" dirty="0"/>
              <a:t>Cómo responder al maltrato infantil: manual clínico para profesionales de la salud.</a:t>
            </a:r>
            <a:r>
              <a:rPr dirty="0"/>
              <a:t> Ginebra: Organización Mundial de la Salud; 2022. </a:t>
            </a:r>
            <a:r>
              <a:rPr u="sng">
                <a:solidFill>
                  <a:srgbClr val="000000"/>
                </a:solidFill>
                <a:hlinkClick r:id="rId3">
                  <a:extLst>
                    <a:ext uri="{A12FA001-AC4F-418D-AE19-62706E023703}">
                      <ahyp:hlinkClr xmlns:ahyp="http://schemas.microsoft.com/office/drawing/2018/hyperlinkcolor" val="tx"/>
                    </a:ext>
                  </a:extLst>
                </a:hlinkClick>
              </a:rPr>
              <a:t>https://iris.paho.org/handle/10665.2/57102</a:t>
            </a:r>
            <a:r>
              <a:rPr>
                <a:solidFill>
                  <a:srgbClr val="000000"/>
                </a:solidFill>
              </a:rPr>
              <a:t>.</a:t>
            </a:r>
            <a:r>
              <a:rPr b="1"/>
              <a:t> </a:t>
            </a:r>
            <a:endParaRPr sz="1200"/>
          </a:p>
          <a:p>
            <a:pPr marR="60315">
              <a:lnSpc>
                <a:spcPct val="118000"/>
              </a:lnSpc>
              <a:buSzPts val="1100"/>
            </a:pPr>
            <a:endParaRPr sz="1200" b="1">
              <a:latin typeface="Arial"/>
              <a:ea typeface="Arial"/>
              <a:cs typeface="Arial"/>
              <a:sym typeface="Arial"/>
            </a:endParaRPr>
          </a:p>
          <a:p>
            <a:pPr marR="60315">
              <a:lnSpc>
                <a:spcPct val="118000"/>
              </a:lnSpc>
              <a:buSzPts val="1100"/>
              <a:defRPr>
                <a:latin typeface="Arial"/>
                <a:ea typeface="Arial"/>
                <a:cs typeface="Arial"/>
                <a:sym typeface="Arial"/>
              </a:defRPr>
            </a:pPr>
            <a:r>
              <a:rPr b="1"/>
              <a:t>Remita a los participantes a las páginas 32 </a:t>
            </a:r>
            <a:r>
              <a:rPr>
                <a:solidFill>
                  <a:srgbClr val="000000"/>
                </a:solidFill>
              </a:rPr>
              <a:t>a</a:t>
            </a:r>
            <a:r>
              <a:rPr b="1"/>
              <a:t> 40, ya sea en el documento impreso o en el recurso en línea.</a:t>
            </a:r>
            <a:endParaRPr sz="1200" b="1" u="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20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8" name="Google Shape;1778;p20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La exploración genital de los menores prepuberales consiste principalmente en una visualización externa. En el caso de las niñas, observen la localización de cualquier desgarro reciente o cicatrizado en la vulva, el orificio vaginal y la vagina sujetando los labios mayores por el borde posterior entre el índice y el pulgar y tirando con cuidado hacia fuera y hacia abajo. Prácticamente nunca hace falta una exploración instrumental.</a:t>
            </a:r>
          </a:p>
          <a:p>
            <a:pPr marR="60315">
              <a:lnSpc>
                <a:spcPct val="118000"/>
              </a:lnSpc>
              <a:buSzPts val="1100"/>
            </a:pPr>
            <a:endParaRPr/>
          </a:p>
          <a:p>
            <a:pPr marR="60315">
              <a:lnSpc>
                <a:spcPct val="118000"/>
              </a:lnSpc>
              <a:buSzPts val="1100"/>
            </a:pPr>
            <a:r>
              <a:t>Las exploraciones con espéculos o anoscopias y las exploraciones bimanuales de la vagina o el recto de niños o niñas prepuberales no son prácticas necesarias de forma sistemática. No haga una exploración digital para evaluar el tamaño del orificio vaginal o el tono del esfínter del ano. Solo se debe utilizar un espéculo cuando se sospeche que hay una lesión vaginal penetrante y una hemorragia interna. Dependiendo del entorno, puede ser necesario derivar al menor a una atención sanitaria de nivel superior. Si hace falta usar espéculo, utilice el tamaño más pequeño posible. Ocasionalmente, puede ser necesario hacer exploraciones bajo anestesia general, pero solo por indicaciones sanitarias. En los niños, compruebe si hay lesiones en el frenillo del prepucio y si hay secreción anal o uretral.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0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9" name="Google Shape;1789;p20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b="0" i="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0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9" name="Google Shape;1799;p20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a:solidFill>
                  <a:srgbClr val="000000"/>
                </a:solidFill>
                <a:latin typeface="Arial"/>
                <a:ea typeface="Arial"/>
                <a:cs typeface="Arial"/>
                <a:sym typeface="Arial"/>
              </a:defRPr>
            </a:pPr>
            <a:r>
              <a:rPr b="1"/>
              <a:t>Diga: </a:t>
            </a:r>
            <a:r>
              <a:t>Cuando un hombre sufre una violación anal, la presión sobre la próstata puede provocar una erección e incluso un orgasmo, lo que intensifica los sentimientos de vergüenza y culpa. Tranquilice al sobreviviente diciéndole que, si esto ha ocurrido durante la violación, ha sido una reacción fisiológica y él no podía controlarla.</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p20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1" name="Google Shape;1811;p20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rPr dirty="0" err="1"/>
              <a:t>Notas</a:t>
            </a:r>
            <a:r>
              <a:rPr dirty="0"/>
              <a:t> para </a:t>
            </a:r>
            <a:r>
              <a:rPr dirty="0" err="1"/>
              <a:t>el</a:t>
            </a:r>
            <a:r>
              <a:rPr dirty="0"/>
              <a:t> </a:t>
            </a:r>
            <a:r>
              <a:rPr dirty="0" err="1"/>
              <a:t>facilitador</a:t>
            </a:r>
            <a:r>
              <a:rPr dirty="0"/>
              <a:t>:</a:t>
            </a:r>
          </a:p>
          <a:p>
            <a:pPr marR="60315">
              <a:lnSpc>
                <a:spcPct val="118000"/>
              </a:lnSpc>
              <a:buSzPts val="1100"/>
            </a:pPr>
            <a:r>
              <a:rPr dirty="0"/>
              <a:t>Antes de la </a:t>
            </a:r>
            <a:r>
              <a:rPr dirty="0" err="1"/>
              <a:t>sesión</a:t>
            </a:r>
            <a:r>
              <a:rPr dirty="0"/>
              <a:t>, </a:t>
            </a:r>
            <a:r>
              <a:rPr dirty="0" err="1"/>
              <a:t>descargue</a:t>
            </a:r>
            <a:r>
              <a:rPr dirty="0"/>
              <a:t> </a:t>
            </a:r>
            <a:r>
              <a:rPr dirty="0" err="1"/>
              <a:t>este</a:t>
            </a:r>
            <a:r>
              <a:rPr dirty="0"/>
              <a:t> video: https://www.youtube.com/watch?v=PZZSwxStgjM&amp;feature=youtu.be</a:t>
            </a:r>
          </a:p>
          <a:p>
            <a:pPr marR="60315">
              <a:lnSpc>
                <a:spcPct val="118000"/>
              </a:lnSpc>
              <a:buSzPts val="1100"/>
            </a:pPr>
            <a:endParaRPr dirty="0"/>
          </a:p>
          <a:p>
            <a:pPr marR="60315">
              <a:lnSpc>
                <a:spcPct val="118000"/>
              </a:lnSpc>
              <a:buSzPts val="1100"/>
              <a:defRPr>
                <a:solidFill>
                  <a:schemeClr val="hlink"/>
                </a:solidFill>
              </a:defRPr>
            </a:pPr>
            <a:r>
              <a:rPr dirty="0" err="1"/>
              <a:t>Reproduzca</a:t>
            </a:r>
            <a:r>
              <a:rPr dirty="0"/>
              <a:t> </a:t>
            </a:r>
            <a:r>
              <a:rPr dirty="0" err="1"/>
              <a:t>ahora</a:t>
            </a:r>
            <a:r>
              <a:rPr dirty="0"/>
              <a:t> </a:t>
            </a:r>
            <a:r>
              <a:rPr dirty="0" err="1"/>
              <a:t>el</a:t>
            </a:r>
            <a:r>
              <a:rPr dirty="0"/>
              <a:t> video.</a:t>
            </a:r>
            <a:endParaRPr u="none" dirty="0"/>
          </a:p>
          <a:p>
            <a:pPr marR="60315">
              <a:lnSpc>
                <a:spcPct val="118000"/>
              </a:lnSpc>
              <a:buSzPts val="1100"/>
            </a:pPr>
            <a:endParaRPr u="none" dirty="0"/>
          </a:p>
          <a:p>
            <a:pPr marR="60315">
              <a:lnSpc>
                <a:spcPct val="118000"/>
              </a:lnSpc>
              <a:buSzPts val="1100"/>
            </a:pPr>
            <a:r>
              <a:rPr dirty="0" err="1"/>
              <a:t>Deje</a:t>
            </a:r>
            <a:r>
              <a:rPr dirty="0"/>
              <a:t> </a:t>
            </a:r>
            <a:r>
              <a:rPr dirty="0" err="1"/>
              <a:t>tiempo</a:t>
            </a:r>
            <a:r>
              <a:rPr dirty="0"/>
              <a:t> para que </a:t>
            </a:r>
            <a:r>
              <a:rPr dirty="0" err="1"/>
              <a:t>los</a:t>
            </a:r>
            <a:r>
              <a:rPr dirty="0"/>
              <a:t> </a:t>
            </a:r>
            <a:r>
              <a:rPr dirty="0" err="1"/>
              <a:t>participantes</a:t>
            </a:r>
            <a:r>
              <a:rPr dirty="0"/>
              <a:t> </a:t>
            </a:r>
            <a:r>
              <a:rPr dirty="0" err="1"/>
              <a:t>formulen</a:t>
            </a:r>
            <a:r>
              <a:rPr dirty="0"/>
              <a:t> </a:t>
            </a:r>
            <a:r>
              <a:rPr dirty="0" err="1"/>
              <a:t>preguntas</a:t>
            </a:r>
            <a:r>
              <a:rPr dirty="0"/>
              <a:t> y </a:t>
            </a:r>
            <a:r>
              <a:rPr dirty="0" err="1"/>
              <a:t>reflexionen</a:t>
            </a:r>
            <a:r>
              <a:rPr dirty="0"/>
              <a:t> </a:t>
            </a:r>
            <a:r>
              <a:rPr dirty="0" err="1"/>
              <a:t>una</a:t>
            </a:r>
            <a:r>
              <a:rPr dirty="0"/>
              <a:t> </a:t>
            </a:r>
            <a:r>
              <a:rPr dirty="0" err="1"/>
              <a:t>vez</a:t>
            </a:r>
            <a:r>
              <a:rPr dirty="0"/>
              <a:t> </a:t>
            </a:r>
            <a:r>
              <a:rPr dirty="0" err="1"/>
              <a:t>finalizado</a:t>
            </a:r>
            <a:r>
              <a:rPr dirty="0"/>
              <a:t> </a:t>
            </a:r>
            <a:r>
              <a:rPr dirty="0" err="1"/>
              <a:t>el</a:t>
            </a:r>
            <a:r>
              <a:rPr dirty="0"/>
              <a:t> video.  </a:t>
            </a:r>
          </a:p>
          <a:p>
            <a:pPr marR="60315">
              <a:lnSpc>
                <a:spcPct val="118000"/>
              </a:lnSpc>
              <a:buSzPts val="1100"/>
            </a:pPr>
            <a:endParaRPr dirty="0"/>
          </a:p>
          <a:p>
            <a:pPr marR="60315">
              <a:lnSpc>
                <a:spcPct val="118000"/>
              </a:lnSpc>
              <a:buSzPts val="1100"/>
            </a:pPr>
            <a:r>
              <a:rPr dirty="0" err="1"/>
              <a:t>Facilite</a:t>
            </a:r>
            <a:r>
              <a:rPr dirty="0"/>
              <a:t> un breve debate (de entre 5 </a:t>
            </a:r>
            <a:r>
              <a:rPr dirty="0">
                <a:solidFill>
                  <a:srgbClr val="000000"/>
                </a:solidFill>
                <a:latin typeface="Arial"/>
                <a:ea typeface="Arial"/>
                <a:cs typeface="Arial"/>
                <a:sym typeface="Arial"/>
              </a:rPr>
              <a:t>y</a:t>
            </a:r>
            <a:r>
              <a:rPr dirty="0"/>
              <a:t> 10 </a:t>
            </a:r>
            <a:r>
              <a:rPr dirty="0" err="1"/>
              <a:t>minutos</a:t>
            </a:r>
            <a:r>
              <a:rPr dirty="0"/>
              <a:t>) </a:t>
            </a:r>
            <a:r>
              <a:rPr dirty="0" err="1"/>
              <a:t>sobre</a:t>
            </a:r>
            <a:r>
              <a:rPr dirty="0"/>
              <a:t> las </a:t>
            </a:r>
            <a:r>
              <a:rPr dirty="0" err="1"/>
              <a:t>diferencias</a:t>
            </a:r>
            <a:r>
              <a:rPr dirty="0"/>
              <a:t> entre </a:t>
            </a:r>
            <a:r>
              <a:rPr dirty="0" err="1"/>
              <a:t>esta</a:t>
            </a:r>
            <a:r>
              <a:rPr dirty="0"/>
              <a:t> </a:t>
            </a:r>
            <a:r>
              <a:rPr dirty="0" err="1"/>
              <a:t>interacción</a:t>
            </a:r>
            <a:r>
              <a:rPr dirty="0"/>
              <a:t> y las de </a:t>
            </a:r>
            <a:r>
              <a:rPr dirty="0" err="1"/>
              <a:t>los</a:t>
            </a:r>
            <a:r>
              <a:rPr dirty="0"/>
              <a:t> videos que </a:t>
            </a:r>
            <a:r>
              <a:rPr dirty="0" err="1"/>
              <a:t>hemos</a:t>
            </a:r>
            <a:r>
              <a:rPr dirty="0"/>
              <a:t> visto </a:t>
            </a:r>
            <a:r>
              <a:rPr dirty="0" err="1"/>
              <a:t>en</a:t>
            </a:r>
            <a:r>
              <a:rPr dirty="0"/>
              <a:t> </a:t>
            </a:r>
            <a:r>
              <a:rPr dirty="0" err="1"/>
              <a:t>los</a:t>
            </a:r>
            <a:r>
              <a:rPr dirty="0"/>
              <a:t> que la persona </a:t>
            </a:r>
            <a:r>
              <a:rPr dirty="0" err="1"/>
              <a:t>sobreviviente</a:t>
            </a:r>
            <a:r>
              <a:rPr dirty="0"/>
              <a:t> era </a:t>
            </a:r>
            <a:r>
              <a:rPr dirty="0" err="1"/>
              <a:t>una</a:t>
            </a:r>
            <a:r>
              <a:rPr dirty="0"/>
              <a:t> </a:t>
            </a:r>
            <a:r>
              <a:rPr dirty="0" err="1"/>
              <a:t>mujer</a:t>
            </a:r>
            <a:r>
              <a:rPr dirty="0"/>
              <a:t>. Haga las </a:t>
            </a:r>
            <a:r>
              <a:rPr dirty="0" err="1"/>
              <a:t>siguientes</a:t>
            </a:r>
            <a:r>
              <a:rPr dirty="0"/>
              <a:t> </a:t>
            </a:r>
            <a:r>
              <a:rPr dirty="0" err="1"/>
              <a:t>preguntas</a:t>
            </a:r>
            <a:r>
              <a:rPr dirty="0"/>
              <a:t>:</a:t>
            </a:r>
          </a:p>
          <a:p>
            <a:pPr marL="181240" marR="60315" indent="-181240">
              <a:lnSpc>
                <a:spcPct val="118000"/>
              </a:lnSpc>
              <a:buSzPts val="1100"/>
              <a:buFont typeface="Arial" panose="020B0604020202020204" pitchFamily="34" charset="0"/>
              <a:buChar char="•"/>
            </a:pPr>
            <a:r>
              <a:rPr dirty="0"/>
              <a:t>¿</a:t>
            </a:r>
            <a:r>
              <a:rPr dirty="0" err="1"/>
              <a:t>Qué</a:t>
            </a:r>
            <a:r>
              <a:rPr dirty="0"/>
              <a:t> </a:t>
            </a:r>
            <a:r>
              <a:rPr dirty="0" err="1"/>
              <a:t>han</a:t>
            </a:r>
            <a:r>
              <a:rPr dirty="0"/>
              <a:t> </a:t>
            </a:r>
            <a:r>
              <a:rPr dirty="0" err="1"/>
              <a:t>notado</a:t>
            </a:r>
            <a:r>
              <a:rPr dirty="0"/>
              <a:t> de </a:t>
            </a:r>
            <a:r>
              <a:rPr dirty="0" err="1"/>
              <a:t>diferente</a:t>
            </a:r>
            <a:r>
              <a:rPr dirty="0"/>
              <a:t> </a:t>
            </a:r>
            <a:r>
              <a:rPr dirty="0" err="1"/>
              <a:t>en</a:t>
            </a:r>
            <a:r>
              <a:rPr dirty="0"/>
              <a:t> </a:t>
            </a:r>
            <a:r>
              <a:rPr dirty="0" err="1"/>
              <a:t>el</a:t>
            </a:r>
            <a:r>
              <a:rPr dirty="0"/>
              <a:t> </a:t>
            </a:r>
            <a:r>
              <a:rPr dirty="0" err="1"/>
              <a:t>comportamiento</a:t>
            </a:r>
            <a:r>
              <a:rPr dirty="0"/>
              <a:t> verbal de la persona </a:t>
            </a:r>
            <a:r>
              <a:rPr dirty="0" err="1"/>
              <a:t>sobreviviente</a:t>
            </a:r>
            <a:r>
              <a:rPr dirty="0"/>
              <a:t>?</a:t>
            </a:r>
          </a:p>
          <a:p>
            <a:pPr marL="181240" marR="60315" indent="-181240">
              <a:lnSpc>
                <a:spcPct val="118000"/>
              </a:lnSpc>
              <a:buSzPts val="1100"/>
              <a:buFont typeface="Arial" panose="020B0604020202020204" pitchFamily="34" charset="0"/>
              <a:buChar char="•"/>
            </a:pPr>
            <a:r>
              <a:rPr dirty="0"/>
              <a:t>¿Y las </a:t>
            </a:r>
            <a:r>
              <a:rPr dirty="0" err="1"/>
              <a:t>diferencias</a:t>
            </a:r>
            <a:r>
              <a:rPr dirty="0"/>
              <a:t> </a:t>
            </a:r>
            <a:r>
              <a:rPr dirty="0" err="1"/>
              <a:t>en</a:t>
            </a:r>
            <a:r>
              <a:rPr dirty="0"/>
              <a:t> </a:t>
            </a:r>
            <a:r>
              <a:rPr dirty="0" err="1"/>
              <a:t>el</a:t>
            </a:r>
            <a:r>
              <a:rPr dirty="0"/>
              <a:t> </a:t>
            </a:r>
            <a:r>
              <a:rPr dirty="0" err="1"/>
              <a:t>lenguaje</a:t>
            </a:r>
            <a:r>
              <a:rPr dirty="0"/>
              <a:t> corporal de la persona </a:t>
            </a:r>
            <a:r>
              <a:rPr dirty="0" err="1"/>
              <a:t>sobreviviente</a:t>
            </a:r>
            <a:r>
              <a:rPr dirty="0"/>
              <a:t>?</a:t>
            </a:r>
          </a:p>
          <a:p>
            <a:pPr marL="181240" marR="60315" indent="-181240">
              <a:lnSpc>
                <a:spcPct val="118000"/>
              </a:lnSpc>
              <a:buSzPts val="1100"/>
              <a:buFont typeface="Arial" panose="020B0604020202020204" pitchFamily="34" charset="0"/>
              <a:buChar char="•"/>
            </a:pPr>
            <a:r>
              <a:rPr dirty="0"/>
              <a:t>¿</a:t>
            </a:r>
            <a:r>
              <a:rPr dirty="0" err="1"/>
              <a:t>Qué</a:t>
            </a:r>
            <a:r>
              <a:rPr dirty="0"/>
              <a:t> </a:t>
            </a:r>
            <a:r>
              <a:rPr dirty="0" err="1"/>
              <a:t>han</a:t>
            </a:r>
            <a:r>
              <a:rPr dirty="0"/>
              <a:t> visto que </a:t>
            </a:r>
            <a:r>
              <a:rPr dirty="0" err="1"/>
              <a:t>el</a:t>
            </a:r>
            <a:r>
              <a:rPr dirty="0"/>
              <a:t> </a:t>
            </a:r>
            <a:r>
              <a:rPr dirty="0" err="1"/>
              <a:t>profesional</a:t>
            </a:r>
            <a:r>
              <a:rPr dirty="0"/>
              <a:t> </a:t>
            </a:r>
            <a:r>
              <a:rPr dirty="0" err="1"/>
              <a:t>haya</a:t>
            </a:r>
            <a:r>
              <a:rPr dirty="0"/>
              <a:t> </a:t>
            </a:r>
            <a:r>
              <a:rPr dirty="0" err="1"/>
              <a:t>hecho</a:t>
            </a:r>
            <a:r>
              <a:rPr dirty="0"/>
              <a:t> de forma </a:t>
            </a:r>
            <a:r>
              <a:rPr dirty="0" err="1"/>
              <a:t>diferente</a:t>
            </a:r>
            <a:r>
              <a:rPr dirty="0"/>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0"/>
        <p:cNvGrpSpPr/>
        <p:nvPr/>
      </p:nvGrpSpPr>
      <p:grpSpPr>
        <a:xfrm>
          <a:off x="0" y="0"/>
          <a:ext cx="0" cy="0"/>
          <a:chOff x="0" y="0"/>
          <a:chExt cx="0" cy="0"/>
        </a:xfrm>
      </p:grpSpPr>
      <p:sp>
        <p:nvSpPr>
          <p:cNvPr id="1821" name="Google Shape;1821;p21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2" name="Google Shape;1822;p21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1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2" name="Google Shape;1832;p21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b="1"/>
            </a:pPr>
            <a:r>
              <a:t>Notas para el facilitador:</a:t>
            </a:r>
          </a:p>
          <a:p>
            <a:pPr algn="l" rtl="0" fontAlgn="base">
              <a:defRPr>
                <a:solidFill>
                  <a:schemeClr val="tx1">
                    <a:lumMod val="95000"/>
                    <a:lumOff val="5000"/>
                  </a:schemeClr>
                </a:solidFill>
                <a:effectLst/>
              </a:defRPr>
            </a:pPr>
            <a:r>
              <a:t>Hagan este ejercicio con todo el grupo Cada participante debe utilizar el material de apoyo 10c para documentar los hallazgos que comunique quien haga de sobreviviente (el facilitador principal debe representar este papel).</a:t>
            </a:r>
            <a:endParaRPr b="0" i="0">
              <a:solidFill>
                <a:schemeClr val="tx1">
                  <a:lumMod val="95000"/>
                  <a:lumOff val="5000"/>
                </a:schemeClr>
              </a:solidFill>
              <a:effectLst/>
              <a:latin typeface="Calibri" panose="020F0502020204030204" pitchFamily="34" charset="0"/>
            </a:endParaRPr>
          </a:p>
          <a:p>
            <a:pPr algn="l" rtl="0" fontAlgn="base">
              <a:defRPr>
                <a:solidFill>
                  <a:schemeClr val="tx1">
                    <a:lumMod val="95000"/>
                    <a:lumOff val="5000"/>
                  </a:schemeClr>
                </a:solidFill>
                <a:effectLst/>
              </a:defRPr>
            </a:pPr>
            <a:r>
              <a:t> </a:t>
            </a:r>
            <a:endParaRPr b="0" i="0">
              <a:solidFill>
                <a:schemeClr val="tx1">
                  <a:lumMod val="95000"/>
                  <a:lumOff val="5000"/>
                </a:schemeClr>
              </a:solidFill>
              <a:effectLst/>
              <a:latin typeface="Calibri" panose="020F0502020204030204" pitchFamily="34" charset="0"/>
            </a:endParaRPr>
          </a:p>
          <a:p>
            <a:pPr algn="l" rtl="0" fontAlgn="base">
              <a:defRPr>
                <a:effectLst/>
              </a:defRPr>
            </a:pPr>
            <a:r>
              <a:rPr>
                <a:solidFill>
                  <a:schemeClr val="tx1">
                    <a:lumMod val="95000"/>
                    <a:lumOff val="5000"/>
                  </a:schemeClr>
                </a:solidFill>
              </a:rPr>
              <a:t>Pida a los participantes, de uno en uno, que indiquen verbalmente cuál debe ser el siguiente paso de la exploración. Anime a pedir el consentimiento verbal y ejercer la escucha activa en todo momento.</a:t>
            </a:r>
            <a:endParaRPr b="0" i="0">
              <a:solidFill>
                <a:srgbClr val="444444"/>
              </a:solidFill>
              <a:effectLst/>
              <a:latin typeface="Calibri" panose="020F0502020204030204" pitchFamily="34" charset="0"/>
            </a:endParaRPr>
          </a:p>
          <a:p>
            <a:pPr marR="59690">
              <a:lnSpc>
                <a:spcPct val="118000"/>
              </a:lnSpc>
              <a:buSzPts val="1100"/>
            </a:pPr>
            <a:endParaRPr>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186: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5" name="Google Shape;1545;p186: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p21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2" name="Google Shape;1842;p21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a:buSzPts val="1100"/>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18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3" name="Google Shape;1553;p187: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r>
              <a:rPr b="1"/>
              <a:t>Diga: </a:t>
            </a:r>
            <a:r>
              <a:t>En TODAS las consultas, la anamnesis y los deseos de la persona sobreviviente deben determinar el curso de la consulta y la exploración. Si no hubo violación o no hay ningún indicio que justifique una exploración genitoanal, NO la haga.  </a:t>
            </a:r>
          </a:p>
          <a:p>
            <a:pPr marR="60315">
              <a:lnSpc>
                <a:spcPct val="118000"/>
              </a:lnSpc>
              <a:buSzPts val="1100"/>
            </a:pPr>
            <a:endParaRPr/>
          </a:p>
          <a:p>
            <a:pPr marR="60315">
              <a:lnSpc>
                <a:spcPct val="118000"/>
              </a:lnSpc>
              <a:buSzPts val="1100"/>
            </a:pPr>
            <a:r>
              <a:t>Antes de comenzar la exploración, cerciórese de que la sala de reconocimiento y tratamiento disponga de todo el material necesario.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188: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2" name="Google Shape;1592;p188: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8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3" name="Google Shape;1603;p189: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90: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0" name="Google Shape;1610;p190: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a:latin typeface="Arial"/>
                <a:ea typeface="Arial"/>
                <a:cs typeface="Arial"/>
                <a:sym typeface="Arial"/>
              </a:defRPr>
            </a:pPr>
            <a:r>
              <a:rPr b="1"/>
              <a:t>Diga: </a:t>
            </a:r>
            <a:r>
              <a:t>Especialmente en aquellos entornos en los que no haya servicios forenses disponibles u operativos, la persona sobreviviente o los servicios judiciales podrían solicitar en un futuro un registro completo de la exploración. Es importante que todos los profesionales encargados del manejo clínico de la violación conozcan los fundamentos de la documentación minuciosa de los hallazgos. La documentación exhaustiva también es importante para las consultas de seguimiento y para facilitar la supervisión de la curación y la recuperación.</a:t>
            </a:r>
            <a:endParaRPr sz="1200"/>
          </a:p>
          <a:p>
            <a:pPr marR="60315">
              <a:lnSpc>
                <a:spcPct val="118000"/>
              </a:lnSpc>
              <a:buSzPts val="1100"/>
            </a:pPr>
            <a:endParaRPr sz="1200">
              <a:latin typeface="Arial"/>
              <a:ea typeface="Arial"/>
              <a:cs typeface="Arial"/>
              <a:sym typeface="Arial"/>
            </a:endParaRPr>
          </a:p>
          <a:p>
            <a:pPr marR="60315">
              <a:lnSpc>
                <a:spcPct val="118000"/>
              </a:lnSpc>
              <a:buSzPts val="1100"/>
              <a:defRPr>
                <a:latin typeface="Arial"/>
                <a:ea typeface="Arial"/>
                <a:cs typeface="Arial"/>
                <a:sym typeface="Arial"/>
              </a:defRPr>
            </a:pPr>
            <a:r>
              <a:t>Sírvase de la anamnesis de la persona sobreviviente para hacer una observación minuciosa de las zonas del cuerpo que puedan haber estado en contacto con el suelo, con el agresor o con objetos extraños o armas utilizadas por el agresor o agresores.  </a:t>
            </a:r>
            <a:endParaRPr sz="1200"/>
          </a:p>
          <a:p>
            <a:pPr marR="60315">
              <a:lnSpc>
                <a:spcPct val="118000"/>
              </a:lnSpc>
              <a:buSzPts val="1100"/>
            </a:pPr>
            <a:endParaRPr sz="1200">
              <a:latin typeface="Arial"/>
              <a:ea typeface="Arial"/>
              <a:cs typeface="Arial"/>
              <a:sym typeface="Arial"/>
            </a:endParaRPr>
          </a:p>
          <a:p>
            <a:pPr marL="319314" indent="-319314">
              <a:lnSpc>
                <a:spcPct val="107000"/>
              </a:lnSpc>
              <a:buClr>
                <a:srgbClr val="0070C0"/>
              </a:buClr>
              <a:buSzPts val="1100"/>
              <a:buFont typeface="Noto Sans Symbols"/>
              <a:buChar char="▪"/>
              <a:defRPr>
                <a:solidFill>
                  <a:srgbClr val="000000"/>
                </a:solidFill>
                <a:latin typeface="Arial"/>
                <a:ea typeface="Arial"/>
                <a:cs typeface="Arial"/>
                <a:sym typeface="Arial"/>
              </a:defRPr>
            </a:pPr>
            <a:r>
              <a:t>No olvide examinar los ojos, la nariz y la boca (cara interna de los labios, las encías y el paladar, dentro y detrás de las orejas, y en el cuello).</a:t>
            </a:r>
            <a:endParaRPr sz="120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defRPr>
                <a:solidFill>
                  <a:srgbClr val="000000"/>
                </a:solidFill>
                <a:latin typeface="Arial"/>
                <a:ea typeface="Arial"/>
                <a:cs typeface="Arial"/>
                <a:sym typeface="Arial"/>
              </a:defRPr>
            </a:pPr>
            <a:r>
              <a:t>Busque signos que concuerden con el relato de la persona sobreviviente, como hematomas, marcas de mordiscos y puñetazos, marcas de ataduras en las muñecas, señales de que se hayan arrancado mechones de pelo, o tímpanos perforados, que pueden ser consecuencia de una bofetada.</a:t>
            </a:r>
            <a:endParaRPr sz="120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defRPr>
                <a:solidFill>
                  <a:srgbClr val="000000"/>
                </a:solidFill>
                <a:latin typeface="Arial"/>
                <a:ea typeface="Arial"/>
                <a:cs typeface="Arial"/>
                <a:sym typeface="Arial"/>
              </a:defRPr>
            </a:pPr>
            <a:r>
              <a:t>Si la persona sobreviviente dice haber sido estrangulada o asfixiada, busque hemorragias petequiales en los ojos y hematomas o marcas de dedos en el cuello.</a:t>
            </a:r>
            <a:endParaRPr sz="1200">
              <a:latin typeface="Arial"/>
              <a:ea typeface="Arial"/>
              <a:cs typeface="Arial"/>
              <a:sym typeface="Arial"/>
            </a:endParaRPr>
          </a:p>
          <a:p>
            <a:pPr marL="319314" indent="-319314">
              <a:lnSpc>
                <a:spcPct val="107000"/>
              </a:lnSpc>
              <a:spcBef>
                <a:spcPts val="447"/>
              </a:spcBef>
              <a:buClr>
                <a:srgbClr val="0070C0"/>
              </a:buClr>
              <a:buSzPts val="1100"/>
              <a:buFont typeface="Noto Sans Symbols"/>
              <a:buChar char="▪"/>
              <a:defRPr>
                <a:solidFill>
                  <a:srgbClr val="000000"/>
                </a:solidFill>
                <a:latin typeface="Arial"/>
                <a:ea typeface="Arial"/>
                <a:cs typeface="Arial"/>
                <a:sym typeface="Arial"/>
              </a:defRPr>
            </a:pPr>
            <a:r>
              <a:t>Examine la zona del cuerpo que estuvo en contacto con la superficie o el suelo donde se produjo la violencia sexual, para ver si hay lesiones.</a:t>
            </a:r>
            <a:endParaRPr sz="12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91: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1" name="Google Shape;1621;p191: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defRPr b="1"/>
            </a:pPr>
            <a:r>
              <a:rPr dirty="0" err="1"/>
              <a:t>Notas</a:t>
            </a:r>
            <a:r>
              <a:rPr dirty="0"/>
              <a:t> para </a:t>
            </a:r>
            <a:r>
              <a:rPr dirty="0" err="1"/>
              <a:t>el</a:t>
            </a:r>
            <a:r>
              <a:rPr dirty="0"/>
              <a:t> </a:t>
            </a:r>
            <a:r>
              <a:rPr dirty="0" err="1"/>
              <a:t>facilitador</a:t>
            </a:r>
            <a:r>
              <a:rPr dirty="0"/>
              <a:t>:</a:t>
            </a:r>
          </a:p>
          <a:p>
            <a:pPr marR="60315">
              <a:lnSpc>
                <a:spcPct val="118000"/>
              </a:lnSpc>
              <a:buSzPts val="1100"/>
            </a:pPr>
            <a:r>
              <a:rPr dirty="0"/>
              <a:t>Antes de la </a:t>
            </a:r>
            <a:r>
              <a:rPr dirty="0" err="1"/>
              <a:t>sesión</a:t>
            </a:r>
            <a:r>
              <a:rPr dirty="0"/>
              <a:t>, </a:t>
            </a:r>
            <a:r>
              <a:rPr dirty="0" err="1"/>
              <a:t>descargue</a:t>
            </a:r>
            <a:r>
              <a:rPr dirty="0"/>
              <a:t> </a:t>
            </a:r>
            <a:r>
              <a:rPr dirty="0" err="1"/>
              <a:t>este</a:t>
            </a:r>
            <a:r>
              <a:rPr dirty="0"/>
              <a:t> video:</a:t>
            </a:r>
            <a:br>
              <a:rPr lang="es-CO" dirty="0"/>
            </a:br>
            <a:r>
              <a:rPr lang="en-GB" u="sng" dirty="0">
                <a:hlinkClick r:id="rId3">
                  <a:extLst>
                    <a:ext uri="{A12FA001-AC4F-418D-AE19-62706E023703}">
                      <ahyp:hlinkClr xmlns:ahyp="http://schemas.microsoft.com/office/drawing/2018/hyperlinkcolor" val="tx"/>
                    </a:ext>
                  </a:extLst>
                </a:hlinkClick>
              </a:rPr>
              <a:t>https://rescue.app.box.com/s/r5w6pfxzqdvgyg87lroagisa5i5sio03/file/1121629627416</a:t>
            </a:r>
            <a:endParaRPr u="sng" dirty="0">
              <a:solidFill>
                <a:schemeClr val="tx1"/>
              </a:solidFill>
            </a:endParaRPr>
          </a:p>
          <a:p>
            <a:pPr marR="60315">
              <a:lnSpc>
                <a:spcPct val="118000"/>
              </a:lnSpc>
              <a:buSzPts val="1100"/>
            </a:pPr>
            <a:r>
              <a:rPr dirty="0" err="1"/>
              <a:t>Reproduzca</a:t>
            </a:r>
            <a:r>
              <a:rPr dirty="0"/>
              <a:t> </a:t>
            </a:r>
            <a:r>
              <a:rPr dirty="0" err="1"/>
              <a:t>ahora</a:t>
            </a:r>
            <a:r>
              <a:rPr dirty="0"/>
              <a:t> </a:t>
            </a:r>
            <a:r>
              <a:rPr dirty="0" err="1"/>
              <a:t>el</a:t>
            </a:r>
            <a:r>
              <a:rPr dirty="0"/>
              <a:t> video.</a:t>
            </a:r>
            <a:endParaRPr u="none" dirty="0">
              <a:solidFill>
                <a:schemeClr val="tx1"/>
              </a:solidFill>
            </a:endParaRPr>
          </a:p>
          <a:p>
            <a:pPr marR="60315">
              <a:lnSpc>
                <a:spcPct val="118000"/>
              </a:lnSpc>
              <a:buSzPts val="1100"/>
            </a:pPr>
            <a:endParaRPr dirty="0">
              <a:solidFill>
                <a:schemeClr val="tx1"/>
              </a:solidFill>
            </a:endParaRPr>
          </a:p>
          <a:p>
            <a:pPr marR="60315">
              <a:lnSpc>
                <a:spcPct val="118000"/>
              </a:lnSpc>
              <a:buSzPts val="1100"/>
            </a:pPr>
            <a:r>
              <a:rPr dirty="0" err="1"/>
              <a:t>Deje</a:t>
            </a:r>
            <a:r>
              <a:rPr dirty="0"/>
              <a:t> </a:t>
            </a:r>
            <a:r>
              <a:rPr dirty="0" err="1"/>
              <a:t>tiempo</a:t>
            </a:r>
            <a:r>
              <a:rPr dirty="0"/>
              <a:t> para que </a:t>
            </a:r>
            <a:r>
              <a:rPr dirty="0" err="1"/>
              <a:t>los</a:t>
            </a:r>
            <a:r>
              <a:rPr dirty="0"/>
              <a:t> </a:t>
            </a:r>
            <a:r>
              <a:rPr dirty="0" err="1"/>
              <a:t>participantes</a:t>
            </a:r>
            <a:r>
              <a:rPr dirty="0"/>
              <a:t> </a:t>
            </a:r>
            <a:r>
              <a:rPr dirty="0" err="1"/>
              <a:t>formulen</a:t>
            </a:r>
            <a:r>
              <a:rPr dirty="0"/>
              <a:t> </a:t>
            </a:r>
            <a:r>
              <a:rPr dirty="0" err="1"/>
              <a:t>preguntas</a:t>
            </a:r>
            <a:r>
              <a:rPr dirty="0"/>
              <a:t> y </a:t>
            </a:r>
            <a:r>
              <a:rPr dirty="0" err="1"/>
              <a:t>reflexionen</a:t>
            </a:r>
            <a:r>
              <a:rPr dirty="0"/>
              <a:t> </a:t>
            </a:r>
            <a:r>
              <a:rPr dirty="0" err="1"/>
              <a:t>una</a:t>
            </a:r>
            <a:r>
              <a:rPr dirty="0"/>
              <a:t> </a:t>
            </a:r>
            <a:r>
              <a:rPr dirty="0" err="1"/>
              <a:t>vez</a:t>
            </a:r>
            <a:r>
              <a:rPr dirty="0"/>
              <a:t> </a:t>
            </a:r>
            <a:r>
              <a:rPr dirty="0" err="1"/>
              <a:t>finalizado</a:t>
            </a:r>
            <a:r>
              <a:rPr dirty="0"/>
              <a:t> </a:t>
            </a:r>
            <a:r>
              <a:rPr dirty="0" err="1"/>
              <a:t>el</a:t>
            </a:r>
            <a:r>
              <a:rPr dirty="0"/>
              <a:t> video.  </a:t>
            </a:r>
            <a:endParaRPr dirty="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192: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2" name="Google Shape;1632;p192:notes"/>
          <p:cNvSpPr txBox="1">
            <a:spLocks noGrp="1"/>
          </p:cNvSpPr>
          <p:nvPr>
            <p:ph type="body" idx="1"/>
          </p:nvPr>
        </p:nvSpPr>
        <p:spPr>
          <a:xfrm>
            <a:off x="780288" y="4788599"/>
            <a:ext cx="6242304" cy="4536567"/>
          </a:xfrm>
          <a:prstGeom prst="rect">
            <a:avLst/>
          </a:prstGeom>
          <a:noFill/>
          <a:ln>
            <a:noFill/>
          </a:ln>
        </p:spPr>
        <p:txBody>
          <a:bodyPr spcFirstLastPara="1" wrap="square" lIns="102142" tIns="102142" rIns="102142" bIns="102142" anchor="t" anchorCtr="0">
            <a:noAutofit/>
          </a:bodyPr>
          <a:lstStyle/>
          <a:p>
            <a:pPr marR="60315">
              <a:lnSpc>
                <a:spcPct val="118000"/>
              </a:lnSpc>
              <a:buSzPts val="1100"/>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O_Sess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9B9922-6B41-2A58-66E0-45E5C2873D33}"/>
              </a:ext>
            </a:extLst>
          </p:cNvPr>
          <p:cNvSpPr/>
          <p:nvPr userDrawn="1"/>
        </p:nvSpPr>
        <p:spPr>
          <a:xfrm>
            <a:off x="0" y="0"/>
            <a:ext cx="12192000" cy="60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Text Placeholder 3">
            <a:extLst>
              <a:ext uri="{FF2B5EF4-FFF2-40B4-BE49-F238E27FC236}">
                <a16:creationId xmlns:a16="http://schemas.microsoft.com/office/drawing/2014/main" id="{51ED0919-8DBB-8354-ACCB-C400F2FF7380}"/>
              </a:ext>
            </a:extLst>
          </p:cNvPr>
          <p:cNvSpPr>
            <a:spLocks noGrp="1"/>
          </p:cNvSpPr>
          <p:nvPr>
            <p:ph type="body" sz="quarter" idx="11" hasCustomPrompt="1"/>
          </p:nvPr>
        </p:nvSpPr>
        <p:spPr>
          <a:xfrm>
            <a:off x="7382933" y="2782383"/>
            <a:ext cx="3780000" cy="2416150"/>
          </a:xfrm>
        </p:spPr>
        <p:txBody>
          <a:bodyPr>
            <a:normAutofit/>
          </a:bodyPr>
          <a:lstStyle>
            <a:lvl1pPr marL="0" indent="0" algn="ctr">
              <a:buNone/>
              <a:defRPr sz="2800" b="1">
                <a:solidFill>
                  <a:schemeClr val="bg1"/>
                </a:solidFill>
                <a:latin typeface="Calibri" panose="020F0502020204030204" pitchFamily="34" charset="0"/>
                <a:cs typeface="Calibri" panose="020F0502020204030204" pitchFamily="34" charset="0"/>
              </a:defRPr>
            </a:lvl1pPr>
          </a:lstStyle>
          <a:p>
            <a:pPr lvl="0"/>
            <a:r>
              <a:t>Cargo</a:t>
            </a:r>
          </a:p>
        </p:txBody>
      </p:sp>
      <p:sp>
        <p:nvSpPr>
          <p:cNvPr id="6" name="Rectangle 5">
            <a:extLst>
              <a:ext uri="{FF2B5EF4-FFF2-40B4-BE49-F238E27FC236}">
                <a16:creationId xmlns:a16="http://schemas.microsoft.com/office/drawing/2014/main" id="{72ECFB44-5E1A-1FAD-105D-700179062406}"/>
              </a:ext>
            </a:extLst>
          </p:cNvPr>
          <p:cNvSpPr/>
          <p:nvPr userDrawn="1"/>
        </p:nvSpPr>
        <p:spPr>
          <a:xfrm>
            <a:off x="8480933" y="1918364"/>
            <a:ext cx="1584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 name="Text Placeholder 3">
            <a:extLst>
              <a:ext uri="{FF2B5EF4-FFF2-40B4-BE49-F238E27FC236}">
                <a16:creationId xmlns:a16="http://schemas.microsoft.com/office/drawing/2014/main" id="{EBBCB7D9-B4AC-4D57-F0EC-B454A7BA7F1F}"/>
              </a:ext>
            </a:extLst>
          </p:cNvPr>
          <p:cNvSpPr>
            <a:spLocks noGrp="1"/>
          </p:cNvSpPr>
          <p:nvPr>
            <p:ph type="body" sz="quarter" idx="10" hasCustomPrompt="1"/>
          </p:nvPr>
        </p:nvSpPr>
        <p:spPr>
          <a:xfrm>
            <a:off x="7382933" y="1918364"/>
            <a:ext cx="3780000" cy="397032"/>
          </a:xfrm>
        </p:spPr>
        <p:txBody>
          <a:bodyPr>
            <a:spAutoFit/>
          </a:bodyPr>
          <a:lstStyle>
            <a:lvl1pPr marL="0" indent="0" algn="ctr">
              <a:buNone/>
              <a:defRPr sz="2200" b="0">
                <a:solidFill>
                  <a:schemeClr val="bg1"/>
                </a:solidFill>
                <a:latin typeface="Calibri" panose="020F0502020204030204" pitchFamily="34" charset="0"/>
                <a:cs typeface="Calibri" panose="020F0502020204030204" pitchFamily="34" charset="0"/>
              </a:defRPr>
            </a:lvl1pPr>
          </a:lstStyle>
          <a:p>
            <a:pPr lvl="0"/>
            <a:r>
              <a:t>Sesión x.</a:t>
            </a:r>
          </a:p>
        </p:txBody>
      </p:sp>
      <p:sp>
        <p:nvSpPr>
          <p:cNvPr id="26" name="Oval 25">
            <a:extLst>
              <a:ext uri="{FF2B5EF4-FFF2-40B4-BE49-F238E27FC236}">
                <a16:creationId xmlns:a16="http://schemas.microsoft.com/office/drawing/2014/main" id="{B2D979C8-D784-E574-F98E-DF0E8177AC01}"/>
              </a:ext>
            </a:extLst>
          </p:cNvPr>
          <p:cNvSpPr/>
          <p:nvPr userDrawn="1"/>
        </p:nvSpPr>
        <p:spPr>
          <a:xfrm>
            <a:off x="10064933" y="-2204865"/>
            <a:ext cx="1500212" cy="1500212"/>
          </a:xfrm>
          <a:prstGeom prst="ellipse">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Picture Placeholder 4">
            <a:extLst>
              <a:ext uri="{FF2B5EF4-FFF2-40B4-BE49-F238E27FC236}">
                <a16:creationId xmlns:a16="http://schemas.microsoft.com/office/drawing/2014/main" id="{60278AC1-9E27-22D2-CE59-BD595F39C666}"/>
              </a:ext>
            </a:extLst>
          </p:cNvPr>
          <p:cNvSpPr>
            <a:spLocks noGrp="1"/>
          </p:cNvSpPr>
          <p:nvPr>
            <p:ph type="pic" sz="quarter" idx="12"/>
          </p:nvPr>
        </p:nvSpPr>
        <p:spPr>
          <a:xfrm>
            <a:off x="0" y="0"/>
            <a:ext cx="6696000" cy="6012000"/>
          </a:xfrm>
        </p:spPr>
        <p:txBody>
          <a:bodyPr/>
          <a:lstStyle/>
          <a:p>
            <a:endParaRPr/>
          </a:p>
        </p:txBody>
      </p:sp>
      <p:pic>
        <p:nvPicPr>
          <p:cNvPr id="7" name="Picture 6">
            <a:extLst>
              <a:ext uri="{FF2B5EF4-FFF2-40B4-BE49-F238E27FC236}">
                <a16:creationId xmlns:a16="http://schemas.microsoft.com/office/drawing/2014/main" id="{FCC042B7-6FEB-2156-30EB-E9242AFDF5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8475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B2D9-CA79-A8A5-9583-7E1304D47D8D}"/>
              </a:ext>
            </a:extLst>
          </p:cNvPr>
          <p:cNvSpPr>
            <a:spLocks noGrp="1"/>
          </p:cNvSpPr>
          <p:nvPr>
            <p:ph type="title"/>
          </p:nvPr>
        </p:nvSpPr>
        <p:spPr/>
        <p:txBody>
          <a:bodyPr/>
          <a:lstStyle/>
          <a:p>
            <a:r>
              <a:t>Haga clic para editar el estilo del título maestro</a:t>
            </a:r>
          </a:p>
        </p:txBody>
      </p:sp>
      <p:sp>
        <p:nvSpPr>
          <p:cNvPr id="3" name="Content Placeholder 2">
            <a:extLst>
              <a:ext uri="{FF2B5EF4-FFF2-40B4-BE49-F238E27FC236}">
                <a16:creationId xmlns:a16="http://schemas.microsoft.com/office/drawing/2014/main" id="{F9EFC4A7-6689-2A37-89DF-D9BEFFB96211}"/>
              </a:ext>
            </a:extLst>
          </p:cNvPr>
          <p:cNvSpPr>
            <a:spLocks noGrp="1"/>
          </p:cNvSpPr>
          <p:nvPr>
            <p:ph idx="1"/>
          </p:nvPr>
        </p:nvSpPr>
        <p:spPr/>
        <p:txBody>
          <a:bodyPr/>
          <a:lstStyle/>
          <a:p>
            <a:pPr lvl="0"/>
            <a:r>
              <a:t>Haga clic para editar los estilos del texto maestro</a:t>
            </a:r>
          </a:p>
          <a:p>
            <a:pPr lvl="1"/>
            <a:r>
              <a:t>Segundo nivel</a:t>
            </a:r>
          </a:p>
          <a:p>
            <a:pPr lvl="2"/>
            <a:r>
              <a:t>Tercer nivel</a:t>
            </a:r>
          </a:p>
          <a:p>
            <a:pPr lvl="3"/>
            <a:r>
              <a:t>Cuarto nivel</a:t>
            </a:r>
          </a:p>
          <a:p>
            <a:pPr lvl="4"/>
            <a:r>
              <a:t>Quinto nivel</a:t>
            </a:r>
          </a:p>
        </p:txBody>
      </p:sp>
    </p:spTree>
    <p:extLst>
      <p:ext uri="{BB962C8B-B14F-4D97-AF65-F5344CB8AC3E}">
        <p14:creationId xmlns:p14="http://schemas.microsoft.com/office/powerpoint/2010/main" val="195999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7B303-E4FF-0827-27CE-BC101592E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96A478-1669-21FC-F298-957B611758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98077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E5C9-FB06-6BBF-C3E8-330F487AD0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C987D-862C-A453-F592-9C8B6E7363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B15AAF-AB72-46AB-3DC3-3941193785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546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E707-41C4-51CF-2C66-FC09897E9B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58E3DD-EA96-110A-4268-8D06206BD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658F7-EE3D-C5FC-B36E-86A6343A19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0B29EF-A775-4026-0266-23705D2DC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216514-4B2B-BF9D-F9B3-DFA715CE2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886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97DE-DCD7-C236-610F-AC4156788B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78747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25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1E70-55E1-313A-5C1E-E30569AF4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8BC589-5334-704D-34BD-22EFBA707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E87C34-9C7B-4041-F59C-A7661D2F2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01841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F0D0-B4FF-B150-06EB-7909FE5B9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E0995D-ECB1-B473-2922-062508D7EB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B8E1E90-FB4D-6C75-0890-37E3F60FC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3113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1807-193E-DCE7-42DB-A228D02FED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CA6FF6-3419-8BA3-128B-AEFC9DA63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4130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0CE9-5692-07EC-BD04-FAF404FC37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9D3AAB-5825-23D0-C0E2-7B40C5280B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2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WHO_Title ">
    <p:spTree>
      <p:nvGrpSpPr>
        <p:cNvPr id="1" name="Shape 7"/>
        <p:cNvGrpSpPr/>
        <p:nvPr/>
      </p:nvGrpSpPr>
      <p:grpSpPr>
        <a:xfrm>
          <a:off x="0" y="0"/>
          <a:ext cx="0" cy="0"/>
          <a:chOff x="0" y="0"/>
          <a:chExt cx="0" cy="0"/>
        </a:xfrm>
      </p:grpSpPr>
      <p:sp>
        <p:nvSpPr>
          <p:cNvPr id="4" name="Google Shape;8;p13">
            <a:extLst>
              <a:ext uri="{FF2B5EF4-FFF2-40B4-BE49-F238E27FC236}">
                <a16:creationId xmlns:a16="http://schemas.microsoft.com/office/drawing/2014/main" id="{26AD09B2-93F8-21D8-EFD5-F50762A5AFA2}"/>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71424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EABD-6AC5-040C-8D60-77F57BE8E4D2}"/>
              </a:ext>
            </a:extLst>
          </p:cNvPr>
          <p:cNvSpPr>
            <a:spLocks noGrp="1"/>
          </p:cNvSpPr>
          <p:nvPr>
            <p:ph type="ctrTitle"/>
          </p:nvPr>
        </p:nvSpPr>
        <p:spPr>
          <a:xfrm>
            <a:off x="1524000" y="1122363"/>
            <a:ext cx="9144000" cy="2387600"/>
          </a:xfrm>
        </p:spPr>
        <p:txBody>
          <a:bodyPr anchor="b"/>
          <a:lstStyle>
            <a:lvl1pPr algn="ctr">
              <a:defRPr sz="6000"/>
            </a:lvl1pPr>
          </a:lstStyle>
          <a:p>
            <a:r>
              <a:t>Haga clic para editar el estilo del título maestro</a:t>
            </a:r>
          </a:p>
        </p:txBody>
      </p:sp>
      <p:sp>
        <p:nvSpPr>
          <p:cNvPr id="3" name="Subtitle 2">
            <a:extLst>
              <a:ext uri="{FF2B5EF4-FFF2-40B4-BE49-F238E27FC236}">
                <a16:creationId xmlns:a16="http://schemas.microsoft.com/office/drawing/2014/main" id="{CDF34BE6-D9FC-A8F5-AEA7-E36C6C5AE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Haga clic para editar el estilo del subtítulo maestro</a:t>
            </a:r>
          </a:p>
        </p:txBody>
      </p:sp>
    </p:spTree>
    <p:extLst>
      <p:ext uri="{BB962C8B-B14F-4D97-AF65-F5344CB8AC3E}">
        <p14:creationId xmlns:p14="http://schemas.microsoft.com/office/powerpoint/2010/main" val="427198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7"/>
        <p:cNvGrpSpPr/>
        <p:nvPr/>
      </p:nvGrpSpPr>
      <p:grpSpPr>
        <a:xfrm>
          <a:off x="0" y="0"/>
          <a:ext cx="0" cy="0"/>
          <a:chOff x="0" y="0"/>
          <a:chExt cx="0" cy="0"/>
        </a:xfrm>
      </p:grpSpPr>
      <p:sp>
        <p:nvSpPr>
          <p:cNvPr id="8" name="Google Shape;8;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9" name="Google Shape;9;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marR="0" lvl="0" indent="-423323" algn="l" rtl="0">
              <a:lnSpc>
                <a:spcPct val="100000"/>
              </a:lnSpc>
              <a:spcBef>
                <a:spcPts val="0"/>
              </a:spcBef>
              <a:spcAft>
                <a:spcPts val="0"/>
              </a:spcAft>
              <a:buClr>
                <a:srgbClr val="000000"/>
              </a:buClr>
              <a:buSzPts val="1400"/>
              <a:buFont typeface="Wingdings" panose="05000000000000000000" pitchFamily="2" charset="2"/>
              <a:buChar char="n"/>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807625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_Headline &amp; hands">
    <p:spTree>
      <p:nvGrpSpPr>
        <p:cNvPr id="1" name=""/>
        <p:cNvGrpSpPr/>
        <p:nvPr/>
      </p:nvGrpSpPr>
      <p:grpSpPr>
        <a:xfrm>
          <a:off x="0" y="0"/>
          <a:ext cx="0" cy="0"/>
          <a:chOff x="0" y="0"/>
          <a:chExt cx="0" cy="0"/>
        </a:xfrm>
      </p:grpSpPr>
      <p:pic>
        <p:nvPicPr>
          <p:cNvPr id="3" name="Picture 2" descr="A close-up of two hands  Description automatically generated">
            <a:extLst>
              <a:ext uri="{FF2B5EF4-FFF2-40B4-BE49-F238E27FC236}">
                <a16:creationId xmlns:a16="http://schemas.microsoft.com/office/drawing/2014/main" id="{ED50E1EF-925E-4E73-1D64-A606A558BB2F}"/>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 r="-1"/>
          <a:stretch/>
        </p:blipFill>
        <p:spPr>
          <a:xfrm>
            <a:off x="2317750" y="1260000"/>
            <a:ext cx="7556500" cy="4711700"/>
          </a:xfrm>
          <a:prstGeom prst="rect">
            <a:avLst/>
          </a:prstGeom>
        </p:spPr>
      </p:pic>
      <p:sp>
        <p:nvSpPr>
          <p:cNvPr id="4" name="Google Shape;8;p13">
            <a:extLst>
              <a:ext uri="{FF2B5EF4-FFF2-40B4-BE49-F238E27FC236}">
                <a16:creationId xmlns:a16="http://schemas.microsoft.com/office/drawing/2014/main" id="{AA309982-B38B-A1C5-395E-29FA9FD6839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cxnSp>
        <p:nvCxnSpPr>
          <p:cNvPr id="5" name="Straight Connector 4">
            <a:extLst>
              <a:ext uri="{FF2B5EF4-FFF2-40B4-BE49-F238E27FC236}">
                <a16:creationId xmlns:a16="http://schemas.microsoft.com/office/drawing/2014/main" id="{A8984105-E130-A742-DE2C-E2EF35023166}"/>
              </a:ext>
            </a:extLst>
          </p:cNvPr>
          <p:cNvCxnSpPr/>
          <p:nvPr userDrawn="1"/>
        </p:nvCxnSpPr>
        <p:spPr>
          <a:xfrm>
            <a:off x="0" y="6012000"/>
            <a:ext cx="12192000" cy="0"/>
          </a:xfrm>
          <a:prstGeom prst="line">
            <a:avLst/>
          </a:prstGeom>
          <a:ln>
            <a:solidFill>
              <a:srgbClr val="EBF1F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340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O_Image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6096000" y="287999"/>
            <a:ext cx="5857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6" name="Picture Placeholder 4">
            <a:extLst>
              <a:ext uri="{FF2B5EF4-FFF2-40B4-BE49-F238E27FC236}">
                <a16:creationId xmlns:a16="http://schemas.microsoft.com/office/drawing/2014/main" id="{A0C4875E-81DF-6E7C-FF11-445B7DB3B4DE}"/>
              </a:ext>
            </a:extLst>
          </p:cNvPr>
          <p:cNvSpPr>
            <a:spLocks noGrp="1"/>
          </p:cNvSpPr>
          <p:nvPr>
            <p:ph type="pic" sz="quarter" idx="12"/>
          </p:nvPr>
        </p:nvSpPr>
        <p:spPr>
          <a:xfrm>
            <a:off x="0" y="0"/>
            <a:ext cx="5857200" cy="6012000"/>
          </a:xfrm>
        </p:spPr>
        <p:txBody>
          <a:bodyPr/>
          <a:lstStyle/>
          <a:p>
            <a:endParaRPr/>
          </a:p>
        </p:txBody>
      </p:sp>
      <p:pic>
        <p:nvPicPr>
          <p:cNvPr id="7" name="Picture 6">
            <a:extLst>
              <a:ext uri="{FF2B5EF4-FFF2-40B4-BE49-F238E27FC236}">
                <a16:creationId xmlns:a16="http://schemas.microsoft.com/office/drawing/2014/main" id="{7B689E74-55AC-33F3-2449-D3B449CE6EE3}"/>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rcRect t="18824" b="18824"/>
          <a:stretch/>
        </p:blipFill>
        <p:spPr>
          <a:xfrm>
            <a:off x="5857198" y="1718446"/>
            <a:ext cx="6334801" cy="4012136"/>
          </a:xfrm>
          <a:prstGeom prst="rect">
            <a:avLst/>
          </a:prstGeom>
        </p:spPr>
      </p:pic>
    </p:spTree>
    <p:extLst>
      <p:ext uri="{BB962C8B-B14F-4D97-AF65-F5344CB8AC3E}">
        <p14:creationId xmlns:p14="http://schemas.microsoft.com/office/powerpoint/2010/main" val="13956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O_Grey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rgbClr val="E2E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
        <p:nvSpPr>
          <p:cNvPr id="4" name="Google Shape;8;p13">
            <a:extLst>
              <a:ext uri="{FF2B5EF4-FFF2-40B4-BE49-F238E27FC236}">
                <a16:creationId xmlns:a16="http://schemas.microsoft.com/office/drawing/2014/main" id="{7B53EB13-7A0D-9234-4582-E627888080D7}"/>
              </a:ext>
            </a:extLst>
          </p:cNvPr>
          <p:cNvSpPr txBox="1">
            <a:spLocks noGrp="1"/>
          </p:cNvSpPr>
          <p:nvPr>
            <p:ph type="title"/>
          </p:nvPr>
        </p:nvSpPr>
        <p:spPr>
          <a:xfrm>
            <a:off x="1799400" y="2493061"/>
            <a:ext cx="8593200" cy="1871877"/>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4800" b="1"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2" name="Picture 1">
            <a:extLst>
              <a:ext uri="{FF2B5EF4-FFF2-40B4-BE49-F238E27FC236}">
                <a16:creationId xmlns:a16="http://schemas.microsoft.com/office/drawing/2014/main" id="{D3F6E684-E70A-3379-EA50-3578007D9D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4933" y="4715909"/>
            <a:ext cx="1440000" cy="1440000"/>
          </a:xfrm>
          <a:prstGeom prst="rect">
            <a:avLst/>
          </a:prstGeom>
        </p:spPr>
      </p:pic>
    </p:spTree>
    <p:extLst>
      <p:ext uri="{BB962C8B-B14F-4D97-AF65-F5344CB8AC3E}">
        <p14:creationId xmlns:p14="http://schemas.microsoft.com/office/powerpoint/2010/main" val="291564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HO_light blue-that's a wra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96610-E595-A1FD-A5C6-D68D249D8850}"/>
              </a:ext>
            </a:extLst>
          </p:cNvPr>
          <p:cNvSpPr/>
          <p:nvPr userDrawn="1"/>
        </p:nvSpPr>
        <p:spPr>
          <a:xfrm>
            <a:off x="-2" y="0"/>
            <a:ext cx="12192002" cy="601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9" name="Picture 8">
            <a:extLst>
              <a:ext uri="{FF2B5EF4-FFF2-40B4-BE49-F238E27FC236}">
                <a16:creationId xmlns:a16="http://schemas.microsoft.com/office/drawing/2014/main" id="{4F1D0AA4-5EF0-B5B7-BF8A-FA40B59C7A75}"/>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a:stretch/>
        </p:blipFill>
        <p:spPr>
          <a:xfrm>
            <a:off x="2824223" y="24860"/>
            <a:ext cx="6817488" cy="5970191"/>
          </a:xfrm>
          <a:prstGeom prst="rect">
            <a:avLst/>
          </a:prstGeom>
        </p:spPr>
      </p:pic>
    </p:spTree>
    <p:extLst>
      <p:ext uri="{BB962C8B-B14F-4D97-AF65-F5344CB8AC3E}">
        <p14:creationId xmlns:p14="http://schemas.microsoft.com/office/powerpoint/2010/main" val="3844456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O_Session objectiv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3564226" y="432000"/>
            <a:ext cx="4862315" cy="720000"/>
            <a:chOff x="3564226" y="288000"/>
            <a:chExt cx="4862315"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450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771239"/>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bg1"/>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dirty="0"/>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Tree>
    <p:extLst>
      <p:ext uri="{BB962C8B-B14F-4D97-AF65-F5344CB8AC3E}">
        <p14:creationId xmlns:p14="http://schemas.microsoft.com/office/powerpoint/2010/main" val="71108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O_Exerci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2" name="Group 1">
            <a:extLst>
              <a:ext uri="{FF2B5EF4-FFF2-40B4-BE49-F238E27FC236}">
                <a16:creationId xmlns:a16="http://schemas.microsoft.com/office/drawing/2014/main" id="{C0EFCFC8-664F-80B7-64B9-D77512B078B1}"/>
              </a:ext>
            </a:extLst>
          </p:cNvPr>
          <p:cNvGrpSpPr/>
          <p:nvPr userDrawn="1"/>
        </p:nvGrpSpPr>
        <p:grpSpPr>
          <a:xfrm>
            <a:off x="4046364" y="432000"/>
            <a:ext cx="3379274" cy="720000"/>
            <a:chOff x="3564226" y="288000"/>
            <a:chExt cx="3379274" cy="720000"/>
          </a:xfrm>
        </p:grpSpPr>
        <p:sp>
          <p:nvSpPr>
            <p:cNvPr id="4" name="Rectangle 3">
              <a:extLst>
                <a:ext uri="{FF2B5EF4-FFF2-40B4-BE49-F238E27FC236}">
                  <a16:creationId xmlns:a16="http://schemas.microsoft.com/office/drawing/2014/main" id="{011B7A65-7202-7E26-FFB4-648395D69368}"/>
                </a:ext>
              </a:extLst>
            </p:cNvPr>
            <p:cNvSpPr/>
            <p:nvPr userDrawn="1"/>
          </p:nvSpPr>
          <p:spPr>
            <a:xfrm>
              <a:off x="3926541" y="288000"/>
              <a:ext cx="3016959"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accent3"/>
                </a:solidFill>
              </a:endParaRPr>
            </a:p>
          </p:txBody>
        </p:sp>
        <p:pic>
          <p:nvPicPr>
            <p:cNvPr id="7" name="Graphic 6">
              <a:extLst>
                <a:ext uri="{FF2B5EF4-FFF2-40B4-BE49-F238E27FC236}">
                  <a16:creationId xmlns:a16="http://schemas.microsoft.com/office/drawing/2014/main" id="{A9C230F1-04DE-7834-D90A-9615F5AB2F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64226" y="288000"/>
              <a:ext cx="720000" cy="720000"/>
            </a:xfrm>
            <a:prstGeom prst="rect">
              <a:avLst/>
            </a:prstGeom>
          </p:spPr>
        </p:pic>
      </p:gr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1292989"/>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10" name="Text Placeholder 9">
            <a:extLst>
              <a:ext uri="{FF2B5EF4-FFF2-40B4-BE49-F238E27FC236}">
                <a16:creationId xmlns:a16="http://schemas.microsoft.com/office/drawing/2014/main" id="{992D0F24-CD0F-5D0B-396C-357E51D3C177}"/>
              </a:ext>
            </a:extLst>
          </p:cNvPr>
          <p:cNvSpPr>
            <a:spLocks noGrp="1"/>
          </p:cNvSpPr>
          <p:nvPr>
            <p:ph type="body" sz="quarter" idx="10" hasCustomPrompt="1"/>
          </p:nvPr>
        </p:nvSpPr>
        <p:spPr>
          <a:xfrm>
            <a:off x="415600" y="498500"/>
            <a:ext cx="11360800" cy="720000"/>
          </a:xfrm>
        </p:spPr>
        <p:txBody>
          <a:bodyPr>
            <a:normAutofit/>
          </a:bodyPr>
          <a:lstStyle>
            <a:lvl1pPr marL="0" indent="0" algn="ctr">
              <a:lnSpc>
                <a:spcPct val="100000"/>
              </a:lnSpc>
              <a:spcBef>
                <a:spcPts val="0"/>
              </a:spcBef>
              <a:buFontTx/>
              <a:buNone/>
              <a:defRPr sz="3400" b="1">
                <a:solidFill>
                  <a:schemeClr val="bg1"/>
                </a:solidFill>
                <a:latin typeface="Calibri" panose="020F0502020204030204" pitchFamily="34" charset="0"/>
                <a:cs typeface="Calibri" panose="020F0502020204030204" pitchFamily="34" charset="0"/>
              </a:defRPr>
            </a:lvl1pPr>
          </a:lstStyle>
          <a:p>
            <a:pPr lvl="0"/>
            <a:r>
              <a:t>Ejercicio x.x</a:t>
            </a:r>
          </a:p>
        </p:txBody>
      </p:sp>
    </p:spTree>
    <p:extLst>
      <p:ext uri="{BB962C8B-B14F-4D97-AF65-F5344CB8AC3E}">
        <p14:creationId xmlns:p14="http://schemas.microsoft.com/office/powerpoint/2010/main" val="116880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O_Blue background and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FA5AA-BCF7-A45B-BE3A-AB38B0ABF20F}"/>
              </a:ext>
            </a:extLst>
          </p:cNvPr>
          <p:cNvSpPr/>
          <p:nvPr userDrawn="1"/>
        </p:nvSpPr>
        <p:spPr>
          <a:xfrm>
            <a:off x="0" y="0"/>
            <a:ext cx="12192000" cy="6003407"/>
          </a:xfrm>
          <a:prstGeom prst="rect">
            <a:avLst/>
          </a:prstGeom>
          <a:solidFill>
            <a:srgbClr val="EBF1FA"/>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5" name="Picture 4">
            <a:extLst>
              <a:ext uri="{FF2B5EF4-FFF2-40B4-BE49-F238E27FC236}">
                <a16:creationId xmlns:a16="http://schemas.microsoft.com/office/drawing/2014/main" id="{0FAC1E4B-8FAA-78B8-E08E-8B765E0674B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rcRect t="18824" b="18824"/>
          <a:stretch/>
        </p:blipFill>
        <p:spPr>
          <a:xfrm>
            <a:off x="2317750" y="1260000"/>
            <a:ext cx="7556500" cy="4711629"/>
          </a:xfrm>
          <a:prstGeom prst="rect">
            <a:avLst/>
          </a:prstGeom>
        </p:spPr>
      </p:pic>
      <p:sp>
        <p:nvSpPr>
          <p:cNvPr id="6" name="Google Shape;8;p13">
            <a:extLst>
              <a:ext uri="{FF2B5EF4-FFF2-40B4-BE49-F238E27FC236}">
                <a16:creationId xmlns:a16="http://schemas.microsoft.com/office/drawing/2014/main" id="{A7FE434E-ED69-6499-EA9B-0E67A0FA3CCF}"/>
              </a:ext>
            </a:extLst>
          </p:cNvPr>
          <p:cNvSpPr txBox="1">
            <a:spLocks noGrp="1"/>
          </p:cNvSpPr>
          <p:nvPr>
            <p:ph type="title"/>
          </p:nvPr>
        </p:nvSpPr>
        <p:spPr>
          <a:xfrm>
            <a:off x="415600" y="288000"/>
            <a:ext cx="11360800" cy="720000"/>
          </a:xfrm>
          <a:prstGeom prst="rect">
            <a:avLst/>
          </a:prstGeom>
          <a:noFill/>
          <a:ln>
            <a:noFill/>
          </a:ln>
        </p:spPr>
        <p:txBody>
          <a:bodyPr spcFirstLastPara="1" wrap="non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3400" b="1" i="0" u="none" strike="noStrike" cap="none">
                <a:solidFill>
                  <a:schemeClr val="accent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7664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Haga clic para editar el estilo del título maestro</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Haga clic para editar los estilos del texto maestro</a:t>
            </a:r>
          </a:p>
          <a:p>
            <a:pPr lvl="1"/>
            <a:r>
              <a:t>Segundo nivel</a:t>
            </a:r>
          </a:p>
          <a:p>
            <a:pPr lvl="2"/>
            <a:r>
              <a:t>Tercer nivel</a:t>
            </a:r>
          </a:p>
          <a:p>
            <a:pPr lvl="3"/>
            <a:r>
              <a:t>Cuarto nivel</a:t>
            </a:r>
          </a:p>
          <a:p>
            <a:pPr lvl="4"/>
            <a:r>
              <a:t>Quinto nivel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299389"/>
          </a:xfrm>
          <a:prstGeom prst="rect">
            <a:avLst/>
          </a:prstGeom>
          <a:ln w="3175">
            <a:solidFill>
              <a:schemeClr val="tx1"/>
            </a:solidFill>
          </a:ln>
        </p:spPr>
        <p:txBody>
          <a:bodyPr vert="horz" lIns="91440" tIns="45720" rIns="91440" bIns="45720" anchor="ctr"/>
          <a:lstStyle>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100">
                <a:solidFill>
                  <a:schemeClr val="tx1"/>
                </a:solidFill>
                <a:latin typeface="Arial" panose="020B0604020202020204" pitchFamily="34" charset="0"/>
              </a:defRPr>
            </a:pPr>
            <a:r>
              <a:t> </a:t>
            </a:r>
          </a:p>
        </p:txBody>
      </p:sp>
      <p:pic>
        <p:nvPicPr>
          <p:cNvPr id="24" name="Graphic 23">
            <a:extLst>
              <a:ext uri="{FF2B5EF4-FFF2-40B4-BE49-F238E27FC236}">
                <a16:creationId xmlns:a16="http://schemas.microsoft.com/office/drawing/2014/main" id="{0A783D73-6DC7-966A-2B15-5EADC1A6E1E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76232" y="6241316"/>
            <a:ext cx="957553" cy="411851"/>
          </a:xfrm>
          <a:prstGeom prst="rect">
            <a:avLst/>
          </a:prstGeom>
        </p:spPr>
      </p:pic>
    </p:spTree>
    <p:extLst>
      <p:ext uri="{BB962C8B-B14F-4D97-AF65-F5344CB8AC3E}">
        <p14:creationId xmlns:p14="http://schemas.microsoft.com/office/powerpoint/2010/main" val="2061359004"/>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710" r:id="rId3"/>
    <p:sldLayoutId id="2147483706" r:id="rId4"/>
    <p:sldLayoutId id="2147483707" r:id="rId5"/>
    <p:sldLayoutId id="2147483713" r:id="rId6"/>
    <p:sldLayoutId id="2147483709" r:id="rId7"/>
    <p:sldLayoutId id="2147483712" r:id="rId8"/>
    <p:sldLayoutId id="214748371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715" r:id="rId20"/>
  </p:sldLayoutIdLst>
  <p:txStyles>
    <p:titleStyle>
      <a:lvl1pPr algn="l" defTabSz="914400" rtl="0" eaLnBrk="1" latinLnBrk="0" hangingPunct="1">
        <a:lnSpc>
          <a:spcPct val="90000"/>
        </a:lnSpc>
        <a:spcBef>
          <a:spcPct val="0"/>
        </a:spcBef>
        <a:buNone/>
        <a:defRPr sz="3600" b="0" i="0"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F4AC2-32E8-4C1A-19E2-24C2DC3724F7}"/>
              </a:ext>
            </a:extLst>
          </p:cNvPr>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t>Haga clic para editar el estilo del título maestro</a:t>
            </a:r>
          </a:p>
        </p:txBody>
      </p:sp>
      <p:sp>
        <p:nvSpPr>
          <p:cNvPr id="3" name="Text Placeholder 2">
            <a:extLst>
              <a:ext uri="{FF2B5EF4-FFF2-40B4-BE49-F238E27FC236}">
                <a16:creationId xmlns:a16="http://schemas.microsoft.com/office/drawing/2014/main" id="{13E1CBCB-3F1D-2D7C-08AE-91282A87E0F1}"/>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Haga clic para editar los estilos del texto maestro</a:t>
            </a:r>
          </a:p>
          <a:p>
            <a:pPr lvl="1"/>
            <a:r>
              <a:t>Segundo nivel</a:t>
            </a:r>
          </a:p>
          <a:p>
            <a:pPr lvl="2"/>
            <a:r>
              <a:t>Tercer nivel</a:t>
            </a:r>
          </a:p>
          <a:p>
            <a:pPr lvl="3"/>
            <a:r>
              <a:t>Cuarto nivel</a:t>
            </a:r>
          </a:p>
          <a:p>
            <a:pPr lvl="4"/>
            <a:r>
              <a:t>Quinto nivel</a:t>
            </a:r>
          </a:p>
        </p:txBody>
      </p:sp>
      <p:sp>
        <p:nvSpPr>
          <p:cNvPr id="8" name="Slide Number Placeholder 3">
            <a:extLst>
              <a:ext uri="{FF2B5EF4-FFF2-40B4-BE49-F238E27FC236}">
                <a16:creationId xmlns:a16="http://schemas.microsoft.com/office/drawing/2014/main" id="{C0A47286-A8E1-8C5B-5E35-5BA301E66661}"/>
              </a:ext>
            </a:extLst>
          </p:cNvPr>
          <p:cNvSpPr txBox="1">
            <a:spLocks/>
          </p:cNvSpPr>
          <p:nvPr userDrawn="1"/>
        </p:nvSpPr>
        <p:spPr>
          <a:xfrm>
            <a:off x="11618199" y="6353778"/>
            <a:ext cx="494967" cy="365125"/>
          </a:xfrm>
          <a:prstGeom prst="rect">
            <a:avLst/>
          </a:prstGeom>
          <a:ln w="3175">
            <a:solidFill>
              <a:schemeClr val="tx1"/>
            </a:solidFill>
          </a:ln>
        </p:spPr>
        <p:txBody>
          <a:bodyPr vert="horz" lIns="91440" tIns="45720" rIns="91440" bIns="45720" anchor="ctr"/>
          <a:lstStyle>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100">
                <a:solidFill>
                  <a:schemeClr val="tx1"/>
                </a:solidFill>
                <a:latin typeface="Arial" panose="020B0604020202020204" pitchFamily="34" charset="0"/>
              </a:defRPr>
            </a:pPr>
            <a:r>
              <a:t> </a:t>
            </a:r>
          </a:p>
        </p:txBody>
      </p:sp>
    </p:spTree>
    <p:extLst>
      <p:ext uri="{BB962C8B-B14F-4D97-AF65-F5344CB8AC3E}">
        <p14:creationId xmlns:p14="http://schemas.microsoft.com/office/powerpoint/2010/main" val="28924683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600" b="0"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002060"/>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35155164"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PZZSwxStgjM?feature=oembed" TargetMode="Externa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iris.who.int/handle/10665/259270" TargetMode="External"/><Relationship Id="rId2" Type="http://schemas.openxmlformats.org/officeDocument/2006/relationships/hyperlink" Target="https://doi.org/10.1016/s0002-9378(97)70556-8"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rescue.app.box.com/s/r5w6pfxzqdvgyg87lroagisa5i5sio03/file/1121629627416"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1778-8646-4707-BD13-EF5905F795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0EA461-0345-DB36-38E2-C3DCF373869E}"/>
              </a:ext>
            </a:extLst>
          </p:cNvPr>
          <p:cNvSpPr/>
          <p:nvPr/>
        </p:nvSpPr>
        <p:spPr>
          <a:xfrm>
            <a:off x="6096000" y="0"/>
            <a:ext cx="6096000" cy="5459526"/>
          </a:xfrm>
          <a:prstGeom prst="rect">
            <a:avLst/>
          </a:prstGeom>
          <a:solidFill>
            <a:srgbClr val="EDED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35" name="Rectangle 34">
            <a:extLst>
              <a:ext uri="{FF2B5EF4-FFF2-40B4-BE49-F238E27FC236}">
                <a16:creationId xmlns:a16="http://schemas.microsoft.com/office/drawing/2014/main" id="{D9D4A5D4-40B6-7565-105C-221D0797655B}"/>
              </a:ext>
            </a:extLst>
          </p:cNvPr>
          <p:cNvSpPr/>
          <p:nvPr/>
        </p:nvSpPr>
        <p:spPr>
          <a:xfrm>
            <a:off x="6096000" y="4470750"/>
            <a:ext cx="6096000"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4" name="ZoneTexte 6">
            <a:extLst>
              <a:ext uri="{FF2B5EF4-FFF2-40B4-BE49-F238E27FC236}">
                <a16:creationId xmlns:a16="http://schemas.microsoft.com/office/drawing/2014/main" id="{A6E33977-66E7-D1E9-5969-515AD9E2ECFB}"/>
              </a:ext>
            </a:extLst>
          </p:cNvPr>
          <p:cNvSpPr txBox="1"/>
          <p:nvPr/>
        </p:nvSpPr>
        <p:spPr>
          <a:xfrm>
            <a:off x="6719274" y="1736229"/>
            <a:ext cx="5138578" cy="2662267"/>
          </a:xfrm>
          <a:prstGeom prst="rect">
            <a:avLst/>
          </a:prstGeom>
          <a:noFill/>
          <a:ln>
            <a:noFill/>
          </a:ln>
        </p:spPr>
        <p:txBody>
          <a:bodyPr wrap="square">
            <a:spAutoFit/>
          </a:bodyPr>
          <a:lstStyle/>
          <a:p>
            <a:pPr>
              <a:spcAft>
                <a:spcPts val="600"/>
              </a:spcAft>
              <a:defRPr sz="3000" b="1">
                <a:solidFill>
                  <a:schemeClr val="accent1"/>
                </a:solidFill>
                <a:latin typeface="Calibri" panose="020F0502020204030204" pitchFamily="34" charset="0"/>
                <a:cs typeface="Calibri" panose="020F0502020204030204" pitchFamily="34" charset="0"/>
              </a:defRPr>
            </a:pPr>
            <a:r>
              <a:rPr lang="es-CO" noProof="0" dirty="0"/>
              <a:t>Manejo clínico de las personas sobrevivientes de violación </a:t>
            </a:r>
            <a:br>
              <a:rPr lang="es-CO" noProof="0" dirty="0"/>
            </a:br>
            <a:r>
              <a:rPr lang="es-CO" noProof="0" dirty="0"/>
              <a:t>y de violencia de pareja </a:t>
            </a:r>
            <a:br>
              <a:rPr lang="es-CO" noProof="0" dirty="0"/>
            </a:br>
            <a:r>
              <a:rPr lang="es-CO" noProof="0" dirty="0"/>
              <a:t>en situaciones de emergencia </a:t>
            </a:r>
          </a:p>
          <a:p>
            <a:pPr>
              <a:defRPr sz="2100">
                <a:solidFill>
                  <a:schemeClr val="accent2"/>
                </a:solidFill>
                <a:latin typeface="Calibri" panose="020F0502020204030204" pitchFamily="34" charset="0"/>
                <a:cs typeface="Calibri" panose="020F0502020204030204" pitchFamily="34" charset="0"/>
              </a:defRPr>
            </a:pPr>
            <a:r>
              <a:rPr lang="es-CO" noProof="0" dirty="0"/>
              <a:t>Programa de capacitación para los prestadores de servicios de salud</a:t>
            </a:r>
          </a:p>
        </p:txBody>
      </p:sp>
      <p:sp>
        <p:nvSpPr>
          <p:cNvPr id="6" name="Title 9">
            <a:extLst>
              <a:ext uri="{FF2B5EF4-FFF2-40B4-BE49-F238E27FC236}">
                <a16:creationId xmlns:a16="http://schemas.microsoft.com/office/drawing/2014/main" id="{7F3D5E8C-FF01-3385-625D-D0D2AC044874}"/>
              </a:ext>
            </a:extLst>
          </p:cNvPr>
          <p:cNvSpPr>
            <a:spLocks noGrp="1"/>
          </p:cNvSpPr>
          <p:nvPr>
            <p:ph type="ctrTitle"/>
          </p:nvPr>
        </p:nvSpPr>
        <p:spPr>
          <a:xfrm>
            <a:off x="6712617" y="4792635"/>
            <a:ext cx="5263360" cy="541871"/>
          </a:xfrm>
        </p:spPr>
        <p:txBody>
          <a:bodyPr anchor="t">
            <a:noAutofit/>
          </a:bodyPr>
          <a:lstStyle>
            <a:lvl1pPr>
              <a:defRPr>
                <a:solidFill>
                  <a:schemeClr val="accent1">
                    <a:lumMod val="60000"/>
                    <a:lumOff val="40000"/>
                  </a:schemeClr>
                </a:solidFill>
              </a:defRPr>
            </a:lvl1pPr>
          </a:lstStyle>
          <a:p>
            <a:pPr rtl="0">
              <a:defRPr sz="2800" cap="all">
                <a:solidFill>
                  <a:schemeClr val="bg1"/>
                </a:solidFill>
                <a:latin typeface="Calibri" panose="020F0502020204030204" pitchFamily="34" charset="0"/>
                <a:cs typeface="Calibri" panose="020F0502020204030204" pitchFamily="34" charset="0"/>
              </a:defRPr>
            </a:pPr>
            <a:r>
              <a:rPr lang="es-CO" noProof="0" dirty="0"/>
              <a:t>Presentación con diapositivas </a:t>
            </a:r>
          </a:p>
        </p:txBody>
      </p:sp>
      <p:sp>
        <p:nvSpPr>
          <p:cNvPr id="2" name="Rectangle 1">
            <a:extLst>
              <a:ext uri="{FF2B5EF4-FFF2-40B4-BE49-F238E27FC236}">
                <a16:creationId xmlns:a16="http://schemas.microsoft.com/office/drawing/2014/main" id="{6137CE3C-1147-9A98-FBD2-5D39B6493CA2}"/>
              </a:ext>
            </a:extLst>
          </p:cNvPr>
          <p:cNvSpPr/>
          <p:nvPr/>
        </p:nvSpPr>
        <p:spPr>
          <a:xfrm>
            <a:off x="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pic>
        <p:nvPicPr>
          <p:cNvPr id="37" name="Picture 36" descr="A black and white world map  Description automatically generated">
            <a:extLst>
              <a:ext uri="{FF2B5EF4-FFF2-40B4-BE49-F238E27FC236}">
                <a16:creationId xmlns:a16="http://schemas.microsoft.com/office/drawing/2014/main" id="{1A128644-FA70-2F3E-6F61-6ED05C824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0451"/>
            <a:ext cx="6120000" cy="4790448"/>
          </a:xfrm>
          <a:prstGeom prst="rect">
            <a:avLst/>
          </a:prstGeom>
        </p:spPr>
      </p:pic>
      <p:pic>
        <p:nvPicPr>
          <p:cNvPr id="39" name="Picture 38">
            <a:extLst>
              <a:ext uri="{FF2B5EF4-FFF2-40B4-BE49-F238E27FC236}">
                <a16:creationId xmlns:a16="http://schemas.microsoft.com/office/drawing/2014/main" id="{E96684BB-0C92-2C5F-9D29-CBD3B9023C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6640" y="481433"/>
            <a:ext cx="1152000" cy="1152000"/>
          </a:xfrm>
          <a:prstGeom prst="rect">
            <a:avLst/>
          </a:prstGeom>
        </p:spPr>
      </p:pic>
      <p:grpSp>
        <p:nvGrpSpPr>
          <p:cNvPr id="5" name="Group 4">
            <a:extLst>
              <a:ext uri="{FF2B5EF4-FFF2-40B4-BE49-F238E27FC236}">
                <a16:creationId xmlns:a16="http://schemas.microsoft.com/office/drawing/2014/main" id="{BDAEBF1A-6B3B-6C93-C36E-B9749720ADF5}"/>
              </a:ext>
            </a:extLst>
          </p:cNvPr>
          <p:cNvGrpSpPr/>
          <p:nvPr/>
        </p:nvGrpSpPr>
        <p:grpSpPr>
          <a:xfrm>
            <a:off x="6766398" y="6018223"/>
            <a:ext cx="983226" cy="415055"/>
            <a:chOff x="5121785" y="6180774"/>
            <a:chExt cx="1116156" cy="471170"/>
          </a:xfrm>
        </p:grpSpPr>
        <p:grpSp>
          <p:nvGrpSpPr>
            <p:cNvPr id="24" name="Group 23">
              <a:extLst>
                <a:ext uri="{FF2B5EF4-FFF2-40B4-BE49-F238E27FC236}">
                  <a16:creationId xmlns:a16="http://schemas.microsoft.com/office/drawing/2014/main" id="{ADE5EE81-0CFD-6DC5-7ACF-C4E3D3AE0E03}"/>
                </a:ext>
              </a:extLst>
            </p:cNvPr>
            <p:cNvGrpSpPr>
              <a:grpSpLocks/>
            </p:cNvGrpSpPr>
            <p:nvPr/>
          </p:nvGrpSpPr>
          <p:grpSpPr>
            <a:xfrm>
              <a:off x="5665974" y="6311584"/>
              <a:ext cx="571967" cy="213640"/>
              <a:chOff x="-6" y="0"/>
              <a:chExt cx="571967" cy="214271"/>
            </a:xfrm>
          </p:grpSpPr>
          <p:sp>
            <p:nvSpPr>
              <p:cNvPr id="28" name="Graphic 22">
                <a:extLst>
                  <a:ext uri="{FF2B5EF4-FFF2-40B4-BE49-F238E27FC236}">
                    <a16:creationId xmlns:a16="http://schemas.microsoft.com/office/drawing/2014/main" id="{D2CF7671-2812-9E5E-8A4D-72CD5D3C8E59}"/>
                  </a:ext>
                </a:extLst>
              </p:cNvPr>
              <p:cNvSpPr/>
              <p:nvPr/>
            </p:nvSpPr>
            <p:spPr>
              <a:xfrm>
                <a:off x="502111" y="123249"/>
                <a:ext cx="69850" cy="89535"/>
              </a:xfrm>
              <a:custGeom>
                <a:avLst/>
                <a:gdLst/>
                <a:ahLst/>
                <a:cxnLst/>
                <a:rect l="l" t="t" r="r" b="b"/>
                <a:pathLst>
                  <a:path w="69850" h="89535">
                    <a:moveTo>
                      <a:pt x="0" y="0"/>
                    </a:moveTo>
                    <a:lnTo>
                      <a:pt x="0" y="88950"/>
                    </a:lnTo>
                    <a:lnTo>
                      <a:pt x="17487" y="88950"/>
                    </a:lnTo>
                    <a:lnTo>
                      <a:pt x="17487" y="59156"/>
                    </a:lnTo>
                    <a:lnTo>
                      <a:pt x="50963" y="59156"/>
                    </a:lnTo>
                    <a:lnTo>
                      <a:pt x="48958" y="55880"/>
                    </a:lnTo>
                    <a:lnTo>
                      <a:pt x="50926" y="54635"/>
                    </a:lnTo>
                    <a:lnTo>
                      <a:pt x="52501" y="53695"/>
                    </a:lnTo>
                    <a:lnTo>
                      <a:pt x="59397" y="49072"/>
                    </a:lnTo>
                    <a:lnTo>
                      <a:pt x="62839" y="44094"/>
                    </a:lnTo>
                    <a:lnTo>
                      <a:pt x="63176" y="42811"/>
                    </a:lnTo>
                    <a:lnTo>
                      <a:pt x="17525" y="42811"/>
                    </a:lnTo>
                    <a:lnTo>
                      <a:pt x="17525" y="17272"/>
                    </a:lnTo>
                    <a:lnTo>
                      <a:pt x="24549" y="17081"/>
                    </a:lnTo>
                    <a:lnTo>
                      <a:pt x="31496" y="16370"/>
                    </a:lnTo>
                    <a:lnTo>
                      <a:pt x="62279" y="16370"/>
                    </a:lnTo>
                    <a:lnTo>
                      <a:pt x="21234" y="495"/>
                    </a:lnTo>
                    <a:lnTo>
                      <a:pt x="0" y="0"/>
                    </a:lnTo>
                    <a:close/>
                  </a:path>
                  <a:path w="69850" h="89535">
                    <a:moveTo>
                      <a:pt x="50963" y="59156"/>
                    </a:moveTo>
                    <a:lnTo>
                      <a:pt x="31114" y="59156"/>
                    </a:lnTo>
                    <a:lnTo>
                      <a:pt x="49618" y="88950"/>
                    </a:lnTo>
                    <a:lnTo>
                      <a:pt x="69227" y="88950"/>
                    </a:lnTo>
                    <a:lnTo>
                      <a:pt x="55702" y="66840"/>
                    </a:lnTo>
                    <a:lnTo>
                      <a:pt x="50963" y="59156"/>
                    </a:lnTo>
                    <a:close/>
                  </a:path>
                  <a:path w="69850" h="89535">
                    <a:moveTo>
                      <a:pt x="24803" y="42367"/>
                    </a:moveTo>
                    <a:lnTo>
                      <a:pt x="17525" y="42811"/>
                    </a:lnTo>
                    <a:lnTo>
                      <a:pt x="63176" y="42811"/>
                    </a:lnTo>
                    <a:lnTo>
                      <a:pt x="63253" y="42519"/>
                    </a:lnTo>
                    <a:lnTo>
                      <a:pt x="31623" y="42519"/>
                    </a:lnTo>
                    <a:lnTo>
                      <a:pt x="24803" y="42367"/>
                    </a:lnTo>
                    <a:close/>
                  </a:path>
                  <a:path w="69850" h="89535">
                    <a:moveTo>
                      <a:pt x="62279" y="16370"/>
                    </a:moveTo>
                    <a:lnTo>
                      <a:pt x="31496" y="16370"/>
                    </a:lnTo>
                    <a:lnTo>
                      <a:pt x="43662" y="19354"/>
                    </a:lnTo>
                    <a:lnTo>
                      <a:pt x="46913" y="24015"/>
                    </a:lnTo>
                    <a:lnTo>
                      <a:pt x="47015" y="29514"/>
                    </a:lnTo>
                    <a:lnTo>
                      <a:pt x="47116" y="35356"/>
                    </a:lnTo>
                    <a:lnTo>
                      <a:pt x="44030" y="40373"/>
                    </a:lnTo>
                    <a:lnTo>
                      <a:pt x="31623" y="42519"/>
                    </a:lnTo>
                    <a:lnTo>
                      <a:pt x="63253" y="42519"/>
                    </a:lnTo>
                    <a:lnTo>
                      <a:pt x="64477" y="37858"/>
                    </a:lnTo>
                    <a:lnTo>
                      <a:pt x="65379" y="25282"/>
                    </a:lnTo>
                    <a:lnTo>
                      <a:pt x="62279" y="16370"/>
                    </a:lnTo>
                    <a:close/>
                  </a:path>
                </a:pathLst>
              </a:custGeom>
              <a:solidFill>
                <a:srgbClr val="090909"/>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29" name="Graphic 23">
                <a:extLst>
                  <a:ext uri="{FF2B5EF4-FFF2-40B4-BE49-F238E27FC236}">
                    <a16:creationId xmlns:a16="http://schemas.microsoft.com/office/drawing/2014/main" id="{43C47592-6818-7362-ECD2-9261691BF551}"/>
                  </a:ext>
                </a:extLst>
              </p:cNvPr>
              <p:cNvSpPr/>
              <p:nvPr/>
            </p:nvSpPr>
            <p:spPr>
              <a:xfrm>
                <a:off x="417433" y="59"/>
                <a:ext cx="73025" cy="87630"/>
              </a:xfrm>
              <a:custGeom>
                <a:avLst/>
                <a:gdLst/>
                <a:ahLst/>
                <a:cxnLst/>
                <a:rect l="l" t="t" r="r" b="b"/>
                <a:pathLst>
                  <a:path w="73025" h="87630">
                    <a:moveTo>
                      <a:pt x="72796" y="12"/>
                    </a:moveTo>
                    <a:lnTo>
                      <a:pt x="55016" y="12"/>
                    </a:lnTo>
                    <a:lnTo>
                      <a:pt x="55016" y="34391"/>
                    </a:lnTo>
                    <a:lnTo>
                      <a:pt x="17449" y="34391"/>
                    </a:lnTo>
                    <a:lnTo>
                      <a:pt x="17449" y="0"/>
                    </a:lnTo>
                    <a:lnTo>
                      <a:pt x="0" y="0"/>
                    </a:lnTo>
                    <a:lnTo>
                      <a:pt x="0" y="87629"/>
                    </a:lnTo>
                    <a:lnTo>
                      <a:pt x="17729" y="87629"/>
                    </a:lnTo>
                    <a:lnTo>
                      <a:pt x="17729" y="52196"/>
                    </a:lnTo>
                    <a:lnTo>
                      <a:pt x="55372" y="52196"/>
                    </a:lnTo>
                    <a:lnTo>
                      <a:pt x="55372" y="87401"/>
                    </a:lnTo>
                    <a:lnTo>
                      <a:pt x="72796" y="87401"/>
                    </a:lnTo>
                    <a:lnTo>
                      <a:pt x="72796" y="12"/>
                    </a:lnTo>
                    <a:close/>
                  </a:path>
                </a:pathLst>
              </a:custGeom>
              <a:solidFill>
                <a:srgbClr val="1FA0DA"/>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30" name="Graphic 24">
                <a:extLst>
                  <a:ext uri="{FF2B5EF4-FFF2-40B4-BE49-F238E27FC236}">
                    <a16:creationId xmlns:a16="http://schemas.microsoft.com/office/drawing/2014/main" id="{33847F5A-97B0-011D-9E52-70D981109F2B}"/>
                  </a:ext>
                </a:extLst>
              </p:cNvPr>
              <p:cNvSpPr/>
              <p:nvPr/>
            </p:nvSpPr>
            <p:spPr>
              <a:xfrm>
                <a:off x="419887" y="124131"/>
                <a:ext cx="62865" cy="88265"/>
              </a:xfrm>
              <a:custGeom>
                <a:avLst/>
                <a:gdLst/>
                <a:ahLst/>
                <a:cxnLst/>
                <a:rect l="l" t="t" r="r" b="b"/>
                <a:pathLst>
                  <a:path w="62865" h="88265">
                    <a:moveTo>
                      <a:pt x="62052" y="0"/>
                    </a:moveTo>
                    <a:lnTo>
                      <a:pt x="0" y="0"/>
                    </a:lnTo>
                    <a:lnTo>
                      <a:pt x="0" y="88061"/>
                    </a:lnTo>
                    <a:lnTo>
                      <a:pt x="62687" y="88061"/>
                    </a:lnTo>
                    <a:lnTo>
                      <a:pt x="62687" y="71361"/>
                    </a:lnTo>
                    <a:lnTo>
                      <a:pt x="17856" y="71361"/>
                    </a:lnTo>
                    <a:lnTo>
                      <a:pt x="17856" y="50926"/>
                    </a:lnTo>
                    <a:lnTo>
                      <a:pt x="52628" y="50926"/>
                    </a:lnTo>
                    <a:lnTo>
                      <a:pt x="52628" y="34670"/>
                    </a:lnTo>
                    <a:lnTo>
                      <a:pt x="17741" y="34670"/>
                    </a:lnTo>
                    <a:lnTo>
                      <a:pt x="17741" y="16294"/>
                    </a:lnTo>
                    <a:lnTo>
                      <a:pt x="62052" y="16294"/>
                    </a:lnTo>
                    <a:lnTo>
                      <a:pt x="62052" y="0"/>
                    </a:lnTo>
                    <a:close/>
                  </a:path>
                </a:pathLst>
              </a:custGeom>
              <a:solidFill>
                <a:srgbClr val="090909"/>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pic>
            <p:nvPicPr>
              <p:cNvPr id="31" name="Image 25">
                <a:extLst>
                  <a:ext uri="{FF2B5EF4-FFF2-40B4-BE49-F238E27FC236}">
                    <a16:creationId xmlns:a16="http://schemas.microsoft.com/office/drawing/2014/main" id="{1FBDAB8A-8023-F8E4-8241-C3138BA78A47}"/>
                  </a:ext>
                </a:extLst>
              </p:cNvPr>
              <p:cNvPicPr/>
              <p:nvPr/>
            </p:nvPicPr>
            <p:blipFill>
              <a:blip r:embed="rId5" cstate="print"/>
              <a:stretch>
                <a:fillRect/>
              </a:stretch>
            </p:blipFill>
            <p:spPr>
              <a:xfrm>
                <a:off x="5714" y="153"/>
                <a:ext cx="73025" cy="87388"/>
              </a:xfrm>
              <a:prstGeom prst="rect">
                <a:avLst/>
              </a:prstGeom>
            </p:spPr>
          </p:pic>
          <p:sp>
            <p:nvSpPr>
              <p:cNvPr id="32" name="Graphic 26">
                <a:extLst>
                  <a:ext uri="{FF2B5EF4-FFF2-40B4-BE49-F238E27FC236}">
                    <a16:creationId xmlns:a16="http://schemas.microsoft.com/office/drawing/2014/main" id="{4D292437-F3C6-EE86-4AFC-DD6EA91F2FE3}"/>
                  </a:ext>
                </a:extLst>
              </p:cNvPr>
              <p:cNvSpPr/>
              <p:nvPr/>
            </p:nvSpPr>
            <p:spPr>
              <a:xfrm>
                <a:off x="100006" y="60"/>
                <a:ext cx="169545" cy="88265"/>
              </a:xfrm>
              <a:custGeom>
                <a:avLst/>
                <a:gdLst/>
                <a:ahLst/>
                <a:cxnLst/>
                <a:rect l="l" t="t" r="r" b="b"/>
                <a:pathLst>
                  <a:path w="169545" h="88265">
                    <a:moveTo>
                      <a:pt x="62750" y="71374"/>
                    </a:moveTo>
                    <a:lnTo>
                      <a:pt x="17805" y="71374"/>
                    </a:lnTo>
                    <a:lnTo>
                      <a:pt x="17805" y="50761"/>
                    </a:lnTo>
                    <a:lnTo>
                      <a:pt x="52705" y="50761"/>
                    </a:lnTo>
                    <a:lnTo>
                      <a:pt x="52705" y="34480"/>
                    </a:lnTo>
                    <a:lnTo>
                      <a:pt x="17767" y="34480"/>
                    </a:lnTo>
                    <a:lnTo>
                      <a:pt x="17767" y="16129"/>
                    </a:lnTo>
                    <a:lnTo>
                      <a:pt x="62001" y="16129"/>
                    </a:lnTo>
                    <a:lnTo>
                      <a:pt x="62001" y="50"/>
                    </a:lnTo>
                    <a:lnTo>
                      <a:pt x="0" y="50"/>
                    </a:lnTo>
                    <a:lnTo>
                      <a:pt x="0" y="87731"/>
                    </a:lnTo>
                    <a:lnTo>
                      <a:pt x="62750" y="87731"/>
                    </a:lnTo>
                    <a:lnTo>
                      <a:pt x="62750" y="71374"/>
                    </a:lnTo>
                    <a:close/>
                  </a:path>
                  <a:path w="169545" h="88265">
                    <a:moveTo>
                      <a:pt x="168998" y="87718"/>
                    </a:moveTo>
                    <a:lnTo>
                      <a:pt x="162090" y="73355"/>
                    </a:lnTo>
                    <a:lnTo>
                      <a:pt x="153873" y="56261"/>
                    </a:lnTo>
                    <a:lnTo>
                      <a:pt x="139611" y="26568"/>
                    </a:lnTo>
                    <a:lnTo>
                      <a:pt x="134404" y="15748"/>
                    </a:lnTo>
                    <a:lnTo>
                      <a:pt x="134404" y="56261"/>
                    </a:lnTo>
                    <a:lnTo>
                      <a:pt x="106578" y="56261"/>
                    </a:lnTo>
                    <a:lnTo>
                      <a:pt x="120459" y="26568"/>
                    </a:lnTo>
                    <a:lnTo>
                      <a:pt x="134404" y="56261"/>
                    </a:lnTo>
                    <a:lnTo>
                      <a:pt x="134404" y="15748"/>
                    </a:lnTo>
                    <a:lnTo>
                      <a:pt x="126834" y="0"/>
                    </a:lnTo>
                    <a:lnTo>
                      <a:pt x="114134" y="0"/>
                    </a:lnTo>
                    <a:lnTo>
                      <a:pt x="72009" y="87566"/>
                    </a:lnTo>
                    <a:lnTo>
                      <a:pt x="91719" y="87566"/>
                    </a:lnTo>
                    <a:lnTo>
                      <a:pt x="98691" y="73355"/>
                    </a:lnTo>
                    <a:lnTo>
                      <a:pt x="142214" y="73355"/>
                    </a:lnTo>
                    <a:lnTo>
                      <a:pt x="149212" y="87566"/>
                    </a:lnTo>
                    <a:lnTo>
                      <a:pt x="149288" y="87718"/>
                    </a:lnTo>
                    <a:lnTo>
                      <a:pt x="168998" y="87718"/>
                    </a:lnTo>
                    <a:close/>
                  </a:path>
                </a:pathLst>
              </a:custGeom>
              <a:solidFill>
                <a:srgbClr val="1FA0DA"/>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33" name="Graphic 27">
                <a:extLst>
                  <a:ext uri="{FF2B5EF4-FFF2-40B4-BE49-F238E27FC236}">
                    <a16:creationId xmlns:a16="http://schemas.microsoft.com/office/drawing/2014/main" id="{4D78CAE0-8364-C619-9291-4C907227E41E}"/>
                  </a:ext>
                </a:extLst>
              </p:cNvPr>
              <p:cNvSpPr/>
              <p:nvPr/>
            </p:nvSpPr>
            <p:spPr>
              <a:xfrm>
                <a:off x="-6" y="122196"/>
                <a:ext cx="407670" cy="92075"/>
              </a:xfrm>
              <a:custGeom>
                <a:avLst/>
                <a:gdLst/>
                <a:ahLst/>
                <a:cxnLst/>
                <a:rect l="l" t="t" r="r" b="b"/>
                <a:pathLst>
                  <a:path w="407670" h="92075">
                    <a:moveTo>
                      <a:pt x="86550" y="65697"/>
                    </a:moveTo>
                    <a:lnTo>
                      <a:pt x="69811" y="61277"/>
                    </a:lnTo>
                    <a:lnTo>
                      <a:pt x="59905" y="69850"/>
                    </a:lnTo>
                    <a:lnTo>
                      <a:pt x="48945" y="73888"/>
                    </a:lnTo>
                    <a:lnTo>
                      <a:pt x="37909" y="73291"/>
                    </a:lnTo>
                    <a:lnTo>
                      <a:pt x="27813" y="67957"/>
                    </a:lnTo>
                    <a:lnTo>
                      <a:pt x="21183" y="59105"/>
                    </a:lnTo>
                    <a:lnTo>
                      <a:pt x="18415" y="47993"/>
                    </a:lnTo>
                    <a:lnTo>
                      <a:pt x="19646" y="36487"/>
                    </a:lnTo>
                    <a:lnTo>
                      <a:pt x="24993" y="26454"/>
                    </a:lnTo>
                    <a:lnTo>
                      <a:pt x="34074" y="19596"/>
                    </a:lnTo>
                    <a:lnTo>
                      <a:pt x="44894" y="17589"/>
                    </a:lnTo>
                    <a:lnTo>
                      <a:pt x="56654" y="20396"/>
                    </a:lnTo>
                    <a:lnTo>
                      <a:pt x="68529" y="28054"/>
                    </a:lnTo>
                    <a:lnTo>
                      <a:pt x="85496" y="23495"/>
                    </a:lnTo>
                    <a:lnTo>
                      <a:pt x="76504" y="11531"/>
                    </a:lnTo>
                    <a:lnTo>
                      <a:pt x="63792" y="3517"/>
                    </a:lnTo>
                    <a:lnTo>
                      <a:pt x="48780" y="0"/>
                    </a:lnTo>
                    <a:lnTo>
                      <a:pt x="32969" y="1574"/>
                    </a:lnTo>
                    <a:lnTo>
                      <a:pt x="18592" y="8331"/>
                    </a:lnTo>
                    <a:lnTo>
                      <a:pt x="7886" y="19291"/>
                    </a:lnTo>
                    <a:lnTo>
                      <a:pt x="1473" y="33502"/>
                    </a:lnTo>
                    <a:lnTo>
                      <a:pt x="0" y="50025"/>
                    </a:lnTo>
                    <a:lnTo>
                      <a:pt x="3873" y="65443"/>
                    </a:lnTo>
                    <a:lnTo>
                      <a:pt x="12547" y="78193"/>
                    </a:lnTo>
                    <a:lnTo>
                      <a:pt x="25057" y="87274"/>
                    </a:lnTo>
                    <a:lnTo>
                      <a:pt x="40449" y="91706"/>
                    </a:lnTo>
                    <a:lnTo>
                      <a:pt x="55486" y="90881"/>
                    </a:lnTo>
                    <a:lnTo>
                      <a:pt x="69202" y="85725"/>
                    </a:lnTo>
                    <a:lnTo>
                      <a:pt x="80073" y="77050"/>
                    </a:lnTo>
                    <a:lnTo>
                      <a:pt x="86550" y="65697"/>
                    </a:lnTo>
                    <a:close/>
                  </a:path>
                  <a:path w="407670" h="92075">
                    <a:moveTo>
                      <a:pt x="248310" y="5041"/>
                    </a:moveTo>
                    <a:lnTo>
                      <a:pt x="247891" y="1981"/>
                    </a:lnTo>
                    <a:lnTo>
                      <a:pt x="230530" y="1981"/>
                    </a:lnTo>
                    <a:lnTo>
                      <a:pt x="230479" y="56045"/>
                    </a:lnTo>
                    <a:lnTo>
                      <a:pt x="230009" y="58445"/>
                    </a:lnTo>
                    <a:lnTo>
                      <a:pt x="227469" y="65659"/>
                    </a:lnTo>
                    <a:lnTo>
                      <a:pt x="223088" y="70967"/>
                    </a:lnTo>
                    <a:lnTo>
                      <a:pt x="217068" y="74244"/>
                    </a:lnTo>
                    <a:lnTo>
                      <a:pt x="209588" y="75349"/>
                    </a:lnTo>
                    <a:lnTo>
                      <a:pt x="202044" y="74231"/>
                    </a:lnTo>
                    <a:lnTo>
                      <a:pt x="188417" y="5054"/>
                    </a:lnTo>
                    <a:lnTo>
                      <a:pt x="188010" y="1790"/>
                    </a:lnTo>
                    <a:lnTo>
                      <a:pt x="171183" y="1790"/>
                    </a:lnTo>
                    <a:lnTo>
                      <a:pt x="170840" y="31254"/>
                    </a:lnTo>
                    <a:lnTo>
                      <a:pt x="174650" y="72720"/>
                    </a:lnTo>
                    <a:lnTo>
                      <a:pt x="207899" y="91973"/>
                    </a:lnTo>
                    <a:lnTo>
                      <a:pt x="211023" y="91973"/>
                    </a:lnTo>
                    <a:lnTo>
                      <a:pt x="247497" y="62217"/>
                    </a:lnTo>
                    <a:lnTo>
                      <a:pt x="248285" y="55651"/>
                    </a:lnTo>
                    <a:lnTo>
                      <a:pt x="248310" y="5041"/>
                    </a:lnTo>
                    <a:close/>
                  </a:path>
                  <a:path w="407670" h="92075">
                    <a:moveTo>
                      <a:pt x="329971" y="54673"/>
                    </a:moveTo>
                    <a:lnTo>
                      <a:pt x="324980" y="47739"/>
                    </a:lnTo>
                    <a:lnTo>
                      <a:pt x="310438" y="40665"/>
                    </a:lnTo>
                    <a:lnTo>
                      <a:pt x="304126" y="38608"/>
                    </a:lnTo>
                    <a:lnTo>
                      <a:pt x="289928" y="33058"/>
                    </a:lnTo>
                    <a:lnTo>
                      <a:pt x="283159" y="29743"/>
                    </a:lnTo>
                    <a:lnTo>
                      <a:pt x="281063" y="27419"/>
                    </a:lnTo>
                    <a:lnTo>
                      <a:pt x="281825" y="20370"/>
                    </a:lnTo>
                    <a:lnTo>
                      <a:pt x="283921" y="18249"/>
                    </a:lnTo>
                    <a:lnTo>
                      <a:pt x="286918" y="16878"/>
                    </a:lnTo>
                    <a:lnTo>
                      <a:pt x="293725" y="15265"/>
                    </a:lnTo>
                    <a:lnTo>
                      <a:pt x="300443" y="16294"/>
                    </a:lnTo>
                    <a:lnTo>
                      <a:pt x="306336" y="19685"/>
                    </a:lnTo>
                    <a:lnTo>
                      <a:pt x="310680" y="25196"/>
                    </a:lnTo>
                    <a:lnTo>
                      <a:pt x="312318" y="28663"/>
                    </a:lnTo>
                    <a:lnTo>
                      <a:pt x="328828" y="24053"/>
                    </a:lnTo>
                    <a:lnTo>
                      <a:pt x="319087" y="8496"/>
                    </a:lnTo>
                    <a:lnTo>
                      <a:pt x="303733" y="914"/>
                    </a:lnTo>
                    <a:lnTo>
                      <a:pt x="286740" y="800"/>
                    </a:lnTo>
                    <a:lnTo>
                      <a:pt x="272059" y="7683"/>
                    </a:lnTo>
                    <a:lnTo>
                      <a:pt x="264769" y="17195"/>
                    </a:lnTo>
                    <a:lnTo>
                      <a:pt x="263067" y="27698"/>
                    </a:lnTo>
                    <a:lnTo>
                      <a:pt x="266852" y="37630"/>
                    </a:lnTo>
                    <a:lnTo>
                      <a:pt x="275958" y="45427"/>
                    </a:lnTo>
                    <a:lnTo>
                      <a:pt x="281381" y="48298"/>
                    </a:lnTo>
                    <a:lnTo>
                      <a:pt x="287401" y="50050"/>
                    </a:lnTo>
                    <a:lnTo>
                      <a:pt x="297345" y="54051"/>
                    </a:lnTo>
                    <a:lnTo>
                      <a:pt x="301637" y="55562"/>
                    </a:lnTo>
                    <a:lnTo>
                      <a:pt x="309295" y="59486"/>
                    </a:lnTo>
                    <a:lnTo>
                      <a:pt x="312000" y="62407"/>
                    </a:lnTo>
                    <a:lnTo>
                      <a:pt x="310527" y="71437"/>
                    </a:lnTo>
                    <a:lnTo>
                      <a:pt x="307365" y="73596"/>
                    </a:lnTo>
                    <a:lnTo>
                      <a:pt x="303415" y="74879"/>
                    </a:lnTo>
                    <a:lnTo>
                      <a:pt x="296341" y="75844"/>
                    </a:lnTo>
                    <a:lnTo>
                      <a:pt x="289483" y="74383"/>
                    </a:lnTo>
                    <a:lnTo>
                      <a:pt x="283502" y="70751"/>
                    </a:lnTo>
                    <a:lnTo>
                      <a:pt x="279019" y="65189"/>
                    </a:lnTo>
                    <a:lnTo>
                      <a:pt x="276809" y="60629"/>
                    </a:lnTo>
                    <a:lnTo>
                      <a:pt x="260210" y="65227"/>
                    </a:lnTo>
                    <a:lnTo>
                      <a:pt x="270052" y="82207"/>
                    </a:lnTo>
                    <a:lnTo>
                      <a:pt x="285051" y="90525"/>
                    </a:lnTo>
                    <a:lnTo>
                      <a:pt x="301625" y="91694"/>
                    </a:lnTo>
                    <a:lnTo>
                      <a:pt x="316242" y="87198"/>
                    </a:lnTo>
                    <a:lnTo>
                      <a:pt x="322122" y="83070"/>
                    </a:lnTo>
                    <a:lnTo>
                      <a:pt x="326402" y="77939"/>
                    </a:lnTo>
                    <a:lnTo>
                      <a:pt x="329031" y="71805"/>
                    </a:lnTo>
                    <a:lnTo>
                      <a:pt x="329933" y="64630"/>
                    </a:lnTo>
                    <a:lnTo>
                      <a:pt x="329971" y="54673"/>
                    </a:lnTo>
                    <a:close/>
                  </a:path>
                  <a:path w="407670" h="92075">
                    <a:moveTo>
                      <a:pt x="407466" y="2095"/>
                    </a:moveTo>
                    <a:lnTo>
                      <a:pt x="334924" y="2095"/>
                    </a:lnTo>
                    <a:lnTo>
                      <a:pt x="334924" y="18402"/>
                    </a:lnTo>
                    <a:lnTo>
                      <a:pt x="362102" y="18402"/>
                    </a:lnTo>
                    <a:lnTo>
                      <a:pt x="362102" y="89954"/>
                    </a:lnTo>
                    <a:lnTo>
                      <a:pt x="379768" y="89954"/>
                    </a:lnTo>
                    <a:lnTo>
                      <a:pt x="379768" y="18389"/>
                    </a:lnTo>
                    <a:lnTo>
                      <a:pt x="407466" y="18389"/>
                    </a:lnTo>
                    <a:lnTo>
                      <a:pt x="407466" y="2095"/>
                    </a:lnTo>
                    <a:close/>
                  </a:path>
                </a:pathLst>
              </a:custGeom>
              <a:solidFill>
                <a:srgbClr val="090909"/>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34" name="Graphic 28">
                <a:extLst>
                  <a:ext uri="{FF2B5EF4-FFF2-40B4-BE49-F238E27FC236}">
                    <a16:creationId xmlns:a16="http://schemas.microsoft.com/office/drawing/2014/main" id="{6FFFE650-87DE-2D6A-8E5A-08D21AE35BE3}"/>
                  </a:ext>
                </a:extLst>
              </p:cNvPr>
              <p:cNvSpPr/>
              <p:nvPr/>
            </p:nvSpPr>
            <p:spPr>
              <a:xfrm>
                <a:off x="332740" y="267"/>
                <a:ext cx="72390" cy="88265"/>
              </a:xfrm>
              <a:custGeom>
                <a:avLst/>
                <a:gdLst/>
                <a:ahLst/>
                <a:cxnLst/>
                <a:rect l="l" t="t" r="r" b="b"/>
                <a:pathLst>
                  <a:path w="72390" h="88265">
                    <a:moveTo>
                      <a:pt x="72136" y="0"/>
                    </a:moveTo>
                    <a:lnTo>
                      <a:pt x="0" y="0"/>
                    </a:lnTo>
                    <a:lnTo>
                      <a:pt x="0" y="16040"/>
                    </a:lnTo>
                    <a:lnTo>
                      <a:pt x="26962" y="16040"/>
                    </a:lnTo>
                    <a:lnTo>
                      <a:pt x="26962" y="87693"/>
                    </a:lnTo>
                    <a:lnTo>
                      <a:pt x="45059" y="87693"/>
                    </a:lnTo>
                    <a:lnTo>
                      <a:pt x="45059" y="15887"/>
                    </a:lnTo>
                    <a:lnTo>
                      <a:pt x="72136" y="15887"/>
                    </a:lnTo>
                    <a:lnTo>
                      <a:pt x="72136" y="0"/>
                    </a:lnTo>
                    <a:close/>
                  </a:path>
                </a:pathLst>
              </a:custGeom>
              <a:solidFill>
                <a:srgbClr val="1FA0DA"/>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36" name="Graphic 29">
                <a:extLst>
                  <a:ext uri="{FF2B5EF4-FFF2-40B4-BE49-F238E27FC236}">
                    <a16:creationId xmlns:a16="http://schemas.microsoft.com/office/drawing/2014/main" id="{F2590D01-4706-705B-F6F8-13B3336D6EB8}"/>
                  </a:ext>
                </a:extLst>
              </p:cNvPr>
              <p:cNvSpPr/>
              <p:nvPr/>
            </p:nvSpPr>
            <p:spPr>
              <a:xfrm>
                <a:off x="99923" y="124103"/>
                <a:ext cx="60960" cy="88265"/>
              </a:xfrm>
              <a:custGeom>
                <a:avLst/>
                <a:gdLst/>
                <a:ahLst/>
                <a:cxnLst/>
                <a:rect l="l" t="t" r="r" b="b"/>
                <a:pathLst>
                  <a:path w="60960" h="88265">
                    <a:moveTo>
                      <a:pt x="17551" y="0"/>
                    </a:moveTo>
                    <a:lnTo>
                      <a:pt x="0" y="0"/>
                    </a:lnTo>
                    <a:lnTo>
                      <a:pt x="0" y="87998"/>
                    </a:lnTo>
                    <a:lnTo>
                      <a:pt x="60718" y="87998"/>
                    </a:lnTo>
                    <a:lnTo>
                      <a:pt x="60718" y="71424"/>
                    </a:lnTo>
                    <a:lnTo>
                      <a:pt x="17551" y="71424"/>
                    </a:lnTo>
                    <a:lnTo>
                      <a:pt x="17551" y="0"/>
                    </a:lnTo>
                    <a:close/>
                  </a:path>
                </a:pathLst>
              </a:custGeom>
              <a:solidFill>
                <a:srgbClr val="090909"/>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38" name="Graphic 30">
                <a:extLst>
                  <a:ext uri="{FF2B5EF4-FFF2-40B4-BE49-F238E27FC236}">
                    <a16:creationId xmlns:a16="http://schemas.microsoft.com/office/drawing/2014/main" id="{D9793F6A-E196-60CD-F32E-C5328F83E7B8}"/>
                  </a:ext>
                </a:extLst>
              </p:cNvPr>
              <p:cNvSpPr/>
              <p:nvPr/>
            </p:nvSpPr>
            <p:spPr>
              <a:xfrm>
                <a:off x="278163" y="0"/>
                <a:ext cx="60960" cy="87630"/>
              </a:xfrm>
              <a:custGeom>
                <a:avLst/>
                <a:gdLst/>
                <a:ahLst/>
                <a:cxnLst/>
                <a:rect l="l" t="t" r="r" b="b"/>
                <a:pathLst>
                  <a:path w="60960" h="87630">
                    <a:moveTo>
                      <a:pt x="17132" y="0"/>
                    </a:moveTo>
                    <a:lnTo>
                      <a:pt x="0" y="0"/>
                    </a:lnTo>
                    <a:lnTo>
                      <a:pt x="0" y="87553"/>
                    </a:lnTo>
                    <a:lnTo>
                      <a:pt x="60756" y="87553"/>
                    </a:lnTo>
                    <a:lnTo>
                      <a:pt x="60756" y="71424"/>
                    </a:lnTo>
                    <a:lnTo>
                      <a:pt x="17132" y="71424"/>
                    </a:lnTo>
                    <a:lnTo>
                      <a:pt x="17132" y="0"/>
                    </a:lnTo>
                    <a:close/>
                  </a:path>
                </a:pathLst>
              </a:custGeom>
              <a:solidFill>
                <a:srgbClr val="1FA0DA"/>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sp>
            <p:nvSpPr>
              <p:cNvPr id="40" name="Graphic 31">
                <a:extLst>
                  <a:ext uri="{FF2B5EF4-FFF2-40B4-BE49-F238E27FC236}">
                    <a16:creationId xmlns:a16="http://schemas.microsoft.com/office/drawing/2014/main" id="{1B842875-79B9-89DC-B358-BA0ACD0BADAD}"/>
                  </a:ext>
                </a:extLst>
              </p:cNvPr>
              <p:cNvSpPr/>
              <p:nvPr/>
            </p:nvSpPr>
            <p:spPr>
              <a:xfrm>
                <a:off x="206584" y="26629"/>
                <a:ext cx="342900" cy="139700"/>
              </a:xfrm>
              <a:custGeom>
                <a:avLst/>
                <a:gdLst/>
                <a:ahLst/>
                <a:cxnLst/>
                <a:rect l="l" t="t" r="r" b="b"/>
                <a:pathLst>
                  <a:path w="342900" h="139700">
                    <a:moveTo>
                      <a:pt x="27825" y="29692"/>
                    </a:moveTo>
                    <a:lnTo>
                      <a:pt x="13881" y="0"/>
                    </a:lnTo>
                    <a:lnTo>
                      <a:pt x="0" y="29692"/>
                    </a:lnTo>
                    <a:lnTo>
                      <a:pt x="27825" y="29692"/>
                    </a:lnTo>
                    <a:close/>
                  </a:path>
                  <a:path w="342900" h="139700">
                    <a:moveTo>
                      <a:pt x="342633" y="131978"/>
                    </a:moveTo>
                    <a:lnTo>
                      <a:pt x="342430" y="120637"/>
                    </a:lnTo>
                    <a:lnTo>
                      <a:pt x="339178" y="115976"/>
                    </a:lnTo>
                    <a:lnTo>
                      <a:pt x="327012" y="112991"/>
                    </a:lnTo>
                    <a:lnTo>
                      <a:pt x="320065" y="113703"/>
                    </a:lnTo>
                    <a:lnTo>
                      <a:pt x="313042" y="113893"/>
                    </a:lnTo>
                    <a:lnTo>
                      <a:pt x="313042" y="139433"/>
                    </a:lnTo>
                    <a:lnTo>
                      <a:pt x="320319" y="138988"/>
                    </a:lnTo>
                    <a:lnTo>
                      <a:pt x="327139" y="139141"/>
                    </a:lnTo>
                    <a:lnTo>
                      <a:pt x="339547" y="136994"/>
                    </a:lnTo>
                    <a:lnTo>
                      <a:pt x="342633" y="131978"/>
                    </a:lnTo>
                    <a:close/>
                  </a:path>
                </a:pathLst>
              </a:custGeom>
              <a:solidFill>
                <a:srgbClr val="FDFEFF"/>
              </a:solidFill>
            </p:spPr>
            <p:txBody>
              <a:bodyPr wrap="square" lIns="0" tIns="0" rIns="0" bIns="0">
                <a:prstTxWarp prst="textNoShape">
                  <a:avLst/>
                </a:prstTxWarp>
                <a:noAutofit/>
              </a:bodyPr>
              <a:lstStyle/>
              <a:p>
                <a:endParaRPr lang="es-CO" noProof="0" dirty="0">
                  <a:latin typeface="Arial" panose="020B0604020202020204" pitchFamily="34" charset="0"/>
                </a:endParaRPr>
              </a:p>
            </p:txBody>
          </p:sp>
        </p:grpSp>
        <p:pic>
          <p:nvPicPr>
            <p:cNvPr id="25" name="Image 32">
              <a:extLst>
                <a:ext uri="{FF2B5EF4-FFF2-40B4-BE49-F238E27FC236}">
                  <a16:creationId xmlns:a16="http://schemas.microsoft.com/office/drawing/2014/main" id="{6EE3089A-49E1-97D8-2C53-D720302E6BA8}"/>
                </a:ext>
              </a:extLst>
            </p:cNvPr>
            <p:cNvPicPr>
              <a:picLocks/>
            </p:cNvPicPr>
            <p:nvPr/>
          </p:nvPicPr>
          <p:blipFill>
            <a:blip r:embed="rId6" cstate="print"/>
            <a:stretch>
              <a:fillRect/>
            </a:stretch>
          </p:blipFill>
          <p:spPr>
            <a:xfrm>
              <a:off x="5121785" y="6180774"/>
              <a:ext cx="470535" cy="471170"/>
            </a:xfrm>
            <a:prstGeom prst="rect">
              <a:avLst/>
            </a:prstGeom>
          </p:spPr>
        </p:pic>
      </p:grpSp>
      <p:sp>
        <p:nvSpPr>
          <p:cNvPr id="7" name="Rectangle 6">
            <a:extLst>
              <a:ext uri="{FF2B5EF4-FFF2-40B4-BE49-F238E27FC236}">
                <a16:creationId xmlns:a16="http://schemas.microsoft.com/office/drawing/2014/main" id="{1FD5D6E0-9B56-2A2D-8C57-A96406478958}"/>
              </a:ext>
            </a:extLst>
          </p:cNvPr>
          <p:cNvSpPr/>
          <p:nvPr/>
        </p:nvSpPr>
        <p:spPr>
          <a:xfrm>
            <a:off x="11538449" y="6279542"/>
            <a:ext cx="638805" cy="493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CO" noProof="0" dirty="0"/>
          </a:p>
        </p:txBody>
      </p:sp>
    </p:spTree>
    <p:extLst>
      <p:ext uri="{BB962C8B-B14F-4D97-AF65-F5344CB8AC3E}">
        <p14:creationId xmlns:p14="http://schemas.microsoft.com/office/powerpoint/2010/main" val="1393477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52" name="Google Shape;1652;p193"/>
          <p:cNvSpPr txBox="1"/>
          <p:nvPr/>
        </p:nvSpPr>
        <p:spPr>
          <a:xfrm>
            <a:off x="8437944" y="1307217"/>
            <a:ext cx="3379378" cy="2499861"/>
          </a:xfrm>
          <a:prstGeom prst="rect">
            <a:avLst/>
          </a:prstGeom>
          <a:solidFill>
            <a:schemeClr val="accent1"/>
          </a:solidFill>
          <a:ln>
            <a:noFill/>
          </a:ln>
        </p:spPr>
        <p:txBody>
          <a:bodyPr spcFirstLastPara="1" wrap="square" lIns="121900" tIns="60933" rIns="121900" bIns="60933" anchor="t" anchorCtr="0">
            <a:spAutoFit/>
          </a:bodyPr>
          <a:lstStyle/>
          <a:p>
            <a:pPr>
              <a:lnSpc>
                <a:spcPct val="108000"/>
              </a:lnSpc>
              <a:spcAft>
                <a:spcPts val="800"/>
              </a:spcAft>
              <a:defRPr sz="1867" b="1">
                <a:solidFill>
                  <a:schemeClr val="accent3"/>
                </a:solidFill>
                <a:latin typeface="Arial"/>
                <a:ea typeface="Arial"/>
                <a:cs typeface="Arial"/>
                <a:sym typeface="Arial"/>
              </a:defRPr>
            </a:pPr>
            <a:r>
              <a:rPr lang="es-CO" noProof="0" dirty="0"/>
              <a:t>IMPORTANTE</a:t>
            </a:r>
            <a:endParaRPr lang="es-CO" sz="2000" noProof="0" dirty="0">
              <a:solidFill>
                <a:schemeClr val="accent3"/>
              </a:solidFill>
              <a:latin typeface="Arial" panose="020B0604020202020204" pitchFamily="34" charset="0"/>
            </a:endParaRPr>
          </a:p>
          <a:p>
            <a:pPr>
              <a:lnSpc>
                <a:spcPct val="108000"/>
              </a:lnSpc>
              <a:spcAft>
                <a:spcPts val="800"/>
              </a:spcAft>
              <a:defRPr>
                <a:solidFill>
                  <a:schemeClr val="bg1"/>
                </a:solidFill>
                <a:latin typeface="Arial"/>
                <a:ea typeface="Arial"/>
                <a:cs typeface="Arial"/>
                <a:sym typeface="Arial"/>
              </a:defRPr>
            </a:pPr>
            <a:r>
              <a:rPr lang="es-CO" sz="1600" noProof="0" dirty="0"/>
              <a:t>Hacer una exploración interna con espéculo es algo muy delicado y solo debe realizarse si ha habido penetración vaginal con las siguientes indicaciones: hemorragia, dolor, flujo maloliente o a petición de la sobreviviente</a:t>
            </a:r>
            <a:endParaRPr lang="es-CO" sz="1600" noProof="0" dirty="0">
              <a:solidFill>
                <a:schemeClr val="bg1"/>
              </a:solidFill>
              <a:latin typeface="Arial"/>
              <a:ea typeface="Arial"/>
              <a:cs typeface="Arial"/>
              <a:sym typeface="Arial"/>
            </a:endParaRPr>
          </a:p>
        </p:txBody>
      </p:sp>
      <p:sp>
        <p:nvSpPr>
          <p:cNvPr id="1653" name="Google Shape;1653;p193"/>
          <p:cNvSpPr txBox="1"/>
          <p:nvPr/>
        </p:nvSpPr>
        <p:spPr>
          <a:xfrm>
            <a:off x="497711" y="1143000"/>
            <a:ext cx="7937031" cy="4938926"/>
          </a:xfrm>
          <a:prstGeom prst="rect">
            <a:avLst/>
          </a:prstGeom>
          <a:noFill/>
          <a:ln>
            <a:noFill/>
          </a:ln>
        </p:spPr>
        <p:txBody>
          <a:bodyPr spcFirstLastPara="1" wrap="square" lIns="121900" tIns="60933" rIns="121900" bIns="60933" anchor="t" anchorCtr="0">
            <a:spAutoFit/>
          </a:bodyPr>
          <a:lstStyle/>
          <a:p>
            <a:pPr>
              <a:lnSpc>
                <a:spcPct val="108000"/>
              </a:lnSpc>
              <a:spcAft>
                <a:spcPts val="600"/>
              </a:spcAft>
              <a:defRPr sz="2200" b="1">
                <a:solidFill>
                  <a:schemeClr val="accent2"/>
                </a:solidFill>
                <a:latin typeface="Arial"/>
                <a:ea typeface="Arial"/>
                <a:cs typeface="Arial"/>
                <a:sym typeface="Arial"/>
              </a:defRPr>
            </a:pPr>
            <a:r>
              <a:rPr lang="es-CO" noProof="0" dirty="0"/>
              <a:t>Pasos para la exploración vaginal y cervicouterina</a:t>
            </a:r>
            <a:endParaRPr lang="es-CO" sz="2200" b="1" noProof="0" dirty="0">
              <a:solidFill>
                <a:schemeClr val="accent2"/>
              </a:solidFill>
              <a:latin typeface="Arial"/>
              <a:ea typeface="Arial"/>
              <a:cs typeface="Arial"/>
              <a:sym typeface="Arial"/>
            </a:endParaRPr>
          </a:p>
          <a:p>
            <a:pPr lvl="1">
              <a:lnSpc>
                <a:spcPct val="108000"/>
              </a:lnSpc>
              <a:spcAft>
                <a:spcPts val="600"/>
              </a:spcAft>
              <a:buClr>
                <a:srgbClr val="000000"/>
              </a:buClr>
              <a:buSzPct val="100000"/>
              <a:defRPr sz="1700">
                <a:solidFill>
                  <a:srgbClr val="000000"/>
                </a:solidFill>
                <a:latin typeface="Arial"/>
                <a:ea typeface="Arial"/>
                <a:cs typeface="Arial"/>
                <a:sym typeface="Arial"/>
              </a:defRPr>
            </a:pPr>
            <a:r>
              <a:rPr lang="es-CO" sz="1600" noProof="0" dirty="0"/>
              <a:t>Tras la exploración visual de los genitales externos, repita la información sobre lo que implicará una exploración interna y pida que se vuelva a confirmar verbalmente el consentimiento para continuar. Recuerde a la sobreviviente que puede solicitar una pausa o que nos detengamos en cualquier momento.  </a:t>
            </a:r>
            <a:endParaRPr lang="es-CO" sz="1600" noProof="0" dirty="0">
              <a:latin typeface="Arial" panose="020B0604020202020204" pitchFamily="34" charset="0"/>
            </a:endParaRPr>
          </a:p>
          <a:p>
            <a:pPr lvl="1">
              <a:lnSpc>
                <a:spcPct val="108000"/>
              </a:lnSpc>
              <a:spcAft>
                <a:spcPts val="600"/>
              </a:spcAft>
              <a:buClr>
                <a:srgbClr val="000000"/>
              </a:buClr>
              <a:buSzPct val="100000"/>
              <a:defRPr sz="1700">
                <a:solidFill>
                  <a:srgbClr val="000000"/>
                </a:solidFill>
                <a:latin typeface="Arial"/>
                <a:ea typeface="Arial"/>
                <a:cs typeface="Arial"/>
                <a:sym typeface="Arial"/>
              </a:defRPr>
            </a:pPr>
            <a:r>
              <a:rPr lang="es-CO" sz="1600" noProof="0" dirty="0"/>
              <a:t>Inserte despacio un espéculo, preferiblemente tibio, lubricado con agua o solución salina normal. No se recomienda el uso de lubricantes, ya que pueden interferir en la recopilación de muestras.  </a:t>
            </a:r>
            <a:endParaRPr lang="es-CO" sz="1600" noProof="0" dirty="0">
              <a:solidFill>
                <a:srgbClr val="000000"/>
              </a:solidFill>
              <a:latin typeface="Arial"/>
              <a:ea typeface="Arial"/>
              <a:cs typeface="Arial"/>
              <a:sym typeface="Arial"/>
            </a:endParaRPr>
          </a:p>
          <a:p>
            <a:pPr lvl="1">
              <a:lnSpc>
                <a:spcPct val="108000"/>
              </a:lnSpc>
              <a:spcAft>
                <a:spcPts val="600"/>
              </a:spcAft>
              <a:buClr>
                <a:srgbClr val="000000"/>
              </a:buClr>
              <a:buSzPct val="100000"/>
              <a:defRPr sz="1700">
                <a:solidFill>
                  <a:srgbClr val="000000"/>
                </a:solidFill>
                <a:latin typeface="Arial"/>
                <a:ea typeface="Arial"/>
                <a:cs typeface="Arial"/>
                <a:sym typeface="Arial"/>
              </a:defRPr>
            </a:pPr>
            <a:r>
              <a:rPr lang="es-CO" sz="1600" noProof="0" dirty="0"/>
              <a:t>Con una buena iluminación, inspeccione el cuello uterino, luego el fórnix posterior y la mucosa vaginal en busca de traumatismos, hemorragias y signos de infección.</a:t>
            </a:r>
            <a:endParaRPr lang="es-CO" sz="1600" noProof="0" dirty="0">
              <a:solidFill>
                <a:srgbClr val="000000"/>
              </a:solidFill>
              <a:latin typeface="Arial"/>
              <a:ea typeface="Arial"/>
              <a:cs typeface="Arial"/>
              <a:sym typeface="Arial"/>
            </a:endParaRPr>
          </a:p>
          <a:p>
            <a:pPr lvl="1">
              <a:lnSpc>
                <a:spcPct val="108000"/>
              </a:lnSpc>
              <a:spcAft>
                <a:spcPts val="600"/>
              </a:spcAft>
              <a:buClr>
                <a:srgbClr val="000000"/>
              </a:buClr>
              <a:buSzPct val="100000"/>
              <a:defRPr sz="1700">
                <a:solidFill>
                  <a:srgbClr val="000000"/>
                </a:solidFill>
                <a:latin typeface="Arial"/>
                <a:ea typeface="Arial"/>
                <a:cs typeface="Arial"/>
                <a:sym typeface="Arial"/>
              </a:defRPr>
            </a:pPr>
            <a:r>
              <a:rPr lang="es-CO" sz="1600" noProof="0" dirty="0"/>
              <a:t>Si se recogen pruebas forenses, tome hisopos y recoja secreciones vaginales de acuerdo con el protocolo local de recopilación de pruebas.</a:t>
            </a:r>
            <a:endParaRPr lang="es-CO" sz="1600" noProof="0" dirty="0">
              <a:solidFill>
                <a:srgbClr val="000000"/>
              </a:solidFill>
              <a:latin typeface="Arial"/>
              <a:ea typeface="Arial"/>
              <a:cs typeface="Arial"/>
              <a:sym typeface="Arial"/>
            </a:endParaRPr>
          </a:p>
          <a:p>
            <a:pPr lvl="1">
              <a:lnSpc>
                <a:spcPct val="108000"/>
              </a:lnSpc>
              <a:spcAft>
                <a:spcPts val="600"/>
              </a:spcAft>
              <a:buClr>
                <a:srgbClr val="000000"/>
              </a:buClr>
              <a:buSzPct val="100000"/>
              <a:defRPr sz="1700">
                <a:solidFill>
                  <a:srgbClr val="000000"/>
                </a:solidFill>
                <a:latin typeface="Arial"/>
                <a:ea typeface="Arial"/>
                <a:cs typeface="Arial"/>
                <a:sym typeface="Arial"/>
              </a:defRPr>
            </a:pPr>
            <a:r>
              <a:rPr lang="es-CO" sz="1600" noProof="0" dirty="0"/>
              <a:t>Si la anamnesis y los hallazgos de la exploración hasta el momento lo indican, haga una exploración bimanual y palpe el cuello uterino, el útero y los anejos, buscando signos de traumatismo abdominal, embarazo o infección.</a:t>
            </a:r>
            <a:endParaRPr lang="es-CO" sz="1600" noProof="0" dirty="0">
              <a:solidFill>
                <a:srgbClr val="000000"/>
              </a:solidFill>
              <a:latin typeface="Arial"/>
              <a:ea typeface="Arial"/>
              <a:cs typeface="Arial"/>
              <a:sym typeface="Arial"/>
            </a:endParaRPr>
          </a:p>
        </p:txBody>
      </p:sp>
      <p:sp>
        <p:nvSpPr>
          <p:cNvPr id="1654" name="Google Shape;1654;p193"/>
          <p:cNvSpPr/>
          <p:nvPr/>
        </p:nvSpPr>
        <p:spPr>
          <a:xfrm>
            <a:off x="7853825" y="3897920"/>
            <a:ext cx="3966699" cy="1817080"/>
          </a:xfrm>
          <a:prstGeom prst="rect">
            <a:avLst/>
          </a:prstGeom>
          <a:noFill/>
          <a:ln>
            <a:noFill/>
          </a:ln>
        </p:spPr>
        <p:txBody>
          <a:bodyPr/>
          <a:lstStyle/>
          <a:p>
            <a:endParaRPr lang="es-CO" sz="2400" noProof="0" dirty="0">
              <a:latin typeface="Arial" panose="020B0604020202020204" pitchFamily="34" charset="0"/>
            </a:endParaRPr>
          </a:p>
        </p:txBody>
      </p:sp>
      <p:pic>
        <p:nvPicPr>
          <p:cNvPr id="10" name="Picture 9">
            <a:extLst>
              <a:ext uri="{FF2B5EF4-FFF2-40B4-BE49-F238E27FC236}">
                <a16:creationId xmlns:a16="http://schemas.microsoft.com/office/drawing/2014/main" id="{2CED017B-2D30-2653-D007-A72C642E7841}"/>
              </a:ext>
            </a:extLst>
          </p:cNvPr>
          <p:cNvPicPr>
            <a:picLocks noChangeAspect="1"/>
          </p:cNvPicPr>
          <p:nvPr/>
        </p:nvPicPr>
        <p:blipFill>
          <a:blip r:embed="rId3"/>
          <a:stretch>
            <a:fillRect/>
          </a:stretch>
        </p:blipFill>
        <p:spPr>
          <a:xfrm>
            <a:off x="8437944" y="4463512"/>
            <a:ext cx="3382579" cy="1549504"/>
          </a:xfrm>
          <a:prstGeom prst="rect">
            <a:avLst/>
          </a:prstGeom>
        </p:spPr>
      </p:pic>
      <p:sp>
        <p:nvSpPr>
          <p:cNvPr id="4" name="Google Shape;1635;p192">
            <a:extLst>
              <a:ext uri="{FF2B5EF4-FFF2-40B4-BE49-F238E27FC236}">
                <a16:creationId xmlns:a16="http://schemas.microsoft.com/office/drawing/2014/main" id="{26625C1E-9CBC-64B3-6BF2-DA3DC9F251F0}"/>
              </a:ext>
            </a:extLst>
          </p:cNvPr>
          <p:cNvSpPr txBox="1"/>
          <p:nvPr/>
        </p:nvSpPr>
        <p:spPr>
          <a:xfrm>
            <a:off x="0" y="0"/>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Exploración clínica de los genitales</a:t>
            </a:r>
          </a:p>
        </p:txBody>
      </p:sp>
      <p:grpSp>
        <p:nvGrpSpPr>
          <p:cNvPr id="3" name="Group 2">
            <a:extLst>
              <a:ext uri="{FF2B5EF4-FFF2-40B4-BE49-F238E27FC236}">
                <a16:creationId xmlns:a16="http://schemas.microsoft.com/office/drawing/2014/main" id="{457E83FC-8411-736B-E3CF-C682E8009688}"/>
              </a:ext>
            </a:extLst>
          </p:cNvPr>
          <p:cNvGrpSpPr>
            <a:grpSpLocks noChangeAspect="1"/>
          </p:cNvGrpSpPr>
          <p:nvPr/>
        </p:nvGrpSpPr>
        <p:grpSpPr>
          <a:xfrm>
            <a:off x="367389" y="1634720"/>
            <a:ext cx="580069" cy="580069"/>
            <a:chOff x="1045653" y="2435838"/>
            <a:chExt cx="720000" cy="720000"/>
          </a:xfrm>
        </p:grpSpPr>
        <p:sp>
          <p:nvSpPr>
            <p:cNvPr id="5" name="Oval 4">
              <a:extLst>
                <a:ext uri="{FF2B5EF4-FFF2-40B4-BE49-F238E27FC236}">
                  <a16:creationId xmlns:a16="http://schemas.microsoft.com/office/drawing/2014/main" id="{C5A8A8D1-3BAD-C07B-2E64-F9F39BF0143A}"/>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6" name="TextBox 5">
              <a:extLst>
                <a:ext uri="{FF2B5EF4-FFF2-40B4-BE49-F238E27FC236}">
                  <a16:creationId xmlns:a16="http://schemas.microsoft.com/office/drawing/2014/main" id="{FE45FF75-FC57-8299-3E74-F7C91C0B676E}"/>
                </a:ext>
              </a:extLst>
            </p:cNvPr>
            <p:cNvSpPr txBox="1"/>
            <p:nvPr/>
          </p:nvSpPr>
          <p:spPr>
            <a:xfrm>
              <a:off x="1045653" y="2526979"/>
              <a:ext cx="720000" cy="534831"/>
            </a:xfrm>
            <a:prstGeom prst="rect">
              <a:avLst/>
            </a:prstGeom>
            <a:noFill/>
          </p:spPr>
          <p:txBody>
            <a:bodyPr wrap="square">
              <a:spAutoFit/>
            </a:bodyPr>
            <a:lstStyle/>
            <a:p>
              <a:pPr algn="ctr">
                <a:defRPr sz="2200" b="1">
                  <a:solidFill>
                    <a:schemeClr val="accent2"/>
                  </a:solidFill>
                  <a:latin typeface="Arial" panose="020B0604020202020204" pitchFamily="34" charset="0"/>
                  <a:cs typeface="Arial" panose="020B0604020202020204" pitchFamily="34" charset="0"/>
                </a:defRPr>
              </a:pPr>
              <a:r>
                <a:rPr lang="es-CO" noProof="0" dirty="0"/>
                <a:t>1</a:t>
              </a:r>
            </a:p>
          </p:txBody>
        </p:sp>
      </p:grpSp>
      <p:grpSp>
        <p:nvGrpSpPr>
          <p:cNvPr id="17" name="Group 16">
            <a:extLst>
              <a:ext uri="{FF2B5EF4-FFF2-40B4-BE49-F238E27FC236}">
                <a16:creationId xmlns:a16="http://schemas.microsoft.com/office/drawing/2014/main" id="{B7CD4BD0-3A4E-158B-D272-9A92A29B8462}"/>
              </a:ext>
            </a:extLst>
          </p:cNvPr>
          <p:cNvGrpSpPr>
            <a:grpSpLocks noChangeAspect="1"/>
          </p:cNvGrpSpPr>
          <p:nvPr/>
        </p:nvGrpSpPr>
        <p:grpSpPr>
          <a:xfrm>
            <a:off x="367386" y="2780633"/>
            <a:ext cx="580069" cy="580069"/>
            <a:chOff x="1045653" y="2435838"/>
            <a:chExt cx="720000" cy="720000"/>
          </a:xfrm>
        </p:grpSpPr>
        <p:sp>
          <p:nvSpPr>
            <p:cNvPr id="18" name="Oval 17">
              <a:extLst>
                <a:ext uri="{FF2B5EF4-FFF2-40B4-BE49-F238E27FC236}">
                  <a16:creationId xmlns:a16="http://schemas.microsoft.com/office/drawing/2014/main" id="{C4CF6D0B-5E4C-4051-E47C-0386E0F8D903}"/>
                </a:ext>
              </a:extLst>
            </p:cNvPr>
            <p:cNvSpPr/>
            <p:nvPr/>
          </p:nvSpPr>
          <p:spPr>
            <a:xfrm>
              <a:off x="1045653" y="2435838"/>
              <a:ext cx="720000" cy="720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19" name="TextBox 18">
              <a:extLst>
                <a:ext uri="{FF2B5EF4-FFF2-40B4-BE49-F238E27FC236}">
                  <a16:creationId xmlns:a16="http://schemas.microsoft.com/office/drawing/2014/main" id="{032282F5-52FD-6CB6-3694-268B08563ED3}"/>
                </a:ext>
              </a:extLst>
            </p:cNvPr>
            <p:cNvSpPr txBox="1"/>
            <p:nvPr/>
          </p:nvSpPr>
          <p:spPr>
            <a:xfrm>
              <a:off x="1045653" y="2526979"/>
              <a:ext cx="720000" cy="534831"/>
            </a:xfrm>
            <a:prstGeom prst="rect">
              <a:avLst/>
            </a:prstGeom>
            <a:noFill/>
          </p:spPr>
          <p:txBody>
            <a:bodyPr wrap="square">
              <a:spAutoFit/>
            </a:bodyPr>
            <a:lstStyle/>
            <a:p>
              <a:pPr algn="ctr">
                <a:defRPr sz="2200" b="1">
                  <a:solidFill>
                    <a:schemeClr val="accent3"/>
                  </a:solidFill>
                  <a:latin typeface="Arial" panose="020B0604020202020204" pitchFamily="34" charset="0"/>
                  <a:cs typeface="Arial" panose="020B0604020202020204" pitchFamily="34" charset="0"/>
                </a:defRPr>
              </a:pPr>
              <a:r>
                <a:rPr lang="es-CO" noProof="0" dirty="0"/>
                <a:t>2</a:t>
              </a:r>
            </a:p>
          </p:txBody>
        </p:sp>
      </p:grpSp>
      <p:grpSp>
        <p:nvGrpSpPr>
          <p:cNvPr id="20" name="Group 19">
            <a:extLst>
              <a:ext uri="{FF2B5EF4-FFF2-40B4-BE49-F238E27FC236}">
                <a16:creationId xmlns:a16="http://schemas.microsoft.com/office/drawing/2014/main" id="{FE72A34D-1065-AF29-47EE-1B2D14C86FA7}"/>
              </a:ext>
            </a:extLst>
          </p:cNvPr>
          <p:cNvGrpSpPr>
            <a:grpSpLocks noChangeAspect="1"/>
          </p:cNvGrpSpPr>
          <p:nvPr/>
        </p:nvGrpSpPr>
        <p:grpSpPr>
          <a:xfrm>
            <a:off x="367387" y="3674882"/>
            <a:ext cx="580069" cy="580069"/>
            <a:chOff x="1045653" y="2435838"/>
            <a:chExt cx="720000" cy="720000"/>
          </a:xfrm>
        </p:grpSpPr>
        <p:sp>
          <p:nvSpPr>
            <p:cNvPr id="21" name="Oval 20">
              <a:extLst>
                <a:ext uri="{FF2B5EF4-FFF2-40B4-BE49-F238E27FC236}">
                  <a16:creationId xmlns:a16="http://schemas.microsoft.com/office/drawing/2014/main" id="{A20D5E69-3064-7912-B4EC-A720465E00F2}"/>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22" name="TextBox 21">
              <a:extLst>
                <a:ext uri="{FF2B5EF4-FFF2-40B4-BE49-F238E27FC236}">
                  <a16:creationId xmlns:a16="http://schemas.microsoft.com/office/drawing/2014/main" id="{3A7C0BB5-0100-3BF5-E7C2-45AE4B94B3F3}"/>
                </a:ext>
              </a:extLst>
            </p:cNvPr>
            <p:cNvSpPr txBox="1"/>
            <p:nvPr/>
          </p:nvSpPr>
          <p:spPr>
            <a:xfrm>
              <a:off x="1045653" y="2526979"/>
              <a:ext cx="720000" cy="534831"/>
            </a:xfrm>
            <a:prstGeom prst="rect">
              <a:avLst/>
            </a:prstGeom>
            <a:noFill/>
          </p:spPr>
          <p:txBody>
            <a:bodyPr wrap="square">
              <a:spAutoFit/>
            </a:bodyPr>
            <a:lstStyle/>
            <a:p>
              <a:pPr algn="ctr">
                <a:defRPr sz="2200" b="1">
                  <a:solidFill>
                    <a:schemeClr val="accent2"/>
                  </a:solidFill>
                  <a:latin typeface="Arial" panose="020B0604020202020204" pitchFamily="34" charset="0"/>
                  <a:cs typeface="Arial" panose="020B0604020202020204" pitchFamily="34" charset="0"/>
                </a:defRPr>
              </a:pPr>
              <a:r>
                <a:rPr lang="es-CO" noProof="0" dirty="0"/>
                <a:t>3</a:t>
              </a:r>
            </a:p>
          </p:txBody>
        </p:sp>
      </p:grpSp>
      <p:grpSp>
        <p:nvGrpSpPr>
          <p:cNvPr id="23" name="Group 22">
            <a:extLst>
              <a:ext uri="{FF2B5EF4-FFF2-40B4-BE49-F238E27FC236}">
                <a16:creationId xmlns:a16="http://schemas.microsoft.com/office/drawing/2014/main" id="{4A7C9F83-B04A-053C-F708-29311A5F8868}"/>
              </a:ext>
            </a:extLst>
          </p:cNvPr>
          <p:cNvGrpSpPr>
            <a:grpSpLocks noChangeAspect="1"/>
          </p:cNvGrpSpPr>
          <p:nvPr/>
        </p:nvGrpSpPr>
        <p:grpSpPr>
          <a:xfrm>
            <a:off x="367388" y="4449081"/>
            <a:ext cx="580069" cy="580069"/>
            <a:chOff x="1045653" y="2435838"/>
            <a:chExt cx="720000" cy="720000"/>
          </a:xfrm>
        </p:grpSpPr>
        <p:sp>
          <p:nvSpPr>
            <p:cNvPr id="24" name="Oval 23">
              <a:extLst>
                <a:ext uri="{FF2B5EF4-FFF2-40B4-BE49-F238E27FC236}">
                  <a16:creationId xmlns:a16="http://schemas.microsoft.com/office/drawing/2014/main" id="{CFBCED14-9F1D-F167-EAE1-BB2ABA024FDB}"/>
                </a:ext>
              </a:extLst>
            </p:cNvPr>
            <p:cNvSpPr/>
            <p:nvPr/>
          </p:nvSpPr>
          <p:spPr>
            <a:xfrm>
              <a:off x="1045653" y="2435838"/>
              <a:ext cx="720000" cy="720000"/>
            </a:xfrm>
            <a:prstGeom prst="ellipse">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25" name="TextBox 24">
              <a:extLst>
                <a:ext uri="{FF2B5EF4-FFF2-40B4-BE49-F238E27FC236}">
                  <a16:creationId xmlns:a16="http://schemas.microsoft.com/office/drawing/2014/main" id="{E6E8E6F4-9C4C-38D3-BCE7-26E4FC898596}"/>
                </a:ext>
              </a:extLst>
            </p:cNvPr>
            <p:cNvSpPr txBox="1"/>
            <p:nvPr/>
          </p:nvSpPr>
          <p:spPr>
            <a:xfrm>
              <a:off x="1045653" y="2526979"/>
              <a:ext cx="720000" cy="534831"/>
            </a:xfrm>
            <a:prstGeom prst="rect">
              <a:avLst/>
            </a:prstGeom>
            <a:noFill/>
          </p:spPr>
          <p:txBody>
            <a:bodyPr wrap="square">
              <a:spAutoFit/>
            </a:bodyPr>
            <a:lstStyle/>
            <a:p>
              <a:pPr algn="ctr">
                <a:defRPr sz="2200" b="1">
                  <a:solidFill>
                    <a:schemeClr val="accent3"/>
                  </a:solidFill>
                  <a:latin typeface="Arial" panose="020B0604020202020204" pitchFamily="34" charset="0"/>
                  <a:cs typeface="Arial" panose="020B0604020202020204" pitchFamily="34" charset="0"/>
                </a:defRPr>
              </a:pPr>
              <a:r>
                <a:rPr lang="es-CO" noProof="0" dirty="0"/>
                <a:t>4</a:t>
              </a:r>
            </a:p>
          </p:txBody>
        </p:sp>
      </p:grpSp>
      <p:grpSp>
        <p:nvGrpSpPr>
          <p:cNvPr id="26" name="Group 25">
            <a:extLst>
              <a:ext uri="{FF2B5EF4-FFF2-40B4-BE49-F238E27FC236}">
                <a16:creationId xmlns:a16="http://schemas.microsoft.com/office/drawing/2014/main" id="{0168472F-B9CA-A9C1-0CB7-867E4EF32EE7}"/>
              </a:ext>
            </a:extLst>
          </p:cNvPr>
          <p:cNvGrpSpPr>
            <a:grpSpLocks noChangeAspect="1"/>
          </p:cNvGrpSpPr>
          <p:nvPr/>
        </p:nvGrpSpPr>
        <p:grpSpPr>
          <a:xfrm>
            <a:off x="367388" y="5223280"/>
            <a:ext cx="580069" cy="580069"/>
            <a:chOff x="1045653" y="2435838"/>
            <a:chExt cx="720000" cy="720000"/>
          </a:xfrm>
        </p:grpSpPr>
        <p:sp>
          <p:nvSpPr>
            <p:cNvPr id="27" name="Oval 26">
              <a:extLst>
                <a:ext uri="{FF2B5EF4-FFF2-40B4-BE49-F238E27FC236}">
                  <a16:creationId xmlns:a16="http://schemas.microsoft.com/office/drawing/2014/main" id="{6D28D9D2-3634-F2E4-48A0-EDF71EDFA0B5}"/>
                </a:ext>
              </a:extLst>
            </p:cNvPr>
            <p:cNvSpPr/>
            <p:nvPr/>
          </p:nvSpPr>
          <p:spPr>
            <a:xfrm>
              <a:off x="1045653" y="2435838"/>
              <a:ext cx="720000" cy="72000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28" name="TextBox 27">
              <a:extLst>
                <a:ext uri="{FF2B5EF4-FFF2-40B4-BE49-F238E27FC236}">
                  <a16:creationId xmlns:a16="http://schemas.microsoft.com/office/drawing/2014/main" id="{D239811C-58A9-859D-35A7-FB064F0757B1}"/>
                </a:ext>
              </a:extLst>
            </p:cNvPr>
            <p:cNvSpPr txBox="1"/>
            <p:nvPr/>
          </p:nvSpPr>
          <p:spPr>
            <a:xfrm>
              <a:off x="1045653" y="2526979"/>
              <a:ext cx="720000" cy="534831"/>
            </a:xfrm>
            <a:prstGeom prst="rect">
              <a:avLst/>
            </a:prstGeom>
            <a:noFill/>
          </p:spPr>
          <p:txBody>
            <a:bodyPr wrap="square">
              <a:spAutoFit/>
            </a:bodyPr>
            <a:lstStyle/>
            <a:p>
              <a:pPr algn="ctr">
                <a:defRPr sz="2200" b="1">
                  <a:solidFill>
                    <a:schemeClr val="accent2"/>
                  </a:solidFill>
                  <a:latin typeface="Arial" panose="020B0604020202020204" pitchFamily="34" charset="0"/>
                  <a:cs typeface="Arial" panose="020B0604020202020204" pitchFamily="34" charset="0"/>
                </a:defRPr>
              </a:pPr>
              <a:r>
                <a:rPr lang="es-CO" noProof="0" dirty="0"/>
                <a:t>5</a:t>
              </a:r>
            </a:p>
          </p:txBody>
        </p:sp>
      </p:grpSp>
      <p:sp>
        <p:nvSpPr>
          <p:cNvPr id="2" name="TextBox 1">
            <a:extLst>
              <a:ext uri="{FF2B5EF4-FFF2-40B4-BE49-F238E27FC236}">
                <a16:creationId xmlns:a16="http://schemas.microsoft.com/office/drawing/2014/main" id="{AD6CDE98-B4EC-889F-4ADC-604AC075B537}"/>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10.10</a:t>
            </a:r>
          </a:p>
        </p:txBody>
      </p:sp>
      <p:sp>
        <p:nvSpPr>
          <p:cNvPr id="8" name="TextBox 7">
            <a:extLst>
              <a:ext uri="{FF2B5EF4-FFF2-40B4-BE49-F238E27FC236}">
                <a16:creationId xmlns:a16="http://schemas.microsoft.com/office/drawing/2014/main" id="{31E0AB29-94BD-A6BB-BD32-043A63CA0EA3}"/>
              </a:ext>
            </a:extLst>
          </p:cNvPr>
          <p:cNvSpPr txBox="1"/>
          <p:nvPr/>
        </p:nvSpPr>
        <p:spPr>
          <a:xfrm>
            <a:off x="8565064" y="4737952"/>
            <a:ext cx="1791298" cy="369332"/>
          </a:xfrm>
          <a:prstGeom prst="rect">
            <a:avLst/>
          </a:prstGeom>
          <a:solidFill>
            <a:srgbClr val="3E3C69"/>
          </a:solidFill>
        </p:spPr>
        <p:txBody>
          <a:bodyPr wrap="square" lIns="0" tIns="0" rIns="0" bIns="0">
            <a:spAutoFit/>
          </a:bodyPr>
          <a:lstStyle/>
          <a:p>
            <a:r>
              <a:rPr lang="es-ES" sz="1200" b="1" dirty="0">
                <a:solidFill>
                  <a:schemeClr val="bg1"/>
                </a:solidFill>
                <a:effectLst/>
                <a:latin typeface="Arial Narrow" panose="020B0606020202030204" pitchFamily="34" charset="0"/>
                <a:ea typeface="Aptos" panose="020B0004020202020204" pitchFamily="34" charset="0"/>
                <a:cs typeface="Aptos" panose="020B0004020202020204" pitchFamily="34" charset="0"/>
              </a:rPr>
              <a:t>Poner fin a la prueba </a:t>
            </a:r>
            <a:br>
              <a:rPr lang="hu-HU" sz="1200" b="1" dirty="0">
                <a:solidFill>
                  <a:schemeClr val="bg1"/>
                </a:solidFill>
                <a:effectLst/>
                <a:latin typeface="Arial Narrow" panose="020B0606020202030204" pitchFamily="34" charset="0"/>
                <a:ea typeface="Aptos" panose="020B0004020202020204" pitchFamily="34" charset="0"/>
                <a:cs typeface="Aptos" panose="020B0004020202020204" pitchFamily="34" charset="0"/>
              </a:rPr>
            </a:br>
            <a:r>
              <a:rPr lang="es-ES" sz="1200" b="1" dirty="0">
                <a:solidFill>
                  <a:schemeClr val="bg1"/>
                </a:solidFill>
                <a:effectLst/>
                <a:latin typeface="Arial Narrow" panose="020B0606020202030204" pitchFamily="34" charset="0"/>
                <a:ea typeface="Aptos" panose="020B0004020202020204" pitchFamily="34" charset="0"/>
                <a:cs typeface="Aptos" panose="020B0004020202020204" pitchFamily="34" charset="0"/>
              </a:rPr>
              <a:t>de virginidad</a:t>
            </a:r>
            <a:endParaRPr lang="en-US" sz="1200" b="1"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46816EF-F5B0-D3E0-0FD7-D39F41E9E9DF}"/>
              </a:ext>
            </a:extLst>
          </p:cNvPr>
          <p:cNvSpPr txBox="1"/>
          <p:nvPr/>
        </p:nvSpPr>
        <p:spPr>
          <a:xfrm>
            <a:off x="8565064" y="5499556"/>
            <a:ext cx="3129225" cy="430887"/>
          </a:xfrm>
          <a:prstGeom prst="rect">
            <a:avLst/>
          </a:prstGeom>
          <a:solidFill>
            <a:srgbClr val="E5E1E1"/>
          </a:solidFill>
        </p:spPr>
        <p:txBody>
          <a:bodyPr wrap="square" lIns="0" tIns="0" rIns="0" bIns="0">
            <a:spAutoFit/>
          </a:bodyPr>
          <a:lstStyle/>
          <a:p>
            <a:r>
              <a:rPr lang="es-ES" sz="1400" b="1" dirty="0">
                <a:effectLst/>
                <a:latin typeface="Arial Narrow" panose="020B0606020202030204" pitchFamily="34" charset="0"/>
                <a:ea typeface="Aptos" panose="020B0004020202020204" pitchFamily="34" charset="0"/>
                <a:cs typeface="Aptos" panose="020B0004020202020204" pitchFamily="34" charset="0"/>
              </a:rPr>
              <a:t>Los profesionales sanitarios nunca deben hacer ni recomendar pruebas de virginidad.</a:t>
            </a:r>
            <a:endParaRPr lang="en-US" sz="1400" b="1" dirty="0">
              <a:latin typeface="Arial Narrow" panose="020B0606020202030204" pitchFamily="34" charset="0"/>
            </a:endParaRPr>
          </a:p>
        </p:txBody>
      </p:sp>
    </p:spTree>
    <p:extLst>
      <p:ext uri="{BB962C8B-B14F-4D97-AF65-F5344CB8AC3E}">
        <p14:creationId xmlns:p14="http://schemas.microsoft.com/office/powerpoint/2010/main" val="96871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60" name="Google Shape;1660;p194"/>
          <p:cNvSpPr txBox="1"/>
          <p:nvPr/>
        </p:nvSpPr>
        <p:spPr>
          <a:xfrm>
            <a:off x="0" y="0"/>
            <a:ext cx="12192000" cy="1306487"/>
          </a:xfrm>
          <a:prstGeom prst="rect">
            <a:avLst/>
          </a:prstGeom>
          <a:noFill/>
          <a:ln>
            <a:noFill/>
          </a:ln>
        </p:spPr>
        <p:txBody>
          <a:bodyPr spcFirstLastPara="1" wrap="square" lIns="121900" tIns="60933" rIns="121900" bIns="60933" anchor="b"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Frecuencia relativa de lesiones por localización </a:t>
            </a:r>
            <a:br>
              <a:rPr lang="es-CO" noProof="0" dirty="0"/>
            </a:br>
            <a:r>
              <a:rPr lang="es-CO" noProof="0" dirty="0"/>
              <a:t>en los genitales en mujeres sobrevivientes de agresiones</a:t>
            </a:r>
            <a:r>
              <a:rPr lang="es-CO" baseline="30000" noProof="0" dirty="0"/>
              <a:t>1</a:t>
            </a:r>
            <a:endParaRPr lang="es-CO" sz="3400" b="1" noProof="0" dirty="0">
              <a:solidFill>
                <a:schemeClr val="accent3"/>
              </a:solidFill>
              <a:latin typeface="+mj-lt"/>
              <a:cs typeface="Arial"/>
              <a:sym typeface="Arial"/>
            </a:endParaRPr>
          </a:p>
        </p:txBody>
      </p:sp>
      <p:sp>
        <p:nvSpPr>
          <p:cNvPr id="1666" name="Google Shape;1666;p194"/>
          <p:cNvSpPr/>
          <p:nvPr/>
        </p:nvSpPr>
        <p:spPr>
          <a:xfrm>
            <a:off x="976624" y="1076895"/>
            <a:ext cx="10501000" cy="5007332"/>
          </a:xfrm>
          <a:prstGeom prst="rect">
            <a:avLst/>
          </a:prstGeom>
          <a:noFill/>
          <a:ln>
            <a:noFill/>
          </a:ln>
        </p:spPr>
        <p:txBody>
          <a:bodyPr/>
          <a:lstStyle/>
          <a:p>
            <a:endParaRPr lang="es-CO" sz="2400" noProof="0" dirty="0">
              <a:latin typeface="Arial" panose="020B0604020202020204" pitchFamily="34" charset="0"/>
            </a:endParaRPr>
          </a:p>
        </p:txBody>
      </p:sp>
      <p:pic>
        <p:nvPicPr>
          <p:cNvPr id="10" name="Google Shape;425;p53">
            <a:extLst>
              <a:ext uri="{FF2B5EF4-FFF2-40B4-BE49-F238E27FC236}">
                <a16:creationId xmlns:a16="http://schemas.microsoft.com/office/drawing/2014/main" id="{0AB47F67-35D2-2056-66E6-FFD39D0EDB58}"/>
              </a:ext>
            </a:extLst>
          </p:cNvPr>
          <p:cNvPicPr>
            <a:picLocks noChangeAspect="1"/>
          </p:cNvPicPr>
          <p:nvPr/>
        </p:nvPicPr>
        <p:blipFill rotWithShape="1">
          <a:blip r:embed="rId3">
            <a:alphaModFix/>
          </a:blip>
          <a:srcRect l="858" t="1955" r="823" b="20216"/>
          <a:stretch/>
        </p:blipFill>
        <p:spPr>
          <a:xfrm>
            <a:off x="851944" y="1306487"/>
            <a:ext cx="10501000" cy="4571922"/>
          </a:xfrm>
          <a:prstGeom prst="rect">
            <a:avLst/>
          </a:prstGeom>
          <a:noFill/>
          <a:ln>
            <a:noFill/>
          </a:ln>
        </p:spPr>
      </p:pic>
      <p:sp>
        <p:nvSpPr>
          <p:cNvPr id="2" name="TextBox 1">
            <a:extLst>
              <a:ext uri="{FF2B5EF4-FFF2-40B4-BE49-F238E27FC236}">
                <a16:creationId xmlns:a16="http://schemas.microsoft.com/office/drawing/2014/main" id="{D613B7A9-872E-5266-898A-1CDF03C39049}"/>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10.11</a:t>
            </a:r>
          </a:p>
        </p:txBody>
      </p:sp>
      <p:graphicFrame>
        <p:nvGraphicFramePr>
          <p:cNvPr id="4" name="Table 3">
            <a:extLst>
              <a:ext uri="{FF2B5EF4-FFF2-40B4-BE49-F238E27FC236}">
                <a16:creationId xmlns:a16="http://schemas.microsoft.com/office/drawing/2014/main" id="{401516D7-9708-4122-C549-3627B6F82553}"/>
              </a:ext>
            </a:extLst>
          </p:cNvPr>
          <p:cNvGraphicFramePr>
            <a:graphicFrameLocks noGrp="1"/>
          </p:cNvGraphicFramePr>
          <p:nvPr>
            <p:extLst>
              <p:ext uri="{D42A27DB-BD31-4B8C-83A1-F6EECF244321}">
                <p14:modId xmlns:p14="http://schemas.microsoft.com/office/powerpoint/2010/main" val="2113680457"/>
              </p:ext>
            </p:extLst>
          </p:nvPr>
        </p:nvGraphicFramePr>
        <p:xfrm>
          <a:off x="851944" y="1489342"/>
          <a:ext cx="2676306" cy="3779629"/>
        </p:xfrm>
        <a:graphic>
          <a:graphicData uri="http://schemas.openxmlformats.org/drawingml/2006/table">
            <a:tbl>
              <a:tblPr bandRow="1">
                <a:tableStyleId>{5C22544A-7EE6-4342-B048-85BDC9FD1C3A}</a:tableStyleId>
              </a:tblPr>
              <a:tblGrid>
                <a:gridCol w="2676306">
                  <a:extLst>
                    <a:ext uri="{9D8B030D-6E8A-4147-A177-3AD203B41FA5}">
                      <a16:colId xmlns:a16="http://schemas.microsoft.com/office/drawing/2014/main" val="72116607"/>
                    </a:ext>
                  </a:extLst>
                </a:gridCol>
              </a:tblGrid>
              <a:tr h="313976">
                <a:tc>
                  <a:txBody>
                    <a:bodyPr/>
                    <a:lstStyle/>
                    <a:p>
                      <a:pPr algn="r">
                        <a:lnSpc>
                          <a:spcPct val="107000"/>
                        </a:lnSpc>
                        <a:spcAft>
                          <a:spcPts val="800"/>
                        </a:spcAft>
                        <a:buNone/>
                      </a:pPr>
                      <a:r>
                        <a:rPr lang="es-ES" sz="1800" dirty="0">
                          <a:effectLst/>
                        </a:rPr>
                        <a:t>Recto</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810438779"/>
                  </a:ext>
                </a:extLst>
              </a:tr>
              <a:tr h="313976">
                <a:tc>
                  <a:txBody>
                    <a:bodyPr/>
                    <a:lstStyle/>
                    <a:p>
                      <a:pPr algn="r">
                        <a:lnSpc>
                          <a:spcPct val="107000"/>
                        </a:lnSpc>
                        <a:spcAft>
                          <a:spcPts val="800"/>
                        </a:spcAft>
                        <a:buNone/>
                      </a:pPr>
                      <a:r>
                        <a:rPr lang="es-ES" sz="1800" dirty="0">
                          <a:effectLst/>
                        </a:rPr>
                        <a:t>Labios mayores</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1845201609"/>
                  </a:ext>
                </a:extLst>
              </a:tr>
              <a:tr h="313976">
                <a:tc>
                  <a:txBody>
                    <a:bodyPr/>
                    <a:lstStyle/>
                    <a:p>
                      <a:pPr algn="r">
                        <a:lnSpc>
                          <a:spcPct val="107000"/>
                        </a:lnSpc>
                        <a:spcAft>
                          <a:spcPts val="800"/>
                        </a:spcAft>
                        <a:buNone/>
                      </a:pPr>
                      <a:r>
                        <a:rPr lang="es-ES" sz="1800" dirty="0">
                          <a:effectLst/>
                        </a:rPr>
                        <a:t>Zona periuretral</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3489281910"/>
                  </a:ext>
                </a:extLst>
              </a:tr>
              <a:tr h="313976">
                <a:tc>
                  <a:txBody>
                    <a:bodyPr/>
                    <a:lstStyle/>
                    <a:p>
                      <a:pPr algn="r">
                        <a:lnSpc>
                          <a:spcPct val="107000"/>
                        </a:lnSpc>
                        <a:spcAft>
                          <a:spcPts val="800"/>
                        </a:spcAft>
                        <a:buNone/>
                      </a:pPr>
                      <a:r>
                        <a:rPr lang="es-ES" sz="1800" dirty="0">
                          <a:effectLst/>
                        </a:rPr>
                        <a:t>Perineo</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2666495957"/>
                  </a:ext>
                </a:extLst>
              </a:tr>
              <a:tr h="313976">
                <a:tc>
                  <a:txBody>
                    <a:bodyPr/>
                    <a:lstStyle/>
                    <a:p>
                      <a:pPr algn="r">
                        <a:lnSpc>
                          <a:spcPct val="107000"/>
                        </a:lnSpc>
                        <a:spcAft>
                          <a:spcPts val="800"/>
                        </a:spcAft>
                        <a:buNone/>
                      </a:pPr>
                      <a:r>
                        <a:rPr lang="es-ES" sz="1800">
                          <a:effectLst/>
                        </a:rPr>
                        <a:t>Vagina</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3824956205"/>
                  </a:ext>
                </a:extLst>
              </a:tr>
              <a:tr h="313976">
                <a:tc>
                  <a:txBody>
                    <a:bodyPr/>
                    <a:lstStyle/>
                    <a:p>
                      <a:pPr algn="r">
                        <a:lnSpc>
                          <a:spcPct val="107000"/>
                        </a:lnSpc>
                        <a:spcAft>
                          <a:spcPts val="800"/>
                        </a:spcAft>
                        <a:buNone/>
                      </a:pPr>
                      <a:r>
                        <a:rPr lang="es-ES" sz="1800">
                          <a:effectLst/>
                        </a:rPr>
                        <a:t>Cuello uterino</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4208649973"/>
                  </a:ext>
                </a:extLst>
              </a:tr>
              <a:tr h="313976">
                <a:tc>
                  <a:txBody>
                    <a:bodyPr/>
                    <a:lstStyle/>
                    <a:p>
                      <a:pPr algn="r">
                        <a:lnSpc>
                          <a:spcPct val="107000"/>
                        </a:lnSpc>
                        <a:spcAft>
                          <a:spcPts val="800"/>
                        </a:spcAft>
                        <a:buNone/>
                      </a:pPr>
                      <a:r>
                        <a:rPr lang="es-ES" sz="1800">
                          <a:effectLst/>
                        </a:rPr>
                        <a:t>Ano</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160188724"/>
                  </a:ext>
                </a:extLst>
              </a:tr>
              <a:tr h="313976">
                <a:tc>
                  <a:txBody>
                    <a:bodyPr/>
                    <a:lstStyle/>
                    <a:p>
                      <a:pPr algn="r">
                        <a:lnSpc>
                          <a:spcPct val="107000"/>
                        </a:lnSpc>
                        <a:spcAft>
                          <a:spcPts val="800"/>
                        </a:spcAft>
                        <a:buNone/>
                      </a:pPr>
                      <a:r>
                        <a:rPr lang="es-ES" sz="1800">
                          <a:effectLst/>
                        </a:rPr>
                        <a:t>Fosa navicular</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271348949"/>
                  </a:ext>
                </a:extLst>
              </a:tr>
              <a:tr h="313976">
                <a:tc>
                  <a:txBody>
                    <a:bodyPr/>
                    <a:lstStyle/>
                    <a:p>
                      <a:pPr algn="r">
                        <a:lnSpc>
                          <a:spcPct val="107000"/>
                        </a:lnSpc>
                        <a:spcAft>
                          <a:spcPts val="800"/>
                        </a:spcAft>
                        <a:buNone/>
                      </a:pPr>
                      <a:r>
                        <a:rPr lang="es-ES" sz="1800">
                          <a:effectLst/>
                        </a:rPr>
                        <a:t>Himen</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3042234051"/>
                  </a:ext>
                </a:extLst>
              </a:tr>
              <a:tr h="313976">
                <a:tc>
                  <a:txBody>
                    <a:bodyPr/>
                    <a:lstStyle/>
                    <a:p>
                      <a:pPr algn="r">
                        <a:lnSpc>
                          <a:spcPct val="107000"/>
                        </a:lnSpc>
                        <a:spcAft>
                          <a:spcPts val="800"/>
                        </a:spcAft>
                        <a:buNone/>
                      </a:pPr>
                      <a:r>
                        <a:rPr lang="es-ES" sz="1800">
                          <a:effectLst/>
                        </a:rPr>
                        <a:t>Labios menores</a:t>
                      </a:r>
                      <a:endParaRPr lang="en-US" sz="1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204444040"/>
                  </a:ext>
                </a:extLst>
              </a:tr>
              <a:tr h="639869">
                <a:tc>
                  <a:txBody>
                    <a:bodyPr/>
                    <a:lstStyle/>
                    <a:p>
                      <a:pPr algn="r">
                        <a:lnSpc>
                          <a:spcPct val="107000"/>
                        </a:lnSpc>
                        <a:spcAft>
                          <a:spcPts val="800"/>
                        </a:spcAft>
                        <a:buNone/>
                      </a:pPr>
                      <a:r>
                        <a:rPr lang="es-ES" sz="1800" dirty="0">
                          <a:effectLst/>
                        </a:rPr>
                        <a:t>Comisura posterior de los labios menores</a:t>
                      </a:r>
                      <a:endParaRPr lang="en-US" sz="18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CEBF0"/>
                    </a:solidFill>
                  </a:tcPr>
                </a:tc>
                <a:extLst>
                  <a:ext uri="{0D108BD9-81ED-4DB2-BD59-A6C34878D82A}">
                    <a16:rowId xmlns:a16="http://schemas.microsoft.com/office/drawing/2014/main" val="2977894251"/>
                  </a:ext>
                </a:extLst>
              </a:tr>
            </a:tbl>
          </a:graphicData>
        </a:graphic>
      </p:graphicFrame>
      <p:sp>
        <p:nvSpPr>
          <p:cNvPr id="6" name="TextBox 5">
            <a:extLst>
              <a:ext uri="{FF2B5EF4-FFF2-40B4-BE49-F238E27FC236}">
                <a16:creationId xmlns:a16="http://schemas.microsoft.com/office/drawing/2014/main" id="{0A8C7945-8D74-08C0-5875-4147BB5E9C11}"/>
              </a:ext>
            </a:extLst>
          </p:cNvPr>
          <p:cNvSpPr txBox="1"/>
          <p:nvPr/>
        </p:nvSpPr>
        <p:spPr>
          <a:xfrm>
            <a:off x="5110480" y="5509077"/>
            <a:ext cx="3870960" cy="369332"/>
          </a:xfrm>
          <a:prstGeom prst="rect">
            <a:avLst/>
          </a:prstGeom>
          <a:solidFill>
            <a:srgbClr val="F4F0F1"/>
          </a:solidFill>
        </p:spPr>
        <p:txBody>
          <a:bodyPr wrap="square">
            <a:spAutoFit/>
          </a:bodyPr>
          <a:lstStyle/>
          <a:p>
            <a:pPr algn="ctr"/>
            <a:r>
              <a:rPr lang="es-ES" sz="1800" dirty="0">
                <a:effectLst/>
                <a:latin typeface="Arial" panose="020B0604020202020204" pitchFamily="34" charset="0"/>
                <a:ea typeface="Aptos" panose="020B0004020202020204" pitchFamily="34" charset="0"/>
                <a:cs typeface="Arial" panose="020B0604020202020204" pitchFamily="34" charset="0"/>
              </a:rPr>
              <a:t>Porcentaje de víctimas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8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2" name="Google Shape;1672;p195"/>
          <p:cNvSpPr txBox="1"/>
          <p:nvPr/>
        </p:nvSpPr>
        <p:spPr>
          <a:xfrm>
            <a:off x="0" y="1"/>
            <a:ext cx="12192000" cy="1342662"/>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Muchas sobrevivientes de agresiones sexuales </a:t>
            </a:r>
            <a:br>
              <a:rPr lang="es-CO" noProof="0" dirty="0"/>
            </a:br>
            <a:r>
              <a:rPr lang="es-CO" noProof="0" dirty="0"/>
              <a:t>no presentan lesiones genitales</a:t>
            </a:r>
          </a:p>
        </p:txBody>
      </p:sp>
      <p:sp>
        <p:nvSpPr>
          <p:cNvPr id="1676" name="Google Shape;1676;p195"/>
          <p:cNvSpPr txBox="1"/>
          <p:nvPr/>
        </p:nvSpPr>
        <p:spPr>
          <a:xfrm>
            <a:off x="925975" y="1698867"/>
            <a:ext cx="6366076" cy="3659488"/>
          </a:xfrm>
          <a:prstGeom prst="rect">
            <a:avLst/>
          </a:prstGeom>
          <a:noFill/>
          <a:ln>
            <a:noFill/>
          </a:ln>
        </p:spPr>
        <p:txBody>
          <a:bodyPr spcFirstLastPara="1" wrap="square" lIns="121900" tIns="121900" rIns="121900" bIns="121900" anchor="t" anchorCtr="0">
            <a:spAutoFit/>
          </a:bodyPr>
          <a:lstStyle/>
          <a:p>
            <a:pPr marL="152396">
              <a:lnSpc>
                <a:spcPct val="108000"/>
              </a:lnSpc>
              <a:spcAft>
                <a:spcPts val="1600"/>
              </a:spcAft>
              <a:defRPr sz="2400" b="1">
                <a:solidFill>
                  <a:schemeClr val="accent2"/>
                </a:solidFill>
                <a:latin typeface="Arial"/>
                <a:ea typeface="Arial"/>
                <a:cs typeface="Arial"/>
                <a:sym typeface="Arial"/>
              </a:defRPr>
            </a:pPr>
            <a:r>
              <a:rPr lang="es-CO" noProof="0" dirty="0"/>
              <a:t>Las posibles razones son:</a:t>
            </a:r>
          </a:p>
          <a:p>
            <a:pPr marL="761970"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dirty="0"/>
              <a:t>R</a:t>
            </a:r>
            <a:r>
              <a:rPr lang="es-CO" noProof="0" dirty="0" err="1"/>
              <a:t>etraso</a:t>
            </a:r>
            <a:r>
              <a:rPr lang="es-CO" noProof="0" dirty="0"/>
              <a:t> en la exploración; las heridas cicatrizan rápido</a:t>
            </a:r>
            <a:endParaRPr lang="es-CO" sz="2200" noProof="0" dirty="0">
              <a:solidFill>
                <a:srgbClr val="53585F"/>
              </a:solidFill>
              <a:latin typeface="Arial"/>
              <a:ea typeface="Arial"/>
              <a:cs typeface="Arial"/>
              <a:sym typeface="Arial"/>
            </a:endParaRPr>
          </a:p>
          <a:p>
            <a:pPr marL="761970"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dirty="0"/>
              <a:t>L</a:t>
            </a:r>
            <a:r>
              <a:rPr lang="es-CO" noProof="0" dirty="0"/>
              <a:t>a lesión es muy pequeña o no puede verse a simple vista</a:t>
            </a:r>
            <a:endParaRPr lang="es-CO" sz="2200" noProof="0" dirty="0">
              <a:solidFill>
                <a:srgbClr val="53585F"/>
              </a:solidFill>
              <a:latin typeface="Arial"/>
              <a:ea typeface="Arial"/>
              <a:cs typeface="Arial"/>
              <a:sym typeface="Arial"/>
            </a:endParaRPr>
          </a:p>
          <a:p>
            <a:pPr marL="761970"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dirty="0"/>
              <a:t>F</a:t>
            </a:r>
            <a:r>
              <a:rPr lang="es-CO" noProof="0" dirty="0" err="1"/>
              <a:t>ragilidad</a:t>
            </a:r>
            <a:r>
              <a:rPr lang="es-CO" noProof="0" dirty="0"/>
              <a:t> de los tejidos (distinta si la mujer es joven o mayor)</a:t>
            </a:r>
            <a:endParaRPr lang="es-CO" sz="2200" noProof="0" dirty="0">
              <a:solidFill>
                <a:srgbClr val="53585F"/>
              </a:solidFill>
              <a:latin typeface="Arial"/>
              <a:ea typeface="Arial"/>
              <a:cs typeface="Arial"/>
              <a:sym typeface="Arial"/>
            </a:endParaRPr>
          </a:p>
        </p:txBody>
      </p:sp>
      <p:sp>
        <p:nvSpPr>
          <p:cNvPr id="2" name="Rounded Rectangle 1">
            <a:extLst>
              <a:ext uri="{FF2B5EF4-FFF2-40B4-BE49-F238E27FC236}">
                <a16:creationId xmlns:a16="http://schemas.microsoft.com/office/drawing/2014/main" id="{29602F62-A001-3E9A-A8D2-F587B41AAC76}"/>
              </a:ext>
            </a:extLst>
          </p:cNvPr>
          <p:cNvSpPr/>
          <p:nvPr/>
        </p:nvSpPr>
        <p:spPr>
          <a:xfrm>
            <a:off x="8149908" y="1698867"/>
            <a:ext cx="3384867" cy="330139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sz="2400" b="1">
                <a:solidFill>
                  <a:schemeClr val="bg1"/>
                </a:solidFill>
                <a:latin typeface="Arial"/>
                <a:ea typeface="Arial"/>
                <a:cs typeface="Arial"/>
                <a:sym typeface="Arial"/>
              </a:defRPr>
            </a:pPr>
            <a:r>
              <a:rPr lang="es-CO" noProof="0" dirty="0"/>
              <a:t>La razón </a:t>
            </a:r>
            <a:r>
              <a:rPr lang="es-CO" u="sng" noProof="0" dirty="0"/>
              <a:t>no</a:t>
            </a:r>
            <a:r>
              <a:rPr lang="es-CO" noProof="0" dirty="0"/>
              <a:t> importa. </a:t>
            </a:r>
            <a:br>
              <a:rPr lang="es-CO" noProof="0" dirty="0"/>
            </a:br>
            <a:r>
              <a:rPr lang="es-CO" noProof="0" dirty="0"/>
              <a:t>Deje claro a la sobreviviente que aún así le cree.</a:t>
            </a:r>
            <a:endParaRPr lang="es-CO" sz="2400" b="1" noProof="0" dirty="0">
              <a:solidFill>
                <a:schemeClr val="bg1"/>
              </a:solidFill>
              <a:latin typeface="Arial" panose="020B0604020202020204" pitchFamily="34" charset="0"/>
            </a:endParaRPr>
          </a:p>
        </p:txBody>
      </p:sp>
      <p:sp>
        <p:nvSpPr>
          <p:cNvPr id="3" name="TextBox 2">
            <a:extLst>
              <a:ext uri="{FF2B5EF4-FFF2-40B4-BE49-F238E27FC236}">
                <a16:creationId xmlns:a16="http://schemas.microsoft.com/office/drawing/2014/main" id="{6D112266-B4AF-D0AF-4AEA-8D9B78D6E8A6}"/>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10.12</a:t>
            </a:r>
          </a:p>
        </p:txBody>
      </p:sp>
    </p:spTree>
    <p:extLst>
      <p:ext uri="{BB962C8B-B14F-4D97-AF65-F5344CB8AC3E}">
        <p14:creationId xmlns:p14="http://schemas.microsoft.com/office/powerpoint/2010/main" val="406364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2" name="Rectangle 11">
            <a:extLst>
              <a:ext uri="{FF2B5EF4-FFF2-40B4-BE49-F238E27FC236}">
                <a16:creationId xmlns:a16="http://schemas.microsoft.com/office/drawing/2014/main" id="{06EEA967-D61F-B4A5-AD18-F5CD4225DC97}"/>
              </a:ext>
            </a:extLst>
          </p:cNvPr>
          <p:cNvSpPr/>
          <p:nvPr/>
        </p:nvSpPr>
        <p:spPr>
          <a:xfrm>
            <a:off x="7340985" y="1435330"/>
            <a:ext cx="4346274" cy="40117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1687" name="Google Shape;1687;p196"/>
          <p:cNvSpPr/>
          <p:nvPr/>
        </p:nvSpPr>
        <p:spPr>
          <a:xfrm>
            <a:off x="1154714" y="1435331"/>
            <a:ext cx="6614917" cy="3987339"/>
          </a:xfrm>
          <a:prstGeom prst="rect">
            <a:avLst/>
          </a:prstGeom>
          <a:noFill/>
          <a:ln>
            <a:noFill/>
          </a:ln>
        </p:spPr>
        <p:txBody>
          <a:bodyPr/>
          <a:lstStyle/>
          <a:p>
            <a:endParaRPr lang="es-CO" sz="2400" noProof="0" dirty="0">
              <a:latin typeface="Arial" panose="020B0604020202020204" pitchFamily="34" charset="0"/>
            </a:endParaRPr>
          </a:p>
        </p:txBody>
      </p:sp>
      <p:sp>
        <p:nvSpPr>
          <p:cNvPr id="1688" name="Google Shape;1688;p196"/>
          <p:cNvSpPr txBox="1"/>
          <p:nvPr/>
        </p:nvSpPr>
        <p:spPr>
          <a:xfrm>
            <a:off x="7532177" y="1854552"/>
            <a:ext cx="3963111" cy="3314186"/>
          </a:xfrm>
          <a:prstGeom prst="rect">
            <a:avLst/>
          </a:prstGeom>
          <a:noFill/>
          <a:ln>
            <a:noFill/>
          </a:ln>
        </p:spPr>
        <p:txBody>
          <a:bodyPr spcFirstLastPara="1" wrap="square" lIns="121900" tIns="60933" rIns="121900" bIns="60933" anchor="ctr" anchorCtr="0">
            <a:spAutoFit/>
          </a:bodyPr>
          <a:lstStyle/>
          <a:p>
            <a:pPr>
              <a:lnSpc>
                <a:spcPct val="108000"/>
              </a:lnSpc>
              <a:buClr>
                <a:srgbClr val="000000"/>
              </a:buClr>
              <a:buSzPts val="1400"/>
              <a:defRPr sz="2400">
                <a:latin typeface="Arial"/>
                <a:ea typeface="Arial"/>
                <a:cs typeface="Arial"/>
                <a:sym typeface="Arial"/>
              </a:defRPr>
            </a:pPr>
            <a:r>
              <a:rPr lang="es-CO" noProof="0" dirty="0">
                <a:solidFill>
                  <a:schemeClr val="bg1"/>
                </a:solidFill>
              </a:rPr>
              <a:t>Si una agresión sexual se produjo hace más de 7 días y no hay lesiones visibles en los genitales externos ni la paciente refiere síntomas, la exploración interna </a:t>
            </a:r>
            <a:r>
              <a:rPr lang="es-CO" u="sng" noProof="0" dirty="0">
                <a:solidFill>
                  <a:schemeClr val="accent3"/>
                </a:solidFill>
              </a:rPr>
              <a:t>NO</a:t>
            </a:r>
            <a:r>
              <a:rPr lang="es-CO" noProof="0" dirty="0">
                <a:solidFill>
                  <a:schemeClr val="bg1"/>
                </a:solidFill>
              </a:rPr>
              <a:t> está indicada </a:t>
            </a:r>
            <a:endParaRPr lang="es-CO" sz="2400" noProof="0" dirty="0">
              <a:solidFill>
                <a:schemeClr val="bg1"/>
              </a:solidFill>
              <a:latin typeface="Arial" panose="020B0604020202020204" pitchFamily="34" charset="0"/>
            </a:endParaRPr>
          </a:p>
        </p:txBody>
      </p:sp>
      <p:pic>
        <p:nvPicPr>
          <p:cNvPr id="10" name="Picture 9">
            <a:hlinkClick r:id="rId3"/>
            <a:extLst>
              <a:ext uri="{FF2B5EF4-FFF2-40B4-BE49-F238E27FC236}">
                <a16:creationId xmlns:a16="http://schemas.microsoft.com/office/drawing/2014/main" id="{778C0B26-F5D6-324A-A2E1-896ED4F07022}"/>
              </a:ext>
            </a:extLst>
          </p:cNvPr>
          <p:cNvPicPr>
            <a:picLocks noChangeAspect="1"/>
          </p:cNvPicPr>
          <p:nvPr/>
        </p:nvPicPr>
        <p:blipFill>
          <a:blip r:embed="rId4"/>
          <a:stretch>
            <a:fillRect/>
          </a:stretch>
        </p:blipFill>
        <p:spPr>
          <a:xfrm>
            <a:off x="731141" y="1435330"/>
            <a:ext cx="6655471" cy="4011784"/>
          </a:xfrm>
          <a:prstGeom prst="rect">
            <a:avLst/>
          </a:prstGeom>
        </p:spPr>
      </p:pic>
      <p:sp>
        <p:nvSpPr>
          <p:cNvPr id="4" name="Google Shape;1635;p192">
            <a:extLst>
              <a:ext uri="{FF2B5EF4-FFF2-40B4-BE49-F238E27FC236}">
                <a16:creationId xmlns:a16="http://schemas.microsoft.com/office/drawing/2014/main" id="{288B3700-82F2-C673-6CC4-B59964AF2836}"/>
              </a:ext>
            </a:extLst>
          </p:cNvPr>
          <p:cNvSpPr txBox="1"/>
          <p:nvPr/>
        </p:nvSpPr>
        <p:spPr>
          <a:xfrm>
            <a:off x="1" y="-18895"/>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Exploración clínica de los genitales</a:t>
            </a:r>
            <a:endParaRPr lang="es-CO" sz="3400" b="1" noProof="0" dirty="0">
              <a:solidFill>
                <a:schemeClr val="accent3"/>
              </a:solidFill>
              <a:latin typeface="+mj-lt"/>
              <a:cs typeface="Arial"/>
              <a:sym typeface="Arial"/>
            </a:endParaRPr>
          </a:p>
        </p:txBody>
      </p:sp>
      <p:sp>
        <p:nvSpPr>
          <p:cNvPr id="6" name="TextBox 5">
            <a:extLst>
              <a:ext uri="{FF2B5EF4-FFF2-40B4-BE49-F238E27FC236}">
                <a16:creationId xmlns:a16="http://schemas.microsoft.com/office/drawing/2014/main" id="{72C3B6FC-5C3B-CFDC-062F-B53C6BBB1467}"/>
              </a:ext>
            </a:extLst>
          </p:cNvPr>
          <p:cNvSpPr txBox="1"/>
          <p:nvPr/>
        </p:nvSpPr>
        <p:spPr>
          <a:xfrm>
            <a:off x="696712" y="5447114"/>
            <a:ext cx="6098582" cy="276999"/>
          </a:xfrm>
          <a:prstGeom prst="rect">
            <a:avLst/>
          </a:prstGeom>
          <a:noFill/>
        </p:spPr>
        <p:txBody>
          <a:bodyPr wrap="square">
            <a:spAutoFit/>
          </a:bodyPr>
          <a:lstStyle/>
          <a:p>
            <a:pPr>
              <a:defRPr sz="1200">
                <a:latin typeface="Arial"/>
                <a:ea typeface="Arial"/>
                <a:cs typeface="Arial"/>
                <a:sym typeface="Arial"/>
              </a:defRPr>
            </a:pPr>
            <a:r>
              <a:rPr lang="es-CO" noProof="0" dirty="0"/>
              <a:t>© International </a:t>
            </a:r>
            <a:r>
              <a:rPr lang="es-CO" noProof="0" dirty="0" err="1"/>
              <a:t>Rescue</a:t>
            </a:r>
            <a:r>
              <a:rPr lang="es-CO" noProof="0" dirty="0"/>
              <a:t> </a:t>
            </a:r>
            <a:r>
              <a:rPr lang="es-CO" noProof="0" dirty="0" err="1"/>
              <a:t>Committee</a:t>
            </a:r>
            <a:r>
              <a:rPr lang="es-CO" noProof="0" dirty="0"/>
              <a:t> y </a:t>
            </a:r>
            <a:r>
              <a:rPr lang="es-CO" noProof="0" dirty="0" err="1"/>
              <a:t>Norwegian</a:t>
            </a:r>
            <a:r>
              <a:rPr lang="es-CO" noProof="0" dirty="0"/>
              <a:t> </a:t>
            </a:r>
            <a:r>
              <a:rPr lang="es-CO" noProof="0" dirty="0" err="1"/>
              <a:t>Church</a:t>
            </a:r>
            <a:r>
              <a:rPr lang="es-CO" noProof="0" dirty="0"/>
              <a:t> Aid (2022)</a:t>
            </a:r>
          </a:p>
        </p:txBody>
      </p:sp>
      <p:grpSp>
        <p:nvGrpSpPr>
          <p:cNvPr id="2" name="Group 1">
            <a:extLst>
              <a:ext uri="{FF2B5EF4-FFF2-40B4-BE49-F238E27FC236}">
                <a16:creationId xmlns:a16="http://schemas.microsoft.com/office/drawing/2014/main" id="{D049D1B3-229E-B4F3-D34C-4689AA981B09}"/>
              </a:ext>
            </a:extLst>
          </p:cNvPr>
          <p:cNvGrpSpPr/>
          <p:nvPr/>
        </p:nvGrpSpPr>
        <p:grpSpPr>
          <a:xfrm>
            <a:off x="504742" y="1918855"/>
            <a:ext cx="1299943" cy="1299943"/>
            <a:chOff x="4706670" y="3561888"/>
            <a:chExt cx="1475315" cy="1475315"/>
          </a:xfrm>
        </p:grpSpPr>
        <p:sp>
          <p:nvSpPr>
            <p:cNvPr id="3" name="Oval 2">
              <a:extLst>
                <a:ext uri="{FF2B5EF4-FFF2-40B4-BE49-F238E27FC236}">
                  <a16:creationId xmlns:a16="http://schemas.microsoft.com/office/drawing/2014/main" id="{05D2DEEB-5607-3AB7-6C93-C75996589357}"/>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grpSp>
          <p:nvGrpSpPr>
            <p:cNvPr id="5" name="Google Shape;290;p50">
              <a:extLst>
                <a:ext uri="{FF2B5EF4-FFF2-40B4-BE49-F238E27FC236}">
                  <a16:creationId xmlns:a16="http://schemas.microsoft.com/office/drawing/2014/main" id="{F8F082A6-08B4-621B-F897-AA1875FC0AF9}"/>
                </a:ext>
              </a:extLst>
            </p:cNvPr>
            <p:cNvGrpSpPr/>
            <p:nvPr/>
          </p:nvGrpSpPr>
          <p:grpSpPr>
            <a:xfrm>
              <a:off x="4924538" y="3846334"/>
              <a:ext cx="1039577" cy="806498"/>
              <a:chOff x="511556" y="2988297"/>
              <a:chExt cx="1138555" cy="883285"/>
            </a:xfrm>
          </p:grpSpPr>
          <p:sp>
            <p:nvSpPr>
              <p:cNvPr id="7" name="Google Shape;291;p50">
                <a:extLst>
                  <a:ext uri="{FF2B5EF4-FFF2-40B4-BE49-F238E27FC236}">
                    <a16:creationId xmlns:a16="http://schemas.microsoft.com/office/drawing/2014/main" id="{731677B3-5E76-3D9E-8AD3-28DED153BEDD}"/>
                  </a:ext>
                </a:extLst>
              </p:cNvPr>
              <p:cNvSpPr/>
              <p:nvPr/>
            </p:nvSpPr>
            <p:spPr>
              <a:xfrm>
                <a:off x="668034" y="3173383"/>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8" name="Google Shape;292;p50">
                <a:extLst>
                  <a:ext uri="{FF2B5EF4-FFF2-40B4-BE49-F238E27FC236}">
                    <a16:creationId xmlns:a16="http://schemas.microsoft.com/office/drawing/2014/main" id="{3CB01D03-4329-059F-07E5-53DA46CCCB1A}"/>
                  </a:ext>
                </a:extLst>
              </p:cNvPr>
              <p:cNvSpPr/>
              <p:nvPr/>
            </p:nvSpPr>
            <p:spPr>
              <a:xfrm>
                <a:off x="1066327" y="3116432"/>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9" name="Google Shape;293;p50">
                <a:extLst>
                  <a:ext uri="{FF2B5EF4-FFF2-40B4-BE49-F238E27FC236}">
                    <a16:creationId xmlns:a16="http://schemas.microsoft.com/office/drawing/2014/main" id="{65859C4C-C64E-D110-2DC6-5BA57ACF1A9F}"/>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s-CO" sz="1867" noProof="0" dirty="0">
                  <a:solidFill>
                    <a:srgbClr val="000000"/>
                  </a:solidFill>
                  <a:latin typeface="Arial"/>
                  <a:ea typeface="Arial"/>
                  <a:cs typeface="Arial"/>
                  <a:sym typeface="Arial"/>
                </a:endParaRPr>
              </a:p>
            </p:txBody>
          </p:sp>
        </p:grpSp>
      </p:grpSp>
      <p:sp>
        <p:nvSpPr>
          <p:cNvPr id="11" name="TextBox 10">
            <a:extLst>
              <a:ext uri="{FF2B5EF4-FFF2-40B4-BE49-F238E27FC236}">
                <a16:creationId xmlns:a16="http://schemas.microsoft.com/office/drawing/2014/main" id="{B8C51355-932F-3DF5-B875-C874D9F58064}"/>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10.13</a:t>
            </a:r>
          </a:p>
        </p:txBody>
      </p:sp>
    </p:spTree>
    <p:extLst>
      <p:ext uri="{BB962C8B-B14F-4D97-AF65-F5344CB8AC3E}">
        <p14:creationId xmlns:p14="http://schemas.microsoft.com/office/powerpoint/2010/main" val="325045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5" name="Google Shape;1695;p197"/>
          <p:cNvSpPr txBox="1"/>
          <p:nvPr/>
        </p:nvSpPr>
        <p:spPr>
          <a:xfrm>
            <a:off x="0" y="0"/>
            <a:ext cx="12192000" cy="1397549"/>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Práctica de competencias: exploración anal</a:t>
            </a:r>
            <a:endParaRPr lang="es-CO" sz="3400" b="1" noProof="0" dirty="0">
              <a:solidFill>
                <a:schemeClr val="accent3"/>
              </a:solidFill>
              <a:latin typeface="+mj-lt"/>
              <a:cs typeface="Arial"/>
              <a:sym typeface="Arial"/>
            </a:endParaRPr>
          </a:p>
        </p:txBody>
      </p:sp>
      <p:sp>
        <p:nvSpPr>
          <p:cNvPr id="1699" name="Google Shape;1699;p197"/>
          <p:cNvSpPr/>
          <p:nvPr/>
        </p:nvSpPr>
        <p:spPr>
          <a:xfrm>
            <a:off x="1037786" y="1397549"/>
            <a:ext cx="6386951" cy="4400852"/>
          </a:xfrm>
          <a:prstGeom prst="rect">
            <a:avLst/>
          </a:prstGeom>
          <a:noFill/>
          <a:ln>
            <a:noFill/>
          </a:ln>
        </p:spPr>
        <p:txBody>
          <a:bodyPr/>
          <a:lstStyle/>
          <a:p>
            <a:endParaRPr lang="es-CO" sz="2400" noProof="0" dirty="0">
              <a:latin typeface="Arial" panose="020B0604020202020204" pitchFamily="34" charset="0"/>
            </a:endParaRPr>
          </a:p>
        </p:txBody>
      </p:sp>
      <p:sp>
        <p:nvSpPr>
          <p:cNvPr id="1700" name="Google Shape;1700;p197"/>
          <p:cNvSpPr txBox="1"/>
          <p:nvPr/>
        </p:nvSpPr>
        <p:spPr>
          <a:xfrm>
            <a:off x="7627937" y="2045776"/>
            <a:ext cx="3973373" cy="1951121"/>
          </a:xfrm>
          <a:prstGeom prst="rect">
            <a:avLst/>
          </a:prstGeom>
          <a:noFill/>
          <a:ln>
            <a:noFill/>
          </a:ln>
        </p:spPr>
        <p:txBody>
          <a:bodyPr spcFirstLastPara="1" wrap="square" lIns="121900" tIns="60933" rIns="121900" bIns="60933" anchor="t" anchorCtr="0">
            <a:spAutoFit/>
          </a:bodyPr>
          <a:lstStyle/>
          <a:p>
            <a:pPr>
              <a:lnSpc>
                <a:spcPct val="108000"/>
              </a:lnSpc>
              <a:defRPr sz="2200">
                <a:solidFill>
                  <a:schemeClr val="accent2"/>
                </a:solidFill>
                <a:latin typeface="Arial"/>
                <a:ea typeface="Arial"/>
                <a:cs typeface="Arial"/>
                <a:sym typeface="Arial"/>
              </a:defRPr>
            </a:pPr>
            <a:r>
              <a:rPr lang="es-CO" noProof="0" dirty="0"/>
              <a:t>Es posible que las sobrevivientes no siempre sepan si hubo penetración anal y no sean conscientes de las lesiones que presentan</a:t>
            </a:r>
            <a:endParaRPr lang="es-CO" sz="2200" noProof="0" dirty="0">
              <a:solidFill>
                <a:schemeClr val="accent2"/>
              </a:solidFill>
              <a:latin typeface="Arial" panose="020B0604020202020204" pitchFamily="34" charset="0"/>
            </a:endParaRPr>
          </a:p>
        </p:txBody>
      </p:sp>
      <p:pic>
        <p:nvPicPr>
          <p:cNvPr id="10" name="Picture 9">
            <a:extLst>
              <a:ext uri="{FF2B5EF4-FFF2-40B4-BE49-F238E27FC236}">
                <a16:creationId xmlns:a16="http://schemas.microsoft.com/office/drawing/2014/main" id="{DF310B51-C74D-DAF8-BA58-5CA3A6018BC2}"/>
              </a:ext>
            </a:extLst>
          </p:cNvPr>
          <p:cNvPicPr>
            <a:picLocks noChangeAspect="1"/>
          </p:cNvPicPr>
          <p:nvPr/>
        </p:nvPicPr>
        <p:blipFill>
          <a:blip r:embed="rId3"/>
          <a:stretch>
            <a:fillRect/>
          </a:stretch>
        </p:blipFill>
        <p:spPr>
          <a:xfrm>
            <a:off x="714043" y="1228574"/>
            <a:ext cx="6386951" cy="4400852"/>
          </a:xfrm>
          <a:prstGeom prst="rect">
            <a:avLst/>
          </a:prstGeom>
        </p:spPr>
      </p:pic>
      <p:sp>
        <p:nvSpPr>
          <p:cNvPr id="2" name="TextBox 1">
            <a:extLst>
              <a:ext uri="{FF2B5EF4-FFF2-40B4-BE49-F238E27FC236}">
                <a16:creationId xmlns:a16="http://schemas.microsoft.com/office/drawing/2014/main" id="{F72618AB-4806-D062-3F08-2214C623294F}"/>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10.14</a:t>
            </a:r>
          </a:p>
        </p:txBody>
      </p:sp>
      <p:grpSp>
        <p:nvGrpSpPr>
          <p:cNvPr id="3" name="Group 2">
            <a:extLst>
              <a:ext uri="{FF2B5EF4-FFF2-40B4-BE49-F238E27FC236}">
                <a16:creationId xmlns:a16="http://schemas.microsoft.com/office/drawing/2014/main" id="{A04C60BC-40ED-51BB-E51F-A7CFBEBFA0C3}"/>
              </a:ext>
            </a:extLst>
          </p:cNvPr>
          <p:cNvGrpSpPr/>
          <p:nvPr/>
        </p:nvGrpSpPr>
        <p:grpSpPr>
          <a:xfrm>
            <a:off x="6774765" y="4329483"/>
            <a:ext cx="1299943" cy="1299943"/>
            <a:chOff x="4706670" y="3561888"/>
            <a:chExt cx="1475315" cy="1475315"/>
          </a:xfrm>
        </p:grpSpPr>
        <p:sp>
          <p:nvSpPr>
            <p:cNvPr id="4" name="Oval 3">
              <a:extLst>
                <a:ext uri="{FF2B5EF4-FFF2-40B4-BE49-F238E27FC236}">
                  <a16:creationId xmlns:a16="http://schemas.microsoft.com/office/drawing/2014/main" id="{13CCC4DD-BB12-8175-DD4E-0850DCF74063}"/>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grpSp>
          <p:nvGrpSpPr>
            <p:cNvPr id="5" name="Google Shape;290;p50">
              <a:extLst>
                <a:ext uri="{FF2B5EF4-FFF2-40B4-BE49-F238E27FC236}">
                  <a16:creationId xmlns:a16="http://schemas.microsoft.com/office/drawing/2014/main" id="{7266BE6D-65F5-8C8B-FAEC-A8CAAED429F7}"/>
                </a:ext>
              </a:extLst>
            </p:cNvPr>
            <p:cNvGrpSpPr/>
            <p:nvPr/>
          </p:nvGrpSpPr>
          <p:grpSpPr>
            <a:xfrm>
              <a:off x="4924538" y="3846334"/>
              <a:ext cx="1039577" cy="806498"/>
              <a:chOff x="511556" y="2988297"/>
              <a:chExt cx="1138555" cy="883285"/>
            </a:xfrm>
          </p:grpSpPr>
          <p:sp>
            <p:nvSpPr>
              <p:cNvPr id="6" name="Google Shape;291;p50">
                <a:extLst>
                  <a:ext uri="{FF2B5EF4-FFF2-40B4-BE49-F238E27FC236}">
                    <a16:creationId xmlns:a16="http://schemas.microsoft.com/office/drawing/2014/main" id="{07D04343-D748-D162-DC91-74C6E2BD3526}"/>
                  </a:ext>
                </a:extLst>
              </p:cNvPr>
              <p:cNvSpPr/>
              <p:nvPr/>
            </p:nvSpPr>
            <p:spPr>
              <a:xfrm>
                <a:off x="668034" y="3173383"/>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7" name="Google Shape;292;p50">
                <a:extLst>
                  <a:ext uri="{FF2B5EF4-FFF2-40B4-BE49-F238E27FC236}">
                    <a16:creationId xmlns:a16="http://schemas.microsoft.com/office/drawing/2014/main" id="{D25BF7F7-28DF-3277-28CF-343308791E2F}"/>
                  </a:ext>
                </a:extLst>
              </p:cNvPr>
              <p:cNvSpPr/>
              <p:nvPr/>
            </p:nvSpPr>
            <p:spPr>
              <a:xfrm>
                <a:off x="1066327" y="3116432"/>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8" name="Google Shape;293;p50">
                <a:extLst>
                  <a:ext uri="{FF2B5EF4-FFF2-40B4-BE49-F238E27FC236}">
                    <a16:creationId xmlns:a16="http://schemas.microsoft.com/office/drawing/2014/main" id="{FAA89B6D-F366-9016-67D9-662E6B33D680}"/>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s-CO" sz="1867" noProof="0" dirty="0">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70823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198"/>
          <p:cNvSpPr txBox="1"/>
          <p:nvPr/>
        </p:nvSpPr>
        <p:spPr>
          <a:xfrm>
            <a:off x="0" y="0"/>
            <a:ext cx="12192000" cy="1186217"/>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Documentación de heridas y lesiones</a:t>
            </a:r>
          </a:p>
        </p:txBody>
      </p:sp>
      <p:graphicFrame>
        <p:nvGraphicFramePr>
          <p:cNvPr id="3" name="Google Shape;1709;p198">
            <a:extLst>
              <a:ext uri="{FF2B5EF4-FFF2-40B4-BE49-F238E27FC236}">
                <a16:creationId xmlns:a16="http://schemas.microsoft.com/office/drawing/2014/main" id="{76822759-51F9-D484-C631-A1A3287F4B2F}"/>
              </a:ext>
            </a:extLst>
          </p:cNvPr>
          <p:cNvGraphicFramePr/>
          <p:nvPr>
            <p:extLst>
              <p:ext uri="{D42A27DB-BD31-4B8C-83A1-F6EECF244321}">
                <p14:modId xmlns:p14="http://schemas.microsoft.com/office/powerpoint/2010/main" val="1213844008"/>
              </p:ext>
            </p:extLst>
          </p:nvPr>
        </p:nvGraphicFramePr>
        <p:xfrm>
          <a:off x="501116" y="1186217"/>
          <a:ext cx="11189767" cy="4238538"/>
        </p:xfrm>
        <a:graphic>
          <a:graphicData uri="http://schemas.openxmlformats.org/drawingml/2006/table">
            <a:tbl>
              <a:tblPr firstRow="1" firstCol="1" bandRow="1">
                <a:noFill/>
              </a:tblPr>
              <a:tblGrid>
                <a:gridCol w="2022165">
                  <a:extLst>
                    <a:ext uri="{9D8B030D-6E8A-4147-A177-3AD203B41FA5}">
                      <a16:colId xmlns:a16="http://schemas.microsoft.com/office/drawing/2014/main" val="20000"/>
                    </a:ext>
                  </a:extLst>
                </a:gridCol>
                <a:gridCol w="9167602">
                  <a:extLst>
                    <a:ext uri="{9D8B030D-6E8A-4147-A177-3AD203B41FA5}">
                      <a16:colId xmlns:a16="http://schemas.microsoft.com/office/drawing/2014/main" val="20001"/>
                    </a:ext>
                  </a:extLst>
                </a:gridCol>
              </a:tblGrid>
              <a:tr h="821986">
                <a:tc>
                  <a:txBody>
                    <a:bodyPr/>
                    <a:lstStyle/>
                    <a:p>
                      <a:pPr marL="0" marR="0" lvl="0" indent="0" algn="l" rtl="0">
                        <a:lnSpc>
                          <a:spcPct val="107000"/>
                        </a:lnSpc>
                        <a:spcBef>
                          <a:spcPts val="0"/>
                        </a:spcBef>
                        <a:spcAft>
                          <a:spcPts val="0"/>
                        </a:spcAft>
                        <a:buNone/>
                        <a:defRPr b="1">
                          <a:solidFill>
                            <a:schemeClr val="bg1"/>
                          </a:solidFill>
                          <a:latin typeface="Arial" panose="020B0604020202020204" pitchFamily="34" charset="0"/>
                        </a:defRPr>
                      </a:pPr>
                      <a:r>
                        <a:rPr lang="es-CO" noProof="0" dirty="0"/>
                        <a:t>Característica</a:t>
                      </a:r>
                      <a:endParaRPr lang="es-CO"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7000"/>
                        </a:lnSpc>
                        <a:spcBef>
                          <a:spcPts val="0"/>
                        </a:spcBef>
                        <a:spcAft>
                          <a:spcPts val="0"/>
                        </a:spcAft>
                        <a:buNone/>
                        <a:defRPr b="1">
                          <a:solidFill>
                            <a:schemeClr val="bg1"/>
                          </a:solidFill>
                          <a:latin typeface="Arial" panose="020B0604020202020204" pitchFamily="34" charset="0"/>
                        </a:defRPr>
                      </a:pPr>
                      <a:r>
                        <a:rPr lang="es-CO" noProof="0" dirty="0"/>
                        <a:t>Notas</a:t>
                      </a:r>
                      <a:endParaRPr lang="es-CO"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47664">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Clasificación</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Tipo de herida clínica: excoriación, contusión, desgarro, disparo, herida incisiva, etc.</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44055">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Lugar</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Posición anatómica y localización</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74003">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Tamaño</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Medir y registrar las dimensiones (longitud, altura, anchura)</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82102">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Forma</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Describir la forma en términos geométricos (lineal, curva, irregular, semicircular, etc.)</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668728">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Alrededores</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Observar el estado de los tejidos circundantes o cercanos (por ejemplo, hematomas, hinchazón)</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2" name="TextBox 1">
            <a:extLst>
              <a:ext uri="{FF2B5EF4-FFF2-40B4-BE49-F238E27FC236}">
                <a16:creationId xmlns:a16="http://schemas.microsoft.com/office/drawing/2014/main" id="{EAA9F356-2C12-D712-ECCF-D9A6116AFD28}"/>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10.15</a:t>
            </a:r>
          </a:p>
        </p:txBody>
      </p:sp>
    </p:spTree>
    <p:extLst>
      <p:ext uri="{BB962C8B-B14F-4D97-AF65-F5344CB8AC3E}">
        <p14:creationId xmlns:p14="http://schemas.microsoft.com/office/powerpoint/2010/main" val="1777860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8" name="Google Shape;1708;p198"/>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lang="es-CO" sz="2133" noProof="0" dirty="0">
              <a:solidFill>
                <a:srgbClr val="000000"/>
              </a:solidFill>
              <a:latin typeface="Arial"/>
              <a:ea typeface="Arial"/>
              <a:cs typeface="Arial"/>
              <a:sym typeface="Arial"/>
            </a:endParaRPr>
          </a:p>
        </p:txBody>
      </p:sp>
      <p:graphicFrame>
        <p:nvGraphicFramePr>
          <p:cNvPr id="1709" name="Google Shape;1709;p198"/>
          <p:cNvGraphicFramePr/>
          <p:nvPr>
            <p:extLst>
              <p:ext uri="{D42A27DB-BD31-4B8C-83A1-F6EECF244321}">
                <p14:modId xmlns:p14="http://schemas.microsoft.com/office/powerpoint/2010/main" val="1740480157"/>
              </p:ext>
            </p:extLst>
          </p:nvPr>
        </p:nvGraphicFramePr>
        <p:xfrm>
          <a:off x="757553" y="1350929"/>
          <a:ext cx="10676894" cy="4263611"/>
        </p:xfrm>
        <a:graphic>
          <a:graphicData uri="http://schemas.openxmlformats.org/drawingml/2006/table">
            <a:tbl>
              <a:tblPr firstRow="1" firstCol="1" bandRow="1">
                <a:noFill/>
              </a:tblPr>
              <a:tblGrid>
                <a:gridCol w="1757047">
                  <a:extLst>
                    <a:ext uri="{9D8B030D-6E8A-4147-A177-3AD203B41FA5}">
                      <a16:colId xmlns:a16="http://schemas.microsoft.com/office/drawing/2014/main" val="20000"/>
                    </a:ext>
                  </a:extLst>
                </a:gridCol>
                <a:gridCol w="8919847">
                  <a:extLst>
                    <a:ext uri="{9D8B030D-6E8A-4147-A177-3AD203B41FA5}">
                      <a16:colId xmlns:a16="http://schemas.microsoft.com/office/drawing/2014/main" val="20001"/>
                    </a:ext>
                  </a:extLst>
                </a:gridCol>
              </a:tblGrid>
              <a:tr h="711368">
                <a:tc>
                  <a:txBody>
                    <a:bodyPr/>
                    <a:lstStyle/>
                    <a:p>
                      <a:pPr marL="0" marR="0" lvl="0" indent="0" algn="l" rtl="0">
                        <a:lnSpc>
                          <a:spcPct val="107000"/>
                        </a:lnSpc>
                        <a:spcBef>
                          <a:spcPts val="0"/>
                        </a:spcBef>
                        <a:spcAft>
                          <a:spcPts val="0"/>
                        </a:spcAft>
                        <a:buNone/>
                        <a:defRPr b="1">
                          <a:solidFill>
                            <a:schemeClr val="bg1"/>
                          </a:solidFill>
                          <a:latin typeface="Arial" panose="020B0604020202020204" pitchFamily="34" charset="0"/>
                        </a:defRPr>
                      </a:pPr>
                      <a:r>
                        <a:rPr lang="es-CO" noProof="0" dirty="0"/>
                        <a:t>Característica</a:t>
                      </a:r>
                      <a:endParaRPr lang="es-CO"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rtl="0">
                        <a:lnSpc>
                          <a:spcPct val="107000"/>
                        </a:lnSpc>
                        <a:spcBef>
                          <a:spcPts val="0"/>
                        </a:spcBef>
                        <a:spcAft>
                          <a:spcPts val="0"/>
                        </a:spcAft>
                        <a:buNone/>
                        <a:defRPr b="1">
                          <a:solidFill>
                            <a:schemeClr val="bg1"/>
                          </a:solidFill>
                          <a:latin typeface="Arial" panose="020B0604020202020204" pitchFamily="34" charset="0"/>
                        </a:defRPr>
                      </a:pPr>
                      <a:r>
                        <a:rPr lang="es-CO" noProof="0" dirty="0"/>
                        <a:t>Notas</a:t>
                      </a:r>
                      <a:endParaRPr lang="es-CO" sz="1800" b="1" u="none" strike="noStrike" cap="none" noProof="0" dirty="0">
                        <a:solidFill>
                          <a:schemeClr val="bg1"/>
                        </a:solidFill>
                        <a:latin typeface="Calibri"/>
                        <a:ea typeface="Calibri"/>
                        <a:cs typeface="Calibri"/>
                        <a:sym typeface="Calibri"/>
                      </a:endParaRPr>
                    </a:p>
                  </a:txBody>
                  <a:tcPr marL="91433" marR="91433"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47048">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Color</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Especialmente relevante al describir hematomas, ya que puede indicar la antigüedad</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28101">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Contenido</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Observar la presencia de cualquier material extraño en la herida (por ejemplo, hierba, vidrio, tierra, uñas)</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763266">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Antigüedad</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Comentar cualquier indicio de curación; no intentar nunca estimar o registrar una antigüedad cuantitativa, ya que es imposible determinarla a partir de una exploración clínica, incluso por parte de profesionales especializados</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67159">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Bordes</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Señalar las características de los bordes de las heridas (por ejemplo, dentados, angulosos, verticales)</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895101">
                <a:tc>
                  <a:txBody>
                    <a:bodyPr/>
                    <a:lstStyle/>
                    <a:p>
                      <a:pPr marL="0" marR="0" lvl="0" indent="0" algn="l" rtl="0">
                        <a:lnSpc>
                          <a:spcPct val="107000"/>
                        </a:lnSpc>
                        <a:spcBef>
                          <a:spcPts val="0"/>
                        </a:spcBef>
                        <a:spcAft>
                          <a:spcPts val="0"/>
                        </a:spcAft>
                        <a:buNone/>
                        <a:defRPr b="1">
                          <a:latin typeface="Arial" panose="020B0604020202020204" pitchFamily="34" charset="0"/>
                        </a:defRPr>
                      </a:pPr>
                      <a:r>
                        <a:rPr lang="es-CO" noProof="0" dirty="0"/>
                        <a:t>Profundidad</a:t>
                      </a:r>
                      <a:endParaRPr lang="es-CO" sz="1800" b="1"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7000"/>
                        </a:lnSpc>
                        <a:spcBef>
                          <a:spcPts val="0"/>
                        </a:spcBef>
                        <a:spcAft>
                          <a:spcPts val="0"/>
                        </a:spcAft>
                        <a:buNone/>
                        <a:defRPr>
                          <a:latin typeface="Arial" panose="020B0604020202020204" pitchFamily="34" charset="0"/>
                        </a:defRPr>
                      </a:pPr>
                      <a:r>
                        <a:rPr lang="es-CO" noProof="0" dirty="0"/>
                        <a:t>Indicar la profundidad de la herida; si no es posible cuantificarla, facilitar una estimación y señalar que se trata de una estimación</a:t>
                      </a:r>
                      <a:endParaRPr lang="es-CO" sz="1800" u="none" strike="noStrike" cap="none" noProof="0" dirty="0">
                        <a:latin typeface="Calibri"/>
                        <a:ea typeface="Calibri"/>
                        <a:cs typeface="Calibri"/>
                        <a:sym typeface="Calibri"/>
                      </a:endParaRPr>
                    </a:p>
                  </a:txBody>
                  <a:tcPr marL="91433" marR="91433" marT="0"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bl>
          </a:graphicData>
        </a:graphic>
      </p:graphicFrame>
      <p:sp>
        <p:nvSpPr>
          <p:cNvPr id="4" name="Google Shape;1706;p198">
            <a:extLst>
              <a:ext uri="{FF2B5EF4-FFF2-40B4-BE49-F238E27FC236}">
                <a16:creationId xmlns:a16="http://schemas.microsoft.com/office/drawing/2014/main" id="{CBD29327-3C95-4BEA-C735-6EB5FC19E008}"/>
              </a:ext>
            </a:extLst>
          </p:cNvPr>
          <p:cNvSpPr txBox="1"/>
          <p:nvPr/>
        </p:nvSpPr>
        <p:spPr>
          <a:xfrm>
            <a:off x="0" y="0"/>
            <a:ext cx="12192000" cy="132577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a:solidFill>
                  <a:schemeClr val="accent3"/>
                </a:solidFill>
                <a:latin typeface="+mj-lt"/>
                <a:cs typeface="Arial"/>
                <a:sym typeface="Arial"/>
              </a:defRPr>
            </a:pPr>
            <a:r>
              <a:rPr lang="es-CO" b="1" noProof="0" dirty="0"/>
              <a:t>Documentación de heridas y lesiones </a:t>
            </a:r>
            <a:r>
              <a:rPr lang="es-CO" noProof="0" dirty="0"/>
              <a:t>(continuación)</a:t>
            </a:r>
          </a:p>
        </p:txBody>
      </p:sp>
      <p:sp>
        <p:nvSpPr>
          <p:cNvPr id="2" name="TextBox 1">
            <a:extLst>
              <a:ext uri="{FF2B5EF4-FFF2-40B4-BE49-F238E27FC236}">
                <a16:creationId xmlns:a16="http://schemas.microsoft.com/office/drawing/2014/main" id="{EE0283B1-13F6-F6CF-C822-1306A209476E}"/>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10.16</a:t>
            </a:r>
          </a:p>
        </p:txBody>
      </p:sp>
    </p:spTree>
    <p:extLst>
      <p:ext uri="{BB962C8B-B14F-4D97-AF65-F5344CB8AC3E}">
        <p14:creationId xmlns:p14="http://schemas.microsoft.com/office/powerpoint/2010/main" val="3879805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99"/>
          <p:cNvSpPr txBox="1"/>
          <p:nvPr/>
        </p:nvSpPr>
        <p:spPr>
          <a:xfrm>
            <a:off x="0" y="0"/>
            <a:ext cx="12192000" cy="1193369"/>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Clasificación de las heridas</a:t>
            </a:r>
            <a:endParaRPr lang="es-CO" sz="3400" b="1" noProof="0" dirty="0">
              <a:solidFill>
                <a:schemeClr val="accent3"/>
              </a:solidFill>
              <a:latin typeface="+mj-lt"/>
              <a:cs typeface="Arial"/>
              <a:sym typeface="Arial"/>
            </a:endParaRPr>
          </a:p>
        </p:txBody>
      </p:sp>
      <p:sp>
        <p:nvSpPr>
          <p:cNvPr id="1716" name="Google Shape;1716;p199"/>
          <p:cNvSpPr txBox="1"/>
          <p:nvPr/>
        </p:nvSpPr>
        <p:spPr>
          <a:xfrm>
            <a:off x="1239865" y="4889029"/>
            <a:ext cx="11344760" cy="1608971"/>
          </a:xfrm>
          <a:prstGeom prst="rect">
            <a:avLst/>
          </a:prstGeom>
          <a:noFill/>
          <a:ln>
            <a:noFill/>
          </a:ln>
        </p:spPr>
        <p:txBody>
          <a:bodyPr spcFirstLastPara="1" wrap="square" lIns="121900" tIns="60933" rIns="121900" bIns="60933" anchor="t" anchorCtr="0">
            <a:noAutofit/>
          </a:bodyPr>
          <a:lstStyle/>
          <a:p>
            <a:pPr marR="970256">
              <a:lnSpc>
                <a:spcPct val="113000"/>
              </a:lnSpc>
            </a:pPr>
            <a:endParaRPr lang="es-CO" sz="2133" noProof="0" dirty="0">
              <a:solidFill>
                <a:srgbClr val="000000"/>
              </a:solidFill>
              <a:latin typeface="Arial"/>
              <a:ea typeface="Arial"/>
              <a:cs typeface="Arial"/>
              <a:sym typeface="Arial"/>
            </a:endParaRPr>
          </a:p>
        </p:txBody>
      </p:sp>
      <p:graphicFrame>
        <p:nvGraphicFramePr>
          <p:cNvPr id="1717" name="Google Shape;1717;p199"/>
          <p:cNvGraphicFramePr/>
          <p:nvPr>
            <p:extLst>
              <p:ext uri="{D42A27DB-BD31-4B8C-83A1-F6EECF244321}">
                <p14:modId xmlns:p14="http://schemas.microsoft.com/office/powerpoint/2010/main" val="3444907900"/>
              </p:ext>
            </p:extLst>
          </p:nvPr>
        </p:nvGraphicFramePr>
        <p:xfrm>
          <a:off x="363391" y="979744"/>
          <a:ext cx="11546957" cy="5015942"/>
        </p:xfrm>
        <a:graphic>
          <a:graphicData uri="http://schemas.openxmlformats.org/drawingml/2006/table">
            <a:tbl>
              <a:tblPr firstRow="1" bandRow="1">
                <a:noFill/>
              </a:tblPr>
              <a:tblGrid>
                <a:gridCol w="1988049">
                  <a:extLst>
                    <a:ext uri="{9D8B030D-6E8A-4147-A177-3AD203B41FA5}">
                      <a16:colId xmlns:a16="http://schemas.microsoft.com/office/drawing/2014/main" val="20000"/>
                    </a:ext>
                  </a:extLst>
                </a:gridCol>
                <a:gridCol w="4582760">
                  <a:extLst>
                    <a:ext uri="{9D8B030D-6E8A-4147-A177-3AD203B41FA5}">
                      <a16:colId xmlns:a16="http://schemas.microsoft.com/office/drawing/2014/main" val="20001"/>
                    </a:ext>
                  </a:extLst>
                </a:gridCol>
                <a:gridCol w="4976148">
                  <a:extLst>
                    <a:ext uri="{9D8B030D-6E8A-4147-A177-3AD203B41FA5}">
                      <a16:colId xmlns:a16="http://schemas.microsoft.com/office/drawing/2014/main" val="20002"/>
                    </a:ext>
                  </a:extLst>
                </a:gridCol>
              </a:tblGrid>
              <a:tr h="569424">
                <a:tc>
                  <a:txBody>
                    <a:bodyPr/>
                    <a:lstStyle/>
                    <a:p>
                      <a:pPr marL="0" marR="0" lvl="0" indent="0" algn="l" rtl="0">
                        <a:lnSpc>
                          <a:spcPct val="100000"/>
                        </a:lnSpc>
                        <a:spcBef>
                          <a:spcPts val="0"/>
                        </a:spcBef>
                        <a:spcAft>
                          <a:spcPts val="0"/>
                        </a:spcAft>
                        <a:buNone/>
                        <a:defRPr sz="2000" b="1">
                          <a:solidFill>
                            <a:schemeClr val="bg1"/>
                          </a:solidFill>
                          <a:latin typeface="Arial" panose="020B0604020202020204" pitchFamily="34" charset="0"/>
                        </a:defRPr>
                      </a:pPr>
                      <a:r>
                        <a:rPr lang="es-CO" sz="1800" noProof="0" dirty="0"/>
                        <a:t>Clasificación</a:t>
                      </a:r>
                      <a:endParaRPr lang="es-CO" sz="18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defRPr sz="2000" b="1">
                          <a:solidFill>
                            <a:schemeClr val="bg1"/>
                          </a:solidFill>
                          <a:latin typeface="Arial" panose="020B0604020202020204" pitchFamily="34" charset="0"/>
                        </a:defRPr>
                      </a:pPr>
                      <a:r>
                        <a:rPr lang="es-CO" sz="1800" noProof="0" dirty="0"/>
                        <a:t>Características</a:t>
                      </a:r>
                      <a:endParaRPr lang="es-CO" sz="18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tc>
                  <a:txBody>
                    <a:bodyPr/>
                    <a:lstStyle/>
                    <a:p>
                      <a:pPr marL="0" marR="0" lvl="0" indent="0" algn="l" rtl="0">
                        <a:lnSpc>
                          <a:spcPct val="100000"/>
                        </a:lnSpc>
                        <a:spcBef>
                          <a:spcPts val="0"/>
                        </a:spcBef>
                        <a:spcAft>
                          <a:spcPts val="0"/>
                        </a:spcAft>
                        <a:buNone/>
                        <a:defRPr sz="2000" b="1">
                          <a:solidFill>
                            <a:schemeClr val="bg1"/>
                          </a:solidFill>
                          <a:latin typeface="Arial" panose="020B0604020202020204" pitchFamily="34" charset="0"/>
                        </a:defRPr>
                      </a:pPr>
                      <a:r>
                        <a:rPr lang="es-CO" sz="1800" noProof="0" dirty="0"/>
                        <a:t>Causa común</a:t>
                      </a:r>
                      <a:endParaRPr lang="es-CO" sz="1800" b="1" noProof="0" dirty="0">
                        <a:solidFill>
                          <a:schemeClr val="bg1"/>
                        </a:solidFill>
                      </a:endParaRPr>
                    </a:p>
                  </a:txBody>
                  <a:tcPr marL="121933" marR="121933" marT="60967" marB="6096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661684">
                <a:tc>
                  <a:txBody>
                    <a:bodyPr/>
                    <a:lstStyle/>
                    <a:p>
                      <a:pPr marL="0" marR="0" lvl="0" indent="0" algn="l" rtl="0">
                        <a:lnSpc>
                          <a:spcPct val="100000"/>
                        </a:lnSpc>
                        <a:spcBef>
                          <a:spcPts val="0"/>
                        </a:spcBef>
                        <a:spcAft>
                          <a:spcPts val="0"/>
                        </a:spcAft>
                        <a:buNone/>
                        <a:defRPr sz="1700" b="1">
                          <a:latin typeface="Arial" panose="020B0604020202020204" pitchFamily="34" charset="0"/>
                          <a:cs typeface="Arial" panose="020B0604020202020204" pitchFamily="34" charset="0"/>
                        </a:defRPr>
                      </a:pPr>
                      <a:r>
                        <a:rPr lang="es-CO" sz="1600" noProof="0" dirty="0"/>
                        <a:t>Excoriación</a:t>
                      </a:r>
                      <a:endParaRPr lang="es-CO" sz="16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Raspado o eliminación de las capas externas de la piel</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Arrastre contra una superficie accidentada: tierra, cuerdas, cemento, grava, etc. </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61684">
                <a:tc>
                  <a:txBody>
                    <a:bodyPr/>
                    <a:lstStyle/>
                    <a:p>
                      <a:pPr marL="0" marR="0" lvl="0" indent="0" algn="l" rtl="0">
                        <a:lnSpc>
                          <a:spcPct val="100000"/>
                        </a:lnSpc>
                        <a:spcBef>
                          <a:spcPts val="0"/>
                        </a:spcBef>
                        <a:spcAft>
                          <a:spcPts val="0"/>
                        </a:spcAft>
                        <a:buNone/>
                        <a:defRPr sz="1700" b="1">
                          <a:latin typeface="Arial" panose="020B0604020202020204" pitchFamily="34" charset="0"/>
                          <a:cs typeface="Arial" panose="020B0604020202020204" pitchFamily="34" charset="0"/>
                        </a:defRPr>
                      </a:pPr>
                      <a:r>
                        <a:rPr lang="es-CO" sz="1600" noProof="0" dirty="0"/>
                        <a:t>Contusión</a:t>
                      </a:r>
                      <a:endParaRPr lang="es-CO" sz="16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Hematomas, hinchazón, manchas</a:t>
                      </a: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Contusiones por impactos, como golpearse contra un objeto o recibir un golpe o puñetazo</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4047">
                <a:tc>
                  <a:txBody>
                    <a:bodyPr/>
                    <a:lstStyle/>
                    <a:p>
                      <a:pPr marL="0" marR="0" lvl="0" indent="0" algn="l" rtl="0">
                        <a:lnSpc>
                          <a:spcPct val="100000"/>
                        </a:lnSpc>
                        <a:spcBef>
                          <a:spcPts val="0"/>
                        </a:spcBef>
                        <a:spcAft>
                          <a:spcPts val="0"/>
                        </a:spcAft>
                        <a:buNone/>
                        <a:defRPr sz="1700" b="1">
                          <a:latin typeface="Arial" panose="020B0604020202020204" pitchFamily="34" charset="0"/>
                          <a:cs typeface="Arial" panose="020B0604020202020204" pitchFamily="34" charset="0"/>
                        </a:defRPr>
                      </a:pPr>
                      <a:r>
                        <a:rPr lang="es-CO" sz="1600" noProof="0" dirty="0"/>
                        <a:t>Desgarro</a:t>
                      </a:r>
                      <a:endParaRPr lang="es-CO" sz="16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Herida por ruptura que se extiende a través de la epidermis</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Fuerza extrema donde la piel ya está estirada</a:t>
                      </a:r>
                    </a:p>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Cortes intencionados con un instrumento cortante u objeto afilado (desgarro inciso)</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38373">
                <a:tc>
                  <a:txBody>
                    <a:bodyPr/>
                    <a:lstStyle/>
                    <a:p>
                      <a:pPr marL="0" marR="0" lvl="0" indent="0" algn="l" rtl="0">
                        <a:lnSpc>
                          <a:spcPct val="100000"/>
                        </a:lnSpc>
                        <a:spcBef>
                          <a:spcPts val="0"/>
                        </a:spcBef>
                        <a:spcAft>
                          <a:spcPts val="0"/>
                        </a:spcAft>
                        <a:buNone/>
                        <a:defRPr sz="1700" b="1">
                          <a:latin typeface="Arial" panose="020B0604020202020204" pitchFamily="34" charset="0"/>
                          <a:cs typeface="Arial" panose="020B0604020202020204" pitchFamily="34" charset="0"/>
                        </a:defRPr>
                      </a:pPr>
                      <a:r>
                        <a:rPr lang="es-CO" sz="1600" noProof="0" dirty="0"/>
                        <a:t>Avulsión</a:t>
                      </a:r>
                      <a:endParaRPr lang="es-CO" sz="16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Herida por desgarro en la que una fuerza extrema arranca la piel o el músculo de sus inserciones</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Puede dejar colgajos de piel o tejido</a:t>
                      </a:r>
                    </a:p>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Suele infligirse durante peleas</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20730">
                <a:tc>
                  <a:txBody>
                    <a:bodyPr/>
                    <a:lstStyle/>
                    <a:p>
                      <a:pPr marL="0" marR="0" lvl="0" indent="0" algn="l" rtl="0">
                        <a:lnSpc>
                          <a:spcPct val="100000"/>
                        </a:lnSpc>
                        <a:spcBef>
                          <a:spcPts val="0"/>
                        </a:spcBef>
                        <a:spcAft>
                          <a:spcPts val="0"/>
                        </a:spcAft>
                        <a:buNone/>
                        <a:defRPr sz="1700" b="1">
                          <a:latin typeface="Arial" panose="020B0604020202020204" pitchFamily="34" charset="0"/>
                          <a:cs typeface="Arial" panose="020B0604020202020204" pitchFamily="34" charset="0"/>
                        </a:defRPr>
                      </a:pPr>
                      <a:r>
                        <a:rPr lang="es-CO" sz="1600" noProof="0" dirty="0"/>
                        <a:t>Herida punzante</a:t>
                      </a:r>
                      <a:endParaRPr lang="es-CO" sz="1600" b="1"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a:lnSpc>
                          <a:spcPct val="100000"/>
                        </a:lnSpc>
                        <a:spcBef>
                          <a:spcPts val="0"/>
                        </a:spcBef>
                        <a:spcAft>
                          <a:spcPts val="600"/>
                        </a:spcAft>
                        <a:buClr>
                          <a:schemeClr val="accent2"/>
                        </a:buClr>
                        <a:buFont typeface="Arial" panose="020B0604020202020204" pitchFamily="34" charset="0"/>
                        <a:buChar char="•"/>
                        <a:defRPr sz="1700">
                          <a:latin typeface="Arial" panose="020B0604020202020204" pitchFamily="34" charset="0"/>
                          <a:cs typeface="Arial" panose="020B0604020202020204" pitchFamily="34" charset="0"/>
                        </a:defRPr>
                      </a:pPr>
                      <a:r>
                        <a:rPr lang="es-CO" sz="1600" noProof="0" dirty="0"/>
                        <a:t>Objetos orientados verticalmente con un extremo o punta afilada: dientes, destornilladores, clavos, </a:t>
                      </a:r>
                      <a:br>
                        <a:rPr lang="es-CO" sz="1600" noProof="0" dirty="0"/>
                      </a:br>
                      <a:r>
                        <a:rPr lang="es-CO" sz="1600" noProof="0" dirty="0"/>
                        <a:t>trozos de vidrio, balas</a:t>
                      </a:r>
                      <a:endParaRPr lang="es-CO" sz="1600" b="0" i="0" noProof="0" dirty="0">
                        <a:latin typeface="Arial" panose="020B0604020202020204" pitchFamily="34" charset="0"/>
                        <a:cs typeface="Arial" panose="020B0604020202020204" pitchFamily="34" charset="0"/>
                      </a:endParaRPr>
                    </a:p>
                  </a:txBody>
                  <a:tcPr marL="121933" marR="121933" marT="60967" marB="60967">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6BF09B24-F3C3-8573-F4A8-CC87C1610084}"/>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10.17</a:t>
            </a:r>
          </a:p>
        </p:txBody>
      </p:sp>
    </p:spTree>
    <p:extLst>
      <p:ext uri="{BB962C8B-B14F-4D97-AF65-F5344CB8AC3E}">
        <p14:creationId xmlns:p14="http://schemas.microsoft.com/office/powerpoint/2010/main" val="211158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5" name="Google Shape;1725;p200"/>
          <p:cNvSpPr txBox="1"/>
          <p:nvPr/>
        </p:nvSpPr>
        <p:spPr>
          <a:xfrm>
            <a:off x="876800" y="2256616"/>
            <a:ext cx="6523726" cy="3144011"/>
          </a:xfrm>
          <a:prstGeom prst="rect">
            <a:avLst/>
          </a:prstGeom>
          <a:noFill/>
          <a:ln>
            <a:noFill/>
          </a:ln>
        </p:spPr>
        <p:txBody>
          <a:bodyPr spcFirstLastPara="1" wrap="square" lIns="121900" tIns="60933" rIns="121900" bIns="60933" anchor="t" anchorCtr="0">
            <a:spAutoFit/>
          </a:bodyPr>
          <a:lstStyle/>
          <a:p>
            <a:pPr marL="380990" indent="-380990">
              <a:lnSpc>
                <a:spcPct val="108000"/>
              </a:lnSpc>
              <a:spcAft>
                <a:spcPts val="18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noProof="0" dirty="0"/>
              <a:t>Es muy útil hacer una descripción detallada y precisa de los hallazgos de la exploración física, por muchas razones</a:t>
            </a:r>
            <a:endParaRPr lang="es-CO" sz="2200" noProof="0" dirty="0">
              <a:solidFill>
                <a:srgbClr val="000000"/>
              </a:solidFill>
              <a:latin typeface="Arial"/>
              <a:ea typeface="Arial"/>
              <a:cs typeface="Arial"/>
              <a:sym typeface="Arial"/>
            </a:endParaRPr>
          </a:p>
          <a:p>
            <a:pPr marL="380990" indent="-380990">
              <a:lnSpc>
                <a:spcPct val="108000"/>
              </a:lnSpc>
              <a:spcAft>
                <a:spcPts val="18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noProof="0" dirty="0"/>
              <a:t>La documentación que usted haga de la exploración puede ser el mejor certificado de que disponga la sobreviviente en caso de que decida iniciar un proceso judicial</a:t>
            </a:r>
            <a:endParaRPr lang="es-CO" sz="2200" noProof="0" dirty="0">
              <a:latin typeface="Arial" panose="020B0604020202020204" pitchFamily="34" charset="0"/>
            </a:endParaRPr>
          </a:p>
        </p:txBody>
      </p:sp>
      <p:sp>
        <p:nvSpPr>
          <p:cNvPr id="2" name="Title 1">
            <a:extLst>
              <a:ext uri="{FF2B5EF4-FFF2-40B4-BE49-F238E27FC236}">
                <a16:creationId xmlns:a16="http://schemas.microsoft.com/office/drawing/2014/main" id="{17E1DAB5-C17A-1E60-3F0C-834EB5C332C9}"/>
              </a:ext>
            </a:extLst>
          </p:cNvPr>
          <p:cNvSpPr>
            <a:spLocks noGrp="1"/>
          </p:cNvSpPr>
          <p:nvPr>
            <p:ph type="title"/>
          </p:nvPr>
        </p:nvSpPr>
        <p:spPr/>
        <p:txBody>
          <a:bodyPr/>
          <a:lstStyle/>
          <a:p>
            <a:pPr>
              <a:defRPr sz="3400" b="1">
                <a:solidFill>
                  <a:schemeClr val="accent3"/>
                </a:solidFill>
                <a:latin typeface="+mj-lt"/>
                <a:ea typeface="Arial"/>
                <a:cs typeface="Arial"/>
              </a:defRPr>
            </a:pPr>
            <a:r>
              <a:rPr lang="es-CO" noProof="0" dirty="0"/>
              <a:t>Descripción de las lesiones</a:t>
            </a:r>
          </a:p>
        </p:txBody>
      </p:sp>
      <p:sp>
        <p:nvSpPr>
          <p:cNvPr id="3" name="Text Placeholder 2">
            <a:extLst>
              <a:ext uri="{FF2B5EF4-FFF2-40B4-BE49-F238E27FC236}">
                <a16:creationId xmlns:a16="http://schemas.microsoft.com/office/drawing/2014/main" id="{ECAED5C5-EC88-5DD2-618F-F146CC929E56}"/>
              </a:ext>
            </a:extLst>
          </p:cNvPr>
          <p:cNvSpPr>
            <a:spLocks noGrp="1"/>
          </p:cNvSpPr>
          <p:nvPr>
            <p:ph type="body" sz="quarter" idx="10"/>
          </p:nvPr>
        </p:nvSpPr>
        <p:spPr/>
        <p:txBody>
          <a:bodyPr/>
          <a:lstStyle/>
          <a:p>
            <a:pPr>
              <a:defRPr sz="3400" b="1">
                <a:latin typeface="+mj-lt"/>
                <a:ea typeface="Arial"/>
                <a:cs typeface="Arial"/>
                <a:sym typeface="Arial"/>
              </a:defRPr>
            </a:pPr>
            <a:r>
              <a:rPr lang="es-CO" noProof="0" dirty="0"/>
              <a:t>Ejercicio 10.1</a:t>
            </a:r>
          </a:p>
        </p:txBody>
      </p:sp>
      <p:sp>
        <p:nvSpPr>
          <p:cNvPr id="6" name="TextBox 5">
            <a:extLst>
              <a:ext uri="{FF2B5EF4-FFF2-40B4-BE49-F238E27FC236}">
                <a16:creationId xmlns:a16="http://schemas.microsoft.com/office/drawing/2014/main" id="{E711EBEB-0E8D-40C6-368C-5A1651A1645E}"/>
              </a:ext>
            </a:extLst>
          </p:cNvPr>
          <p:cNvSpPr txBox="1"/>
          <p:nvPr/>
        </p:nvSpPr>
        <p:spPr>
          <a:xfrm>
            <a:off x="8787115" y="2327568"/>
            <a:ext cx="1824939" cy="369332"/>
          </a:xfrm>
          <a:prstGeom prst="rect">
            <a:avLst/>
          </a:prstGeom>
          <a:solidFill>
            <a:schemeClr val="accent3"/>
          </a:solidFill>
        </p:spPr>
        <p:txBody>
          <a:bodyPr wrap="square">
            <a:spAutoFit/>
          </a:bodyPr>
          <a:lstStyle/>
          <a:p>
            <a:pPr algn="ctr">
              <a:defRPr sz="1800" b="1">
                <a:solidFill>
                  <a:schemeClr val="bg1"/>
                </a:solidFill>
                <a:latin typeface="Arial"/>
                <a:ea typeface="Arial"/>
                <a:cs typeface="Arial"/>
                <a:sym typeface="Arial"/>
              </a:defRPr>
            </a:pPr>
            <a:r>
              <a:rPr lang="es-CO" noProof="0" dirty="0"/>
              <a:t>Autocuidado:</a:t>
            </a:r>
            <a:endParaRPr lang="es-CO" sz="1800" b="1" noProof="0" dirty="0">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21E22D4B-01E8-7650-966E-8CC6C3BCA0B0}"/>
              </a:ext>
            </a:extLst>
          </p:cNvPr>
          <p:cNvSpPr/>
          <p:nvPr/>
        </p:nvSpPr>
        <p:spPr>
          <a:xfrm>
            <a:off x="8299047" y="2696900"/>
            <a:ext cx="2801075" cy="2370400"/>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9" name="TextBox 8">
            <a:extLst>
              <a:ext uri="{FF2B5EF4-FFF2-40B4-BE49-F238E27FC236}">
                <a16:creationId xmlns:a16="http://schemas.microsoft.com/office/drawing/2014/main" id="{21A4C2F6-AE50-A3B0-7B2E-12A47B0C8DD0}"/>
              </a:ext>
            </a:extLst>
          </p:cNvPr>
          <p:cNvSpPr txBox="1"/>
          <p:nvPr/>
        </p:nvSpPr>
        <p:spPr>
          <a:xfrm>
            <a:off x="8443508" y="2858946"/>
            <a:ext cx="2512153" cy="1477328"/>
          </a:xfrm>
          <a:prstGeom prst="rect">
            <a:avLst/>
          </a:prstGeom>
          <a:noFill/>
        </p:spPr>
        <p:txBody>
          <a:bodyPr wrap="square">
            <a:spAutoFit/>
          </a:bodyPr>
          <a:lstStyle/>
          <a:p>
            <a:pPr>
              <a:defRPr>
                <a:solidFill>
                  <a:schemeClr val="accent3"/>
                </a:solidFill>
                <a:latin typeface="Arial"/>
                <a:ea typeface="Arial"/>
                <a:cs typeface="Arial"/>
                <a:sym typeface="Arial"/>
              </a:defRPr>
            </a:pPr>
            <a:r>
              <a:rPr lang="es-CO" noProof="0" dirty="0"/>
              <a:t>L</a:t>
            </a:r>
            <a:r>
              <a:rPr lang="es-CO" sz="1800" noProof="0" dirty="0"/>
              <a:t>as siguientes diapositivas contienen imágenes en primer plano de lesiones sufridas durante actos de violencia sexual o violencia de pareja</a:t>
            </a:r>
            <a:endParaRPr lang="es-CO" sz="1800" noProof="0" dirty="0">
              <a:solidFill>
                <a:schemeClr val="accent3"/>
              </a:solidFill>
              <a:latin typeface="Arial" panose="020B0604020202020204" pitchFamily="34" charset="0"/>
            </a:endParaRPr>
          </a:p>
        </p:txBody>
      </p:sp>
      <p:sp>
        <p:nvSpPr>
          <p:cNvPr id="4" name="TextBox 3">
            <a:extLst>
              <a:ext uri="{FF2B5EF4-FFF2-40B4-BE49-F238E27FC236}">
                <a16:creationId xmlns:a16="http://schemas.microsoft.com/office/drawing/2014/main" id="{71836CED-0BB5-7137-E9C3-D1DB198EF9AA}"/>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10.18</a:t>
            </a:r>
          </a:p>
        </p:txBody>
      </p:sp>
    </p:spTree>
    <p:extLst>
      <p:ext uri="{BB962C8B-B14F-4D97-AF65-F5344CB8AC3E}">
        <p14:creationId xmlns:p14="http://schemas.microsoft.com/office/powerpoint/2010/main" val="1060235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4" name="Google Shape;1734;p201"/>
          <p:cNvSpPr/>
          <p:nvPr/>
        </p:nvSpPr>
        <p:spPr>
          <a:xfrm>
            <a:off x="8935221" y="2506094"/>
            <a:ext cx="2911551" cy="2241317"/>
          </a:xfrm>
          <a:prstGeom prst="rect">
            <a:avLst/>
          </a:prstGeom>
          <a:noFill/>
          <a:ln>
            <a:noFill/>
          </a:ln>
        </p:spPr>
        <p:txBody>
          <a:bodyPr/>
          <a:lstStyle/>
          <a:p>
            <a:endParaRPr lang="es-CO" sz="2400" noProof="0" dirty="0">
              <a:latin typeface="Arial" panose="020B0604020202020204" pitchFamily="34" charset="0"/>
            </a:endParaRPr>
          </a:p>
        </p:txBody>
      </p:sp>
      <p:sp>
        <p:nvSpPr>
          <p:cNvPr id="1735" name="Google Shape;1735;p201"/>
          <p:cNvSpPr/>
          <p:nvPr/>
        </p:nvSpPr>
        <p:spPr>
          <a:xfrm>
            <a:off x="4438677" y="2091613"/>
            <a:ext cx="3903923" cy="2798148"/>
          </a:xfrm>
          <a:prstGeom prst="rect">
            <a:avLst/>
          </a:prstGeom>
          <a:noFill/>
          <a:ln>
            <a:noFill/>
          </a:ln>
        </p:spPr>
        <p:txBody>
          <a:bodyPr/>
          <a:lstStyle/>
          <a:p>
            <a:endParaRPr lang="es-CO" sz="2400" noProof="0" dirty="0">
              <a:latin typeface="Arial" panose="020B0604020202020204" pitchFamily="34" charset="0"/>
            </a:endParaRPr>
          </a:p>
        </p:txBody>
      </p:sp>
      <p:sp>
        <p:nvSpPr>
          <p:cNvPr id="1736" name="Google Shape;1736;p201"/>
          <p:cNvSpPr/>
          <p:nvPr/>
        </p:nvSpPr>
        <p:spPr>
          <a:xfrm>
            <a:off x="223112" y="2688440"/>
            <a:ext cx="3299993" cy="2058971"/>
          </a:xfrm>
          <a:prstGeom prst="rect">
            <a:avLst/>
          </a:prstGeom>
          <a:noFill/>
          <a:ln>
            <a:noFill/>
          </a:ln>
        </p:spPr>
        <p:txBody>
          <a:bodyPr/>
          <a:lstStyle/>
          <a:p>
            <a:endParaRPr lang="es-CO" sz="2400" noProof="0" dirty="0">
              <a:latin typeface="Arial" panose="020B0604020202020204" pitchFamily="34" charset="0"/>
            </a:endParaRPr>
          </a:p>
        </p:txBody>
      </p:sp>
      <p:pic>
        <p:nvPicPr>
          <p:cNvPr id="8" name="Picture 7">
            <a:extLst>
              <a:ext uri="{FF2B5EF4-FFF2-40B4-BE49-F238E27FC236}">
                <a16:creationId xmlns:a16="http://schemas.microsoft.com/office/drawing/2014/main" id="{AC477A08-1101-B57D-05BC-77BB261CA2CF}"/>
              </a:ext>
            </a:extLst>
          </p:cNvPr>
          <p:cNvPicPr>
            <a:picLocks noChangeAspect="1"/>
          </p:cNvPicPr>
          <p:nvPr/>
        </p:nvPicPr>
        <p:blipFill>
          <a:blip r:embed="rId3"/>
          <a:stretch>
            <a:fillRect/>
          </a:stretch>
        </p:blipFill>
        <p:spPr>
          <a:xfrm>
            <a:off x="9057337" y="2214412"/>
            <a:ext cx="2911551" cy="2241317"/>
          </a:xfrm>
          <a:prstGeom prst="rect">
            <a:avLst/>
          </a:prstGeom>
        </p:spPr>
      </p:pic>
      <p:pic>
        <p:nvPicPr>
          <p:cNvPr id="9" name="Picture 8">
            <a:extLst>
              <a:ext uri="{FF2B5EF4-FFF2-40B4-BE49-F238E27FC236}">
                <a16:creationId xmlns:a16="http://schemas.microsoft.com/office/drawing/2014/main" id="{C2CFFE3D-FC3B-6BBF-1F6F-179F110FBA46}"/>
              </a:ext>
            </a:extLst>
          </p:cNvPr>
          <p:cNvPicPr>
            <a:picLocks noChangeAspect="1"/>
          </p:cNvPicPr>
          <p:nvPr/>
        </p:nvPicPr>
        <p:blipFill>
          <a:blip r:embed="rId4"/>
          <a:stretch>
            <a:fillRect/>
          </a:stretch>
        </p:blipFill>
        <p:spPr>
          <a:xfrm>
            <a:off x="4628023" y="2294813"/>
            <a:ext cx="3903923" cy="2798148"/>
          </a:xfrm>
          <a:prstGeom prst="rect">
            <a:avLst/>
          </a:prstGeom>
        </p:spPr>
      </p:pic>
      <p:pic>
        <p:nvPicPr>
          <p:cNvPr id="10" name="Picture 9">
            <a:extLst>
              <a:ext uri="{FF2B5EF4-FFF2-40B4-BE49-F238E27FC236}">
                <a16:creationId xmlns:a16="http://schemas.microsoft.com/office/drawing/2014/main" id="{3C7F1755-6DB8-04CD-E6AF-1A88FCD023AC}"/>
              </a:ext>
            </a:extLst>
          </p:cNvPr>
          <p:cNvPicPr>
            <a:picLocks noChangeAspect="1"/>
          </p:cNvPicPr>
          <p:nvPr/>
        </p:nvPicPr>
        <p:blipFill>
          <a:blip r:embed="rId5"/>
          <a:stretch>
            <a:fillRect/>
          </a:stretch>
        </p:blipFill>
        <p:spPr>
          <a:xfrm>
            <a:off x="546064" y="2288270"/>
            <a:ext cx="3299993" cy="2058971"/>
          </a:xfrm>
          <a:prstGeom prst="rect">
            <a:avLst/>
          </a:prstGeom>
        </p:spPr>
      </p:pic>
      <p:sp>
        <p:nvSpPr>
          <p:cNvPr id="2" name="Title 1">
            <a:extLst>
              <a:ext uri="{FF2B5EF4-FFF2-40B4-BE49-F238E27FC236}">
                <a16:creationId xmlns:a16="http://schemas.microsoft.com/office/drawing/2014/main" id="{C2D7B0DC-6187-3A76-A51B-2207D31C21AB}"/>
              </a:ext>
            </a:extLst>
          </p:cNvPr>
          <p:cNvSpPr>
            <a:spLocks noGrp="1"/>
          </p:cNvSpPr>
          <p:nvPr>
            <p:ph type="title"/>
          </p:nvPr>
        </p:nvSpPr>
        <p:spPr/>
        <p:txBody>
          <a:bodyPr/>
          <a:lstStyle/>
          <a:p>
            <a:pPr>
              <a:defRPr sz="3400" b="1">
                <a:solidFill>
                  <a:schemeClr val="accent3"/>
                </a:solidFill>
                <a:latin typeface="+mj-lt"/>
                <a:ea typeface="Arial"/>
                <a:cs typeface="Arial"/>
              </a:defRPr>
            </a:pPr>
            <a:r>
              <a:rPr lang="es-CO" noProof="0" dirty="0"/>
              <a:t>Descripción de las lesiones</a:t>
            </a:r>
          </a:p>
        </p:txBody>
      </p:sp>
      <p:sp>
        <p:nvSpPr>
          <p:cNvPr id="3" name="Text Placeholder 2">
            <a:extLst>
              <a:ext uri="{FF2B5EF4-FFF2-40B4-BE49-F238E27FC236}">
                <a16:creationId xmlns:a16="http://schemas.microsoft.com/office/drawing/2014/main" id="{281B310F-D83A-DB81-1EBE-149E430C747E}"/>
              </a:ext>
            </a:extLst>
          </p:cNvPr>
          <p:cNvSpPr>
            <a:spLocks noGrp="1"/>
          </p:cNvSpPr>
          <p:nvPr>
            <p:ph type="body" sz="quarter" idx="10"/>
          </p:nvPr>
        </p:nvSpPr>
        <p:spPr/>
        <p:txBody>
          <a:bodyPr/>
          <a:lstStyle/>
          <a:p>
            <a:pPr>
              <a:defRPr sz="3400" b="1">
                <a:latin typeface="+mj-lt"/>
                <a:ea typeface="Arial"/>
                <a:cs typeface="Arial"/>
                <a:sym typeface="Arial"/>
              </a:defRPr>
            </a:pPr>
            <a:r>
              <a:rPr lang="es-CO" noProof="0" dirty="0"/>
              <a:t>Ejercicio 10.1</a:t>
            </a:r>
          </a:p>
        </p:txBody>
      </p:sp>
      <p:sp>
        <p:nvSpPr>
          <p:cNvPr id="4" name="TextBox 3">
            <a:extLst>
              <a:ext uri="{FF2B5EF4-FFF2-40B4-BE49-F238E27FC236}">
                <a16:creationId xmlns:a16="http://schemas.microsoft.com/office/drawing/2014/main" id="{40D9411F-03CD-D664-91D9-D4EB2FD9839A}"/>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10.19</a:t>
            </a:r>
          </a:p>
        </p:txBody>
      </p:sp>
    </p:spTree>
    <p:extLst>
      <p:ext uri="{BB962C8B-B14F-4D97-AF65-F5344CB8AC3E}">
        <p14:creationId xmlns:p14="http://schemas.microsoft.com/office/powerpoint/2010/main" val="3693223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3" name="Google Shape;1083;p138" descr="Close-up of two people holding hands"/>
          <p:cNvSpPr/>
          <p:nvPr/>
        </p:nvSpPr>
        <p:spPr>
          <a:xfrm>
            <a:off x="7400" y="-14717"/>
            <a:ext cx="6221201" cy="6828567"/>
          </a:xfrm>
          <a:prstGeom prst="rect">
            <a:avLst/>
          </a:prstGeom>
          <a:noFill/>
          <a:ln>
            <a:noFill/>
          </a:ln>
        </p:spPr>
        <p:txBody>
          <a:bodyPr/>
          <a:lstStyle/>
          <a:p>
            <a:endParaRPr lang="es-CO" sz="2400" noProof="0" dirty="0">
              <a:latin typeface="Arial" panose="020B0604020202020204" pitchFamily="34" charset="0"/>
            </a:endParaRPr>
          </a:p>
        </p:txBody>
      </p:sp>
      <p:pic>
        <p:nvPicPr>
          <p:cNvPr id="4" name="Google Shape;36;p34" descr="Close-up of two people holding hands">
            <a:extLst>
              <a:ext uri="{FF2B5EF4-FFF2-40B4-BE49-F238E27FC236}">
                <a16:creationId xmlns:a16="http://schemas.microsoft.com/office/drawing/2014/main" id="{0F4FBE82-45AF-86AF-B5C4-A53D2301766D}"/>
              </a:ext>
            </a:extLst>
          </p:cNvPr>
          <p:cNvPicPr>
            <a:picLocks noChangeAspect="1"/>
          </p:cNvPicPr>
          <p:nvPr/>
        </p:nvPicPr>
        <p:blipFill rotWithShape="1">
          <a:blip r:embed="rId3"/>
          <a:srcRect l="13349" t="832" r="20357" b="9971"/>
          <a:stretch/>
        </p:blipFill>
        <p:spPr>
          <a:xfrm>
            <a:off x="0" y="0"/>
            <a:ext cx="6696000" cy="6012000"/>
          </a:xfrm>
          <a:prstGeom prst="rect">
            <a:avLst/>
          </a:prstGeom>
          <a:noFill/>
          <a:ln>
            <a:noFill/>
          </a:ln>
        </p:spPr>
      </p:pic>
      <p:sp>
        <p:nvSpPr>
          <p:cNvPr id="3" name="Text Placeholder 2">
            <a:extLst>
              <a:ext uri="{FF2B5EF4-FFF2-40B4-BE49-F238E27FC236}">
                <a16:creationId xmlns:a16="http://schemas.microsoft.com/office/drawing/2014/main" id="{6A44617D-0473-AC11-B810-4BE73A48820A}"/>
              </a:ext>
            </a:extLst>
          </p:cNvPr>
          <p:cNvSpPr>
            <a:spLocks noGrp="1"/>
          </p:cNvSpPr>
          <p:nvPr>
            <p:ph type="body" sz="quarter" idx="11"/>
          </p:nvPr>
        </p:nvSpPr>
        <p:spPr>
          <a:xfrm>
            <a:off x="7382933" y="2453910"/>
            <a:ext cx="3780000" cy="2416150"/>
          </a:xfrm>
        </p:spPr>
        <p:txBody>
          <a:bodyPr/>
          <a:lstStyle/>
          <a:p>
            <a:r>
              <a:rPr lang="es-CO" noProof="0" dirty="0"/>
              <a:t>Atención clínica a sobrevivientes de agresiones </a:t>
            </a:r>
            <a:br>
              <a:rPr lang="es-CO" noProof="0" dirty="0"/>
            </a:br>
            <a:r>
              <a:rPr lang="es-CO" noProof="0" dirty="0"/>
              <a:t>sexuales, parte 2: </a:t>
            </a:r>
            <a:br>
              <a:rPr lang="es-CO" noProof="0" dirty="0"/>
            </a:br>
            <a:r>
              <a:rPr lang="es-CO" noProof="0" dirty="0"/>
              <a:t>exploración física y documentación</a:t>
            </a:r>
          </a:p>
        </p:txBody>
      </p:sp>
      <p:sp>
        <p:nvSpPr>
          <p:cNvPr id="2" name="Text Placeholder 1">
            <a:extLst>
              <a:ext uri="{FF2B5EF4-FFF2-40B4-BE49-F238E27FC236}">
                <a16:creationId xmlns:a16="http://schemas.microsoft.com/office/drawing/2014/main" id="{4921DBBA-688F-3282-09DB-4DB5EEE939DC}"/>
              </a:ext>
            </a:extLst>
          </p:cNvPr>
          <p:cNvSpPr>
            <a:spLocks noGrp="1"/>
          </p:cNvSpPr>
          <p:nvPr>
            <p:ph type="body" sz="quarter" idx="10"/>
          </p:nvPr>
        </p:nvSpPr>
        <p:spPr/>
        <p:txBody>
          <a:bodyPr/>
          <a:lstStyle/>
          <a:p>
            <a:r>
              <a:rPr lang="es-CO" noProof="0" dirty="0"/>
              <a:t>Sesión 10</a:t>
            </a:r>
          </a:p>
        </p:txBody>
      </p:sp>
      <p:sp>
        <p:nvSpPr>
          <p:cNvPr id="6" name="TextBox 5">
            <a:extLst>
              <a:ext uri="{FF2B5EF4-FFF2-40B4-BE49-F238E27FC236}">
                <a16:creationId xmlns:a16="http://schemas.microsoft.com/office/drawing/2014/main" id="{6E91B288-A0C6-D4F7-47F0-6941A22388D3}"/>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a:t>
            </a:r>
          </a:p>
        </p:txBody>
      </p:sp>
    </p:spTree>
    <p:extLst>
      <p:ext uri="{BB962C8B-B14F-4D97-AF65-F5344CB8AC3E}">
        <p14:creationId xmlns:p14="http://schemas.microsoft.com/office/powerpoint/2010/main" val="2535825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sp>
        <p:nvSpPr>
          <p:cNvPr id="1744" name="Google Shape;1744;p202"/>
          <p:cNvSpPr/>
          <p:nvPr/>
        </p:nvSpPr>
        <p:spPr>
          <a:xfrm>
            <a:off x="7249083" y="2398836"/>
            <a:ext cx="3397813" cy="2713699"/>
          </a:xfrm>
          <a:prstGeom prst="rect">
            <a:avLst/>
          </a:prstGeom>
          <a:noFill/>
          <a:ln>
            <a:noFill/>
          </a:ln>
        </p:spPr>
        <p:txBody>
          <a:bodyPr/>
          <a:lstStyle/>
          <a:p>
            <a:endParaRPr lang="es-CO" sz="2400" noProof="0" dirty="0">
              <a:latin typeface="Arial" panose="020B0604020202020204" pitchFamily="34" charset="0"/>
            </a:endParaRPr>
          </a:p>
        </p:txBody>
      </p:sp>
      <p:sp>
        <p:nvSpPr>
          <p:cNvPr id="1745" name="Google Shape;1745;p202"/>
          <p:cNvSpPr/>
          <p:nvPr/>
        </p:nvSpPr>
        <p:spPr>
          <a:xfrm>
            <a:off x="1674520" y="2375752"/>
            <a:ext cx="3993520" cy="2713699"/>
          </a:xfrm>
          <a:prstGeom prst="rect">
            <a:avLst/>
          </a:prstGeom>
          <a:noFill/>
          <a:ln>
            <a:noFill/>
          </a:ln>
        </p:spPr>
        <p:txBody>
          <a:bodyPr/>
          <a:lstStyle/>
          <a:p>
            <a:endParaRPr lang="es-CO" sz="2400" noProof="0" dirty="0">
              <a:latin typeface="Arial" panose="020B0604020202020204" pitchFamily="34" charset="0"/>
            </a:endParaRPr>
          </a:p>
        </p:txBody>
      </p:sp>
      <p:pic>
        <p:nvPicPr>
          <p:cNvPr id="7" name="Picture 6">
            <a:extLst>
              <a:ext uri="{FF2B5EF4-FFF2-40B4-BE49-F238E27FC236}">
                <a16:creationId xmlns:a16="http://schemas.microsoft.com/office/drawing/2014/main" id="{79B73CF0-7E70-0983-A3B6-F27218C7C1F6}"/>
              </a:ext>
            </a:extLst>
          </p:cNvPr>
          <p:cNvPicPr>
            <a:picLocks noChangeAspect="1"/>
          </p:cNvPicPr>
          <p:nvPr/>
        </p:nvPicPr>
        <p:blipFill rotWithShape="1">
          <a:blip r:embed="rId3"/>
          <a:srcRect l="4083" t="11441" r="68476" b="24578"/>
          <a:stretch/>
        </p:blipFill>
        <p:spPr>
          <a:xfrm>
            <a:off x="7341446" y="2072150"/>
            <a:ext cx="3397813" cy="2713699"/>
          </a:xfrm>
          <a:prstGeom prst="rect">
            <a:avLst/>
          </a:prstGeom>
        </p:spPr>
      </p:pic>
      <p:pic>
        <p:nvPicPr>
          <p:cNvPr id="8" name="Picture 7">
            <a:extLst>
              <a:ext uri="{FF2B5EF4-FFF2-40B4-BE49-F238E27FC236}">
                <a16:creationId xmlns:a16="http://schemas.microsoft.com/office/drawing/2014/main" id="{0EF88B46-91DA-6271-47BB-1DC7AEA791B6}"/>
              </a:ext>
            </a:extLst>
          </p:cNvPr>
          <p:cNvPicPr>
            <a:picLocks noChangeAspect="1"/>
          </p:cNvPicPr>
          <p:nvPr/>
        </p:nvPicPr>
        <p:blipFill>
          <a:blip r:embed="rId4"/>
          <a:stretch>
            <a:fillRect/>
          </a:stretch>
        </p:blipFill>
        <p:spPr>
          <a:xfrm>
            <a:off x="1452741" y="2072150"/>
            <a:ext cx="3993520" cy="2713699"/>
          </a:xfrm>
          <a:prstGeom prst="rect">
            <a:avLst/>
          </a:prstGeom>
        </p:spPr>
      </p:pic>
      <p:sp>
        <p:nvSpPr>
          <p:cNvPr id="2" name="Title 1">
            <a:extLst>
              <a:ext uri="{FF2B5EF4-FFF2-40B4-BE49-F238E27FC236}">
                <a16:creationId xmlns:a16="http://schemas.microsoft.com/office/drawing/2014/main" id="{063B25E3-721C-E5FA-16FA-97856A2964CB}"/>
              </a:ext>
            </a:extLst>
          </p:cNvPr>
          <p:cNvSpPr>
            <a:spLocks noGrp="1"/>
          </p:cNvSpPr>
          <p:nvPr>
            <p:ph type="title"/>
          </p:nvPr>
        </p:nvSpPr>
        <p:spPr/>
        <p:txBody>
          <a:bodyPr/>
          <a:lstStyle/>
          <a:p>
            <a:pPr>
              <a:defRPr sz="3400" b="1">
                <a:solidFill>
                  <a:schemeClr val="accent3"/>
                </a:solidFill>
                <a:latin typeface="+mj-lt"/>
                <a:ea typeface="Arial"/>
                <a:cs typeface="Arial"/>
              </a:defRPr>
            </a:pPr>
            <a:r>
              <a:rPr lang="es-CO" noProof="0" dirty="0"/>
              <a:t>Descripción de las lesiones</a:t>
            </a:r>
          </a:p>
        </p:txBody>
      </p:sp>
      <p:sp>
        <p:nvSpPr>
          <p:cNvPr id="3" name="Text Placeholder 2">
            <a:extLst>
              <a:ext uri="{FF2B5EF4-FFF2-40B4-BE49-F238E27FC236}">
                <a16:creationId xmlns:a16="http://schemas.microsoft.com/office/drawing/2014/main" id="{999303D0-1B88-25FB-76B0-1CF7BA272B3B}"/>
              </a:ext>
            </a:extLst>
          </p:cNvPr>
          <p:cNvSpPr>
            <a:spLocks noGrp="1"/>
          </p:cNvSpPr>
          <p:nvPr>
            <p:ph type="body" sz="quarter" idx="10"/>
          </p:nvPr>
        </p:nvSpPr>
        <p:spPr/>
        <p:txBody>
          <a:bodyPr/>
          <a:lstStyle/>
          <a:p>
            <a:pPr>
              <a:defRPr sz="3400" b="1">
                <a:latin typeface="+mj-lt"/>
                <a:ea typeface="Arial"/>
                <a:cs typeface="Arial"/>
                <a:sym typeface="Arial"/>
              </a:defRPr>
            </a:pPr>
            <a:r>
              <a:rPr lang="es-CO" noProof="0" dirty="0"/>
              <a:t>Ejercicio 10.1</a:t>
            </a:r>
          </a:p>
        </p:txBody>
      </p:sp>
      <p:sp>
        <p:nvSpPr>
          <p:cNvPr id="4" name="TextBox 3">
            <a:extLst>
              <a:ext uri="{FF2B5EF4-FFF2-40B4-BE49-F238E27FC236}">
                <a16:creationId xmlns:a16="http://schemas.microsoft.com/office/drawing/2014/main" id="{9C09F183-826F-1A50-309A-2633FD430D27}"/>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10.20</a:t>
            </a:r>
          </a:p>
        </p:txBody>
      </p:sp>
    </p:spTree>
    <p:extLst>
      <p:ext uri="{BB962C8B-B14F-4D97-AF65-F5344CB8AC3E}">
        <p14:creationId xmlns:p14="http://schemas.microsoft.com/office/powerpoint/2010/main" val="383238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2" name="Google Shape;1752;p203"/>
          <p:cNvSpPr/>
          <p:nvPr/>
        </p:nvSpPr>
        <p:spPr>
          <a:xfrm>
            <a:off x="8067554" y="1227450"/>
            <a:ext cx="3889833" cy="523220"/>
          </a:xfrm>
          <a:prstGeom prst="rect">
            <a:avLst/>
          </a:prstGeom>
          <a:noFill/>
          <a:ln>
            <a:noFill/>
          </a:ln>
        </p:spPr>
        <p:txBody>
          <a:bodyPr spcFirstLastPara="1" wrap="square" lIns="0" tIns="0" rIns="0" bIns="0" anchor="b" anchorCtr="0">
            <a:spAutoFit/>
          </a:bodyPr>
          <a:lstStyle/>
          <a:p>
            <a:pPr algn="ctr">
              <a:defRPr sz="3400" b="1">
                <a:solidFill>
                  <a:schemeClr val="accent3"/>
                </a:solidFill>
                <a:latin typeface="+mj-lt"/>
                <a:ea typeface="Montserrat SemiBold"/>
                <a:cs typeface="Arial Black" panose="020B0604020202020204" pitchFamily="34" charset="0"/>
                <a:sym typeface="Montserrat SemiBold"/>
              </a:defRPr>
            </a:pPr>
            <a:r>
              <a:rPr lang="es-CO" noProof="0" dirty="0"/>
              <a:t>Un momento de calma</a:t>
            </a:r>
            <a:endParaRPr lang="es-CO" sz="3400" b="1" noProof="0" dirty="0">
              <a:solidFill>
                <a:schemeClr val="accent3"/>
              </a:solidFill>
              <a:latin typeface="+mj-lt"/>
              <a:ea typeface="Montserrat SemiBold"/>
              <a:cs typeface="Arial Black" panose="020B0604020202020204" pitchFamily="34" charset="0"/>
              <a:sym typeface="Montserrat SemiBold"/>
            </a:endParaRPr>
          </a:p>
        </p:txBody>
      </p:sp>
      <p:pic>
        <p:nvPicPr>
          <p:cNvPr id="6" name="Picture 5">
            <a:extLst>
              <a:ext uri="{FF2B5EF4-FFF2-40B4-BE49-F238E27FC236}">
                <a16:creationId xmlns:a16="http://schemas.microsoft.com/office/drawing/2014/main" id="{302E5A2B-1AE0-D5EF-33D2-252D46806116}"/>
              </a:ext>
            </a:extLst>
          </p:cNvPr>
          <p:cNvPicPr>
            <a:picLocks noChangeAspect="1"/>
          </p:cNvPicPr>
          <p:nvPr/>
        </p:nvPicPr>
        <p:blipFill>
          <a:blip r:embed="rId3"/>
          <a:stretch>
            <a:fillRect/>
          </a:stretch>
        </p:blipFill>
        <p:spPr>
          <a:xfrm>
            <a:off x="0" y="10266"/>
            <a:ext cx="7954269" cy="5981117"/>
          </a:xfrm>
          <a:prstGeom prst="rect">
            <a:avLst/>
          </a:prstGeom>
          <a:noFill/>
          <a:ln>
            <a:noFill/>
          </a:ln>
        </p:spPr>
      </p:pic>
      <p:sp>
        <p:nvSpPr>
          <p:cNvPr id="2" name="TextBox 1">
            <a:extLst>
              <a:ext uri="{FF2B5EF4-FFF2-40B4-BE49-F238E27FC236}">
                <a16:creationId xmlns:a16="http://schemas.microsoft.com/office/drawing/2014/main" id="{6EA246D8-3A4A-EE13-B473-DB312B93319E}"/>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10.21</a:t>
            </a:r>
          </a:p>
        </p:txBody>
      </p:sp>
    </p:spTree>
    <p:extLst>
      <p:ext uri="{BB962C8B-B14F-4D97-AF65-F5344CB8AC3E}">
        <p14:creationId xmlns:p14="http://schemas.microsoft.com/office/powerpoint/2010/main" val="384678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9" name="Google Shape;1759;p204"/>
          <p:cNvSpPr txBox="1"/>
          <p:nvPr/>
        </p:nvSpPr>
        <p:spPr>
          <a:xfrm>
            <a:off x="555267" y="435072"/>
            <a:ext cx="5432588" cy="2023703"/>
          </a:xfrm>
          <a:prstGeom prst="rect">
            <a:avLst/>
          </a:prstGeom>
          <a:noFill/>
          <a:ln>
            <a:noFill/>
          </a:ln>
        </p:spPr>
        <p:txBody>
          <a:bodyPr spcFirstLastPara="1" wrap="square" lIns="121900" tIns="60933" rIns="121900" bIns="60933" anchor="t" anchorCtr="0">
            <a:noAutofit/>
          </a:bodyPr>
          <a:lstStyle/>
          <a:p>
            <a:pP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Particularidades de grupos demográficos concretos: </a:t>
            </a:r>
            <a:br>
              <a:rPr lang="es-CO" noProof="0" dirty="0"/>
            </a:br>
            <a:r>
              <a:rPr lang="es-CO" noProof="0" dirty="0"/>
              <a:t>anamnesis y exploración física</a:t>
            </a:r>
          </a:p>
        </p:txBody>
      </p:sp>
      <p:sp>
        <p:nvSpPr>
          <p:cNvPr id="1763" name="Google Shape;1763;p204"/>
          <p:cNvSpPr/>
          <p:nvPr/>
        </p:nvSpPr>
        <p:spPr>
          <a:xfrm>
            <a:off x="7501864" y="435072"/>
            <a:ext cx="3840153" cy="5460677"/>
          </a:xfrm>
          <a:prstGeom prst="rect">
            <a:avLst/>
          </a:prstGeom>
          <a:noFill/>
          <a:ln>
            <a:noFill/>
          </a:ln>
          <a:effectLst>
            <a:outerShdw blurRad="50800" dist="38100" dir="8100000" algn="tr" rotWithShape="0">
              <a:srgbClr val="000000">
                <a:alpha val="40000"/>
              </a:srgbClr>
            </a:outerShdw>
          </a:effectLst>
        </p:spPr>
        <p:txBody>
          <a:bodyPr/>
          <a:lstStyle/>
          <a:p>
            <a:endParaRPr lang="es-CO" sz="2400" noProof="0" dirty="0">
              <a:latin typeface="Arial" panose="020B0604020202020204" pitchFamily="34" charset="0"/>
            </a:endParaRPr>
          </a:p>
        </p:txBody>
      </p:sp>
      <p:pic>
        <p:nvPicPr>
          <p:cNvPr id="10" name="Picture 9">
            <a:extLst>
              <a:ext uri="{FF2B5EF4-FFF2-40B4-BE49-F238E27FC236}">
                <a16:creationId xmlns:a16="http://schemas.microsoft.com/office/drawing/2014/main" id="{4724D8A2-FB15-DBF5-4F7C-3BBD5984D85E}"/>
              </a:ext>
            </a:extLst>
          </p:cNvPr>
          <p:cNvPicPr>
            <a:picLocks noChangeAspect="1"/>
          </p:cNvPicPr>
          <p:nvPr/>
        </p:nvPicPr>
        <p:blipFill>
          <a:blip r:embed="rId3"/>
          <a:stretch>
            <a:fillRect/>
          </a:stretch>
        </p:blipFill>
        <p:spPr>
          <a:xfrm>
            <a:off x="6656762" y="617240"/>
            <a:ext cx="3840153" cy="5481709"/>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sp>
        <p:nvSpPr>
          <p:cNvPr id="3" name="Rounded Rectangle 2">
            <a:extLst>
              <a:ext uri="{FF2B5EF4-FFF2-40B4-BE49-F238E27FC236}">
                <a16:creationId xmlns:a16="http://schemas.microsoft.com/office/drawing/2014/main" id="{FE7BEFE4-4ED7-2A99-E1F0-B965328C58B4}"/>
              </a:ext>
            </a:extLst>
          </p:cNvPr>
          <p:cNvSpPr/>
          <p:nvPr/>
        </p:nvSpPr>
        <p:spPr>
          <a:xfrm>
            <a:off x="2297081" y="2362201"/>
            <a:ext cx="2808319" cy="128876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nSpc>
                <a:spcPct val="108000"/>
              </a:lnSpc>
              <a:defRPr sz="1800">
                <a:solidFill>
                  <a:schemeClr val="bg1"/>
                </a:solidFill>
                <a:latin typeface="Arial"/>
                <a:ea typeface="Arial"/>
                <a:cs typeface="Arial"/>
                <a:sym typeface="Arial"/>
              </a:defRPr>
            </a:pPr>
            <a:r>
              <a:rPr lang="es-CO" noProof="0" dirty="0"/>
              <a:t>Para obtener más información, véanse las </a:t>
            </a:r>
            <a:r>
              <a:rPr lang="es-CO" i="1" noProof="0" dirty="0"/>
              <a:t>Directrices clínicas de la OMS</a:t>
            </a:r>
            <a:r>
              <a:rPr lang="es-CO" baseline="30000" noProof="0" dirty="0"/>
              <a:t>2</a:t>
            </a:r>
            <a:endParaRPr lang="es-CO" sz="1800" noProof="0"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F485E843-CF03-E094-A5B5-AEC638D364C3}"/>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10.22</a:t>
            </a:r>
          </a:p>
        </p:txBody>
      </p:sp>
    </p:spTree>
    <p:extLst>
      <p:ext uri="{BB962C8B-B14F-4D97-AF65-F5344CB8AC3E}">
        <p14:creationId xmlns:p14="http://schemas.microsoft.com/office/powerpoint/2010/main" val="65800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1" name="Google Shape;1771;p205"/>
          <p:cNvSpPr txBox="1"/>
          <p:nvPr/>
        </p:nvSpPr>
        <p:spPr>
          <a:xfrm>
            <a:off x="0" y="0"/>
            <a:ext cx="12191999" cy="1500407"/>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Asistencia a niños, niñas y adolescentes sobrevivientes </a:t>
            </a:r>
            <a:br>
              <a:rPr lang="es-CO" noProof="0" dirty="0"/>
            </a:br>
            <a:r>
              <a:rPr lang="es-CO" noProof="0" dirty="0"/>
              <a:t>de violencia sexual</a:t>
            </a:r>
            <a:r>
              <a:rPr lang="es-CO" baseline="30000" noProof="0" dirty="0"/>
              <a:t>2</a:t>
            </a:r>
            <a:endParaRPr lang="es-CO" sz="3400" b="1" noProof="0" dirty="0">
              <a:solidFill>
                <a:schemeClr val="accent3"/>
              </a:solidFill>
              <a:latin typeface="+mj-lt"/>
              <a:cs typeface="Arial"/>
              <a:sym typeface="Arial"/>
            </a:endParaRPr>
          </a:p>
        </p:txBody>
      </p:sp>
      <p:sp>
        <p:nvSpPr>
          <p:cNvPr id="1775" name="Google Shape;1775;p205"/>
          <p:cNvSpPr txBox="1"/>
          <p:nvPr/>
        </p:nvSpPr>
        <p:spPr>
          <a:xfrm>
            <a:off x="536406" y="1500407"/>
            <a:ext cx="11119186" cy="4129089"/>
          </a:xfrm>
          <a:prstGeom prst="rect">
            <a:avLst/>
          </a:prstGeom>
          <a:noFill/>
          <a:ln>
            <a:noFill/>
          </a:ln>
        </p:spPr>
        <p:txBody>
          <a:bodyPr spcFirstLastPara="1" wrap="square" lIns="121900" tIns="60933" rIns="121900" bIns="60933" anchor="t" anchorCtr="0">
            <a:spAutoFit/>
          </a:bodyPr>
          <a:lstStyle/>
          <a:p>
            <a:pPr>
              <a:lnSpc>
                <a:spcPct val="108000"/>
              </a:lnSpc>
              <a:spcAft>
                <a:spcPts val="800"/>
              </a:spcAft>
              <a:defRPr sz="2800" b="1">
                <a:solidFill>
                  <a:schemeClr val="accent2"/>
                </a:solidFill>
                <a:latin typeface="Arial"/>
                <a:ea typeface="Arial"/>
                <a:cs typeface="Arial"/>
                <a:sym typeface="Arial"/>
              </a:defRPr>
            </a:pPr>
            <a:r>
              <a:rPr lang="es-CO" sz="2400" noProof="0" dirty="0"/>
              <a:t>Exploración clínica</a:t>
            </a:r>
            <a:endParaRPr lang="es-CO" sz="2400" noProof="0" dirty="0">
              <a:solidFill>
                <a:schemeClr val="accent2"/>
              </a:solidFill>
              <a:latin typeface="Arial" panose="020B0604020202020204" pitchFamily="34" charset="0"/>
            </a:endParaRPr>
          </a:p>
          <a:p>
            <a:pPr lvl="1">
              <a:lnSpc>
                <a:spcPct val="108000"/>
              </a:lnSpc>
              <a:spcAft>
                <a:spcPts val="800"/>
              </a:spcAft>
              <a:buClr>
                <a:schemeClr val="tx1"/>
              </a:buClr>
              <a:buSzPct val="100000"/>
              <a:defRPr sz="2400">
                <a:solidFill>
                  <a:srgbClr val="000000"/>
                </a:solidFill>
                <a:latin typeface="Arial"/>
                <a:ea typeface="Arial"/>
                <a:cs typeface="Arial"/>
                <a:sym typeface="Arial"/>
              </a:defRPr>
            </a:pPr>
            <a:r>
              <a:rPr lang="es-CO" sz="2000" noProof="0" dirty="0"/>
              <a:t>Cuente con un segundo adulto de confianza o que aporte seguridad durante toda la exploración</a:t>
            </a:r>
            <a:endParaRPr lang="es-CO" sz="2000" noProof="0" dirty="0">
              <a:latin typeface="Arial" panose="020B0604020202020204" pitchFamily="34" charset="0"/>
            </a:endParaRPr>
          </a:p>
          <a:p>
            <a:pPr lvl="1">
              <a:lnSpc>
                <a:spcPct val="108000"/>
              </a:lnSpc>
              <a:spcAft>
                <a:spcPts val="800"/>
              </a:spcAft>
              <a:buClr>
                <a:schemeClr val="tx1"/>
              </a:buClr>
              <a:buSzPct val="100000"/>
              <a:defRPr sz="2400">
                <a:solidFill>
                  <a:srgbClr val="000000"/>
                </a:solidFill>
                <a:latin typeface="Arial"/>
                <a:ea typeface="Arial"/>
                <a:cs typeface="Arial"/>
                <a:sym typeface="Arial"/>
              </a:defRPr>
            </a:pPr>
            <a:r>
              <a:rPr lang="es-CO" sz="2000" noProof="0" dirty="0"/>
              <a:t>Utilice elementos visuales adecuados a la edad para explicar cada paso antes de continuar</a:t>
            </a:r>
            <a:endParaRPr lang="es-CO" sz="2000" noProof="0" dirty="0">
              <a:latin typeface="Arial" panose="020B0604020202020204" pitchFamily="34" charset="0"/>
            </a:endParaRPr>
          </a:p>
          <a:p>
            <a:pPr lvl="1">
              <a:lnSpc>
                <a:spcPct val="108000"/>
              </a:lnSpc>
              <a:spcAft>
                <a:spcPts val="800"/>
              </a:spcAft>
              <a:buClr>
                <a:schemeClr val="tx1"/>
              </a:buClr>
              <a:buSzPct val="100000"/>
              <a:defRPr sz="2400">
                <a:solidFill>
                  <a:srgbClr val="000000"/>
                </a:solidFill>
                <a:latin typeface="Arial"/>
                <a:ea typeface="Arial"/>
                <a:cs typeface="Arial"/>
                <a:sym typeface="Arial"/>
              </a:defRPr>
            </a:pPr>
            <a:r>
              <a:rPr lang="es-CO" sz="2000" noProof="0" dirty="0"/>
              <a:t>Ofrezca al menor ponerse en otras posturas, como quedarse en una silla, sentado en la camilla o tumbado de lado</a:t>
            </a:r>
            <a:endParaRPr lang="es-CO" sz="2000" noProof="0" dirty="0">
              <a:latin typeface="Arial" panose="020B0604020202020204" pitchFamily="34" charset="0"/>
            </a:endParaRPr>
          </a:p>
          <a:p>
            <a:pPr lvl="1">
              <a:lnSpc>
                <a:spcPct val="108000"/>
              </a:lnSpc>
              <a:spcAft>
                <a:spcPts val="800"/>
              </a:spcAft>
              <a:buClr>
                <a:schemeClr val="tx1"/>
              </a:buClr>
              <a:buSzPct val="100000"/>
              <a:defRPr sz="2400">
                <a:solidFill>
                  <a:srgbClr val="000000"/>
                </a:solidFill>
                <a:latin typeface="Arial"/>
                <a:ea typeface="Arial"/>
                <a:cs typeface="Arial"/>
                <a:sym typeface="Arial"/>
              </a:defRPr>
            </a:pPr>
            <a:r>
              <a:rPr lang="es-CO" sz="2000" noProof="0" dirty="0"/>
              <a:t>Utilice paños y batas hospitalarias para permitir que el menor esté lo más vestido o cubierto posible durante cada fase de la exploración</a:t>
            </a:r>
            <a:endParaRPr lang="es-CO" sz="2000" noProof="0" dirty="0">
              <a:latin typeface="Arial" panose="020B0604020202020204" pitchFamily="34" charset="0"/>
            </a:endParaRPr>
          </a:p>
          <a:p>
            <a:pPr lvl="1">
              <a:lnSpc>
                <a:spcPct val="108000"/>
              </a:lnSpc>
              <a:spcAft>
                <a:spcPts val="800"/>
              </a:spcAft>
              <a:buClr>
                <a:schemeClr val="tx1"/>
              </a:buClr>
              <a:buSzPct val="100000"/>
              <a:defRPr sz="2400">
                <a:solidFill>
                  <a:srgbClr val="000000"/>
                </a:solidFill>
                <a:latin typeface="Arial"/>
                <a:ea typeface="Arial"/>
                <a:cs typeface="Arial"/>
                <a:sym typeface="Arial"/>
              </a:defRPr>
            </a:pPr>
            <a:r>
              <a:rPr lang="es-CO" sz="2000" noProof="0" dirty="0"/>
              <a:t>La llamada prueba de “virginidad” o de integridad del himen carece de validez científica y constituye una violación de los derechos humanos de la sobreviviente</a:t>
            </a:r>
            <a:endParaRPr lang="es-CO" sz="2000" noProof="0" dirty="0">
              <a:latin typeface="Arial" panose="020B0604020202020204" pitchFamily="34" charset="0"/>
            </a:endParaRPr>
          </a:p>
        </p:txBody>
      </p:sp>
      <p:pic>
        <p:nvPicPr>
          <p:cNvPr id="3" name="Graphic 2" descr="Checkbox Ticked with solid fill">
            <a:extLst>
              <a:ext uri="{FF2B5EF4-FFF2-40B4-BE49-F238E27FC236}">
                <a16:creationId xmlns:a16="http://schemas.microsoft.com/office/drawing/2014/main" id="{A4D5F88C-7D1A-00FC-D3EA-EDCAB81AD7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1982191"/>
            <a:ext cx="612000" cy="612000"/>
          </a:xfrm>
          <a:prstGeom prst="rect">
            <a:avLst/>
          </a:prstGeom>
        </p:spPr>
      </p:pic>
      <p:pic>
        <p:nvPicPr>
          <p:cNvPr id="4" name="Graphic 3" descr="Checkbox Ticked with solid fill">
            <a:extLst>
              <a:ext uri="{FF2B5EF4-FFF2-40B4-BE49-F238E27FC236}">
                <a16:creationId xmlns:a16="http://schemas.microsoft.com/office/drawing/2014/main" id="{71E2AB73-64E3-E568-4A7A-DA4E62A75E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2649728"/>
            <a:ext cx="612000" cy="612000"/>
          </a:xfrm>
          <a:prstGeom prst="rect">
            <a:avLst/>
          </a:prstGeom>
        </p:spPr>
      </p:pic>
      <p:pic>
        <p:nvPicPr>
          <p:cNvPr id="5" name="Graphic 4" descr="Checkbox Ticked with solid fill">
            <a:extLst>
              <a:ext uri="{FF2B5EF4-FFF2-40B4-BE49-F238E27FC236}">
                <a16:creationId xmlns:a16="http://schemas.microsoft.com/office/drawing/2014/main" id="{240BFF50-D448-C33E-AFF9-45FBE3BEDB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3155777"/>
            <a:ext cx="612000" cy="612000"/>
          </a:xfrm>
          <a:prstGeom prst="rect">
            <a:avLst/>
          </a:prstGeom>
        </p:spPr>
      </p:pic>
      <p:pic>
        <p:nvPicPr>
          <p:cNvPr id="6" name="Graphic 5" descr="Checkbox Ticked with solid fill">
            <a:extLst>
              <a:ext uri="{FF2B5EF4-FFF2-40B4-BE49-F238E27FC236}">
                <a16:creationId xmlns:a16="http://schemas.microsoft.com/office/drawing/2014/main" id="{442FA703-D6D2-766F-398D-2A0FB75C73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3905868"/>
            <a:ext cx="612000" cy="612000"/>
          </a:xfrm>
          <a:prstGeom prst="rect">
            <a:avLst/>
          </a:prstGeom>
        </p:spPr>
      </p:pic>
      <p:pic>
        <p:nvPicPr>
          <p:cNvPr id="7" name="Graphic 6" descr="Checkbox Ticked with solid fill">
            <a:extLst>
              <a:ext uri="{FF2B5EF4-FFF2-40B4-BE49-F238E27FC236}">
                <a16:creationId xmlns:a16="http://schemas.microsoft.com/office/drawing/2014/main" id="{F64875E0-2903-B0F5-8F8D-FB7BB7FA29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635" y="4655959"/>
            <a:ext cx="612000" cy="612000"/>
          </a:xfrm>
          <a:prstGeom prst="rect">
            <a:avLst/>
          </a:prstGeom>
        </p:spPr>
      </p:pic>
      <p:sp>
        <p:nvSpPr>
          <p:cNvPr id="2" name="TextBox 1">
            <a:extLst>
              <a:ext uri="{FF2B5EF4-FFF2-40B4-BE49-F238E27FC236}">
                <a16:creationId xmlns:a16="http://schemas.microsoft.com/office/drawing/2014/main" id="{FB0CE92B-B8E2-1143-00F1-F0B46BCCA502}"/>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10.23</a:t>
            </a:r>
          </a:p>
        </p:txBody>
      </p:sp>
    </p:spTree>
    <p:extLst>
      <p:ext uri="{BB962C8B-B14F-4D97-AF65-F5344CB8AC3E}">
        <p14:creationId xmlns:p14="http://schemas.microsoft.com/office/powerpoint/2010/main" val="186677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5" name="Google Shape;1785;p206"/>
          <p:cNvSpPr txBox="1"/>
          <p:nvPr/>
        </p:nvSpPr>
        <p:spPr>
          <a:xfrm>
            <a:off x="840893" y="1440605"/>
            <a:ext cx="8233660" cy="4364500"/>
          </a:xfrm>
          <a:prstGeom prst="rect">
            <a:avLst/>
          </a:prstGeom>
          <a:noFill/>
          <a:ln>
            <a:noFill/>
          </a:ln>
        </p:spPr>
        <p:txBody>
          <a:bodyPr spcFirstLastPara="1" wrap="square" lIns="121900" tIns="60933" rIns="121900" bIns="60933" anchor="t" anchorCtr="0">
            <a:spAutoFit/>
          </a:bodyPr>
          <a:lstStyle/>
          <a:p>
            <a:pPr>
              <a:lnSpc>
                <a:spcPct val="108000"/>
              </a:lnSpc>
              <a:spcAft>
                <a:spcPts val="800"/>
              </a:spcAft>
              <a:defRPr sz="2800" b="1">
                <a:solidFill>
                  <a:schemeClr val="accent2"/>
                </a:solidFill>
                <a:latin typeface="Arial"/>
                <a:ea typeface="Arial"/>
                <a:cs typeface="Arial"/>
                <a:sym typeface="Arial"/>
              </a:defRPr>
            </a:pPr>
            <a:r>
              <a:rPr lang="es-CO" noProof="0" dirty="0"/>
              <a:t>Exploración genital</a:t>
            </a:r>
            <a:endParaRPr lang="es-CO" sz="2800" noProof="0" dirty="0">
              <a:solidFill>
                <a:schemeClr val="accent2"/>
              </a:solidFill>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noProof="0" dirty="0"/>
              <a:t>Utilice instrumentos de exploración pediátrica y posturas corporales adaptadas para reducir las molestias físicas</a:t>
            </a:r>
            <a:endParaRPr lang="es-CO" sz="2200" noProof="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defRPr sz="2200">
                <a:latin typeface="Arial"/>
                <a:ea typeface="Arial"/>
                <a:cs typeface="Arial"/>
                <a:sym typeface="Arial"/>
              </a:defRPr>
            </a:pPr>
            <a:r>
              <a:rPr lang="es-CO" noProof="0" dirty="0">
                <a:solidFill>
                  <a:srgbClr val="000000"/>
                </a:solidFill>
              </a:rPr>
              <a:t>El decúbito supino </a:t>
            </a:r>
            <a:r>
              <a:rPr lang="es-CO" b="1" noProof="0" dirty="0">
                <a:solidFill>
                  <a:schemeClr val="accent2"/>
                </a:solidFill>
              </a:rPr>
              <a:t>y no la posición ginecológica</a:t>
            </a:r>
            <a:r>
              <a:rPr lang="es-CO" noProof="0" dirty="0">
                <a:solidFill>
                  <a:srgbClr val="000000"/>
                </a:solidFill>
              </a:rPr>
              <a:t> es lo más apropiado cuando se realizan exámenes genitales en menores preadolescentes</a:t>
            </a:r>
            <a:endParaRPr lang="es-CO" sz="2200" noProof="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noProof="0" dirty="0"/>
              <a:t>Evite el tacto digital y la exploración bimanual para examinar el tono del esfínter anal o el tono vaginal</a:t>
            </a:r>
            <a:endParaRPr lang="es-CO" sz="2200" noProof="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noProof="0" dirty="0"/>
              <a:t>La exploración ginecológica interna debe reservarse solo para necesidades clínicas específicas de la sobreviviente en el ámbito pediátrico</a:t>
            </a:r>
            <a:endParaRPr lang="es-CO" sz="2200" noProof="0" dirty="0">
              <a:latin typeface="Arial" panose="020B0604020202020204" pitchFamily="34" charset="0"/>
            </a:endParaRPr>
          </a:p>
        </p:txBody>
      </p:sp>
      <p:sp>
        <p:nvSpPr>
          <p:cNvPr id="4" name="Google Shape;1771;p205">
            <a:extLst>
              <a:ext uri="{FF2B5EF4-FFF2-40B4-BE49-F238E27FC236}">
                <a16:creationId xmlns:a16="http://schemas.microsoft.com/office/drawing/2014/main" id="{086BA410-C880-95DC-FF7E-505324AFAB7C}"/>
              </a:ext>
            </a:extLst>
          </p:cNvPr>
          <p:cNvSpPr txBox="1"/>
          <p:nvPr/>
        </p:nvSpPr>
        <p:spPr>
          <a:xfrm>
            <a:off x="0" y="1"/>
            <a:ext cx="12192000" cy="1593004"/>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Asistencia a niños, niñas y adolescentes sobrevivientes </a:t>
            </a:r>
            <a:br>
              <a:rPr lang="es-CO" noProof="0" dirty="0"/>
            </a:br>
            <a:r>
              <a:rPr lang="es-CO" noProof="0" dirty="0"/>
              <a:t>de violencia sexual</a:t>
            </a:r>
          </a:p>
        </p:txBody>
      </p:sp>
      <p:sp>
        <p:nvSpPr>
          <p:cNvPr id="2" name="Rounded Rectangle 1">
            <a:extLst>
              <a:ext uri="{FF2B5EF4-FFF2-40B4-BE49-F238E27FC236}">
                <a16:creationId xmlns:a16="http://schemas.microsoft.com/office/drawing/2014/main" id="{01139C89-371B-9DA4-FFEA-D45751253609}"/>
              </a:ext>
            </a:extLst>
          </p:cNvPr>
          <p:cNvSpPr/>
          <p:nvPr/>
        </p:nvSpPr>
        <p:spPr>
          <a:xfrm>
            <a:off x="9383411" y="2068974"/>
            <a:ext cx="2407534" cy="27200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lnSpc>
                <a:spcPct val="107000"/>
              </a:lnSpc>
              <a:spcAft>
                <a:spcPts val="1067"/>
              </a:spcAft>
              <a:defRPr sz="2400" b="1" kern="100">
                <a:solidFill>
                  <a:schemeClr val="bg1"/>
                </a:solidFill>
                <a:latin typeface="Arial" panose="020B0604020202020204" pitchFamily="34" charset="0"/>
                <a:ea typeface="Aptos" panose="020B0004020202020204" pitchFamily="34" charset="0"/>
                <a:cs typeface="Arial" panose="020B0604020202020204" pitchFamily="34" charset="0"/>
              </a:defRPr>
            </a:pPr>
            <a:r>
              <a:rPr lang="es-CO" noProof="0" dirty="0"/>
              <a:t>Solo si es necesario por razones médicas</a:t>
            </a:r>
          </a:p>
        </p:txBody>
      </p:sp>
      <p:sp>
        <p:nvSpPr>
          <p:cNvPr id="3" name="TextBox 2">
            <a:extLst>
              <a:ext uri="{FF2B5EF4-FFF2-40B4-BE49-F238E27FC236}">
                <a16:creationId xmlns:a16="http://schemas.microsoft.com/office/drawing/2014/main" id="{DB94F4D1-0A97-04A0-317B-AB9D9A782F73}"/>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10.24</a:t>
            </a:r>
          </a:p>
        </p:txBody>
      </p:sp>
    </p:spTree>
    <p:extLst>
      <p:ext uri="{BB962C8B-B14F-4D97-AF65-F5344CB8AC3E}">
        <p14:creationId xmlns:p14="http://schemas.microsoft.com/office/powerpoint/2010/main" val="364005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2" name="Google Shape;1792;p207"/>
          <p:cNvSpPr txBox="1"/>
          <p:nvPr/>
        </p:nvSpPr>
        <p:spPr>
          <a:xfrm>
            <a:off x="0" y="0"/>
            <a:ext cx="12192000" cy="1331495"/>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buClr>
                <a:srgbClr val="000000"/>
              </a:buClr>
              <a:buSzPts val="2400"/>
              <a:defRPr sz="3400" b="1">
                <a:solidFill>
                  <a:schemeClr val="accent3"/>
                </a:solidFill>
                <a:latin typeface="+mj-lt"/>
                <a:cs typeface="Arial"/>
                <a:sym typeface="Arial"/>
              </a:defRPr>
            </a:pPr>
            <a:r>
              <a:rPr lang="es-CO" noProof="0" dirty="0"/>
              <a:t>Hombres sobrevivientes de violencia sexual</a:t>
            </a:r>
            <a:endParaRPr lang="es-CO" sz="3400" b="1" noProof="0" dirty="0">
              <a:solidFill>
                <a:schemeClr val="accent3"/>
              </a:solidFill>
              <a:latin typeface="+mj-lt"/>
              <a:cs typeface="Arial"/>
              <a:sym typeface="Arial"/>
            </a:endParaRPr>
          </a:p>
        </p:txBody>
      </p:sp>
      <p:sp>
        <p:nvSpPr>
          <p:cNvPr id="1796" name="Google Shape;1796;p207"/>
          <p:cNvSpPr txBox="1"/>
          <p:nvPr/>
        </p:nvSpPr>
        <p:spPr>
          <a:xfrm>
            <a:off x="641684" y="1556084"/>
            <a:ext cx="10602486" cy="3731141"/>
          </a:xfrm>
          <a:prstGeom prst="rect">
            <a:avLst/>
          </a:prstGeom>
          <a:noFill/>
          <a:ln>
            <a:noFill/>
          </a:ln>
        </p:spPr>
        <p:txBody>
          <a:bodyPr spcFirstLastPara="1" wrap="square" lIns="121900" tIns="60933" rIns="121900" bIns="60933" anchor="t" anchorCtr="0">
            <a:noAutofit/>
          </a:bodyPr>
          <a:lstStyle/>
          <a:p>
            <a:pPr>
              <a:lnSpc>
                <a:spcPct val="108000"/>
              </a:lnSpc>
              <a:spcAft>
                <a:spcPts val="1200"/>
              </a:spcAft>
              <a:defRPr sz="2800" b="1">
                <a:solidFill>
                  <a:schemeClr val="accent2"/>
                </a:solidFill>
                <a:latin typeface="Arial"/>
                <a:ea typeface="Arial"/>
                <a:cs typeface="Arial"/>
                <a:sym typeface="Arial"/>
              </a:defRPr>
            </a:pPr>
            <a:r>
              <a:rPr lang="es-CO" noProof="0" dirty="0"/>
              <a:t>Aspectos que deben tenerse en cuenta</a:t>
            </a:r>
            <a:endParaRPr lang="es-CO" sz="2800" b="1" noProof="0" dirty="0">
              <a:solidFill>
                <a:schemeClr val="accent2"/>
              </a:solidFill>
              <a:latin typeface="Arial"/>
              <a:ea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cs typeface="Arial"/>
                <a:sym typeface="Arial"/>
              </a:defRPr>
            </a:pPr>
            <a:r>
              <a:rPr lang="es-CO" noProof="0" dirty="0"/>
              <a:t>La mayoría de los autores de violencia sexual contra hombres y niños son hombres</a:t>
            </a:r>
            <a:endParaRPr lang="es-CO" sz="2200" noProof="0" dirty="0">
              <a:solidFill>
                <a:srgbClr val="000000"/>
              </a:solidFill>
              <a:latin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cs typeface="Arial"/>
                <a:sym typeface="Arial"/>
              </a:defRPr>
            </a:pPr>
            <a:r>
              <a:rPr lang="es-CO" noProof="0" dirty="0"/>
              <a:t>Tenga en cuenta que cualquier ley que penalice la sodomía o la homosexualidad puede hacer que los sobrevivientes tengan aún más miedo de buscar ayuda</a:t>
            </a:r>
            <a:endParaRPr lang="es-CO" sz="2200" noProof="0" dirty="0">
              <a:solidFill>
                <a:srgbClr val="000000"/>
              </a:solidFill>
              <a:latin typeface="Arial"/>
              <a:cs typeface="Arial"/>
              <a:sym typeface="Arial"/>
            </a:endParaRPr>
          </a:p>
          <a:p>
            <a:pPr marL="457189" indent="-457189">
              <a:lnSpc>
                <a:spcPct val="108000"/>
              </a:lnSpc>
              <a:spcAft>
                <a:spcPts val="1600"/>
              </a:spcAft>
              <a:buClr>
                <a:schemeClr val="accent2"/>
              </a:buClr>
              <a:buSzPct val="125000"/>
              <a:buFont typeface="Arial" panose="020B0604020202020204" pitchFamily="34" charset="0"/>
              <a:buChar char="•"/>
              <a:defRPr sz="2200">
                <a:solidFill>
                  <a:srgbClr val="000000"/>
                </a:solidFill>
                <a:latin typeface="Arial"/>
                <a:cs typeface="Arial"/>
                <a:sym typeface="Arial"/>
              </a:defRPr>
            </a:pPr>
            <a:r>
              <a:rPr lang="es-CO" noProof="0" dirty="0"/>
              <a:t>La violencia sexual (especialmente la relacionada con los conflictos) puede utilizarse como medio para socavar la masculinidad tradicional entre colectivos a los que se considera enemigos, por ejemplo, obligando a presenciar el acto</a:t>
            </a:r>
            <a:endParaRPr lang="es-CO" sz="2200" noProof="0" dirty="0">
              <a:solidFill>
                <a:srgbClr val="000000"/>
              </a:solidFill>
              <a:latin typeface="Arial"/>
              <a:cs typeface="Arial"/>
            </a:endParaRPr>
          </a:p>
          <a:p>
            <a:pPr>
              <a:lnSpc>
                <a:spcPct val="108000"/>
              </a:lnSpc>
              <a:spcAft>
                <a:spcPts val="1600"/>
              </a:spcAft>
            </a:pPr>
            <a:endParaRPr lang="es-CO" sz="2133" noProof="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310918AD-1E4E-BF57-136F-DE043930AB59}"/>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10.25</a:t>
            </a:r>
          </a:p>
        </p:txBody>
      </p:sp>
    </p:spTree>
    <p:extLst>
      <p:ext uri="{BB962C8B-B14F-4D97-AF65-F5344CB8AC3E}">
        <p14:creationId xmlns:p14="http://schemas.microsoft.com/office/powerpoint/2010/main" val="2035660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6" name="Google Shape;1806;p208"/>
          <p:cNvSpPr txBox="1"/>
          <p:nvPr/>
        </p:nvSpPr>
        <p:spPr>
          <a:xfrm>
            <a:off x="409046" y="1458449"/>
            <a:ext cx="7202905" cy="2117578"/>
          </a:xfrm>
          <a:prstGeom prst="rect">
            <a:avLst/>
          </a:prstGeom>
          <a:noFill/>
          <a:ln>
            <a:noFill/>
          </a:ln>
        </p:spPr>
        <p:txBody>
          <a:bodyPr spcFirstLastPara="1" wrap="square" lIns="121900" tIns="60933" rIns="121900" bIns="60933" anchor="t" anchorCtr="0">
            <a:noAutofit/>
          </a:bodyPr>
          <a:lstStyle/>
          <a:p>
            <a:pPr>
              <a:lnSpc>
                <a:spcPct val="108000"/>
              </a:lnSpc>
              <a:spcAft>
                <a:spcPts val="800"/>
              </a:spcAft>
              <a:defRPr sz="2400" b="1">
                <a:solidFill>
                  <a:schemeClr val="accent2"/>
                </a:solidFill>
                <a:latin typeface="Arial"/>
                <a:ea typeface="Arial"/>
                <a:cs typeface="Arial"/>
                <a:sym typeface="Arial"/>
              </a:defRPr>
            </a:pPr>
            <a:r>
              <a:rPr lang="es-CO" sz="2000" noProof="0" dirty="0"/>
              <a:t>Respuesta de primera línea</a:t>
            </a:r>
            <a:endParaRPr lang="es-CO" sz="2000" noProof="0" dirty="0">
              <a:solidFill>
                <a:schemeClr val="accent2"/>
              </a:solidFill>
              <a:latin typeface="Arial" panose="020B0604020202020204" pitchFamily="34" charset="0"/>
            </a:endParaRPr>
          </a:p>
          <a:p>
            <a:pPr marL="457189" indent="-457189">
              <a:lnSpc>
                <a:spcPct val="108000"/>
              </a:lnSpc>
              <a:spcAft>
                <a:spcPts val="1000"/>
              </a:spcAft>
              <a:buClr>
                <a:schemeClr val="accent2"/>
              </a:buClr>
              <a:buSzPct val="125000"/>
              <a:buFont typeface="Arial" panose="020B0604020202020204" pitchFamily="34" charset="0"/>
              <a:buChar char="•"/>
              <a:defRPr sz="2200">
                <a:solidFill>
                  <a:srgbClr val="000000"/>
                </a:solidFill>
                <a:latin typeface="Arial"/>
                <a:ea typeface="Arial"/>
                <a:cs typeface="Arial"/>
                <a:sym typeface="Arial"/>
              </a:defRPr>
            </a:pPr>
            <a:r>
              <a:rPr lang="es-CO" sz="2000" noProof="0" dirty="0"/>
              <a:t>Conozca la importancia de comprender y separar los actos físicos de la orientación, atracción o identidad sexual: la fisiología masculina puede provocar la erección y la eyaculación durante una agresión sexual</a:t>
            </a:r>
            <a:endParaRPr lang="es-CO" sz="2000" noProof="0" dirty="0">
              <a:latin typeface="Arial" panose="020B0604020202020204" pitchFamily="34" charset="0"/>
            </a:endParaRPr>
          </a:p>
        </p:txBody>
      </p:sp>
      <p:sp>
        <p:nvSpPr>
          <p:cNvPr id="1808" name="Google Shape;1808;p208"/>
          <p:cNvSpPr txBox="1"/>
          <p:nvPr/>
        </p:nvSpPr>
        <p:spPr>
          <a:xfrm>
            <a:off x="409046" y="3318852"/>
            <a:ext cx="11211026" cy="2603735"/>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600"/>
              </a:spcAft>
              <a:buClr>
                <a:schemeClr val="accent2"/>
              </a:buClr>
              <a:buSzPct val="125000"/>
              <a:buFont typeface="Arial" panose="020B0604020202020204" pitchFamily="34" charset="0"/>
              <a:buChar char="•"/>
              <a:defRPr sz="2200">
                <a:solidFill>
                  <a:srgbClr val="000000"/>
                </a:solidFill>
                <a:latin typeface="Arial"/>
                <a:cs typeface="Arial"/>
                <a:sym typeface="Arial"/>
              </a:defRPr>
            </a:pPr>
            <a:r>
              <a:rPr lang="es-CO" sz="2000" noProof="0" dirty="0"/>
              <a:t>Recuerde la confidencialidad, el concepto de “no hacer daño” </a:t>
            </a:r>
            <a:br>
              <a:rPr lang="es-CO" sz="2000" noProof="0" dirty="0"/>
            </a:br>
            <a:r>
              <a:rPr lang="es-CO" sz="2000" noProof="0" dirty="0"/>
              <a:t>y otros principios rectores; a menos que así lo exijan las leyes locales, </a:t>
            </a:r>
            <a:br>
              <a:rPr lang="es-CO" sz="2000" noProof="0" dirty="0"/>
            </a:br>
            <a:r>
              <a:rPr lang="es-CO" sz="2000" noProof="0" dirty="0"/>
              <a:t>solo debe denunciarse a la policía la violencia sexual contra hombres y niños </a:t>
            </a:r>
            <a:br>
              <a:rPr lang="es-CO" sz="2000" noProof="0" dirty="0"/>
            </a:br>
            <a:r>
              <a:rPr lang="es-CO" sz="2000" noProof="0" dirty="0"/>
              <a:t>si el sobreviviente opta por ello</a:t>
            </a:r>
            <a:endParaRPr lang="es-CO" sz="2000" noProof="0" dirty="0">
              <a:solidFill>
                <a:srgbClr val="000000"/>
              </a:solidFill>
              <a:latin typeface="Arial"/>
              <a:cs typeface="Arial"/>
            </a:endParaRPr>
          </a:p>
          <a:p>
            <a:pPr marL="457189" indent="-457189">
              <a:lnSpc>
                <a:spcPct val="108000"/>
              </a:lnSpc>
              <a:spcAft>
                <a:spcPts val="600"/>
              </a:spcAft>
              <a:buClr>
                <a:schemeClr val="accent2"/>
              </a:buClr>
              <a:buSzPct val="125000"/>
              <a:buFont typeface="Arial" panose="020B0604020202020204" pitchFamily="34" charset="0"/>
              <a:buChar char="•"/>
              <a:defRPr sz="2200">
                <a:solidFill>
                  <a:srgbClr val="000000"/>
                </a:solidFill>
                <a:latin typeface="Arial"/>
                <a:cs typeface="Arial"/>
                <a:sym typeface="Arial"/>
              </a:defRPr>
            </a:pPr>
            <a:r>
              <a:rPr lang="es-CO" sz="2000" noProof="0" dirty="0"/>
              <a:t>La exploración </a:t>
            </a:r>
            <a:r>
              <a:rPr lang="es-CO" sz="2000" noProof="0" dirty="0" err="1"/>
              <a:t>genitoanal</a:t>
            </a:r>
            <a:r>
              <a:rPr lang="es-CO" sz="2000" noProof="0" dirty="0"/>
              <a:t> es también importante en el caso de sobrevivientes varones;  </a:t>
            </a:r>
            <a:br>
              <a:rPr lang="es-CO" sz="2000" noProof="0" dirty="0"/>
            </a:br>
            <a:r>
              <a:rPr lang="es-CO" sz="2000" noProof="0" dirty="0"/>
              <a:t>una rectorragia que no se resuelva en unas horas puede requerir </a:t>
            </a:r>
            <a:br>
              <a:rPr lang="es-CO" sz="2000" noProof="0" dirty="0"/>
            </a:br>
            <a:r>
              <a:rPr lang="es-CO" sz="2000" noProof="0" dirty="0"/>
              <a:t>la evaluación y el tratamiento de un especialista</a:t>
            </a:r>
          </a:p>
        </p:txBody>
      </p:sp>
      <p:sp>
        <p:nvSpPr>
          <p:cNvPr id="4" name="Google Shape;1792;p207">
            <a:extLst>
              <a:ext uri="{FF2B5EF4-FFF2-40B4-BE49-F238E27FC236}">
                <a16:creationId xmlns:a16="http://schemas.microsoft.com/office/drawing/2014/main" id="{D820B475-1898-B1EE-1AB0-166D9F365D7B}"/>
              </a:ext>
            </a:extLst>
          </p:cNvPr>
          <p:cNvSpPr txBox="1"/>
          <p:nvPr/>
        </p:nvSpPr>
        <p:spPr>
          <a:xfrm>
            <a:off x="0" y="0"/>
            <a:ext cx="12192000" cy="114938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defRPr sz="3400">
                <a:solidFill>
                  <a:schemeClr val="accent3"/>
                </a:solidFill>
                <a:latin typeface="+mj-lt"/>
                <a:cs typeface="Arial"/>
                <a:sym typeface="Arial"/>
              </a:defRPr>
            </a:pPr>
            <a:r>
              <a:rPr lang="es-CO" b="1" noProof="0" dirty="0"/>
              <a:t>Hombres sobrevivientes de violencia sexual</a:t>
            </a:r>
            <a:r>
              <a:rPr lang="es-CO" noProof="0" dirty="0"/>
              <a:t> (continuación)</a:t>
            </a:r>
          </a:p>
        </p:txBody>
      </p:sp>
      <p:sp>
        <p:nvSpPr>
          <p:cNvPr id="2" name="Rectangle 1">
            <a:extLst>
              <a:ext uri="{FF2B5EF4-FFF2-40B4-BE49-F238E27FC236}">
                <a16:creationId xmlns:a16="http://schemas.microsoft.com/office/drawing/2014/main" id="{1B1920EF-EE6E-F758-8E86-2B1BF76FE2A8}"/>
              </a:ext>
            </a:extLst>
          </p:cNvPr>
          <p:cNvSpPr/>
          <p:nvPr/>
        </p:nvSpPr>
        <p:spPr>
          <a:xfrm>
            <a:off x="8472669" y="1363315"/>
            <a:ext cx="3437679" cy="21175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rIns="180000" anchor="ctr"/>
          <a:lstStyle/>
          <a:p>
            <a:pPr lvl="2">
              <a:defRPr>
                <a:solidFill>
                  <a:schemeClr val="lt1"/>
                </a:solidFill>
              </a:defRPr>
            </a:pPr>
            <a:r>
              <a:rPr lang="es-CO" b="1" noProof="0" dirty="0">
                <a:latin typeface="Arial"/>
                <a:ea typeface="Arial"/>
                <a:cs typeface="Arial"/>
                <a:sym typeface="Arial"/>
              </a:rPr>
              <a:t>Nota:</a:t>
            </a:r>
            <a:r>
              <a:rPr lang="es-CO" noProof="0" dirty="0">
                <a:latin typeface="Arial"/>
                <a:ea typeface="Arial"/>
                <a:cs typeface="Arial"/>
                <a:sym typeface="Arial"/>
              </a:rPr>
              <a:t> </a:t>
            </a:r>
            <a:br>
              <a:rPr lang="es-CO" noProof="0" dirty="0">
                <a:latin typeface="Arial"/>
                <a:ea typeface="Arial"/>
                <a:cs typeface="Arial"/>
                <a:sym typeface="Arial"/>
              </a:rPr>
            </a:br>
            <a:r>
              <a:rPr lang="es-CO" dirty="0">
                <a:latin typeface="Arial" panose="020B0604020202020204" pitchFamily="34" charset="0"/>
                <a:ea typeface="Arial"/>
                <a:cs typeface="Arial"/>
                <a:sym typeface="Arial"/>
              </a:rPr>
              <a:t>L</a:t>
            </a:r>
            <a:r>
              <a:rPr lang="es-CO" noProof="0" dirty="0">
                <a:latin typeface="Arial" panose="020B0604020202020204" pitchFamily="34" charset="0"/>
              </a:rPr>
              <a:t>a t</a:t>
            </a:r>
            <a:r>
              <a:rPr lang="es-CO" noProof="0" dirty="0">
                <a:latin typeface="Arial"/>
                <a:ea typeface="Arial"/>
                <a:cs typeface="Arial"/>
                <a:sym typeface="Arial"/>
              </a:rPr>
              <a:t>orsión de los testículos es una urgencia médica que requiere una derivación inmediata a cirugía</a:t>
            </a:r>
            <a:endParaRPr lang="es-CO" noProof="0" dirty="0">
              <a:latin typeface="Arial" panose="020B0604020202020204" pitchFamily="34" charset="0"/>
            </a:endParaRPr>
          </a:p>
        </p:txBody>
      </p:sp>
      <p:sp>
        <p:nvSpPr>
          <p:cNvPr id="3" name="Right Arrow 2">
            <a:extLst>
              <a:ext uri="{FF2B5EF4-FFF2-40B4-BE49-F238E27FC236}">
                <a16:creationId xmlns:a16="http://schemas.microsoft.com/office/drawing/2014/main" id="{DCABCA48-FD7B-98BD-12B1-8E34D8EB6AB4}"/>
              </a:ext>
            </a:extLst>
          </p:cNvPr>
          <p:cNvSpPr/>
          <p:nvPr/>
        </p:nvSpPr>
        <p:spPr>
          <a:xfrm>
            <a:off x="8472669" y="1589969"/>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5" name="TextBox 4">
            <a:extLst>
              <a:ext uri="{FF2B5EF4-FFF2-40B4-BE49-F238E27FC236}">
                <a16:creationId xmlns:a16="http://schemas.microsoft.com/office/drawing/2014/main" id="{6D04A448-4E7B-604A-8D40-1796A249228B}"/>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10.26</a:t>
            </a:r>
          </a:p>
        </p:txBody>
      </p:sp>
    </p:spTree>
    <p:extLst>
      <p:ext uri="{BB962C8B-B14F-4D97-AF65-F5344CB8AC3E}">
        <p14:creationId xmlns:p14="http://schemas.microsoft.com/office/powerpoint/2010/main" val="1605091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4" name="Google Shape;1814;p209"/>
          <p:cNvSpPr txBox="1"/>
          <p:nvPr/>
        </p:nvSpPr>
        <p:spPr>
          <a:xfrm>
            <a:off x="0" y="10911"/>
            <a:ext cx="12192000" cy="133484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defRPr sz="3400" b="1">
                <a:solidFill>
                  <a:schemeClr val="accent3"/>
                </a:solidFill>
                <a:latin typeface="+mj-lt"/>
                <a:cs typeface="Arial"/>
                <a:sym typeface="Arial"/>
              </a:defRPr>
            </a:pPr>
            <a:r>
              <a:rPr lang="es-MX" sz="3200" b="1" i="0" dirty="0">
                <a:solidFill>
                  <a:schemeClr val="accent3"/>
                </a:solidFill>
                <a:effectLst/>
                <a:latin typeface="+mj-lt"/>
              </a:rPr>
              <a:t>Práctica de competencias: asistencia a hombres sobrevivientes</a:t>
            </a:r>
            <a:endParaRPr lang="es-CO" sz="3200" b="1" noProof="0" dirty="0">
              <a:solidFill>
                <a:schemeClr val="accent3"/>
              </a:solidFill>
              <a:latin typeface="+mj-lt"/>
            </a:endParaRPr>
          </a:p>
        </p:txBody>
      </p:sp>
      <p:sp>
        <p:nvSpPr>
          <p:cNvPr id="1818" name="Google Shape;1818;p209" title="Caring for Male Survivors"/>
          <p:cNvSpPr/>
          <p:nvPr/>
        </p:nvSpPr>
        <p:spPr>
          <a:xfrm>
            <a:off x="3635593" y="1861584"/>
            <a:ext cx="5476875" cy="4107656"/>
          </a:xfrm>
          <a:prstGeom prst="rect">
            <a:avLst/>
          </a:prstGeom>
          <a:noFill/>
          <a:ln>
            <a:noFill/>
          </a:ln>
        </p:spPr>
        <p:txBody>
          <a:bodyPr/>
          <a:lstStyle/>
          <a:p>
            <a:endParaRPr lang="es-CO" sz="2400" noProof="0" dirty="0">
              <a:latin typeface="Arial" panose="020B0604020202020204" pitchFamily="34" charset="0"/>
            </a:endParaRPr>
          </a:p>
        </p:txBody>
      </p:sp>
      <p:sp>
        <p:nvSpPr>
          <p:cNvPr id="1819" name="Google Shape;1819;p209"/>
          <p:cNvSpPr/>
          <p:nvPr/>
        </p:nvSpPr>
        <p:spPr>
          <a:xfrm>
            <a:off x="3102796" y="5644527"/>
            <a:ext cx="6009672" cy="324713"/>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pPr>
              <a:defRPr sz="1200">
                <a:latin typeface="Arial"/>
                <a:ea typeface="Arial"/>
                <a:cs typeface="Arial"/>
                <a:sym typeface="Arial"/>
              </a:defRPr>
            </a:pPr>
            <a:r>
              <a:rPr lang="es-CO" noProof="0" dirty="0"/>
              <a:t>© International </a:t>
            </a:r>
            <a:r>
              <a:rPr lang="es-CO" noProof="0" dirty="0" err="1"/>
              <a:t>Rescue</a:t>
            </a:r>
            <a:r>
              <a:rPr lang="es-CO" noProof="0" dirty="0"/>
              <a:t> </a:t>
            </a:r>
            <a:r>
              <a:rPr lang="es-CO" noProof="0" dirty="0" err="1"/>
              <a:t>Committee</a:t>
            </a:r>
            <a:r>
              <a:rPr lang="es-CO" noProof="0" dirty="0"/>
              <a:t> y Universidad de California, Los Ángeles (2008)</a:t>
            </a:r>
            <a:endParaRPr lang="es-CO" sz="1200" noProof="0" dirty="0">
              <a:latin typeface="Arial" panose="020B0604020202020204" pitchFamily="34" charset="0"/>
            </a:endParaRPr>
          </a:p>
        </p:txBody>
      </p:sp>
      <p:pic>
        <p:nvPicPr>
          <p:cNvPr id="9" name="Online Media 1" title="Caring for Male Survivors">
            <a:hlinkClick r:id="" action="ppaction://media"/>
            <a:extLst>
              <a:ext uri="{FF2B5EF4-FFF2-40B4-BE49-F238E27FC236}">
                <a16:creationId xmlns:a16="http://schemas.microsoft.com/office/drawing/2014/main" id="{671B4611-37EA-5345-5A5C-A71ADE914F33}"/>
              </a:ext>
            </a:extLst>
          </p:cNvPr>
          <p:cNvPicPr>
            <a:picLocks noRot="1" noChangeAspect="1"/>
          </p:cNvPicPr>
          <p:nvPr>
            <a:videoFile r:link="rId1"/>
          </p:nvPr>
        </p:nvPicPr>
        <p:blipFill>
          <a:blip r:embed="rId4"/>
          <a:stretch>
            <a:fillRect/>
          </a:stretch>
        </p:blipFill>
        <p:spPr>
          <a:xfrm>
            <a:off x="3208421" y="1199008"/>
            <a:ext cx="5904046" cy="4428034"/>
          </a:xfrm>
          <a:prstGeom prst="rect">
            <a:avLst/>
          </a:prstGeom>
        </p:spPr>
      </p:pic>
      <p:grpSp>
        <p:nvGrpSpPr>
          <p:cNvPr id="2" name="Group 1">
            <a:extLst>
              <a:ext uri="{FF2B5EF4-FFF2-40B4-BE49-F238E27FC236}">
                <a16:creationId xmlns:a16="http://schemas.microsoft.com/office/drawing/2014/main" id="{00F6961C-BCC8-C2E7-9A22-CBE293030CF3}"/>
              </a:ext>
            </a:extLst>
          </p:cNvPr>
          <p:cNvGrpSpPr/>
          <p:nvPr/>
        </p:nvGrpSpPr>
        <p:grpSpPr>
          <a:xfrm>
            <a:off x="2122064" y="1519385"/>
            <a:ext cx="1299943" cy="1299943"/>
            <a:chOff x="4706670" y="3561888"/>
            <a:chExt cx="1475315" cy="1475315"/>
          </a:xfrm>
        </p:grpSpPr>
        <p:sp>
          <p:nvSpPr>
            <p:cNvPr id="3" name="Oval 2">
              <a:extLst>
                <a:ext uri="{FF2B5EF4-FFF2-40B4-BE49-F238E27FC236}">
                  <a16:creationId xmlns:a16="http://schemas.microsoft.com/office/drawing/2014/main" id="{A40633E8-1927-0ADC-B2E0-11F98472DF09}"/>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grpSp>
          <p:nvGrpSpPr>
            <p:cNvPr id="4" name="Google Shape;290;p50">
              <a:extLst>
                <a:ext uri="{FF2B5EF4-FFF2-40B4-BE49-F238E27FC236}">
                  <a16:creationId xmlns:a16="http://schemas.microsoft.com/office/drawing/2014/main" id="{D5089FAD-5275-73A6-F61C-CDB89A1239F5}"/>
                </a:ext>
              </a:extLst>
            </p:cNvPr>
            <p:cNvGrpSpPr/>
            <p:nvPr/>
          </p:nvGrpSpPr>
          <p:grpSpPr>
            <a:xfrm>
              <a:off x="4924538" y="3846334"/>
              <a:ext cx="1039577" cy="806498"/>
              <a:chOff x="511556" y="2988297"/>
              <a:chExt cx="1138555" cy="883285"/>
            </a:xfrm>
          </p:grpSpPr>
          <p:sp>
            <p:nvSpPr>
              <p:cNvPr id="5" name="Google Shape;291;p50">
                <a:extLst>
                  <a:ext uri="{FF2B5EF4-FFF2-40B4-BE49-F238E27FC236}">
                    <a16:creationId xmlns:a16="http://schemas.microsoft.com/office/drawing/2014/main" id="{16F04A97-2569-6DE8-E44C-E89CA323CDF4}"/>
                  </a:ext>
                </a:extLst>
              </p:cNvPr>
              <p:cNvSpPr/>
              <p:nvPr/>
            </p:nvSpPr>
            <p:spPr>
              <a:xfrm>
                <a:off x="668034" y="3173383"/>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6" name="Google Shape;292;p50">
                <a:extLst>
                  <a:ext uri="{FF2B5EF4-FFF2-40B4-BE49-F238E27FC236}">
                    <a16:creationId xmlns:a16="http://schemas.microsoft.com/office/drawing/2014/main" id="{71CB9162-6F5A-4FE3-069F-4DACE05D7577}"/>
                  </a:ext>
                </a:extLst>
              </p:cNvPr>
              <p:cNvSpPr/>
              <p:nvPr/>
            </p:nvSpPr>
            <p:spPr>
              <a:xfrm>
                <a:off x="1066327" y="3116432"/>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7" name="Google Shape;293;p50">
                <a:extLst>
                  <a:ext uri="{FF2B5EF4-FFF2-40B4-BE49-F238E27FC236}">
                    <a16:creationId xmlns:a16="http://schemas.microsoft.com/office/drawing/2014/main" id="{6D47BB56-5710-946F-8235-409FEF4F43B3}"/>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s-CO" sz="1867" noProof="0" dirty="0">
                  <a:solidFill>
                    <a:srgbClr val="000000"/>
                  </a:solidFill>
                  <a:latin typeface="Arial"/>
                  <a:ea typeface="Arial"/>
                  <a:cs typeface="Arial"/>
                  <a:sym typeface="Arial"/>
                </a:endParaRPr>
              </a:p>
            </p:txBody>
          </p:sp>
        </p:grpSp>
      </p:grpSp>
      <p:sp>
        <p:nvSpPr>
          <p:cNvPr id="8" name="TextBox 7">
            <a:extLst>
              <a:ext uri="{FF2B5EF4-FFF2-40B4-BE49-F238E27FC236}">
                <a16:creationId xmlns:a16="http://schemas.microsoft.com/office/drawing/2014/main" id="{3484045F-5136-4A29-E511-123088A79165}"/>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10.27</a:t>
            </a:r>
          </a:p>
        </p:txBody>
      </p:sp>
    </p:spTree>
    <p:extLst>
      <p:ext uri="{BB962C8B-B14F-4D97-AF65-F5344CB8AC3E}">
        <p14:creationId xmlns:p14="http://schemas.microsoft.com/office/powerpoint/2010/main" val="4268944015"/>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5" name="Google Shape;1825;p210"/>
          <p:cNvSpPr txBox="1"/>
          <p:nvPr/>
        </p:nvSpPr>
        <p:spPr>
          <a:xfrm>
            <a:off x="0" y="0"/>
            <a:ext cx="12192000" cy="1604211"/>
          </a:xfrm>
          <a:prstGeom prst="rect">
            <a:avLst/>
          </a:prstGeom>
          <a:noFill/>
          <a:ln>
            <a:noFill/>
          </a:ln>
        </p:spPr>
        <p:txBody>
          <a:bodyPr spcFirstLastPara="1" wrap="square" lIns="121900" tIns="60933" rIns="121900" bIns="60933" anchor="ctr" anchorCtr="0">
            <a:noAutofit/>
          </a:bodyPr>
          <a:lstStyle/>
          <a:p>
            <a:pPr algn="ctr">
              <a:lnSpc>
                <a:spcPct val="90000"/>
              </a:lnSpc>
              <a:spcBef>
                <a:spcPts val="800"/>
              </a:spcBef>
              <a:spcAft>
                <a:spcPts val="800"/>
              </a:spcAft>
              <a:defRPr sz="3400" b="1">
                <a:solidFill>
                  <a:schemeClr val="accent3"/>
                </a:solidFill>
                <a:latin typeface="+mj-lt"/>
                <a:cs typeface="Arial"/>
                <a:sym typeface="Arial"/>
              </a:defRPr>
            </a:pPr>
            <a:r>
              <a:rPr lang="es-CO" noProof="0" dirty="0"/>
              <a:t>Aspectos que deben tenerse en cuenta </a:t>
            </a:r>
            <a:br>
              <a:rPr lang="es-CO" noProof="0" dirty="0"/>
            </a:br>
            <a:r>
              <a:rPr lang="es-CO" noProof="0" dirty="0"/>
              <a:t>en el caso de mujeres mayores</a:t>
            </a:r>
            <a:endParaRPr lang="es-CO" sz="3400" b="1" noProof="0" dirty="0">
              <a:solidFill>
                <a:schemeClr val="accent3"/>
              </a:solidFill>
              <a:latin typeface="+mj-lt"/>
              <a:cs typeface="Arial"/>
              <a:sym typeface="Arial"/>
            </a:endParaRPr>
          </a:p>
        </p:txBody>
      </p:sp>
      <p:sp>
        <p:nvSpPr>
          <p:cNvPr id="1829" name="Google Shape;1829;p210"/>
          <p:cNvSpPr txBox="1"/>
          <p:nvPr/>
        </p:nvSpPr>
        <p:spPr>
          <a:xfrm>
            <a:off x="847947" y="1882642"/>
            <a:ext cx="10496106" cy="3092715"/>
          </a:xfrm>
          <a:prstGeom prst="rect">
            <a:avLst/>
          </a:prstGeom>
          <a:noFill/>
          <a:ln>
            <a:noFill/>
          </a:ln>
        </p:spPr>
        <p:txBody>
          <a:bodyPr spcFirstLastPara="1" wrap="square" lIns="121900" tIns="60933" rIns="121900" bIns="60933" anchor="t" anchorCtr="0">
            <a:spAutoFit/>
          </a:bodyPr>
          <a:lstStyle/>
          <a:p>
            <a:pPr marL="342900" indent="-342900">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Las mujeres posmenopáusicas que han sido violadas por vía vaginal corren un mayor riesgo de sufrir desgarros y lesiones vaginales, así como de transmisión de ITS y VIH  </a:t>
            </a:r>
            <a:endParaRPr lang="es-CO" sz="2200" noProof="0" dirty="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La disminución de los niveles hormonales tras la menopausia provoca una reducción de la lubricación vaginal y que la pared vaginal sea más fina y friable  </a:t>
            </a:r>
            <a:endParaRPr lang="es-CO" sz="2200" noProof="0" dirty="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Utilice un espéculo fino para la exploración genital  </a:t>
            </a:r>
            <a:endParaRPr lang="es-CO" sz="2200" noProof="0" dirty="0">
              <a:latin typeface="Arial" panose="020B0604020202020204" pitchFamily="34" charset="0"/>
            </a:endParaRPr>
          </a:p>
          <a:p>
            <a:pPr marL="342900" indent="-342900">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Si el único motivo de la exploración es la recogida de pruebas o la detección de ITS, considere la posibilidad de introducir solo hisopos sin utilizar un espéculo</a:t>
            </a:r>
            <a:endParaRPr lang="es-CO" sz="2200" noProof="0" dirty="0">
              <a:latin typeface="Arial" panose="020B0604020202020204" pitchFamily="34" charset="0"/>
            </a:endParaRPr>
          </a:p>
        </p:txBody>
      </p:sp>
      <p:sp>
        <p:nvSpPr>
          <p:cNvPr id="2" name="TextBox 1">
            <a:extLst>
              <a:ext uri="{FF2B5EF4-FFF2-40B4-BE49-F238E27FC236}">
                <a16:creationId xmlns:a16="http://schemas.microsoft.com/office/drawing/2014/main" id="{2D7CD166-DEE3-5367-537E-F1BA8A11ADAC}"/>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10.28</a:t>
            </a:r>
          </a:p>
        </p:txBody>
      </p:sp>
    </p:spTree>
    <p:extLst>
      <p:ext uri="{BB962C8B-B14F-4D97-AF65-F5344CB8AC3E}">
        <p14:creationId xmlns:p14="http://schemas.microsoft.com/office/powerpoint/2010/main" val="836644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9" name="Google Shape;1839;p211"/>
          <p:cNvSpPr txBox="1"/>
          <p:nvPr/>
        </p:nvSpPr>
        <p:spPr>
          <a:xfrm>
            <a:off x="749752" y="2503790"/>
            <a:ext cx="11360799" cy="2450176"/>
          </a:xfrm>
          <a:prstGeom prst="rect">
            <a:avLst/>
          </a:prstGeom>
          <a:noFill/>
          <a:ln>
            <a:noFill/>
          </a:ln>
        </p:spPr>
        <p:txBody>
          <a:bodyPr spcFirstLastPara="1" wrap="square" lIns="121900" tIns="60933" rIns="121900" bIns="60933" anchor="t" anchorCtr="0">
            <a:spAutoFit/>
          </a:bodyPr>
          <a:lstStyle/>
          <a:p>
            <a:pPr marL="457189" marR="970256" indent="-457189">
              <a:lnSpc>
                <a:spcPct val="108000"/>
              </a:lnSpc>
              <a:spcAft>
                <a:spcPts val="800"/>
              </a:spcAft>
              <a:buClr>
                <a:schemeClr val="tx1"/>
              </a:buClr>
              <a:buSzPct val="100000"/>
              <a:buFont typeface="Arial"/>
              <a:buChar char="■"/>
              <a:defRPr sz="2600">
                <a:solidFill>
                  <a:srgbClr val="000000"/>
                </a:solidFill>
                <a:latin typeface="Arial"/>
                <a:ea typeface="Arial"/>
                <a:cs typeface="Arial"/>
                <a:sym typeface="Arial"/>
              </a:defRPr>
            </a:pPr>
            <a:r>
              <a:rPr lang="es-CO" noProof="0" dirty="0"/>
              <a:t>Utilice la escucha activa y una comunicación adecuada a la edad para simular la exploración clínica  </a:t>
            </a:r>
            <a:endParaRPr lang="es-CO" sz="2600" noProof="0" dirty="0">
              <a:latin typeface="Arial" panose="020B0604020202020204" pitchFamily="34" charset="0"/>
            </a:endParaRPr>
          </a:p>
          <a:p>
            <a:pPr marL="457189" marR="970256" indent="-457189">
              <a:lnSpc>
                <a:spcPct val="108000"/>
              </a:lnSpc>
              <a:spcBef>
                <a:spcPts val="1067"/>
              </a:spcBef>
              <a:spcAft>
                <a:spcPts val="800"/>
              </a:spcAft>
              <a:buClr>
                <a:schemeClr val="tx1"/>
              </a:buClr>
              <a:buSzPct val="100000"/>
              <a:buFont typeface="Arial"/>
              <a:buChar char="■"/>
              <a:defRPr sz="2600">
                <a:solidFill>
                  <a:srgbClr val="000000"/>
                </a:solidFill>
                <a:latin typeface="Arial"/>
                <a:ea typeface="Arial"/>
                <a:cs typeface="Arial"/>
                <a:sym typeface="Arial"/>
              </a:defRPr>
            </a:pPr>
            <a:r>
              <a:rPr lang="es-CO" noProof="0" dirty="0"/>
              <a:t>En cada etapa de la exploración, quien haga de sobreviviente le dirá sus conclusiones  </a:t>
            </a:r>
            <a:endParaRPr lang="es-CO" sz="2600" noProof="0" dirty="0">
              <a:latin typeface="Arial" panose="020B0604020202020204" pitchFamily="34" charset="0"/>
            </a:endParaRPr>
          </a:p>
          <a:p>
            <a:pPr marL="457189" marR="970256" indent="-457189">
              <a:lnSpc>
                <a:spcPct val="108000"/>
              </a:lnSpc>
              <a:spcBef>
                <a:spcPts val="1067"/>
              </a:spcBef>
              <a:spcAft>
                <a:spcPts val="800"/>
              </a:spcAft>
              <a:buClr>
                <a:schemeClr val="tx1"/>
              </a:buClr>
              <a:buSzPct val="100000"/>
              <a:buFont typeface="Arial"/>
              <a:buChar char="■"/>
              <a:defRPr sz="2600">
                <a:latin typeface="Arial" panose="020B0604020202020204" pitchFamily="34" charset="0"/>
              </a:defRPr>
            </a:pPr>
            <a:r>
              <a:rPr lang="es-CO" noProof="0" dirty="0">
                <a:solidFill>
                  <a:srgbClr val="000000"/>
                </a:solidFill>
                <a:sym typeface="Arial"/>
              </a:rPr>
              <a:t>Documéntelo correctamente en el material de apoyo 10</a:t>
            </a:r>
            <a:r>
              <a:rPr lang="es-CO" noProof="0" dirty="0"/>
              <a:t>c</a:t>
            </a:r>
            <a:endParaRPr lang="es-CO" sz="2600" noProof="0" dirty="0">
              <a:solidFill>
                <a:srgbClr val="000000"/>
              </a:solidFill>
              <a:latin typeface="Arial" panose="020B0604020202020204" pitchFamily="34" charset="0"/>
              <a:sym typeface="Arial"/>
            </a:endParaRPr>
          </a:p>
        </p:txBody>
      </p:sp>
      <p:sp>
        <p:nvSpPr>
          <p:cNvPr id="2" name="Title 1">
            <a:extLst>
              <a:ext uri="{FF2B5EF4-FFF2-40B4-BE49-F238E27FC236}">
                <a16:creationId xmlns:a16="http://schemas.microsoft.com/office/drawing/2014/main" id="{21A6160E-DEAE-2623-769D-DF606D7D1850}"/>
              </a:ext>
            </a:extLst>
          </p:cNvPr>
          <p:cNvSpPr>
            <a:spLocks noGrp="1"/>
          </p:cNvSpPr>
          <p:nvPr>
            <p:ph type="title"/>
          </p:nvPr>
        </p:nvSpPr>
        <p:spPr/>
        <p:txBody>
          <a:bodyPr/>
          <a:lstStyle/>
          <a:p>
            <a:pPr>
              <a:defRPr sz="3400" b="1">
                <a:solidFill>
                  <a:schemeClr val="accent3"/>
                </a:solidFill>
                <a:latin typeface="+mj-lt"/>
                <a:ea typeface="Arial"/>
                <a:cs typeface="Arial"/>
              </a:defRPr>
            </a:pPr>
            <a:r>
              <a:rPr lang="es-CO" noProof="0" dirty="0"/>
              <a:t>Documentar los resultados de la exploración</a:t>
            </a:r>
          </a:p>
        </p:txBody>
      </p:sp>
      <p:sp>
        <p:nvSpPr>
          <p:cNvPr id="3" name="Text Placeholder 2">
            <a:extLst>
              <a:ext uri="{FF2B5EF4-FFF2-40B4-BE49-F238E27FC236}">
                <a16:creationId xmlns:a16="http://schemas.microsoft.com/office/drawing/2014/main" id="{1FC4ACEB-5909-7303-B37A-FE09AB1D3B23}"/>
              </a:ext>
            </a:extLst>
          </p:cNvPr>
          <p:cNvSpPr>
            <a:spLocks noGrp="1"/>
          </p:cNvSpPr>
          <p:nvPr>
            <p:ph type="body" sz="quarter" idx="10"/>
          </p:nvPr>
        </p:nvSpPr>
        <p:spPr/>
        <p:txBody>
          <a:bodyPr/>
          <a:lstStyle/>
          <a:p>
            <a:pPr>
              <a:defRPr sz="3400" b="1">
                <a:solidFill>
                  <a:schemeClr val="bg1"/>
                </a:solidFill>
                <a:latin typeface="+mj-lt"/>
                <a:ea typeface="Arial"/>
                <a:cs typeface="Arial"/>
                <a:sym typeface="Arial"/>
              </a:defRPr>
            </a:pPr>
            <a:r>
              <a:rPr lang="es-CO" noProof="0" dirty="0"/>
              <a:t>Ejercicio 10.2</a:t>
            </a:r>
          </a:p>
        </p:txBody>
      </p:sp>
      <p:sp>
        <p:nvSpPr>
          <p:cNvPr id="4" name="TextBox 3">
            <a:extLst>
              <a:ext uri="{FF2B5EF4-FFF2-40B4-BE49-F238E27FC236}">
                <a16:creationId xmlns:a16="http://schemas.microsoft.com/office/drawing/2014/main" id="{BAF49DDE-0266-8B22-1CD1-2B35C99F9CF9}"/>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10.29</a:t>
            </a:r>
          </a:p>
        </p:txBody>
      </p:sp>
    </p:spTree>
    <p:extLst>
      <p:ext uri="{BB962C8B-B14F-4D97-AF65-F5344CB8AC3E}">
        <p14:creationId xmlns:p14="http://schemas.microsoft.com/office/powerpoint/2010/main" val="162468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9" name="Google Shape;1549;p186"/>
          <p:cNvSpPr txBox="1"/>
          <p:nvPr/>
        </p:nvSpPr>
        <p:spPr>
          <a:xfrm>
            <a:off x="796449" y="1694675"/>
            <a:ext cx="10599101" cy="3354335"/>
          </a:xfrm>
          <a:prstGeom prst="rect">
            <a:avLst/>
          </a:prstGeom>
          <a:noFill/>
          <a:ln>
            <a:noFill/>
          </a:ln>
        </p:spPr>
        <p:txBody>
          <a:bodyPr spcFirstLastPara="1" wrap="square" lIns="121900" tIns="60933" rIns="121900" bIns="60933" anchor="t" anchorCtr="0">
            <a:noAutofit/>
          </a:bodyPr>
          <a:lstStyle/>
          <a:p>
            <a:pPr marR="118530">
              <a:lnSpc>
                <a:spcPct val="108000"/>
              </a:lnSpc>
              <a:spcAft>
                <a:spcPts val="1600"/>
              </a:spcAft>
              <a:defRPr sz="2400">
                <a:latin typeface="Arial" panose="020B0604020202020204" pitchFamily="34" charset="0"/>
                <a:sym typeface="Arial"/>
              </a:defRPr>
            </a:pPr>
            <a:r>
              <a:rPr lang="es-CO" u="sng" noProof="0" dirty="0">
                <a:solidFill>
                  <a:schemeClr val="accent3"/>
                </a:solidFill>
                <a:cs typeface="Arial" panose="020B0604020202020204" pitchFamily="34" charset="0"/>
              </a:rPr>
              <a:t>Objetivo 3:</a:t>
            </a:r>
            <a:r>
              <a:rPr lang="es-CO" noProof="0" dirty="0">
                <a:solidFill>
                  <a:srgbClr val="00B0F0"/>
                </a:solidFill>
              </a:rPr>
              <a:t>	Demostrar las competencias clínicas adecuadas al ámbito de 		trabajo para dar respuesta a los casos de agresión sexual y 			violencia de pareja</a:t>
            </a:r>
            <a:endParaRPr lang="es-CO" sz="2400" noProof="0" dirty="0">
              <a:solidFill>
                <a:srgbClr val="00B0F0"/>
              </a:solidFill>
              <a:latin typeface="Arial" panose="020B0604020202020204" pitchFamily="34" charset="0"/>
            </a:endParaRPr>
          </a:p>
          <a:p>
            <a:pPr marR="118530">
              <a:lnSpc>
                <a:spcPct val="108000"/>
              </a:lnSpc>
              <a:spcAft>
                <a:spcPts val="600"/>
              </a:spcAft>
            </a:pPr>
            <a:endParaRPr lang="es-CO" sz="1000" b="1" noProof="0" dirty="0">
              <a:solidFill>
                <a:schemeClr val="accent1"/>
              </a:solidFill>
              <a:latin typeface="Arial"/>
              <a:cs typeface="Arial"/>
              <a:sym typeface="Arial"/>
            </a:endParaRPr>
          </a:p>
          <a:p>
            <a:pPr marR="118530">
              <a:lnSpc>
                <a:spcPct val="108000"/>
              </a:lnSpc>
              <a:spcAft>
                <a:spcPts val="600"/>
              </a:spcAft>
              <a:defRPr sz="2200" b="1">
                <a:solidFill>
                  <a:schemeClr val="accent1"/>
                </a:solidFill>
                <a:latin typeface="Arial"/>
                <a:cs typeface="Arial"/>
                <a:sym typeface="Arial"/>
              </a:defRPr>
            </a:pPr>
            <a:r>
              <a:rPr lang="es-CO" noProof="0" dirty="0"/>
              <a:t>Competencias:</a:t>
            </a:r>
          </a:p>
          <a:p>
            <a:pPr marL="360000" marR="18626" indent="-360000">
              <a:lnSpc>
                <a:spcPct val="108000"/>
              </a:lnSpc>
              <a:spcAft>
                <a:spcPts val="600"/>
              </a:spcAft>
              <a:buClr>
                <a:schemeClr val="accent2"/>
              </a:buClr>
              <a:buSzPct val="120000"/>
              <a:buFont typeface="Arial" panose="020B0604020202020204" pitchFamily="34" charset="0"/>
              <a:buChar char="•"/>
              <a:defRPr sz="2000">
                <a:solidFill>
                  <a:srgbClr val="000000"/>
                </a:solidFill>
                <a:latin typeface="Arial" panose="020B0604020202020204" pitchFamily="34" charset="0"/>
              </a:defRPr>
            </a:pPr>
            <a:r>
              <a:rPr lang="es-CO" noProof="0" dirty="0"/>
              <a:t>Saber realizar la exploración de una mujer o un hombre sobrevivientes de una agresión sexual teniendo en cuenta las particularidades de cada grupo de edad</a:t>
            </a:r>
          </a:p>
          <a:p>
            <a:pPr marL="360000" marR="18626" indent="-360000">
              <a:lnSpc>
                <a:spcPct val="108000"/>
              </a:lnSpc>
              <a:spcAft>
                <a:spcPts val="600"/>
              </a:spcAft>
              <a:buClr>
                <a:schemeClr val="accent2"/>
              </a:buClr>
              <a:buSzPct val="120000"/>
              <a:buFont typeface="Arial" panose="020B0604020202020204" pitchFamily="34" charset="0"/>
              <a:buChar char="•"/>
              <a:defRPr sz="2000">
                <a:solidFill>
                  <a:srgbClr val="000000"/>
                </a:solidFill>
                <a:latin typeface="Arial" panose="020B0604020202020204" pitchFamily="34" charset="0"/>
              </a:defRPr>
            </a:pPr>
            <a:r>
              <a:rPr lang="es-CO" noProof="0" dirty="0"/>
              <a:t>Saber cómo documentar una agresión sexual de forma segura y confidencial</a:t>
            </a:r>
          </a:p>
        </p:txBody>
      </p:sp>
      <p:sp>
        <p:nvSpPr>
          <p:cNvPr id="2" name="Title 1">
            <a:extLst>
              <a:ext uri="{FF2B5EF4-FFF2-40B4-BE49-F238E27FC236}">
                <a16:creationId xmlns:a16="http://schemas.microsoft.com/office/drawing/2014/main" id="{5E26F9C2-9086-E897-EE58-CBF876159204}"/>
              </a:ext>
            </a:extLst>
          </p:cNvPr>
          <p:cNvSpPr>
            <a:spLocks noGrp="1"/>
          </p:cNvSpPr>
          <p:nvPr>
            <p:ph type="title"/>
          </p:nvPr>
        </p:nvSpPr>
        <p:spPr>
          <a:xfrm>
            <a:off x="610909" y="433887"/>
            <a:ext cx="11360800" cy="720000"/>
          </a:xfrm>
        </p:spPr>
        <p:txBody>
          <a:bodyPr/>
          <a:lstStyle/>
          <a:p>
            <a:r>
              <a:rPr lang="es-CO" noProof="0" dirty="0"/>
              <a:t>Objetivos de la sesión</a:t>
            </a:r>
          </a:p>
        </p:txBody>
      </p:sp>
      <p:sp>
        <p:nvSpPr>
          <p:cNvPr id="3" name="TextBox 2">
            <a:extLst>
              <a:ext uri="{FF2B5EF4-FFF2-40B4-BE49-F238E27FC236}">
                <a16:creationId xmlns:a16="http://schemas.microsoft.com/office/drawing/2014/main" id="{19EB2E97-B7BC-794D-78F3-1345F750DC5F}"/>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10.3</a:t>
            </a:r>
          </a:p>
        </p:txBody>
      </p:sp>
    </p:spTree>
    <p:extLst>
      <p:ext uri="{BB962C8B-B14F-4D97-AF65-F5344CB8AC3E}">
        <p14:creationId xmlns:p14="http://schemas.microsoft.com/office/powerpoint/2010/main" val="3265652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5" name="Google Shape;1845;p212"/>
          <p:cNvSpPr txBox="1"/>
          <p:nvPr/>
        </p:nvSpPr>
        <p:spPr>
          <a:xfrm>
            <a:off x="0" y="0"/>
            <a:ext cx="12192000" cy="1500175"/>
          </a:xfrm>
          <a:prstGeom prst="rect">
            <a:avLst/>
          </a:prstGeom>
          <a:noFill/>
          <a:ln>
            <a:noFill/>
          </a:ln>
        </p:spPr>
        <p:txBody>
          <a:bodyPr spcFirstLastPara="1" wrap="square" lIns="121900" tIns="121900" rIns="121900" bIns="121900" anchor="ctr" anchorCtr="0">
            <a:noAutofit/>
          </a:bodyPr>
          <a:lstStyle/>
          <a:p>
            <a:pPr algn="ctr">
              <a:lnSpc>
                <a:spcPct val="90000"/>
              </a:lnSpc>
              <a:spcBef>
                <a:spcPts val="800"/>
              </a:spcBef>
              <a:spcAft>
                <a:spcPts val="800"/>
              </a:spcAft>
              <a:buClr>
                <a:srgbClr val="000000"/>
              </a:buClr>
              <a:buSzPts val="2400"/>
              <a:defRPr sz="3400" b="1">
                <a:solidFill>
                  <a:schemeClr val="accent3"/>
                </a:solidFill>
                <a:latin typeface="+mj-lt"/>
                <a:cs typeface="Arial"/>
                <a:sym typeface="Arial"/>
              </a:defRPr>
            </a:pPr>
            <a:r>
              <a:rPr lang="es-CO" noProof="0" dirty="0"/>
              <a:t>Sesión 10: Conclusión</a:t>
            </a:r>
            <a:endParaRPr lang="es-CO" sz="3400" b="1" noProof="0" dirty="0">
              <a:solidFill>
                <a:schemeClr val="accent3"/>
              </a:solidFill>
              <a:latin typeface="+mj-lt"/>
              <a:cs typeface="Arial"/>
              <a:sym typeface="Arial"/>
            </a:endParaRPr>
          </a:p>
        </p:txBody>
      </p:sp>
      <p:sp>
        <p:nvSpPr>
          <p:cNvPr id="1846" name="Google Shape;1846;p212"/>
          <p:cNvSpPr txBox="1"/>
          <p:nvPr/>
        </p:nvSpPr>
        <p:spPr>
          <a:xfrm>
            <a:off x="368968" y="1500175"/>
            <a:ext cx="11438021" cy="4062596"/>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La anamnesis fundamenta y determina la exploración y el tratamiento</a:t>
            </a:r>
            <a:endParaRPr lang="es-CO" sz="2000" noProof="0" dirty="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Obtenga el consentimiento por separado para cada aspecto de la exploración, y permiso verbal para proceder en cada paso de la exploración clínica y la exploración </a:t>
            </a:r>
            <a:r>
              <a:rPr lang="es-CO" sz="2000" noProof="0" dirty="0" err="1"/>
              <a:t>genitoanal</a:t>
            </a:r>
            <a:r>
              <a:rPr lang="es-CO" sz="2000" noProof="0" dirty="0"/>
              <a:t>  </a:t>
            </a:r>
            <a:endParaRPr lang="es-CO" sz="2000" noProof="0" dirty="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La ausencia de pruebas materiales no significa que no haya habido violencia</a:t>
            </a:r>
            <a:endParaRPr lang="es-CO" sz="2000" noProof="0" dirty="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Recoja pruebas forenses solo cuando se cumplan los requisitos mínimos para ello, y si tiene la autoridad legal para hacerlo en su entorno  </a:t>
            </a:r>
            <a:endParaRPr lang="es-CO" sz="2000" noProof="0" dirty="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Los hombres también sufren violencia sexual; la frecuencia aumenta en situaciones de conflicto</a:t>
            </a:r>
            <a:endParaRPr lang="es-CO" sz="2000" noProof="0" dirty="0">
              <a:latin typeface="Arial" panose="020B0604020202020204" pitchFamily="34" charset="0"/>
            </a:endParaRPr>
          </a:p>
          <a:p>
            <a:pPr marL="457189" indent="-457189">
              <a:lnSpc>
                <a:spcPct val="108000"/>
              </a:lnSpc>
              <a:spcAft>
                <a:spcPts val="800"/>
              </a:spcAft>
              <a:buClr>
                <a:schemeClr val="accent3"/>
              </a:buClr>
              <a:buSzPct val="125000"/>
              <a:buFont typeface="Wingdings" pitchFamily="2" charset="2"/>
              <a:buChar char="Ø"/>
              <a:defRPr sz="2400">
                <a:latin typeface="Arial" panose="020B0604020202020204" pitchFamily="34" charset="0"/>
              </a:defRPr>
            </a:pPr>
            <a:r>
              <a:rPr lang="es-CO" sz="2000" noProof="0" dirty="0"/>
              <a:t>Hay ciertas particularidades relativas a la exploración de niños, niñas y adolescentes que han sufrido violencia sexual  </a:t>
            </a:r>
            <a:endParaRPr lang="es-CO" sz="2000" noProof="0" dirty="0">
              <a:latin typeface="Arial" panose="020B0604020202020204" pitchFamily="34" charset="0"/>
            </a:endParaRPr>
          </a:p>
        </p:txBody>
      </p:sp>
      <p:sp>
        <p:nvSpPr>
          <p:cNvPr id="2" name="TextBox 1">
            <a:extLst>
              <a:ext uri="{FF2B5EF4-FFF2-40B4-BE49-F238E27FC236}">
                <a16:creationId xmlns:a16="http://schemas.microsoft.com/office/drawing/2014/main" id="{C6A08784-1B1B-EFBB-A5FA-1BFD01930298}"/>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10.30</a:t>
            </a:r>
          </a:p>
        </p:txBody>
      </p:sp>
    </p:spTree>
    <p:extLst>
      <p:ext uri="{BB962C8B-B14F-4D97-AF65-F5344CB8AC3E}">
        <p14:creationId xmlns:p14="http://schemas.microsoft.com/office/powerpoint/2010/main" val="321156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DED0-7C2F-4800-D30D-2746FD280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8C83E-CCA4-352B-EF22-F57D4E4DE0DD}"/>
              </a:ext>
            </a:extLst>
          </p:cNvPr>
          <p:cNvSpPr>
            <a:spLocks noGrp="1"/>
          </p:cNvSpPr>
          <p:nvPr>
            <p:ph type="title"/>
          </p:nvPr>
        </p:nvSpPr>
        <p:spPr/>
        <p:txBody>
          <a:bodyPr>
            <a:normAutofit/>
          </a:bodyPr>
          <a:lstStyle/>
          <a:p>
            <a:pPr algn="ctr">
              <a:defRPr sz="3400" b="1">
                <a:solidFill>
                  <a:schemeClr val="accent3"/>
                </a:solidFill>
              </a:defRPr>
            </a:pPr>
            <a:r>
              <a:rPr lang="es-CO" noProof="0" dirty="0"/>
              <a:t>Referencias</a:t>
            </a:r>
          </a:p>
        </p:txBody>
      </p:sp>
      <p:sp>
        <p:nvSpPr>
          <p:cNvPr id="3" name="Content Placeholder 2">
            <a:extLst>
              <a:ext uri="{FF2B5EF4-FFF2-40B4-BE49-F238E27FC236}">
                <a16:creationId xmlns:a16="http://schemas.microsoft.com/office/drawing/2014/main" id="{FFCF1D3A-4237-FBD6-1DEE-D0499A3EA056}"/>
              </a:ext>
            </a:extLst>
          </p:cNvPr>
          <p:cNvSpPr>
            <a:spLocks noGrp="1"/>
          </p:cNvSpPr>
          <p:nvPr>
            <p:ph idx="1"/>
          </p:nvPr>
        </p:nvSpPr>
        <p:spPr>
          <a:xfrm>
            <a:off x="838200" y="1623598"/>
            <a:ext cx="10515600" cy="4351338"/>
          </a:xfrm>
        </p:spPr>
        <p:txBody>
          <a:bodyPr>
            <a:normAutofit/>
          </a:bodyPr>
          <a:lstStyle/>
          <a:p>
            <a:pPr marL="457200" indent="-360000">
              <a:lnSpc>
                <a:spcPct val="110000"/>
              </a:lnSpc>
              <a:spcBef>
                <a:spcPts val="600"/>
              </a:spcBef>
              <a:buFont typeface="+mj-lt"/>
              <a:buAutoNum type="arabicPeriod"/>
              <a:defRPr sz="2000">
                <a:solidFill>
                  <a:schemeClr val="tx1"/>
                </a:solidFill>
                <a:ea typeface="Arial"/>
                <a:cs typeface="Arial" panose="020B0604020202020204" pitchFamily="34" charset="0"/>
                <a:sym typeface="Arial"/>
              </a:defRPr>
            </a:pPr>
            <a:r>
              <a:rPr lang="es-CO" noProof="0" dirty="0" err="1"/>
              <a:t>Slaughter</a:t>
            </a:r>
            <a:r>
              <a:rPr lang="es-CO" noProof="0" dirty="0"/>
              <a:t>, L., Brown, C. R., Crowley, S. y Peck, R. "</a:t>
            </a:r>
            <a:r>
              <a:rPr lang="es-CO" noProof="0" dirty="0" err="1"/>
              <a:t>The</a:t>
            </a:r>
            <a:r>
              <a:rPr lang="es-CO" noProof="0" dirty="0"/>
              <a:t> </a:t>
            </a:r>
            <a:r>
              <a:rPr lang="es-CO" noProof="0" dirty="0" err="1"/>
              <a:t>pattern</a:t>
            </a:r>
            <a:r>
              <a:rPr lang="es-CO" noProof="0" dirty="0"/>
              <a:t> </a:t>
            </a:r>
            <a:r>
              <a:rPr lang="es-CO" noProof="0" dirty="0" err="1"/>
              <a:t>of</a:t>
            </a:r>
            <a:r>
              <a:rPr lang="es-CO" noProof="0" dirty="0"/>
              <a:t> genital </a:t>
            </a:r>
            <a:r>
              <a:rPr lang="es-CO" noProof="0" dirty="0" err="1"/>
              <a:t>injury</a:t>
            </a:r>
            <a:r>
              <a:rPr lang="es-CO" noProof="0" dirty="0"/>
              <a:t> in </a:t>
            </a:r>
            <a:r>
              <a:rPr lang="es-CO" noProof="0" dirty="0" err="1"/>
              <a:t>female</a:t>
            </a:r>
            <a:r>
              <a:rPr lang="es-CO" noProof="0" dirty="0"/>
              <a:t> sexual </a:t>
            </a:r>
            <a:r>
              <a:rPr lang="es-CO" noProof="0" dirty="0" err="1"/>
              <a:t>assault</a:t>
            </a:r>
            <a:r>
              <a:rPr lang="es-CO" noProof="0" dirty="0"/>
              <a:t> </a:t>
            </a:r>
            <a:r>
              <a:rPr lang="es-CO" noProof="0" dirty="0" err="1"/>
              <a:t>victims</a:t>
            </a:r>
            <a:r>
              <a:rPr lang="es-CO" noProof="0" dirty="0"/>
              <a:t>", </a:t>
            </a:r>
            <a:r>
              <a:rPr lang="es-CO" i="1" noProof="0" dirty="0"/>
              <a:t>Am J </a:t>
            </a:r>
            <a:r>
              <a:rPr lang="es-CO" i="1" noProof="0" dirty="0" err="1"/>
              <a:t>Ob</a:t>
            </a:r>
            <a:r>
              <a:rPr lang="es-CO" i="1" noProof="0" dirty="0"/>
              <a:t> </a:t>
            </a:r>
            <a:r>
              <a:rPr lang="es-CO" i="1" noProof="0" dirty="0" err="1"/>
              <a:t>Gyn</a:t>
            </a:r>
            <a:r>
              <a:rPr lang="es-CO" noProof="0" dirty="0"/>
              <a:t>, vol. 176, núm. 3, 1997, págs. 609-616 (</a:t>
            </a:r>
            <a:r>
              <a:rPr lang="es-CO" noProof="0" dirty="0">
                <a:hlinkClick r:id="rId2"/>
              </a:rPr>
              <a:t>https://doi.org/10.1016/s0002-9378(97)70556-8</a:t>
            </a:r>
            <a:r>
              <a:rPr lang="es-CO" noProof="0" dirty="0"/>
              <a:t>).</a:t>
            </a:r>
          </a:p>
          <a:p>
            <a:pPr marL="457200" indent="-360000">
              <a:lnSpc>
                <a:spcPct val="110000"/>
              </a:lnSpc>
              <a:spcBef>
                <a:spcPts val="600"/>
              </a:spcBef>
              <a:buFont typeface="+mj-lt"/>
              <a:buAutoNum type="arabicPeriod"/>
              <a:defRPr sz="2000">
                <a:solidFill>
                  <a:schemeClr val="tx1"/>
                </a:solidFill>
                <a:ea typeface="Arial"/>
                <a:cs typeface="Arial" panose="020B0604020202020204" pitchFamily="34" charset="0"/>
                <a:sym typeface="Arial"/>
              </a:defRPr>
            </a:pPr>
            <a:r>
              <a:rPr lang="es-CO" i="1" noProof="0" dirty="0"/>
              <a:t>Cómo responder a niños, niñas y adolescentes que han sufrido abuso sexual.</a:t>
            </a:r>
            <a:r>
              <a:rPr lang="es-CO" noProof="0" dirty="0"/>
              <a:t> </a:t>
            </a:r>
            <a:r>
              <a:rPr lang="es-CO" i="1" noProof="0" dirty="0"/>
              <a:t>Directrices clínicas de la OMS.</a:t>
            </a:r>
            <a:r>
              <a:rPr lang="es-CO" noProof="0" dirty="0"/>
              <a:t> Ginebra: Organización Mundial de la Salud; 2017 (</a:t>
            </a:r>
            <a:r>
              <a:rPr lang="es-CO" noProof="0" dirty="0">
                <a:hlinkClick r:id="rId3"/>
              </a:rPr>
              <a:t>https://iris.paho.org/handle/10665.2/52043</a:t>
            </a:r>
            <a:r>
              <a:rPr lang="es-CO" noProof="0" dirty="0"/>
              <a:t>). Licencia: CC BY-NC-SA 3.0 IGO.</a:t>
            </a:r>
          </a:p>
          <a:p>
            <a:pPr marL="457200" indent="-360000">
              <a:lnSpc>
                <a:spcPct val="110000"/>
              </a:lnSpc>
              <a:spcBef>
                <a:spcPts val="600"/>
              </a:spcBef>
              <a:buFont typeface="+mj-lt"/>
              <a:buAutoNum type="arabicPeriod"/>
            </a:pPr>
            <a:endParaRPr lang="es-CO" sz="2000" noProof="0" dirty="0">
              <a:solidFill>
                <a:schemeClr val="tx1"/>
              </a:solidFill>
              <a:ea typeface="Arial"/>
              <a:cs typeface="Arial" panose="020B0604020202020204" pitchFamily="34" charset="0"/>
              <a:sym typeface="Arial"/>
            </a:endParaRPr>
          </a:p>
          <a:p>
            <a:pPr marL="457200" indent="-360000">
              <a:lnSpc>
                <a:spcPct val="110000"/>
              </a:lnSpc>
              <a:spcBef>
                <a:spcPts val="600"/>
              </a:spcBef>
              <a:buFont typeface="+mj-lt"/>
              <a:buAutoNum type="arabicPeriod"/>
            </a:pPr>
            <a:endParaRPr lang="es-CO" sz="2000" noProof="0" dirty="0">
              <a:solidFill>
                <a:schemeClr val="tx1"/>
              </a:solidFill>
              <a:ea typeface="Arial"/>
              <a:cs typeface="Arial" panose="020B0604020202020204" pitchFamily="34" charset="0"/>
              <a:sym typeface="Arial"/>
            </a:endParaRPr>
          </a:p>
        </p:txBody>
      </p:sp>
      <p:sp>
        <p:nvSpPr>
          <p:cNvPr id="4" name="Rectangle 3">
            <a:extLst>
              <a:ext uri="{FF2B5EF4-FFF2-40B4-BE49-F238E27FC236}">
                <a16:creationId xmlns:a16="http://schemas.microsoft.com/office/drawing/2014/main" id="{331674E9-E555-7718-5840-EA0D6F55A168}"/>
              </a:ext>
            </a:extLst>
          </p:cNvPr>
          <p:cNvSpPr/>
          <p:nvPr/>
        </p:nvSpPr>
        <p:spPr>
          <a:xfrm>
            <a:off x="11483163" y="6262577"/>
            <a:ext cx="708837"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CO" noProof="0" dirty="0"/>
          </a:p>
        </p:txBody>
      </p:sp>
    </p:spTree>
    <p:extLst>
      <p:ext uri="{BB962C8B-B14F-4D97-AF65-F5344CB8AC3E}">
        <p14:creationId xmlns:p14="http://schemas.microsoft.com/office/powerpoint/2010/main" val="71437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187"/>
          <p:cNvSpPr txBox="1"/>
          <p:nvPr/>
        </p:nvSpPr>
        <p:spPr>
          <a:xfrm>
            <a:off x="0" y="8646"/>
            <a:ext cx="12192000" cy="110582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Pasos del manejo clínico de la violación</a:t>
            </a:r>
          </a:p>
        </p:txBody>
      </p:sp>
      <p:grpSp>
        <p:nvGrpSpPr>
          <p:cNvPr id="1557" name="Google Shape;1557;p187"/>
          <p:cNvGrpSpPr/>
          <p:nvPr/>
        </p:nvGrpSpPr>
        <p:grpSpPr>
          <a:xfrm>
            <a:off x="1148427" y="1094624"/>
            <a:ext cx="10115375" cy="4735875"/>
            <a:chOff x="1185113" y="1589802"/>
            <a:chExt cx="8178054" cy="4659250"/>
          </a:xfrm>
        </p:grpSpPr>
        <p:sp>
          <p:nvSpPr>
            <p:cNvPr id="1574" name="Google Shape;1574;p187"/>
            <p:cNvSpPr/>
            <p:nvPr/>
          </p:nvSpPr>
          <p:spPr>
            <a:xfrm>
              <a:off x="2838767" y="2197033"/>
              <a:ext cx="65244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Obtener el consentimiento informado y preparar a la persona sobreviviente</a:t>
              </a:r>
              <a:endParaRPr lang="es-CO" sz="1600" b="1" noProof="0" dirty="0">
                <a:solidFill>
                  <a:schemeClr val="tx1">
                    <a:lumMod val="50000"/>
                    <a:lumOff val="50000"/>
                  </a:schemeClr>
                </a:solidFill>
                <a:latin typeface="Cambria"/>
                <a:ea typeface="Cambria"/>
                <a:cs typeface="Cambria"/>
                <a:sym typeface="Cambria"/>
              </a:endParaRPr>
            </a:p>
          </p:txBody>
        </p:sp>
        <p:sp>
          <p:nvSpPr>
            <p:cNvPr id="1575" name="Google Shape;1575;p187"/>
            <p:cNvSpPr/>
            <p:nvPr/>
          </p:nvSpPr>
          <p:spPr>
            <a:xfrm>
              <a:off x="2836892" y="2785767"/>
              <a:ext cx="6526199"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rm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Hacer la anamnesis</a:t>
              </a:r>
              <a:endParaRPr lang="es-CO" sz="1600" noProof="0" dirty="0">
                <a:solidFill>
                  <a:schemeClr val="tx1">
                    <a:lumMod val="50000"/>
                    <a:lumOff val="50000"/>
                  </a:schemeClr>
                </a:solidFill>
                <a:latin typeface="Arial"/>
                <a:ea typeface="Arial"/>
                <a:cs typeface="Arial"/>
                <a:sym typeface="Arial"/>
              </a:endParaRPr>
            </a:p>
          </p:txBody>
        </p:sp>
        <p:sp>
          <p:nvSpPr>
            <p:cNvPr id="1558" name="Google Shape;1558;p187"/>
            <p:cNvSpPr/>
            <p:nvPr/>
          </p:nvSpPr>
          <p:spPr>
            <a:xfrm>
              <a:off x="1185113" y="1591511"/>
              <a:ext cx="1400100" cy="4746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1</a:t>
              </a:r>
              <a:endParaRPr lang="es-CO" sz="1600" noProof="0" dirty="0">
                <a:solidFill>
                  <a:srgbClr val="000000"/>
                </a:solidFill>
                <a:latin typeface="Arial"/>
                <a:ea typeface="Arial"/>
                <a:cs typeface="Arial"/>
                <a:sym typeface="Arial"/>
              </a:endParaRPr>
            </a:p>
          </p:txBody>
        </p:sp>
        <p:sp>
          <p:nvSpPr>
            <p:cNvPr id="1559" name="Google Shape;1559;p187"/>
            <p:cNvSpPr/>
            <p:nvPr/>
          </p:nvSpPr>
          <p:spPr>
            <a:xfrm>
              <a:off x="1185113" y="2191331"/>
              <a:ext cx="1400100" cy="4731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2</a:t>
              </a:r>
              <a:endParaRPr lang="es-CO" sz="1600" noProof="0" dirty="0">
                <a:solidFill>
                  <a:srgbClr val="000000"/>
                </a:solidFill>
                <a:latin typeface="Arial"/>
                <a:ea typeface="Arial"/>
                <a:cs typeface="Arial"/>
                <a:sym typeface="Arial"/>
              </a:endParaRPr>
            </a:p>
          </p:txBody>
        </p:sp>
        <p:sp>
          <p:nvSpPr>
            <p:cNvPr id="1560" name="Google Shape;1560;p187"/>
            <p:cNvSpPr/>
            <p:nvPr/>
          </p:nvSpPr>
          <p:spPr>
            <a:xfrm>
              <a:off x="1185113" y="3385824"/>
              <a:ext cx="1400100" cy="473100"/>
            </a:xfrm>
            <a:prstGeom prst="roundRect">
              <a:avLst>
                <a:gd name="adj" fmla="val 16667"/>
              </a:avLst>
            </a:prstGeom>
            <a:solidFill>
              <a:schemeClr val="accent1"/>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4</a:t>
              </a:r>
              <a:endParaRPr lang="es-CO" sz="1600" noProof="0" dirty="0">
                <a:solidFill>
                  <a:srgbClr val="000000"/>
                </a:solidFill>
                <a:latin typeface="Arial"/>
                <a:ea typeface="Arial"/>
                <a:cs typeface="Arial"/>
                <a:sym typeface="Arial"/>
              </a:endParaRPr>
            </a:p>
          </p:txBody>
        </p:sp>
        <p:sp>
          <p:nvSpPr>
            <p:cNvPr id="1561" name="Google Shape;1561;p187"/>
            <p:cNvSpPr/>
            <p:nvPr/>
          </p:nvSpPr>
          <p:spPr>
            <a:xfrm>
              <a:off x="1185113" y="2789434"/>
              <a:ext cx="1400100" cy="473100"/>
            </a:xfrm>
            <a:prstGeom prst="roundRect">
              <a:avLst>
                <a:gd name="adj" fmla="val 16667"/>
              </a:avLst>
            </a:prstGeom>
            <a:solidFill>
              <a:srgbClr val="0070C0">
                <a:alpha val="50441"/>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3</a:t>
              </a:r>
              <a:endParaRPr lang="es-CO" sz="1600" noProof="0" dirty="0">
                <a:solidFill>
                  <a:srgbClr val="000000"/>
                </a:solidFill>
                <a:latin typeface="Arial"/>
                <a:ea typeface="Arial"/>
                <a:cs typeface="Arial"/>
                <a:sym typeface="Arial"/>
              </a:endParaRPr>
            </a:p>
          </p:txBody>
        </p:sp>
        <p:sp>
          <p:nvSpPr>
            <p:cNvPr id="1562" name="Google Shape;1562;p187"/>
            <p:cNvSpPr/>
            <p:nvPr/>
          </p:nvSpPr>
          <p:spPr>
            <a:xfrm>
              <a:off x="2838621" y="1589802"/>
              <a:ext cx="65244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Atención al escuchar, no juzgar y validar, e informarse sobre las necesidades y preocupaciones de la persona sobreviviente</a:t>
              </a:r>
              <a:endParaRPr lang="es-CO" sz="1600" b="1" noProof="0" dirty="0">
                <a:solidFill>
                  <a:schemeClr val="tx1">
                    <a:lumMod val="50000"/>
                    <a:lumOff val="50000"/>
                  </a:schemeClr>
                </a:solidFill>
                <a:latin typeface="Cambria"/>
                <a:ea typeface="Cambria"/>
                <a:cs typeface="Cambria"/>
                <a:sym typeface="Cambria"/>
              </a:endParaRPr>
            </a:p>
          </p:txBody>
        </p:sp>
        <p:sp>
          <p:nvSpPr>
            <p:cNvPr id="1564" name="Google Shape;1564;p187"/>
            <p:cNvSpPr/>
            <p:nvPr/>
          </p:nvSpPr>
          <p:spPr>
            <a:xfrm>
              <a:off x="2836892" y="3982220"/>
              <a:ext cx="6525900" cy="473999"/>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rm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Proporcionar tratamiento</a:t>
              </a:r>
              <a:endParaRPr lang="es-CO" sz="1600" b="1" noProof="0" dirty="0">
                <a:solidFill>
                  <a:schemeClr val="tx1">
                    <a:lumMod val="50000"/>
                    <a:lumOff val="50000"/>
                  </a:schemeClr>
                </a:solidFill>
                <a:latin typeface="Cambria"/>
                <a:ea typeface="Cambria"/>
                <a:cs typeface="Cambria"/>
                <a:sym typeface="Cambria"/>
              </a:endParaRPr>
            </a:p>
          </p:txBody>
        </p:sp>
        <p:sp>
          <p:nvSpPr>
            <p:cNvPr id="1565" name="Google Shape;1565;p187"/>
            <p:cNvSpPr/>
            <p:nvPr/>
          </p:nvSpPr>
          <p:spPr>
            <a:xfrm>
              <a:off x="2836908" y="3385830"/>
              <a:ext cx="6526200" cy="473100"/>
            </a:xfrm>
            <a:prstGeom prst="roundRect">
              <a:avLst>
                <a:gd name="adj" fmla="val 16667"/>
              </a:avLst>
            </a:prstGeom>
            <a:solidFill>
              <a:srgbClr val="F2F2F2"/>
            </a:solidFill>
            <a:ln w="9525" cap="flat" cmpd="sng">
              <a:solidFill>
                <a:schemeClr val="accent1"/>
              </a:solidFill>
              <a:prstDash val="solid"/>
              <a:miter lim="800000"/>
              <a:headEnd type="none" w="sm" len="sm"/>
              <a:tailEnd type="none" w="sm" len="sm"/>
            </a:ln>
          </p:spPr>
          <p:txBody>
            <a:bodyPr spcFirstLastPara="1" wrap="square" lIns="121900" tIns="60933" rIns="121900" bIns="60933" anchor="ctr" anchorCtr="0">
              <a:normAutofit/>
            </a:bodyPr>
            <a:lstStyle/>
            <a:p>
              <a:pPr rtl="1">
                <a:buClr>
                  <a:srgbClr val="000000"/>
                </a:buClr>
                <a:buSzPts val="1451"/>
                <a:defRPr sz="1935" b="1">
                  <a:solidFill>
                    <a:srgbClr val="000000"/>
                  </a:solidFill>
                  <a:latin typeface="Arial"/>
                  <a:ea typeface="Arial"/>
                  <a:cs typeface="Arial"/>
                  <a:sym typeface="Arial"/>
                </a:defRPr>
              </a:pPr>
              <a:r>
                <a:rPr lang="es-CO" sz="1600" noProof="0" dirty="0"/>
                <a:t>Realizar la exploración clínica y </a:t>
              </a:r>
              <a:r>
                <a:rPr lang="es-CO" sz="1600" noProof="0" dirty="0" err="1"/>
                <a:t>genitoanal</a:t>
              </a:r>
              <a:endParaRPr lang="es-CO" sz="1600" b="1" noProof="0" dirty="0">
                <a:solidFill>
                  <a:srgbClr val="000000"/>
                </a:solidFill>
                <a:latin typeface="Cambria"/>
                <a:ea typeface="Cambria"/>
                <a:cs typeface="Cambria"/>
                <a:sym typeface="Cambria"/>
              </a:endParaRPr>
            </a:p>
          </p:txBody>
        </p:sp>
        <p:sp>
          <p:nvSpPr>
            <p:cNvPr id="1566" name="Google Shape;1566;p187"/>
            <p:cNvSpPr/>
            <p:nvPr/>
          </p:nvSpPr>
          <p:spPr>
            <a:xfrm>
              <a:off x="1185113" y="3983348"/>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5</a:t>
              </a:r>
              <a:endParaRPr lang="es-CO" sz="1600" noProof="0" dirty="0">
                <a:solidFill>
                  <a:srgbClr val="000000"/>
                </a:solidFill>
                <a:latin typeface="Arial"/>
                <a:ea typeface="Arial"/>
                <a:cs typeface="Arial"/>
                <a:sym typeface="Arial"/>
              </a:endParaRPr>
            </a:p>
          </p:txBody>
        </p:sp>
        <p:sp>
          <p:nvSpPr>
            <p:cNvPr id="1567" name="Google Shape;1567;p187"/>
            <p:cNvSpPr/>
            <p:nvPr/>
          </p:nvSpPr>
          <p:spPr>
            <a:xfrm>
              <a:off x="2836908" y="4579744"/>
              <a:ext cx="6526200"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Mejorar la seguridad y derivar a otros servicios que presten apoyo</a:t>
              </a:r>
              <a:endParaRPr lang="es-CO" sz="1600" b="1" noProof="0" dirty="0">
                <a:solidFill>
                  <a:schemeClr val="tx1">
                    <a:lumMod val="50000"/>
                    <a:lumOff val="50000"/>
                  </a:schemeClr>
                </a:solidFill>
                <a:latin typeface="Cambria"/>
                <a:ea typeface="Cambria"/>
                <a:cs typeface="Cambria"/>
                <a:sym typeface="Cambria"/>
              </a:endParaRPr>
            </a:p>
          </p:txBody>
        </p:sp>
        <p:sp>
          <p:nvSpPr>
            <p:cNvPr id="1568" name="Google Shape;1568;p187"/>
            <p:cNvSpPr/>
            <p:nvPr/>
          </p:nvSpPr>
          <p:spPr>
            <a:xfrm>
              <a:off x="1185113" y="4581451"/>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6</a:t>
              </a:r>
              <a:endParaRPr lang="es-CO" sz="1600" noProof="0" dirty="0">
                <a:solidFill>
                  <a:srgbClr val="000000"/>
                </a:solidFill>
                <a:latin typeface="Arial"/>
                <a:ea typeface="Arial"/>
                <a:cs typeface="Arial"/>
                <a:sym typeface="Arial"/>
              </a:endParaRPr>
            </a:p>
          </p:txBody>
        </p:sp>
        <p:sp>
          <p:nvSpPr>
            <p:cNvPr id="1569" name="Google Shape;1569;p187"/>
            <p:cNvSpPr/>
            <p:nvPr/>
          </p:nvSpPr>
          <p:spPr>
            <a:xfrm>
              <a:off x="2836908" y="5177847"/>
              <a:ext cx="6526200" cy="4731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rm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Evaluar la salud mental y proporcionar apoyo psicosocial</a:t>
              </a:r>
              <a:endParaRPr lang="es-CO" sz="1600" b="1" noProof="0" dirty="0">
                <a:solidFill>
                  <a:schemeClr val="tx1">
                    <a:lumMod val="50000"/>
                    <a:lumOff val="50000"/>
                  </a:schemeClr>
                </a:solidFill>
                <a:latin typeface="Cambria"/>
                <a:ea typeface="Cambria"/>
                <a:cs typeface="Cambria"/>
                <a:sym typeface="Cambria"/>
              </a:endParaRPr>
            </a:p>
          </p:txBody>
        </p:sp>
        <p:sp>
          <p:nvSpPr>
            <p:cNvPr id="1570" name="Google Shape;1570;p187"/>
            <p:cNvSpPr/>
            <p:nvPr/>
          </p:nvSpPr>
          <p:spPr>
            <a:xfrm>
              <a:off x="1185113" y="5177841"/>
              <a:ext cx="1400100" cy="473100"/>
            </a:xfrm>
            <a:prstGeom prst="roundRect">
              <a:avLst>
                <a:gd name="adj" fmla="val 16667"/>
              </a:avLst>
            </a:prstGeom>
            <a:solidFill>
              <a:srgbClr val="0070C0">
                <a:alpha val="50007"/>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7</a:t>
              </a:r>
              <a:endParaRPr lang="es-CO" sz="1600" noProof="0" dirty="0">
                <a:solidFill>
                  <a:srgbClr val="000000"/>
                </a:solidFill>
                <a:latin typeface="Arial"/>
                <a:ea typeface="Arial"/>
                <a:cs typeface="Arial"/>
                <a:sym typeface="Arial"/>
              </a:endParaRPr>
            </a:p>
          </p:txBody>
        </p:sp>
        <p:sp>
          <p:nvSpPr>
            <p:cNvPr id="1571" name="Google Shape;1571;p187"/>
            <p:cNvSpPr/>
            <p:nvPr/>
          </p:nvSpPr>
          <p:spPr>
            <a:xfrm>
              <a:off x="2836908" y="5774237"/>
              <a:ext cx="6526199" cy="474600"/>
            </a:xfrm>
            <a:prstGeom prst="roundRect">
              <a:avLst>
                <a:gd name="adj" fmla="val 16667"/>
              </a:avLst>
            </a:prstGeom>
            <a:solidFill>
              <a:schemeClr val="bg2"/>
            </a:solidFill>
            <a:ln w="9525" cap="flat" cmpd="sng">
              <a:noFill/>
              <a:prstDash val="solid"/>
              <a:miter lim="800000"/>
              <a:headEnd type="none" w="sm" len="sm"/>
              <a:tailEnd type="none" w="sm" len="sm"/>
            </a:ln>
          </p:spPr>
          <p:txBody>
            <a:bodyPr spcFirstLastPara="1" wrap="square" lIns="121900" tIns="60933" rIns="121900" bIns="60933" anchor="ctr" anchorCtr="0">
              <a:normAutofit/>
            </a:bodyPr>
            <a:lstStyle/>
            <a:p>
              <a:pPr rtl="1">
                <a:buClr>
                  <a:srgbClr val="000000"/>
                </a:buClr>
                <a:buSzPts val="1451"/>
                <a:defRPr sz="1935" b="1">
                  <a:solidFill>
                    <a:schemeClr val="tx1">
                      <a:lumMod val="50000"/>
                      <a:lumOff val="50000"/>
                    </a:schemeClr>
                  </a:solidFill>
                  <a:latin typeface="Arial"/>
                  <a:ea typeface="Arial"/>
                  <a:cs typeface="Arial"/>
                  <a:sym typeface="Arial"/>
                </a:defRPr>
              </a:pPr>
              <a:r>
                <a:rPr lang="es-CO" sz="1600" noProof="0" dirty="0"/>
                <a:t>Hacer consultas de seguimiento</a:t>
              </a:r>
              <a:endParaRPr lang="es-CO" sz="1600" noProof="0" dirty="0">
                <a:solidFill>
                  <a:schemeClr val="tx1">
                    <a:lumMod val="50000"/>
                    <a:lumOff val="50000"/>
                  </a:schemeClr>
                </a:solidFill>
                <a:latin typeface="Arial"/>
                <a:ea typeface="Arial"/>
                <a:cs typeface="Arial"/>
                <a:sym typeface="Arial"/>
              </a:endParaRPr>
            </a:p>
          </p:txBody>
        </p:sp>
        <p:sp>
          <p:nvSpPr>
            <p:cNvPr id="1573" name="Google Shape;1573;p187"/>
            <p:cNvSpPr/>
            <p:nvPr/>
          </p:nvSpPr>
          <p:spPr>
            <a:xfrm>
              <a:off x="1185113" y="5775952"/>
              <a:ext cx="1400100" cy="473100"/>
            </a:xfrm>
            <a:prstGeom prst="roundRect">
              <a:avLst>
                <a:gd name="adj" fmla="val 16667"/>
              </a:avLst>
            </a:prstGeom>
            <a:solidFill>
              <a:srgbClr val="0070C0">
                <a:alpha val="50213"/>
              </a:srgbClr>
            </a:solidFill>
            <a:ln w="9525" cap="flat" cmpd="sng">
              <a:noFill/>
              <a:prstDash val="solid"/>
              <a:miter lim="800000"/>
              <a:headEnd type="none" w="sm" len="sm"/>
              <a:tailEnd type="none" w="sm" len="sm"/>
            </a:ln>
          </p:spPr>
          <p:txBody>
            <a:bodyPr spcFirstLastPara="1" wrap="square" lIns="121900" tIns="60933" rIns="121900" bIns="60933" anchor="ctr" anchorCtr="0">
              <a:noAutofit/>
            </a:bodyPr>
            <a:lstStyle/>
            <a:p>
              <a:pPr algn="ctr" rtl="1">
                <a:buClr>
                  <a:srgbClr val="FFFFFF"/>
                </a:buClr>
                <a:buSzPts val="1633"/>
                <a:defRPr sz="2177" b="1">
                  <a:solidFill>
                    <a:srgbClr val="FFFFFF"/>
                  </a:solidFill>
                  <a:latin typeface="Arial"/>
                  <a:ea typeface="Arial"/>
                  <a:cs typeface="Arial"/>
                  <a:sym typeface="Arial"/>
                </a:defRPr>
              </a:pPr>
              <a:r>
                <a:rPr lang="es-CO" sz="1600" noProof="0" dirty="0"/>
                <a:t>Paso 8</a:t>
              </a:r>
              <a:endParaRPr lang="es-CO" sz="1600" noProof="0"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8915925A-D36F-9C0C-AC4B-6045FF5F7AAE}"/>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10.4</a:t>
            </a:r>
          </a:p>
        </p:txBody>
      </p:sp>
    </p:spTree>
    <p:extLst>
      <p:ext uri="{BB962C8B-B14F-4D97-AF65-F5344CB8AC3E}">
        <p14:creationId xmlns:p14="http://schemas.microsoft.com/office/powerpoint/2010/main" val="289968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9" name="Google Shape;1599;p188"/>
          <p:cNvSpPr txBox="1"/>
          <p:nvPr/>
        </p:nvSpPr>
        <p:spPr>
          <a:xfrm>
            <a:off x="309966" y="1100777"/>
            <a:ext cx="11732217" cy="4861874"/>
          </a:xfrm>
          <a:prstGeom prst="rect">
            <a:avLst/>
          </a:prstGeom>
          <a:noFill/>
          <a:ln>
            <a:noFill/>
          </a:ln>
        </p:spPr>
        <p:txBody>
          <a:bodyPr spcFirstLastPara="1" wrap="square" lIns="121900" tIns="60933" rIns="121900" bIns="60933" anchor="t" anchorCtr="0">
            <a:normAutofit lnSpcReduction="10000"/>
          </a:bodyPr>
          <a:lstStyle/>
          <a:p>
            <a:pPr marL="456565" indent="-456565">
              <a:lnSpc>
                <a:spcPct val="108000"/>
              </a:lnSpc>
              <a:spcAft>
                <a:spcPts val="200"/>
              </a:spcAft>
              <a:buClr>
                <a:schemeClr val="accent2"/>
              </a:buClr>
              <a:buSzPct val="125000"/>
              <a:buFont typeface="Arial" panose="020B0604020202020204" pitchFamily="34" charset="0"/>
              <a:buChar char="•"/>
              <a:defRPr sz="2000">
                <a:latin typeface="Arial"/>
                <a:ea typeface="Arial"/>
                <a:cs typeface="Arial"/>
                <a:sym typeface="Arial"/>
              </a:defRPr>
            </a:pPr>
            <a:r>
              <a:rPr lang="es-CO" noProof="0" dirty="0">
                <a:solidFill>
                  <a:srgbClr val="000000"/>
                </a:solidFill>
              </a:rPr>
              <a:t>Empiece recordando a la persona sobreviviente que la exploración clínica es para que usted pueda </a:t>
            </a:r>
            <a:r>
              <a:rPr lang="es-CO" noProof="0" dirty="0">
                <a:solidFill>
                  <a:srgbClr val="00B0F0"/>
                </a:solidFill>
              </a:rPr>
              <a:t>detectar mejor todas las lesiones o problemas de salud</a:t>
            </a:r>
            <a:r>
              <a:rPr lang="es-CO" noProof="0" dirty="0">
                <a:solidFill>
                  <a:srgbClr val="000000"/>
                </a:solidFill>
              </a:rPr>
              <a:t> que puedan tratarse.</a:t>
            </a:r>
            <a:endParaRPr lang="es-CO" noProof="0" dirty="0">
              <a:solidFill>
                <a:srgbClr val="000000"/>
              </a:solidFill>
              <a:latin typeface="Arial"/>
              <a:ea typeface="Arial"/>
              <a:cs typeface="Arial"/>
            </a:endParaRPr>
          </a:p>
          <a:p>
            <a:pPr marL="456565" marR="323850" indent="-456565">
              <a:lnSpc>
                <a:spcPct val="108000"/>
              </a:lnSpc>
              <a:spcAft>
                <a:spcPts val="200"/>
              </a:spcAft>
              <a:buClr>
                <a:schemeClr val="accent2"/>
              </a:buClr>
              <a:buSzPct val="125000"/>
              <a:buFont typeface="Arial" panose="020B0604020202020204" pitchFamily="34" charset="0"/>
              <a:buChar char="•"/>
              <a:defRPr sz="2000">
                <a:latin typeface="Arial"/>
                <a:cs typeface="Arial"/>
              </a:defRPr>
            </a:pPr>
            <a:r>
              <a:rPr lang="es-CO" noProof="0" dirty="0">
                <a:solidFill>
                  <a:srgbClr val="000000"/>
                </a:solidFill>
              </a:rPr>
              <a:t>Diga al p</a:t>
            </a:r>
            <a:r>
              <a:rPr lang="es-CO" noProof="0" dirty="0">
                <a:solidFill>
                  <a:srgbClr val="000000"/>
                </a:solidFill>
                <a:sym typeface="Arial"/>
              </a:rPr>
              <a:t>rincipio </a:t>
            </a:r>
            <a:r>
              <a:rPr lang="es-CO" noProof="0" dirty="0">
                <a:solidFill>
                  <a:srgbClr val="000000"/>
                </a:solidFill>
                <a:ea typeface="Arial"/>
                <a:sym typeface="Arial"/>
              </a:rPr>
              <a:t>y repita durante toda la exploración a la persona sobreviviente que </a:t>
            </a:r>
            <a:r>
              <a:rPr lang="es-CO" noProof="0" dirty="0">
                <a:solidFill>
                  <a:srgbClr val="00B0F0"/>
                </a:solidFill>
                <a:ea typeface="Arial"/>
                <a:sym typeface="Arial"/>
              </a:rPr>
              <a:t>quien decide es ella </a:t>
            </a:r>
            <a:r>
              <a:rPr lang="es-CO" noProof="0" dirty="0">
                <a:solidFill>
                  <a:srgbClr val="000000"/>
                </a:solidFill>
                <a:ea typeface="Arial"/>
                <a:sym typeface="Arial"/>
              </a:rPr>
              <a:t>y que puede interrumpirla o cortarla en cualquier momento.</a:t>
            </a:r>
            <a:endParaRPr lang="es-CO" noProof="0" dirty="0">
              <a:solidFill>
                <a:srgbClr val="00000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defRPr sz="2000"/>
            </a:pPr>
            <a:r>
              <a:rPr lang="es-CO" noProof="0" dirty="0">
                <a:solidFill>
                  <a:srgbClr val="00B0F0"/>
                </a:solidFill>
                <a:latin typeface="Arial"/>
                <a:ea typeface="Arial"/>
                <a:cs typeface="Arial"/>
                <a:sym typeface="Arial"/>
              </a:rPr>
              <a:t>Avance de forma sistemática</a:t>
            </a:r>
            <a:r>
              <a:rPr lang="es-CO" noProof="0" dirty="0">
                <a:solidFill>
                  <a:srgbClr val="00B0F0"/>
                </a:solidFill>
                <a:latin typeface="Arial" panose="020B0604020202020204" pitchFamily="34" charset="0"/>
              </a:rPr>
              <a:t>: </a:t>
            </a:r>
            <a:r>
              <a:rPr lang="es-CO" noProof="0" dirty="0">
                <a:solidFill>
                  <a:srgbClr val="00B0F0"/>
                </a:solidFill>
                <a:latin typeface="Arial"/>
                <a:ea typeface="Arial"/>
                <a:cs typeface="Arial"/>
                <a:sym typeface="Arial"/>
              </a:rPr>
              <a:t>Registre todos sus hallazgos </a:t>
            </a:r>
            <a:r>
              <a:rPr lang="es-CO" noProof="0" dirty="0">
                <a:latin typeface="Arial" panose="020B0604020202020204" pitchFamily="34" charset="0"/>
              </a:rPr>
              <a:t> </a:t>
            </a:r>
            <a:r>
              <a:rPr lang="es-CO" noProof="0" dirty="0">
                <a:solidFill>
                  <a:srgbClr val="000000"/>
                </a:solidFill>
                <a:latin typeface="Arial"/>
                <a:ea typeface="Arial"/>
                <a:cs typeface="Arial"/>
                <a:sym typeface="Arial"/>
              </a:rPr>
              <a:t>y observaciones de la forma más clara y completa posible en un formulario de exploración normalizado, utilizando pictogramas</a:t>
            </a:r>
            <a:r>
              <a:rPr lang="es-CO" noProof="0" dirty="0">
                <a:latin typeface="Arial" panose="020B0604020202020204" pitchFamily="34" charset="0"/>
              </a:rPr>
              <a:t>.</a:t>
            </a:r>
            <a:endParaRPr lang="es-CO" noProof="0" dirty="0">
              <a:solidFill>
                <a:srgbClr val="00000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defRPr sz="2000">
                <a:latin typeface="Arial"/>
                <a:ea typeface="Arial"/>
                <a:cs typeface="Arial"/>
                <a:sym typeface="Arial"/>
              </a:defRPr>
            </a:pPr>
            <a:r>
              <a:rPr lang="es-CO" noProof="0" dirty="0">
                <a:solidFill>
                  <a:srgbClr val="000000"/>
                </a:solidFill>
              </a:rPr>
              <a:t>Mantenga a la sobreviviente </a:t>
            </a:r>
            <a:r>
              <a:rPr lang="es-CO" noProof="0" dirty="0">
                <a:solidFill>
                  <a:srgbClr val="00B0F0"/>
                </a:solidFill>
              </a:rPr>
              <a:t>lo más cubierta posible </a:t>
            </a:r>
            <a:r>
              <a:rPr lang="es-CO" noProof="0" dirty="0">
                <a:solidFill>
                  <a:srgbClr val="000000"/>
                </a:solidFill>
              </a:rPr>
              <a:t>en todas las etapas. Los paños quirúrgicos permiten descubrir fácilmente una sola parte del cuerpo a la vez.  </a:t>
            </a:r>
            <a:endParaRPr lang="es-CO" noProof="0" dirty="0">
              <a:latin typeface="Arial" panose="020B0604020202020204" pitchFamily="34" charset="0"/>
            </a:endParaRPr>
          </a:p>
          <a:p>
            <a:pPr marL="456565" marR="422910" indent="-456565">
              <a:lnSpc>
                <a:spcPct val="108000"/>
              </a:lnSpc>
              <a:spcAft>
                <a:spcPts val="200"/>
              </a:spcAft>
              <a:buClr>
                <a:schemeClr val="accent2"/>
              </a:buClr>
              <a:buSzPct val="125000"/>
              <a:buFont typeface="Arial" panose="020B0604020202020204" pitchFamily="34" charset="0"/>
              <a:buChar char="•"/>
              <a:defRPr sz="2000">
                <a:latin typeface="Arial"/>
                <a:ea typeface="Arial"/>
                <a:cs typeface="Arial"/>
                <a:sym typeface="Arial"/>
              </a:defRPr>
            </a:pPr>
            <a:r>
              <a:rPr lang="es-CO" noProof="0" dirty="0">
                <a:solidFill>
                  <a:srgbClr val="000000"/>
                </a:solidFill>
              </a:rPr>
              <a:t>En cada paso, dígale lo que va a hacer y </a:t>
            </a:r>
            <a:r>
              <a:rPr lang="es-CO" noProof="0" dirty="0">
                <a:solidFill>
                  <a:srgbClr val="00B0F0"/>
                </a:solidFill>
              </a:rPr>
              <a:t>pídale permiso </a:t>
            </a:r>
            <a:r>
              <a:rPr lang="es-CO" noProof="0" dirty="0">
                <a:solidFill>
                  <a:srgbClr val="000000"/>
                </a:solidFill>
              </a:rPr>
              <a:t>antes.  </a:t>
            </a:r>
            <a:endParaRPr lang="es-CO" noProof="0" dirty="0">
              <a:latin typeface="Arial" panose="020B0604020202020204" pitchFamily="34" charset="0"/>
            </a:endParaRPr>
          </a:p>
          <a:p>
            <a:pPr marL="456565" marR="422910" indent="-456565">
              <a:lnSpc>
                <a:spcPct val="108000"/>
              </a:lnSpc>
              <a:spcAft>
                <a:spcPts val="200"/>
              </a:spcAft>
              <a:buClr>
                <a:schemeClr val="accent2"/>
              </a:buClr>
              <a:buSzPct val="125000"/>
              <a:buFont typeface="Arial" panose="020B0604020202020204" pitchFamily="34" charset="0"/>
              <a:buChar char="•"/>
              <a:defRPr sz="2000">
                <a:latin typeface="Arial"/>
                <a:ea typeface="Arial"/>
                <a:cs typeface="Arial"/>
                <a:sym typeface="Arial"/>
              </a:defRPr>
            </a:pPr>
            <a:r>
              <a:rPr lang="es-CO" noProof="0" dirty="0">
                <a:solidFill>
                  <a:srgbClr val="000000"/>
                </a:solidFill>
              </a:rPr>
              <a:t>Mire siempre a la sobreviviente antes de tocarla y </a:t>
            </a:r>
            <a:r>
              <a:rPr lang="es-CO" noProof="0" dirty="0">
                <a:solidFill>
                  <a:srgbClr val="00B0F0"/>
                </a:solidFill>
              </a:rPr>
              <a:t>preste atención a su aspecto y estado emocional</a:t>
            </a:r>
            <a:r>
              <a:rPr lang="es-CO" noProof="0" dirty="0">
                <a:solidFill>
                  <a:srgbClr val="0070C0"/>
                </a:solidFill>
              </a:rPr>
              <a:t>.</a:t>
            </a:r>
            <a:endParaRPr lang="es-CO" noProof="0" dirty="0">
              <a:solidFill>
                <a:srgbClr val="0070C0"/>
              </a:solidFill>
              <a:latin typeface="Arial"/>
              <a:ea typeface="Arial"/>
              <a:cs typeface="Arial"/>
            </a:endParaRPr>
          </a:p>
          <a:p>
            <a:pPr marL="456565" marR="422910" indent="-456565">
              <a:lnSpc>
                <a:spcPct val="108000"/>
              </a:lnSpc>
              <a:spcAft>
                <a:spcPts val="200"/>
              </a:spcAft>
              <a:buClr>
                <a:schemeClr val="accent2"/>
              </a:buClr>
              <a:buSzPct val="125000"/>
              <a:buFont typeface="Arial" panose="020B0604020202020204" pitchFamily="34" charset="0"/>
              <a:buChar char="•"/>
              <a:defRPr sz="2000">
                <a:latin typeface="Arial"/>
                <a:cs typeface="Arial"/>
              </a:defRPr>
            </a:pPr>
            <a:r>
              <a:rPr lang="es-CO" noProof="0" dirty="0">
                <a:solidFill>
                  <a:srgbClr val="000000"/>
                </a:solidFill>
                <a:sym typeface="Arial"/>
              </a:rPr>
              <a:t>Pídale únicamente que soporte una </a:t>
            </a:r>
            <a:r>
              <a:rPr lang="es-CO" noProof="0" dirty="0">
                <a:solidFill>
                  <a:srgbClr val="00B0F0"/>
                </a:solidFill>
                <a:sym typeface="Arial"/>
              </a:rPr>
              <a:t>sola exploración</a:t>
            </a:r>
            <a:r>
              <a:rPr lang="es-CO" noProof="0" dirty="0">
                <a:solidFill>
                  <a:srgbClr val="000000"/>
                </a:solidFill>
                <a:sym typeface="Arial"/>
              </a:rPr>
              <a:t>. Los profesionales sanitarios designados para recoger pruebas forenses</a:t>
            </a:r>
            <a:r>
              <a:rPr lang="es-CO" noProof="0" dirty="0">
                <a:solidFill>
                  <a:srgbClr val="000000"/>
                </a:solidFill>
              </a:rPr>
              <a:t> </a:t>
            </a:r>
            <a:r>
              <a:rPr lang="es-CO" noProof="0" dirty="0">
                <a:solidFill>
                  <a:srgbClr val="000000"/>
                </a:solidFill>
                <a:sym typeface="Arial"/>
              </a:rPr>
              <a:t>deben llevar a cabo esta tarea durante la exploración clínica con el fin de minimizar el estrés de la sobreviviente; asimismo, deben obtener el consentimiento de esta con antelación.</a:t>
            </a:r>
            <a:endParaRPr lang="es-CO" noProof="0" dirty="0">
              <a:solidFill>
                <a:srgbClr val="000000"/>
              </a:solidFill>
              <a:latin typeface="Arial"/>
              <a:cs typeface="Arial"/>
            </a:endParaRPr>
          </a:p>
        </p:txBody>
      </p:sp>
      <p:sp>
        <p:nvSpPr>
          <p:cNvPr id="4" name="Google Shape;1613;p190">
            <a:extLst>
              <a:ext uri="{FF2B5EF4-FFF2-40B4-BE49-F238E27FC236}">
                <a16:creationId xmlns:a16="http://schemas.microsoft.com/office/drawing/2014/main" id="{E0DADA2C-4434-9064-D76E-61D1E86A0FE4}"/>
              </a:ext>
            </a:extLst>
          </p:cNvPr>
          <p:cNvSpPr txBox="1"/>
          <p:nvPr/>
        </p:nvSpPr>
        <p:spPr>
          <a:xfrm>
            <a:off x="0" y="1"/>
            <a:ext cx="12192000" cy="120376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Realización de la exploración clínica</a:t>
            </a:r>
            <a:endParaRPr lang="es-CO" sz="3400" b="1" noProof="0" dirty="0">
              <a:solidFill>
                <a:schemeClr val="accent3"/>
              </a:solidFill>
              <a:latin typeface="+mj-lt"/>
              <a:cs typeface="Arial"/>
              <a:sym typeface="Arial"/>
            </a:endParaRPr>
          </a:p>
        </p:txBody>
      </p:sp>
      <p:sp>
        <p:nvSpPr>
          <p:cNvPr id="2" name="TextBox 1">
            <a:extLst>
              <a:ext uri="{FF2B5EF4-FFF2-40B4-BE49-F238E27FC236}">
                <a16:creationId xmlns:a16="http://schemas.microsoft.com/office/drawing/2014/main" id="{62F295FB-3CC7-AD50-E6DA-CDAD46E01C8D}"/>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10.5</a:t>
            </a:r>
          </a:p>
        </p:txBody>
      </p:sp>
    </p:spTree>
    <p:extLst>
      <p:ext uri="{BB962C8B-B14F-4D97-AF65-F5344CB8AC3E}">
        <p14:creationId xmlns:p14="http://schemas.microsoft.com/office/powerpoint/2010/main" val="308428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0" name="Google Shape;1600;p188"/>
          <p:cNvSpPr txBox="1"/>
          <p:nvPr/>
        </p:nvSpPr>
        <p:spPr>
          <a:xfrm>
            <a:off x="725837" y="1504709"/>
            <a:ext cx="10814122" cy="1106794"/>
          </a:xfrm>
          <a:prstGeom prst="rect">
            <a:avLst/>
          </a:prstGeom>
          <a:solidFill>
            <a:schemeClr val="accent1"/>
          </a:solidFill>
          <a:ln w="9525" cap="flat" cmpd="sng">
            <a:noFill/>
            <a:prstDash val="solid"/>
            <a:miter lim="800000"/>
            <a:headEnd type="none" w="sm" len="sm"/>
            <a:tailEnd type="none" w="sm" len="sm"/>
          </a:ln>
        </p:spPr>
        <p:txBody>
          <a:bodyPr spcFirstLastPara="1" wrap="square" lIns="121900" tIns="216000" rIns="121900" bIns="60933" anchor="ctr" anchorCtr="0">
            <a:noAutofit/>
          </a:bodyPr>
          <a:lstStyle/>
          <a:p>
            <a:pPr lvl="2">
              <a:lnSpc>
                <a:spcPct val="108000"/>
              </a:lnSpc>
              <a:spcAft>
                <a:spcPts val="1800"/>
              </a:spcAft>
              <a:defRPr sz="2400" b="1">
                <a:latin typeface="Arial" panose="020B0604020202020204" pitchFamily="34" charset="0"/>
              </a:defRPr>
            </a:pPr>
            <a:r>
              <a:rPr lang="es-CO" noProof="0" dirty="0">
                <a:solidFill>
                  <a:schemeClr val="bg1"/>
                </a:solidFill>
              </a:rPr>
              <a:t>Si se detecta </a:t>
            </a:r>
            <a:r>
              <a:rPr lang="es-CO" u="sng" noProof="0" dirty="0">
                <a:solidFill>
                  <a:schemeClr val="accent3"/>
                </a:solidFill>
              </a:rPr>
              <a:t>cualquiera</a:t>
            </a:r>
            <a:r>
              <a:rPr lang="es-CO" noProof="0" dirty="0">
                <a:solidFill>
                  <a:schemeClr val="bg1"/>
                </a:solidFill>
              </a:rPr>
              <a:t> de las siguientes complicaciones, </a:t>
            </a:r>
            <a:r>
              <a:rPr lang="es-CO" u="sng" noProof="0" dirty="0">
                <a:solidFill>
                  <a:schemeClr val="accent3"/>
                </a:solidFill>
              </a:rPr>
              <a:t>interrumpa</a:t>
            </a:r>
            <a:r>
              <a:rPr lang="es-CO" noProof="0" dirty="0">
                <a:solidFill>
                  <a:schemeClr val="bg1"/>
                </a:solidFill>
              </a:rPr>
              <a:t> la exploración e ingrese a la persona en el hospital</a:t>
            </a:r>
            <a:r>
              <a:rPr lang="es-CO" noProof="0" dirty="0">
                <a:solidFill>
                  <a:schemeClr val="bg1"/>
                </a:solidFill>
                <a:sym typeface="Arial"/>
              </a:rPr>
              <a:t>:</a:t>
            </a:r>
            <a:endParaRPr lang="es-CO" sz="2400" b="1" noProof="0" dirty="0">
              <a:solidFill>
                <a:schemeClr val="bg1"/>
              </a:solidFill>
              <a:latin typeface="Arial" panose="020B0604020202020204" pitchFamily="34" charset="0"/>
              <a:ea typeface="Calibri"/>
              <a:cs typeface="Calibri"/>
              <a:sym typeface="Calibri"/>
            </a:endParaRPr>
          </a:p>
        </p:txBody>
      </p:sp>
      <p:sp>
        <p:nvSpPr>
          <p:cNvPr id="4" name="Google Shape;1613;p190">
            <a:extLst>
              <a:ext uri="{FF2B5EF4-FFF2-40B4-BE49-F238E27FC236}">
                <a16:creationId xmlns:a16="http://schemas.microsoft.com/office/drawing/2014/main" id="{4F3D680B-8AFE-B71D-9AD8-79224241795D}"/>
              </a:ext>
            </a:extLst>
          </p:cNvPr>
          <p:cNvSpPr txBox="1"/>
          <p:nvPr/>
        </p:nvSpPr>
        <p:spPr>
          <a:xfrm>
            <a:off x="0" y="0"/>
            <a:ext cx="12192000" cy="1407735"/>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Realización de la exploración clínica</a:t>
            </a:r>
            <a:endParaRPr lang="es-CO" sz="3400" b="1" noProof="0" dirty="0">
              <a:solidFill>
                <a:schemeClr val="accent3"/>
              </a:solidFill>
              <a:latin typeface="+mj-lt"/>
              <a:cs typeface="Arial"/>
              <a:sym typeface="Arial"/>
            </a:endParaRPr>
          </a:p>
        </p:txBody>
      </p:sp>
      <p:sp>
        <p:nvSpPr>
          <p:cNvPr id="2" name="Right Arrow 1">
            <a:extLst>
              <a:ext uri="{FF2B5EF4-FFF2-40B4-BE49-F238E27FC236}">
                <a16:creationId xmlns:a16="http://schemas.microsoft.com/office/drawing/2014/main" id="{0140BF20-6ED2-2A8A-9DB6-6EED136DC5CD}"/>
              </a:ext>
            </a:extLst>
          </p:cNvPr>
          <p:cNvSpPr/>
          <p:nvPr/>
        </p:nvSpPr>
        <p:spPr>
          <a:xfrm>
            <a:off x="741270" y="1611760"/>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5" name="TextBox 4">
            <a:extLst>
              <a:ext uri="{FF2B5EF4-FFF2-40B4-BE49-F238E27FC236}">
                <a16:creationId xmlns:a16="http://schemas.microsoft.com/office/drawing/2014/main" id="{CB913FF6-DF96-0E10-6679-A272D4CB35B1}"/>
              </a:ext>
            </a:extLst>
          </p:cNvPr>
          <p:cNvSpPr txBox="1"/>
          <p:nvPr/>
        </p:nvSpPr>
        <p:spPr>
          <a:xfrm>
            <a:off x="876700" y="2838228"/>
            <a:ext cx="10814121" cy="2816540"/>
          </a:xfrm>
          <a:prstGeom prst="rect">
            <a:avLst/>
          </a:prstGeom>
          <a:noFill/>
        </p:spPr>
        <p:txBody>
          <a:bodyPr wrap="square">
            <a:spAutoFit/>
          </a:bodyPr>
          <a:lstStyle/>
          <a:p>
            <a:pPr marL="761993" lvl="1">
              <a:lnSpc>
                <a:spcPct val="108000"/>
              </a:lnSpc>
              <a:spcAft>
                <a:spcPts val="1800"/>
              </a:spcAft>
              <a:buClr>
                <a:srgbClr val="FF0000"/>
              </a:buClr>
              <a:buSzPct val="150000"/>
              <a:defRPr sz="2200">
                <a:latin typeface="Arial" panose="020B0604020202020204" pitchFamily="34" charset="0"/>
              </a:defRPr>
            </a:pPr>
            <a:r>
              <a:rPr lang="es-CO" noProof="0" dirty="0"/>
              <a:t>L</a:t>
            </a:r>
            <a:r>
              <a:rPr lang="es-CO" noProof="0" dirty="0">
                <a:sym typeface="Arial"/>
              </a:rPr>
              <a:t>esiones graves (en la región genital o anal, la cabeza, el tórax o el abdomen)</a:t>
            </a:r>
            <a:endParaRPr lang="es-CO" sz="2200" noProof="0" dirty="0">
              <a:latin typeface="Arial" panose="020B0604020202020204" pitchFamily="34" charset="0"/>
              <a:ea typeface="Calibri"/>
              <a:cs typeface="Calibri"/>
              <a:sym typeface="Calibri"/>
            </a:endParaRPr>
          </a:p>
          <a:p>
            <a:pPr marL="761993" lvl="1">
              <a:lnSpc>
                <a:spcPct val="108000"/>
              </a:lnSpc>
              <a:spcAft>
                <a:spcPts val="1800"/>
              </a:spcAft>
              <a:buClr>
                <a:srgbClr val="FF0000"/>
              </a:buClr>
              <a:buSzPct val="150000"/>
              <a:defRPr sz="2200">
                <a:latin typeface="Arial" panose="020B0604020202020204" pitchFamily="34" charset="0"/>
              </a:defRPr>
            </a:pPr>
            <a:r>
              <a:rPr lang="es-CO" noProof="0" dirty="0"/>
              <a:t>D</a:t>
            </a:r>
            <a:r>
              <a:rPr lang="es-CO" noProof="0" dirty="0">
                <a:sym typeface="Arial"/>
              </a:rPr>
              <a:t>éficits neurológicos (p. ej., afasia, problemas para caminar)</a:t>
            </a:r>
            <a:endParaRPr lang="es-CO" sz="2200" noProof="0" dirty="0">
              <a:latin typeface="Arial" panose="020B0604020202020204" pitchFamily="34" charset="0"/>
            </a:endParaRPr>
          </a:p>
          <a:p>
            <a:pPr marL="761993" lvl="1">
              <a:lnSpc>
                <a:spcPct val="108000"/>
              </a:lnSpc>
              <a:spcAft>
                <a:spcPts val="1800"/>
              </a:spcAft>
              <a:buClr>
                <a:srgbClr val="FF0000"/>
              </a:buClr>
              <a:buSzPct val="150000"/>
              <a:defRPr sz="2200">
                <a:latin typeface="Arial" panose="020B0604020202020204" pitchFamily="34" charset="0"/>
              </a:defRPr>
            </a:pPr>
            <a:r>
              <a:rPr lang="es-CO" noProof="0" dirty="0"/>
              <a:t>D</a:t>
            </a:r>
            <a:r>
              <a:rPr lang="es-CO" noProof="0" dirty="0">
                <a:sym typeface="Arial"/>
              </a:rPr>
              <a:t>isnea</a:t>
            </a:r>
            <a:endParaRPr lang="es-CO" sz="2200" noProof="0" dirty="0">
              <a:latin typeface="Arial" panose="020B0604020202020204" pitchFamily="34" charset="0"/>
              <a:ea typeface="Calibri"/>
              <a:cs typeface="Calibri"/>
              <a:sym typeface="Calibri"/>
            </a:endParaRPr>
          </a:p>
          <a:p>
            <a:pPr marL="761993" lvl="1">
              <a:lnSpc>
                <a:spcPct val="108000"/>
              </a:lnSpc>
              <a:spcAft>
                <a:spcPts val="1800"/>
              </a:spcAft>
              <a:buClr>
                <a:srgbClr val="FF0000"/>
              </a:buClr>
              <a:buSzPct val="150000"/>
              <a:defRPr sz="2200">
                <a:latin typeface="Arial" panose="020B0604020202020204" pitchFamily="34" charset="0"/>
              </a:defRPr>
            </a:pPr>
            <a:r>
              <a:rPr lang="es-CO" noProof="0" dirty="0"/>
              <a:t>T</a:t>
            </a:r>
            <a:r>
              <a:rPr lang="es-CO" noProof="0" dirty="0">
                <a:sym typeface="Arial"/>
              </a:rPr>
              <a:t>umefacción articular en un lado del cuerpo</a:t>
            </a:r>
            <a:endParaRPr lang="es-CO" sz="2200" noProof="0" dirty="0">
              <a:latin typeface="Arial" panose="020B0604020202020204" pitchFamily="34" charset="0"/>
            </a:endParaRPr>
          </a:p>
          <a:p>
            <a:pPr marL="761993" lvl="1">
              <a:lnSpc>
                <a:spcPct val="108000"/>
              </a:lnSpc>
              <a:spcAft>
                <a:spcPts val="1800"/>
              </a:spcAft>
              <a:buClr>
                <a:srgbClr val="FF0000"/>
              </a:buClr>
              <a:buSzPct val="150000"/>
              <a:defRPr sz="2200">
                <a:latin typeface="Arial" panose="020B0604020202020204" pitchFamily="34" charset="0"/>
              </a:defRPr>
            </a:pPr>
            <a:r>
              <a:rPr lang="es-CO" noProof="0" dirty="0"/>
              <a:t>F</a:t>
            </a:r>
            <a:r>
              <a:rPr lang="es-CO" noProof="0" dirty="0">
                <a:sym typeface="Arial"/>
              </a:rPr>
              <a:t>iebre y sepsis</a:t>
            </a:r>
            <a:endParaRPr lang="es-CO" sz="2200" noProof="0" dirty="0">
              <a:latin typeface="Arial" panose="020B0604020202020204" pitchFamily="34" charset="0"/>
              <a:ea typeface="Calibri"/>
              <a:cs typeface="Calibri"/>
              <a:sym typeface="Calibri"/>
            </a:endParaRPr>
          </a:p>
        </p:txBody>
      </p:sp>
      <p:pic>
        <p:nvPicPr>
          <p:cNvPr id="7" name="Graphic 6" descr="Checkbox Ticked with solid fill">
            <a:extLst>
              <a:ext uri="{FF2B5EF4-FFF2-40B4-BE49-F238E27FC236}">
                <a16:creationId xmlns:a16="http://schemas.microsoft.com/office/drawing/2014/main" id="{018FF9F2-6C84-9210-A751-083BFCFF6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2718554"/>
            <a:ext cx="612000" cy="612000"/>
          </a:xfrm>
          <a:prstGeom prst="rect">
            <a:avLst/>
          </a:prstGeom>
        </p:spPr>
      </p:pic>
      <p:pic>
        <p:nvPicPr>
          <p:cNvPr id="8" name="Graphic 7" descr="Checkbox Ticked with solid fill">
            <a:extLst>
              <a:ext uri="{FF2B5EF4-FFF2-40B4-BE49-F238E27FC236}">
                <a16:creationId xmlns:a16="http://schemas.microsoft.com/office/drawing/2014/main" id="{F2B3EA9A-F935-92A3-0977-2080822A3E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3322371"/>
            <a:ext cx="612000" cy="612000"/>
          </a:xfrm>
          <a:prstGeom prst="rect">
            <a:avLst/>
          </a:prstGeom>
        </p:spPr>
      </p:pic>
      <p:pic>
        <p:nvPicPr>
          <p:cNvPr id="9" name="Graphic 8" descr="Checkbox Ticked with solid fill">
            <a:extLst>
              <a:ext uri="{FF2B5EF4-FFF2-40B4-BE49-F238E27FC236}">
                <a16:creationId xmlns:a16="http://schemas.microsoft.com/office/drawing/2014/main" id="{8429BF9A-18B1-75C2-FAC1-052B5FFA0A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3914613"/>
            <a:ext cx="612000" cy="612000"/>
          </a:xfrm>
          <a:prstGeom prst="rect">
            <a:avLst/>
          </a:prstGeom>
        </p:spPr>
      </p:pic>
      <p:pic>
        <p:nvPicPr>
          <p:cNvPr id="10" name="Graphic 9" descr="Checkbox Ticked with solid fill">
            <a:extLst>
              <a:ext uri="{FF2B5EF4-FFF2-40B4-BE49-F238E27FC236}">
                <a16:creationId xmlns:a16="http://schemas.microsoft.com/office/drawing/2014/main" id="{2451AEDE-5602-AA31-F5F0-07FE5EC4B5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4506855"/>
            <a:ext cx="612000" cy="612000"/>
          </a:xfrm>
          <a:prstGeom prst="rect">
            <a:avLst/>
          </a:prstGeom>
        </p:spPr>
      </p:pic>
      <p:pic>
        <p:nvPicPr>
          <p:cNvPr id="11" name="Graphic 10" descr="Checkbox Ticked with solid fill">
            <a:extLst>
              <a:ext uri="{FF2B5EF4-FFF2-40B4-BE49-F238E27FC236}">
                <a16:creationId xmlns:a16="http://schemas.microsoft.com/office/drawing/2014/main" id="{06AB092D-DDC7-DD7B-696C-1B608453D8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95" y="5099098"/>
            <a:ext cx="612000" cy="612000"/>
          </a:xfrm>
          <a:prstGeom prst="rect">
            <a:avLst/>
          </a:prstGeom>
        </p:spPr>
      </p:pic>
      <p:sp>
        <p:nvSpPr>
          <p:cNvPr id="3" name="TextBox 2">
            <a:extLst>
              <a:ext uri="{FF2B5EF4-FFF2-40B4-BE49-F238E27FC236}">
                <a16:creationId xmlns:a16="http://schemas.microsoft.com/office/drawing/2014/main" id="{B9809AB2-3264-58D8-47B5-0442BABAC6A8}"/>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10.6</a:t>
            </a:r>
          </a:p>
        </p:txBody>
      </p:sp>
    </p:spTree>
    <p:extLst>
      <p:ext uri="{BB962C8B-B14F-4D97-AF65-F5344CB8AC3E}">
        <p14:creationId xmlns:p14="http://schemas.microsoft.com/office/powerpoint/2010/main" val="296673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1613" name="Google Shape;1613;p190"/>
          <p:cNvSpPr txBox="1"/>
          <p:nvPr/>
        </p:nvSpPr>
        <p:spPr>
          <a:xfrm>
            <a:off x="0" y="0"/>
            <a:ext cx="12192000" cy="1407735"/>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Realización de la exploración clínica</a:t>
            </a:r>
          </a:p>
        </p:txBody>
      </p:sp>
      <p:sp>
        <p:nvSpPr>
          <p:cNvPr id="1617" name="Google Shape;1617;p190"/>
          <p:cNvSpPr txBox="1"/>
          <p:nvPr/>
        </p:nvSpPr>
        <p:spPr>
          <a:xfrm>
            <a:off x="304800" y="1457875"/>
            <a:ext cx="6741959" cy="4452575"/>
          </a:xfrm>
          <a:prstGeom prst="rect">
            <a:avLst/>
          </a:prstGeom>
          <a:noFill/>
          <a:ln>
            <a:noFill/>
          </a:ln>
        </p:spPr>
        <p:txBody>
          <a:bodyPr spcFirstLastPara="1" wrap="square" lIns="121900" tIns="60933" rIns="121900" bIns="60933" anchor="t" anchorCtr="0">
            <a:spAutoFit/>
          </a:bodyPr>
          <a:lstStyle/>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No olvide tomar y registrar las constantes vitales habituales, como el pulso, la temperatura, la frecuencia respiratoria y la tensión arterial</a:t>
            </a:r>
          </a:p>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sz="2200" dirty="0">
                <a:latin typeface="Arial" panose="020B0604020202020204" pitchFamily="34" charset="0"/>
              </a:rPr>
              <a:t>Tome nota del estado mental y emocional de la sobreviviente </a:t>
            </a:r>
            <a:r>
              <a:rPr lang="es-MX" b="0" i="0" dirty="0">
                <a:solidFill>
                  <a:srgbClr val="212529"/>
                </a:solidFill>
                <a:effectLst/>
                <a:latin typeface="Roboto" panose="02000000000000000000" pitchFamily="2" charset="0"/>
              </a:rPr>
              <a:t>(por ejemplo, retraída, llorosa, tranquila, recuerdo parcial</a:t>
            </a:r>
            <a:r>
              <a:rPr lang="es-CO" sz="2200" dirty="0">
                <a:latin typeface="Arial" panose="020B0604020202020204" pitchFamily="34" charset="0"/>
              </a:rPr>
              <a:t>)</a:t>
            </a:r>
            <a:endParaRPr lang="es-CO" sz="2200" noProof="0" dirty="0">
              <a:latin typeface="Arial" panose="020B0604020202020204" pitchFamily="34" charset="0"/>
            </a:endParaRPr>
          </a:p>
          <a:p>
            <a:pPr marL="457189" indent="-457189">
              <a:lnSpc>
                <a:spcPct val="108000"/>
              </a:lnSpc>
              <a:spcAft>
                <a:spcPts val="800"/>
              </a:spcAft>
              <a:buClr>
                <a:schemeClr val="accent2"/>
              </a:buClr>
              <a:buSzPct val="125000"/>
              <a:buFont typeface="Arial" panose="020B0604020202020204" pitchFamily="34" charset="0"/>
              <a:buChar char="•"/>
              <a:defRPr sz="2200">
                <a:solidFill>
                  <a:srgbClr val="000000"/>
                </a:solidFill>
                <a:latin typeface="Arial" panose="020B0604020202020204" pitchFamily="34" charset="0"/>
                <a:sym typeface="Arial"/>
              </a:defRPr>
            </a:pPr>
            <a:r>
              <a:rPr lang="es-CO" noProof="0" dirty="0"/>
              <a:t>Evalúe las lesiones observadas:</a:t>
            </a:r>
            <a:br>
              <a:rPr lang="es-CO" noProof="0" dirty="0"/>
            </a:br>
            <a:r>
              <a:rPr lang="es-CO" noProof="0" dirty="0"/>
              <a:t>documente la localización, el tamaño, el tipo y la profundidad con la mayor precisión posible utilizando pictogramas</a:t>
            </a:r>
            <a:r>
              <a:rPr lang="es-CO" dirty="0"/>
              <a:t>; a</a:t>
            </a:r>
            <a:r>
              <a:rPr lang="es-CO" noProof="0" dirty="0"/>
              <a:t>note la coloración de las contusiones observadas</a:t>
            </a:r>
            <a:endParaRPr lang="es-CO" sz="2200" noProof="0" dirty="0">
              <a:latin typeface="Arial" panose="020B0604020202020204" pitchFamily="34" charset="0"/>
            </a:endParaRPr>
          </a:p>
        </p:txBody>
      </p:sp>
      <p:sp>
        <p:nvSpPr>
          <p:cNvPr id="3" name="Rectangle 2">
            <a:extLst>
              <a:ext uri="{FF2B5EF4-FFF2-40B4-BE49-F238E27FC236}">
                <a16:creationId xmlns:a16="http://schemas.microsoft.com/office/drawing/2014/main" id="{0AF94282-AA25-B782-7885-07450DA660F2}"/>
              </a:ext>
            </a:extLst>
          </p:cNvPr>
          <p:cNvSpPr/>
          <p:nvPr/>
        </p:nvSpPr>
        <p:spPr>
          <a:xfrm>
            <a:off x="7268901" y="1122744"/>
            <a:ext cx="4618299" cy="1157469"/>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lvl="2">
              <a:defRPr sz="1900">
                <a:latin typeface="Arial" panose="020B0604020202020204" pitchFamily="34" charset="0"/>
                <a:cs typeface="Arial" panose="020B0604020202020204" pitchFamily="34" charset="0"/>
              </a:defRPr>
            </a:pPr>
            <a:r>
              <a:rPr lang="es-CO" noProof="0" dirty="0"/>
              <a:t>Si una sobreviviente acude </a:t>
            </a:r>
            <a:br>
              <a:rPr lang="es-CO" noProof="0" dirty="0"/>
            </a:br>
            <a:r>
              <a:rPr lang="es-CO" b="1" u="sng" noProof="0" dirty="0">
                <a:solidFill>
                  <a:schemeClr val="accent3"/>
                </a:solidFill>
              </a:rPr>
              <a:t>más</a:t>
            </a:r>
            <a:r>
              <a:rPr lang="es-CO" noProof="0" dirty="0"/>
              <a:t> de 72 horas después de una agresión</a:t>
            </a:r>
            <a:endParaRPr lang="es-CO" sz="1900" b="0" i="0" noProof="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B7A3255-5076-FFD7-65C7-2A6BEFA2242F}"/>
              </a:ext>
            </a:extLst>
          </p:cNvPr>
          <p:cNvSpPr/>
          <p:nvPr/>
        </p:nvSpPr>
        <p:spPr>
          <a:xfrm>
            <a:off x="7268901" y="2183486"/>
            <a:ext cx="4618299" cy="372696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anchor="ctr">
            <a:normAutofit fontScale="92500" lnSpcReduction="20000"/>
          </a:bodyPr>
          <a:lstStyle/>
          <a:p>
            <a:pPr marL="0" marR="0" lvl="0" indent="0" algn="l" rtl="0">
              <a:lnSpc>
                <a:spcPct val="108000"/>
              </a:lnSpc>
              <a:spcBef>
                <a:spcPts val="0"/>
              </a:spcBef>
              <a:spcAft>
                <a:spcPts val="600"/>
              </a:spcAft>
              <a:buNone/>
              <a:defRPr sz="1900">
                <a:solidFill>
                  <a:schemeClr val="accent1"/>
                </a:solidFill>
                <a:latin typeface="Arial" panose="020B0604020202020204" pitchFamily="34" charset="0"/>
              </a:defRPr>
            </a:pPr>
            <a:r>
              <a:rPr lang="es-CO" noProof="0" dirty="0"/>
              <a:t>Sigue siendo importante hacer una exploración clínica minuciosa para documentar y tratar las lesiones. Examine:</a:t>
            </a:r>
            <a:endParaRPr lang="es-CO" noProof="0" dirty="0">
              <a:solidFill>
                <a:schemeClr val="accent1"/>
              </a:solidFill>
            </a:endParaRPr>
          </a:p>
          <a:p>
            <a:pPr marL="342900" marR="0" lvl="0" indent="-342900" algn="l" rtl="0">
              <a:lnSpc>
                <a:spcPct val="108000"/>
              </a:lnSpc>
              <a:spcBef>
                <a:spcPts val="0"/>
              </a:spcBef>
              <a:spcAft>
                <a:spcPts val="600"/>
              </a:spcAft>
              <a:buClr>
                <a:schemeClr val="accent2"/>
              </a:buClr>
              <a:buSzPct val="125000"/>
              <a:buFont typeface="System Font Regular"/>
              <a:buChar char="▸"/>
              <a:defRPr sz="1900">
                <a:solidFill>
                  <a:schemeClr val="accent1"/>
                </a:solidFill>
                <a:latin typeface="Arial" panose="020B0604020202020204" pitchFamily="34" charset="0"/>
                <a:cs typeface="Arial" panose="020B0604020202020204" pitchFamily="34" charset="0"/>
              </a:defRPr>
            </a:pPr>
            <a:r>
              <a:rPr lang="es-CO" noProof="0" dirty="0"/>
              <a:t>el tamaño y color de cualquier hematoma o cicatriz</a:t>
            </a:r>
            <a:endParaRPr lang="es-CO" b="0" i="0" noProof="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defRPr sz="1900">
                <a:solidFill>
                  <a:schemeClr val="accent1"/>
                </a:solidFill>
                <a:latin typeface="Arial" panose="020B0604020202020204" pitchFamily="34" charset="0"/>
                <a:cs typeface="Arial" panose="020B0604020202020204" pitchFamily="34" charset="0"/>
              </a:defRPr>
            </a:pPr>
            <a:r>
              <a:rPr lang="es-CO" noProof="0" dirty="0"/>
              <a:t>si hay indicios de pérdida de audición, fracturas parcialmente curadas, abscesos, etc.</a:t>
            </a:r>
            <a:endParaRPr lang="es-CO" b="0" i="0" noProof="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defRPr sz="1900">
                <a:solidFill>
                  <a:schemeClr val="accent1"/>
                </a:solidFill>
                <a:latin typeface="Arial" panose="020B0604020202020204" pitchFamily="34" charset="0"/>
                <a:cs typeface="Arial" panose="020B0604020202020204" pitchFamily="34" charset="0"/>
              </a:defRPr>
            </a:pPr>
            <a:r>
              <a:rPr lang="es-CO" noProof="0" dirty="0"/>
              <a:t>signos de embarazo</a:t>
            </a:r>
            <a:endParaRPr lang="es-CO" b="0" i="0" noProof="0" dirty="0">
              <a:solidFill>
                <a:schemeClr val="accent1"/>
              </a:solidFill>
              <a:latin typeface="Arial" panose="020B0604020202020204" pitchFamily="34" charset="0"/>
              <a:cs typeface="Arial" panose="020B0604020202020204" pitchFamily="34" charset="0"/>
            </a:endParaRPr>
          </a:p>
          <a:p>
            <a:pPr marL="342900" marR="0" lvl="0" indent="-342900" algn="l" rtl="0">
              <a:lnSpc>
                <a:spcPct val="108000"/>
              </a:lnSpc>
              <a:spcBef>
                <a:spcPts val="0"/>
              </a:spcBef>
              <a:spcAft>
                <a:spcPts val="600"/>
              </a:spcAft>
              <a:buClr>
                <a:schemeClr val="accent2"/>
              </a:buClr>
              <a:buSzPct val="125000"/>
              <a:buFont typeface="System Font Regular"/>
              <a:buChar char="▸"/>
              <a:defRPr sz="1900">
                <a:solidFill>
                  <a:schemeClr val="accent1"/>
                </a:solidFill>
                <a:latin typeface="Arial" panose="020B0604020202020204" pitchFamily="34" charset="0"/>
                <a:cs typeface="Arial" panose="020B0604020202020204" pitchFamily="34" charset="0"/>
              </a:defRPr>
            </a:pPr>
            <a:r>
              <a:rPr lang="es-CO" noProof="0" dirty="0"/>
              <a:t>signos de enfermedad mental (trastorno por estrés postraumático, depresión, ideas de suicidio)</a:t>
            </a:r>
            <a:endParaRPr lang="es-CO" b="0" i="0" noProof="0" dirty="0">
              <a:solidFill>
                <a:schemeClr val="accent1"/>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AA8A51CF-0213-B395-020C-ED901868A1DD}"/>
              </a:ext>
            </a:extLst>
          </p:cNvPr>
          <p:cNvSpPr/>
          <p:nvPr/>
        </p:nvSpPr>
        <p:spPr>
          <a:xfrm>
            <a:off x="7268901" y="1371743"/>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2" name="TextBox 1">
            <a:extLst>
              <a:ext uri="{FF2B5EF4-FFF2-40B4-BE49-F238E27FC236}">
                <a16:creationId xmlns:a16="http://schemas.microsoft.com/office/drawing/2014/main" id="{55D67B67-36E0-4FD0-B1E9-A28746266CF8}"/>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10.7</a:t>
            </a:r>
          </a:p>
        </p:txBody>
      </p:sp>
    </p:spTree>
    <p:extLst>
      <p:ext uri="{BB962C8B-B14F-4D97-AF65-F5344CB8AC3E}">
        <p14:creationId xmlns:p14="http://schemas.microsoft.com/office/powerpoint/2010/main" val="1972875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4" name="Google Shape;1624;p191"/>
          <p:cNvSpPr txBox="1"/>
          <p:nvPr/>
        </p:nvSpPr>
        <p:spPr>
          <a:xfrm>
            <a:off x="0" y="0"/>
            <a:ext cx="12192000" cy="1350760"/>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Práctica de competencias: exploración clínica</a:t>
            </a:r>
            <a:endParaRPr lang="es-CO" sz="3400" b="1" noProof="0" dirty="0">
              <a:solidFill>
                <a:schemeClr val="accent3"/>
              </a:solidFill>
              <a:latin typeface="+mj-lt"/>
              <a:cs typeface="Arial"/>
              <a:sym typeface="Arial"/>
            </a:endParaRPr>
          </a:p>
        </p:txBody>
      </p:sp>
      <p:sp>
        <p:nvSpPr>
          <p:cNvPr id="1628" name="Google Shape;1628;p191"/>
          <p:cNvSpPr/>
          <p:nvPr/>
        </p:nvSpPr>
        <p:spPr>
          <a:xfrm>
            <a:off x="1608695" y="1468125"/>
            <a:ext cx="6078423" cy="4039115"/>
          </a:xfrm>
          <a:prstGeom prst="rect">
            <a:avLst/>
          </a:prstGeom>
          <a:noFill/>
          <a:ln>
            <a:noFill/>
          </a:ln>
        </p:spPr>
        <p:txBody>
          <a:bodyPr/>
          <a:lstStyle/>
          <a:p>
            <a:endParaRPr lang="es-CO" sz="2400" noProof="0" dirty="0">
              <a:latin typeface="Arial" panose="020B0604020202020204" pitchFamily="34" charset="0"/>
            </a:endParaRPr>
          </a:p>
        </p:txBody>
      </p:sp>
      <p:pic>
        <p:nvPicPr>
          <p:cNvPr id="9" name="Picture 8">
            <a:hlinkClick r:id="rId3"/>
            <a:extLst>
              <a:ext uri="{FF2B5EF4-FFF2-40B4-BE49-F238E27FC236}">
                <a16:creationId xmlns:a16="http://schemas.microsoft.com/office/drawing/2014/main" id="{AC9CE8EB-EB11-8AAB-3A72-E8274F8E4873}"/>
              </a:ext>
            </a:extLst>
          </p:cNvPr>
          <p:cNvPicPr>
            <a:picLocks noChangeAspect="1"/>
          </p:cNvPicPr>
          <p:nvPr/>
        </p:nvPicPr>
        <p:blipFill>
          <a:blip r:embed="rId4"/>
          <a:stretch>
            <a:fillRect/>
          </a:stretch>
        </p:blipFill>
        <p:spPr>
          <a:xfrm>
            <a:off x="737105" y="1350760"/>
            <a:ext cx="6490313" cy="4312816"/>
          </a:xfrm>
          <a:prstGeom prst="rect">
            <a:avLst/>
          </a:prstGeom>
        </p:spPr>
      </p:pic>
      <p:grpSp>
        <p:nvGrpSpPr>
          <p:cNvPr id="2" name="Group 1">
            <a:extLst>
              <a:ext uri="{FF2B5EF4-FFF2-40B4-BE49-F238E27FC236}">
                <a16:creationId xmlns:a16="http://schemas.microsoft.com/office/drawing/2014/main" id="{4D6F2CE0-B94A-59BD-0A2D-A3575F87BDD2}"/>
              </a:ext>
            </a:extLst>
          </p:cNvPr>
          <p:cNvGrpSpPr/>
          <p:nvPr/>
        </p:nvGrpSpPr>
        <p:grpSpPr>
          <a:xfrm>
            <a:off x="504742" y="1918855"/>
            <a:ext cx="1299943" cy="1299943"/>
            <a:chOff x="4706670" y="3561888"/>
            <a:chExt cx="1475315" cy="1475315"/>
          </a:xfrm>
        </p:grpSpPr>
        <p:sp>
          <p:nvSpPr>
            <p:cNvPr id="3" name="Oval 2">
              <a:extLst>
                <a:ext uri="{FF2B5EF4-FFF2-40B4-BE49-F238E27FC236}">
                  <a16:creationId xmlns:a16="http://schemas.microsoft.com/office/drawing/2014/main" id="{0FD26273-0520-9A9D-3243-64E8FECB3DCB}"/>
                </a:ext>
              </a:extLst>
            </p:cNvPr>
            <p:cNvSpPr/>
            <p:nvPr/>
          </p:nvSpPr>
          <p:spPr>
            <a:xfrm>
              <a:off x="4706670" y="3561888"/>
              <a:ext cx="1475315" cy="14753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grpSp>
          <p:nvGrpSpPr>
            <p:cNvPr id="4" name="Google Shape;290;p50">
              <a:extLst>
                <a:ext uri="{FF2B5EF4-FFF2-40B4-BE49-F238E27FC236}">
                  <a16:creationId xmlns:a16="http://schemas.microsoft.com/office/drawing/2014/main" id="{AEA03D89-F28B-A97C-315F-28AB1BF7DB78}"/>
                </a:ext>
              </a:extLst>
            </p:cNvPr>
            <p:cNvGrpSpPr/>
            <p:nvPr/>
          </p:nvGrpSpPr>
          <p:grpSpPr>
            <a:xfrm>
              <a:off x="4924538" y="3846334"/>
              <a:ext cx="1039577" cy="806498"/>
              <a:chOff x="511556" y="2988297"/>
              <a:chExt cx="1138555" cy="883285"/>
            </a:xfrm>
          </p:grpSpPr>
          <p:sp>
            <p:nvSpPr>
              <p:cNvPr id="5" name="Google Shape;291;p50">
                <a:extLst>
                  <a:ext uri="{FF2B5EF4-FFF2-40B4-BE49-F238E27FC236}">
                    <a16:creationId xmlns:a16="http://schemas.microsoft.com/office/drawing/2014/main" id="{46EEAFC5-D20F-CF67-9F30-44328D2A9538}"/>
                  </a:ext>
                </a:extLst>
              </p:cNvPr>
              <p:cNvSpPr/>
              <p:nvPr/>
            </p:nvSpPr>
            <p:spPr>
              <a:xfrm>
                <a:off x="668034" y="3173383"/>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6" name="Google Shape;292;p50">
                <a:extLst>
                  <a:ext uri="{FF2B5EF4-FFF2-40B4-BE49-F238E27FC236}">
                    <a16:creationId xmlns:a16="http://schemas.microsoft.com/office/drawing/2014/main" id="{CE085741-5F05-F412-C384-A282C582DA7A}"/>
                  </a:ext>
                </a:extLst>
              </p:cNvPr>
              <p:cNvSpPr/>
              <p:nvPr/>
            </p:nvSpPr>
            <p:spPr>
              <a:xfrm>
                <a:off x="1066327" y="3116432"/>
                <a:ext cx="170697" cy="170851"/>
              </a:xfrm>
              <a:prstGeom prst="rect">
                <a:avLst/>
              </a:prstGeom>
              <a:noFill/>
              <a:ln>
                <a:noFill/>
              </a:ln>
            </p:spPr>
            <p:txBody>
              <a:bodyPr/>
              <a:lstStyle/>
              <a:p>
                <a:endParaRPr lang="es-CO" sz="2400" noProof="0" dirty="0">
                  <a:latin typeface="Arial" panose="020B0604020202020204" pitchFamily="34" charset="0"/>
                </a:endParaRPr>
              </a:p>
            </p:txBody>
          </p:sp>
          <p:sp>
            <p:nvSpPr>
              <p:cNvPr id="7" name="Google Shape;293;p50">
                <a:extLst>
                  <a:ext uri="{FF2B5EF4-FFF2-40B4-BE49-F238E27FC236}">
                    <a16:creationId xmlns:a16="http://schemas.microsoft.com/office/drawing/2014/main" id="{A37AB3FD-302B-D516-377C-829C84F2F2F7}"/>
                  </a:ext>
                </a:extLst>
              </p:cNvPr>
              <p:cNvSpPr/>
              <p:nvPr/>
            </p:nvSpPr>
            <p:spPr>
              <a:xfrm>
                <a:off x="511556" y="2988297"/>
                <a:ext cx="1138555" cy="883285"/>
              </a:xfrm>
              <a:custGeom>
                <a:avLst/>
                <a:gdLst/>
                <a:ahLst/>
                <a:cxnLst/>
                <a:rect l="l" t="t" r="r" b="b"/>
                <a:pathLst>
                  <a:path w="1138555" h="883285" extrusionOk="0">
                    <a:moveTo>
                      <a:pt x="853490" y="213563"/>
                    </a:moveTo>
                    <a:lnTo>
                      <a:pt x="847864" y="164528"/>
                    </a:lnTo>
                    <a:lnTo>
                      <a:pt x="831837" y="119545"/>
                    </a:lnTo>
                    <a:lnTo>
                      <a:pt x="810183" y="85432"/>
                    </a:lnTo>
                    <a:lnTo>
                      <a:pt x="806678" y="79895"/>
                    </a:lnTo>
                    <a:lnTo>
                      <a:pt x="773658" y="46850"/>
                    </a:lnTo>
                    <a:lnTo>
                      <a:pt x="768134" y="43345"/>
                    </a:lnTo>
                    <a:lnTo>
                      <a:pt x="768134" y="213563"/>
                    </a:lnTo>
                    <a:lnTo>
                      <a:pt x="758139" y="263626"/>
                    </a:lnTo>
                    <a:lnTo>
                      <a:pt x="730796" y="304330"/>
                    </a:lnTo>
                    <a:lnTo>
                      <a:pt x="711238" y="317500"/>
                    </a:lnTo>
                    <a:lnTo>
                      <a:pt x="711238" y="768832"/>
                    </a:lnTo>
                    <a:lnTo>
                      <a:pt x="708990" y="779894"/>
                    </a:lnTo>
                    <a:lnTo>
                      <a:pt x="702881" y="788949"/>
                    </a:lnTo>
                    <a:lnTo>
                      <a:pt x="693839" y="795058"/>
                    </a:lnTo>
                    <a:lnTo>
                      <a:pt x="682790" y="797306"/>
                    </a:lnTo>
                    <a:lnTo>
                      <a:pt x="671741" y="795058"/>
                    </a:lnTo>
                    <a:lnTo>
                      <a:pt x="662698" y="788949"/>
                    </a:lnTo>
                    <a:lnTo>
                      <a:pt x="656577" y="779894"/>
                    </a:lnTo>
                    <a:lnTo>
                      <a:pt x="654342" y="768832"/>
                    </a:lnTo>
                    <a:lnTo>
                      <a:pt x="656577" y="757770"/>
                    </a:lnTo>
                    <a:lnTo>
                      <a:pt x="662698" y="748728"/>
                    </a:lnTo>
                    <a:lnTo>
                      <a:pt x="671741" y="742607"/>
                    </a:lnTo>
                    <a:lnTo>
                      <a:pt x="682790" y="740359"/>
                    </a:lnTo>
                    <a:lnTo>
                      <a:pt x="693839" y="742607"/>
                    </a:lnTo>
                    <a:lnTo>
                      <a:pt x="702881" y="748728"/>
                    </a:lnTo>
                    <a:lnTo>
                      <a:pt x="708990" y="757770"/>
                    </a:lnTo>
                    <a:lnTo>
                      <a:pt x="711238" y="768832"/>
                    </a:lnTo>
                    <a:lnTo>
                      <a:pt x="711238" y="317500"/>
                    </a:lnTo>
                    <a:lnTo>
                      <a:pt x="690118" y="331698"/>
                    </a:lnTo>
                    <a:lnTo>
                      <a:pt x="640118" y="341706"/>
                    </a:lnTo>
                    <a:lnTo>
                      <a:pt x="590105" y="331698"/>
                    </a:lnTo>
                    <a:lnTo>
                      <a:pt x="560539" y="311810"/>
                    </a:lnTo>
                    <a:lnTo>
                      <a:pt x="549427" y="304330"/>
                    </a:lnTo>
                    <a:lnTo>
                      <a:pt x="533425" y="280504"/>
                    </a:lnTo>
                    <a:lnTo>
                      <a:pt x="533425" y="398653"/>
                    </a:lnTo>
                    <a:lnTo>
                      <a:pt x="412521" y="398653"/>
                    </a:lnTo>
                    <a:lnTo>
                      <a:pt x="425526" y="378879"/>
                    </a:lnTo>
                    <a:lnTo>
                      <a:pt x="436524" y="357898"/>
                    </a:lnTo>
                    <a:lnTo>
                      <a:pt x="445122" y="335584"/>
                    </a:lnTo>
                    <a:lnTo>
                      <a:pt x="450926" y="311810"/>
                    </a:lnTo>
                    <a:lnTo>
                      <a:pt x="466813" y="337388"/>
                    </a:lnTo>
                    <a:lnTo>
                      <a:pt x="486308" y="360565"/>
                    </a:lnTo>
                    <a:lnTo>
                      <a:pt x="508736" y="381076"/>
                    </a:lnTo>
                    <a:lnTo>
                      <a:pt x="533425" y="398653"/>
                    </a:lnTo>
                    <a:lnTo>
                      <a:pt x="533425" y="280504"/>
                    </a:lnTo>
                    <a:lnTo>
                      <a:pt x="522097" y="263626"/>
                    </a:lnTo>
                    <a:lnTo>
                      <a:pt x="512089" y="213563"/>
                    </a:lnTo>
                    <a:lnTo>
                      <a:pt x="520344" y="172275"/>
                    </a:lnTo>
                    <a:lnTo>
                      <a:pt x="549427" y="122809"/>
                    </a:lnTo>
                    <a:lnTo>
                      <a:pt x="590105" y="95440"/>
                    </a:lnTo>
                    <a:lnTo>
                      <a:pt x="640118" y="85432"/>
                    </a:lnTo>
                    <a:lnTo>
                      <a:pt x="690118" y="95440"/>
                    </a:lnTo>
                    <a:lnTo>
                      <a:pt x="730796" y="122809"/>
                    </a:lnTo>
                    <a:lnTo>
                      <a:pt x="758139" y="163512"/>
                    </a:lnTo>
                    <a:lnTo>
                      <a:pt x="768134" y="213563"/>
                    </a:lnTo>
                    <a:lnTo>
                      <a:pt x="768134" y="43345"/>
                    </a:lnTo>
                    <a:lnTo>
                      <a:pt x="734047" y="21666"/>
                    </a:lnTo>
                    <a:lnTo>
                      <a:pt x="689114" y="5626"/>
                    </a:lnTo>
                    <a:lnTo>
                      <a:pt x="640118" y="0"/>
                    </a:lnTo>
                    <a:lnTo>
                      <a:pt x="589953" y="5943"/>
                    </a:lnTo>
                    <a:lnTo>
                      <a:pt x="544169" y="22834"/>
                    </a:lnTo>
                    <a:lnTo>
                      <a:pt x="504088" y="49301"/>
                    </a:lnTo>
                    <a:lnTo>
                      <a:pt x="470992" y="83947"/>
                    </a:lnTo>
                    <a:lnTo>
                      <a:pt x="446201" y="125412"/>
                    </a:lnTo>
                    <a:lnTo>
                      <a:pt x="431012" y="172275"/>
                    </a:lnTo>
                    <a:lnTo>
                      <a:pt x="411137" y="142379"/>
                    </a:lnTo>
                    <a:lnTo>
                      <a:pt x="405599" y="134035"/>
                    </a:lnTo>
                    <a:lnTo>
                      <a:pt x="372808" y="102158"/>
                    </a:lnTo>
                    <a:lnTo>
                      <a:pt x="369849" y="100317"/>
                    </a:lnTo>
                    <a:lnTo>
                      <a:pt x="369849" y="270522"/>
                    </a:lnTo>
                    <a:lnTo>
                      <a:pt x="359841" y="320573"/>
                    </a:lnTo>
                    <a:lnTo>
                      <a:pt x="332498" y="361276"/>
                    </a:lnTo>
                    <a:lnTo>
                      <a:pt x="291833" y="388645"/>
                    </a:lnTo>
                    <a:lnTo>
                      <a:pt x="241820" y="398653"/>
                    </a:lnTo>
                    <a:lnTo>
                      <a:pt x="191808" y="388645"/>
                    </a:lnTo>
                    <a:lnTo>
                      <a:pt x="151142" y="361276"/>
                    </a:lnTo>
                    <a:lnTo>
                      <a:pt x="123799" y="320573"/>
                    </a:lnTo>
                    <a:lnTo>
                      <a:pt x="113792" y="270522"/>
                    </a:lnTo>
                    <a:lnTo>
                      <a:pt x="123799" y="220459"/>
                    </a:lnTo>
                    <a:lnTo>
                      <a:pt x="151142" y="179755"/>
                    </a:lnTo>
                    <a:lnTo>
                      <a:pt x="191808" y="152387"/>
                    </a:lnTo>
                    <a:lnTo>
                      <a:pt x="241820" y="142379"/>
                    </a:lnTo>
                    <a:lnTo>
                      <a:pt x="291833" y="152387"/>
                    </a:lnTo>
                    <a:lnTo>
                      <a:pt x="332498" y="179755"/>
                    </a:lnTo>
                    <a:lnTo>
                      <a:pt x="359841" y="220459"/>
                    </a:lnTo>
                    <a:lnTo>
                      <a:pt x="369849" y="270522"/>
                    </a:lnTo>
                    <a:lnTo>
                      <a:pt x="369849" y="100317"/>
                    </a:lnTo>
                    <a:lnTo>
                      <a:pt x="333819" y="77863"/>
                    </a:lnTo>
                    <a:lnTo>
                      <a:pt x="289763" y="62382"/>
                    </a:lnTo>
                    <a:lnTo>
                      <a:pt x="241820" y="56959"/>
                    </a:lnTo>
                    <a:lnTo>
                      <a:pt x="192824" y="62585"/>
                    </a:lnTo>
                    <a:lnTo>
                      <a:pt x="147891" y="78625"/>
                    </a:lnTo>
                    <a:lnTo>
                      <a:pt x="108267" y="103797"/>
                    </a:lnTo>
                    <a:lnTo>
                      <a:pt x="75260" y="136855"/>
                    </a:lnTo>
                    <a:lnTo>
                      <a:pt x="50101" y="176504"/>
                    </a:lnTo>
                    <a:lnTo>
                      <a:pt x="34074" y="221475"/>
                    </a:lnTo>
                    <a:lnTo>
                      <a:pt x="28448" y="270522"/>
                    </a:lnTo>
                    <a:lnTo>
                      <a:pt x="34582" y="321043"/>
                    </a:lnTo>
                    <a:lnTo>
                      <a:pt x="51917" y="367157"/>
                    </a:lnTo>
                    <a:lnTo>
                      <a:pt x="78854" y="407670"/>
                    </a:lnTo>
                    <a:lnTo>
                      <a:pt x="113792" y="441363"/>
                    </a:lnTo>
                    <a:lnTo>
                      <a:pt x="113792" y="484085"/>
                    </a:lnTo>
                    <a:lnTo>
                      <a:pt x="85344" y="484085"/>
                    </a:lnTo>
                    <a:lnTo>
                      <a:pt x="56896" y="455612"/>
                    </a:lnTo>
                    <a:lnTo>
                      <a:pt x="0" y="455612"/>
                    </a:lnTo>
                    <a:lnTo>
                      <a:pt x="0" y="597979"/>
                    </a:lnTo>
                    <a:lnTo>
                      <a:pt x="56896" y="597979"/>
                    </a:lnTo>
                    <a:lnTo>
                      <a:pt x="85344" y="569506"/>
                    </a:lnTo>
                    <a:lnTo>
                      <a:pt x="113792" y="569506"/>
                    </a:lnTo>
                    <a:lnTo>
                      <a:pt x="113792" y="825779"/>
                    </a:lnTo>
                    <a:lnTo>
                      <a:pt x="118287" y="847902"/>
                    </a:lnTo>
                    <a:lnTo>
                      <a:pt x="130517" y="866000"/>
                    </a:lnTo>
                    <a:lnTo>
                      <a:pt x="148602" y="878243"/>
                    </a:lnTo>
                    <a:lnTo>
                      <a:pt x="170700" y="882738"/>
                    </a:lnTo>
                    <a:lnTo>
                      <a:pt x="739686" y="882738"/>
                    </a:lnTo>
                    <a:lnTo>
                      <a:pt x="761784" y="878243"/>
                    </a:lnTo>
                    <a:lnTo>
                      <a:pt x="779868" y="866000"/>
                    </a:lnTo>
                    <a:lnTo>
                      <a:pt x="792099" y="847902"/>
                    </a:lnTo>
                    <a:lnTo>
                      <a:pt x="796582" y="825779"/>
                    </a:lnTo>
                    <a:lnTo>
                      <a:pt x="796582" y="797306"/>
                    </a:lnTo>
                    <a:lnTo>
                      <a:pt x="796582" y="740359"/>
                    </a:lnTo>
                    <a:lnTo>
                      <a:pt x="796582" y="569506"/>
                    </a:lnTo>
                    <a:lnTo>
                      <a:pt x="796582" y="484085"/>
                    </a:lnTo>
                    <a:lnTo>
                      <a:pt x="796582" y="455612"/>
                    </a:lnTo>
                    <a:lnTo>
                      <a:pt x="792581" y="434492"/>
                    </a:lnTo>
                    <a:lnTo>
                      <a:pt x="781646" y="416991"/>
                    </a:lnTo>
                    <a:lnTo>
                      <a:pt x="765378" y="404545"/>
                    </a:lnTo>
                    <a:lnTo>
                      <a:pt x="745375" y="398653"/>
                    </a:lnTo>
                    <a:lnTo>
                      <a:pt x="781202" y="372846"/>
                    </a:lnTo>
                    <a:lnTo>
                      <a:pt x="809942" y="341706"/>
                    </a:lnTo>
                    <a:lnTo>
                      <a:pt x="811085" y="340474"/>
                    </a:lnTo>
                    <a:lnTo>
                      <a:pt x="833869" y="302501"/>
                    </a:lnTo>
                    <a:lnTo>
                      <a:pt x="848385" y="259880"/>
                    </a:lnTo>
                    <a:lnTo>
                      <a:pt x="853490" y="213563"/>
                    </a:lnTo>
                    <a:close/>
                  </a:path>
                  <a:path w="1138555" h="883285" extrusionOk="0">
                    <a:moveTo>
                      <a:pt x="1137983" y="398653"/>
                    </a:moveTo>
                    <a:lnTo>
                      <a:pt x="1052639" y="398653"/>
                    </a:lnTo>
                    <a:lnTo>
                      <a:pt x="967282" y="484085"/>
                    </a:lnTo>
                    <a:lnTo>
                      <a:pt x="853490" y="484085"/>
                    </a:lnTo>
                    <a:lnTo>
                      <a:pt x="853490" y="797306"/>
                    </a:lnTo>
                    <a:lnTo>
                      <a:pt x="967282" y="797306"/>
                    </a:lnTo>
                    <a:lnTo>
                      <a:pt x="1052639" y="882738"/>
                    </a:lnTo>
                    <a:lnTo>
                      <a:pt x="1137983" y="882738"/>
                    </a:lnTo>
                    <a:lnTo>
                      <a:pt x="1137983" y="398653"/>
                    </a:lnTo>
                    <a:close/>
                  </a:path>
                </a:pathLst>
              </a:custGeom>
              <a:solidFill>
                <a:schemeClr val="bg1"/>
              </a:solidFill>
              <a:ln>
                <a:noFill/>
              </a:ln>
            </p:spPr>
            <p:txBody>
              <a:bodyPr spcFirstLastPara="1" wrap="square" lIns="0" tIns="0" rIns="0" bIns="0" anchor="t" anchorCtr="0">
                <a:noAutofit/>
              </a:bodyPr>
              <a:lstStyle/>
              <a:p>
                <a:endParaRPr lang="es-CO" sz="1867" noProof="0" dirty="0">
                  <a:solidFill>
                    <a:srgbClr val="000000"/>
                  </a:solidFill>
                  <a:latin typeface="Arial"/>
                  <a:ea typeface="Arial"/>
                  <a:cs typeface="Arial"/>
                  <a:sym typeface="Arial"/>
                </a:endParaRPr>
              </a:p>
            </p:txBody>
          </p:sp>
        </p:grpSp>
      </p:grpSp>
      <p:sp>
        <p:nvSpPr>
          <p:cNvPr id="8" name="Rectangle 7">
            <a:extLst>
              <a:ext uri="{FF2B5EF4-FFF2-40B4-BE49-F238E27FC236}">
                <a16:creationId xmlns:a16="http://schemas.microsoft.com/office/drawing/2014/main" id="{EA16B7DD-B525-FC0D-EDBC-926290FC6E17}"/>
              </a:ext>
            </a:extLst>
          </p:cNvPr>
          <p:cNvSpPr/>
          <p:nvPr/>
        </p:nvSpPr>
        <p:spPr>
          <a:xfrm>
            <a:off x="7227418" y="1350760"/>
            <a:ext cx="4459841" cy="431281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10" name="Google Shape;1688;p196">
            <a:extLst>
              <a:ext uri="{FF2B5EF4-FFF2-40B4-BE49-F238E27FC236}">
                <a16:creationId xmlns:a16="http://schemas.microsoft.com/office/drawing/2014/main" id="{57D27F61-6F0B-1FAA-3DDD-1A415DE11607}"/>
              </a:ext>
            </a:extLst>
          </p:cNvPr>
          <p:cNvSpPr txBox="1"/>
          <p:nvPr/>
        </p:nvSpPr>
        <p:spPr>
          <a:xfrm>
            <a:off x="7532177" y="2851779"/>
            <a:ext cx="3963111" cy="1319730"/>
          </a:xfrm>
          <a:prstGeom prst="rect">
            <a:avLst/>
          </a:prstGeom>
          <a:noFill/>
          <a:ln>
            <a:noFill/>
          </a:ln>
        </p:spPr>
        <p:txBody>
          <a:bodyPr spcFirstLastPara="1" wrap="square" lIns="121900" tIns="60933" rIns="121900" bIns="60933" anchor="ctr" anchorCtr="0">
            <a:spAutoFit/>
          </a:bodyPr>
          <a:lstStyle/>
          <a:p>
            <a:pPr>
              <a:lnSpc>
                <a:spcPct val="108000"/>
              </a:lnSpc>
              <a:defRPr sz="2400">
                <a:solidFill>
                  <a:schemeClr val="bg1"/>
                </a:solidFill>
                <a:latin typeface="Arial"/>
                <a:ea typeface="Arial"/>
                <a:cs typeface="Arial"/>
                <a:sym typeface="Arial"/>
              </a:defRPr>
            </a:pPr>
            <a:r>
              <a:rPr lang="es-CO" noProof="0" dirty="0"/>
              <a:t>Oriente la exploración siguiendo el relato de los hechos de la sobreviviente</a:t>
            </a:r>
            <a:endParaRPr lang="es-CO" sz="2400" noProof="0" dirty="0">
              <a:solidFill>
                <a:schemeClr val="bg1"/>
              </a:solidFill>
              <a:latin typeface="Arial" panose="020B0604020202020204" pitchFamily="34" charset="0"/>
            </a:endParaRPr>
          </a:p>
        </p:txBody>
      </p:sp>
      <p:sp>
        <p:nvSpPr>
          <p:cNvPr id="11" name="TextBox 10">
            <a:extLst>
              <a:ext uri="{FF2B5EF4-FFF2-40B4-BE49-F238E27FC236}">
                <a16:creationId xmlns:a16="http://schemas.microsoft.com/office/drawing/2014/main" id="{8AF91991-F702-C689-7641-1F42B8B6DE01}"/>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10.8</a:t>
            </a:r>
          </a:p>
        </p:txBody>
      </p:sp>
    </p:spTree>
    <p:extLst>
      <p:ext uri="{BB962C8B-B14F-4D97-AF65-F5344CB8AC3E}">
        <p14:creationId xmlns:p14="http://schemas.microsoft.com/office/powerpoint/2010/main" val="145743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5" name="Google Shape;1635;p192"/>
          <p:cNvSpPr txBox="1"/>
          <p:nvPr/>
        </p:nvSpPr>
        <p:spPr>
          <a:xfrm>
            <a:off x="0" y="0"/>
            <a:ext cx="12191999" cy="1244786"/>
          </a:xfrm>
          <a:prstGeom prst="rect">
            <a:avLst/>
          </a:prstGeom>
          <a:noFill/>
          <a:ln>
            <a:noFill/>
          </a:ln>
        </p:spPr>
        <p:txBody>
          <a:bodyPr spcFirstLastPara="1" wrap="square" lIns="121900" tIns="60933" rIns="121900" bIns="60933" anchor="ctr" anchorCtr="0">
            <a:noAutofit/>
          </a:bodyPr>
          <a:lstStyle/>
          <a:p>
            <a:pPr algn="ctr">
              <a:lnSpc>
                <a:spcPct val="90000"/>
              </a:lnSpc>
              <a:spcAft>
                <a:spcPts val="800"/>
              </a:spcAft>
              <a:buClr>
                <a:srgbClr val="000000"/>
              </a:buClr>
              <a:buSzPts val="2400"/>
              <a:defRPr sz="3400" b="1">
                <a:solidFill>
                  <a:schemeClr val="accent3"/>
                </a:solidFill>
                <a:latin typeface="+mj-lt"/>
                <a:cs typeface="Arial"/>
                <a:sym typeface="Arial"/>
              </a:defRPr>
            </a:pPr>
            <a:r>
              <a:rPr lang="es-CO" noProof="0" dirty="0"/>
              <a:t>Exploración clínica de los genitales</a:t>
            </a:r>
          </a:p>
        </p:txBody>
      </p:sp>
      <p:sp>
        <p:nvSpPr>
          <p:cNvPr id="1639" name="Google Shape;1639;p192"/>
          <p:cNvSpPr txBox="1"/>
          <p:nvPr/>
        </p:nvSpPr>
        <p:spPr>
          <a:xfrm>
            <a:off x="553807" y="1263475"/>
            <a:ext cx="7041017" cy="3960000"/>
          </a:xfrm>
          <a:prstGeom prst="rect">
            <a:avLst/>
          </a:prstGeom>
          <a:noFill/>
          <a:ln>
            <a:noFill/>
          </a:ln>
        </p:spPr>
        <p:txBody>
          <a:bodyPr spcFirstLastPara="1" wrap="square" lIns="121900" tIns="121900" rIns="121900" bIns="121900" anchor="t" anchorCtr="0">
            <a:normAutofit fontScale="92500" lnSpcReduction="10000"/>
          </a:bodyPr>
          <a:lstStyle/>
          <a:p>
            <a:pPr marL="457189" indent="-457189">
              <a:lnSpc>
                <a:spcPct val="108000"/>
              </a:lnSpc>
              <a:spcAft>
                <a:spcPts val="600"/>
              </a:spcAft>
              <a:buClr>
                <a:schemeClr val="accent2"/>
              </a:buClr>
              <a:buSzPct val="125000"/>
              <a:buFont typeface="Arial" panose="020B0604020202020204" pitchFamily="34" charset="0"/>
              <a:buChar char="•"/>
              <a:defRPr sz="2000">
                <a:solidFill>
                  <a:srgbClr val="000000"/>
                </a:solidFill>
                <a:latin typeface="Arial"/>
                <a:ea typeface="Arial"/>
                <a:cs typeface="Arial"/>
                <a:sym typeface="Arial"/>
              </a:defRPr>
            </a:pPr>
            <a:r>
              <a:rPr lang="es-CO" noProof="0" dirty="0"/>
              <a:t>El vello púbico enmarañado y pegajoso puede indicar la presencia de semen u otros fluidos corporales</a:t>
            </a:r>
          </a:p>
          <a:p>
            <a:pPr marL="457189" indent="-457189">
              <a:lnSpc>
                <a:spcPct val="108000"/>
              </a:lnSpc>
              <a:spcAft>
                <a:spcPts val="600"/>
              </a:spcAft>
              <a:buClr>
                <a:schemeClr val="accent2"/>
              </a:buClr>
              <a:buSzPct val="125000"/>
              <a:buFont typeface="Arial" panose="020B0604020202020204" pitchFamily="34" charset="0"/>
              <a:buChar char="•"/>
              <a:defRPr sz="2000">
                <a:solidFill>
                  <a:srgbClr val="000000"/>
                </a:solidFill>
                <a:latin typeface="Arial"/>
                <a:ea typeface="Arial"/>
                <a:cs typeface="Arial"/>
                <a:sym typeface="Arial"/>
              </a:defRPr>
            </a:pPr>
            <a:r>
              <a:rPr lang="es-CO" noProof="0" dirty="0"/>
              <a:t>Tenga en cuenta las lesiones producidas por traumatismos contusos en los genitales externos e internos, como excoriaciones, hematomas y desgarros</a:t>
            </a:r>
          </a:p>
          <a:p>
            <a:pPr marL="457189" indent="-457189">
              <a:lnSpc>
                <a:spcPct val="108000"/>
              </a:lnSpc>
              <a:spcAft>
                <a:spcPts val="600"/>
              </a:spcAft>
              <a:buClr>
                <a:schemeClr val="accent2"/>
              </a:buClr>
              <a:buSzPct val="125000"/>
              <a:buFont typeface="Arial" panose="020B0604020202020204" pitchFamily="34" charset="0"/>
              <a:buChar char="•"/>
              <a:defRPr sz="2000">
                <a:solidFill>
                  <a:srgbClr val="000000"/>
                </a:solidFill>
                <a:latin typeface="Arial"/>
                <a:ea typeface="Arial"/>
                <a:cs typeface="Arial"/>
                <a:sym typeface="Arial"/>
              </a:defRPr>
            </a:pPr>
            <a:r>
              <a:rPr lang="es-CO" noProof="0" dirty="0"/>
              <a:t>La comisura posterior de los labios menores es un lugar en el que suelen producirse lesiones </a:t>
            </a:r>
            <a:br>
              <a:rPr lang="es-CO" noProof="0" dirty="0"/>
            </a:br>
            <a:r>
              <a:rPr lang="es-CO" noProof="0" dirty="0"/>
              <a:t>(lesión por penetración forzada)</a:t>
            </a:r>
          </a:p>
          <a:p>
            <a:pPr marL="457189" indent="-457189">
              <a:lnSpc>
                <a:spcPct val="108000"/>
              </a:lnSpc>
              <a:spcAft>
                <a:spcPts val="600"/>
              </a:spcAft>
              <a:buClr>
                <a:schemeClr val="accent2"/>
              </a:buClr>
              <a:buSzPct val="125000"/>
              <a:buFont typeface="Arial" panose="020B0604020202020204" pitchFamily="34" charset="0"/>
              <a:buChar char="•"/>
              <a:defRPr sz="2000">
                <a:solidFill>
                  <a:srgbClr val="000000"/>
                </a:solidFill>
                <a:latin typeface="Arial"/>
                <a:ea typeface="Arial"/>
                <a:cs typeface="Arial"/>
                <a:sym typeface="Arial"/>
              </a:defRPr>
            </a:pPr>
            <a:r>
              <a:rPr lang="es-CO" noProof="0" dirty="0"/>
              <a:t>Las hemorragias vaginales, distintas de la menstruación, indican que debe hacerse una exploración más a fondo y una eventual consulta a un especialista  </a:t>
            </a:r>
            <a:endParaRPr lang="es-CO" noProof="0" dirty="0">
              <a:latin typeface="Arial" panose="020B0604020202020204" pitchFamily="34" charset="0"/>
            </a:endParaRPr>
          </a:p>
        </p:txBody>
      </p:sp>
      <p:sp>
        <p:nvSpPr>
          <p:cNvPr id="1640" name="Google Shape;1640;p192"/>
          <p:cNvSpPr/>
          <p:nvPr/>
        </p:nvSpPr>
        <p:spPr>
          <a:xfrm>
            <a:off x="8501735" y="1904022"/>
            <a:ext cx="3330792" cy="2562225"/>
          </a:xfrm>
          <a:prstGeom prst="rect">
            <a:avLst/>
          </a:prstGeom>
          <a:noFill/>
          <a:ln>
            <a:noFill/>
          </a:ln>
        </p:spPr>
        <p:txBody>
          <a:bodyPr/>
          <a:lstStyle/>
          <a:p>
            <a:endParaRPr lang="es-CO" sz="2400" noProof="0" dirty="0">
              <a:latin typeface="Arial" panose="020B0604020202020204" pitchFamily="34" charset="0"/>
            </a:endParaRPr>
          </a:p>
        </p:txBody>
      </p:sp>
      <p:pic>
        <p:nvPicPr>
          <p:cNvPr id="11" name="Google Shape;417;p52">
            <a:extLst>
              <a:ext uri="{FF2B5EF4-FFF2-40B4-BE49-F238E27FC236}">
                <a16:creationId xmlns:a16="http://schemas.microsoft.com/office/drawing/2014/main" id="{13394D4E-9BC2-9557-8138-04A470D06CB1}"/>
              </a:ext>
            </a:extLst>
          </p:cNvPr>
          <p:cNvPicPr preferRelativeResize="0"/>
          <p:nvPr/>
        </p:nvPicPr>
        <p:blipFill rotWithShape="1">
          <a:blip r:embed="rId3">
            <a:alphaModFix/>
          </a:blip>
          <a:srcRect l="4431" t="-2940" r="8171" b="2939"/>
          <a:stretch/>
        </p:blipFill>
        <p:spPr>
          <a:xfrm>
            <a:off x="7575790" y="1359187"/>
            <a:ext cx="4185970" cy="3220074"/>
          </a:xfrm>
          <a:prstGeom prst="rect">
            <a:avLst/>
          </a:prstGeom>
          <a:noFill/>
          <a:ln>
            <a:noFill/>
          </a:ln>
        </p:spPr>
      </p:pic>
      <p:sp>
        <p:nvSpPr>
          <p:cNvPr id="12" name="Google Shape;1641;p192"/>
          <p:cNvSpPr txBox="1"/>
          <p:nvPr/>
        </p:nvSpPr>
        <p:spPr>
          <a:xfrm>
            <a:off x="11051957" y="3808627"/>
            <a:ext cx="851337" cy="266622"/>
          </a:xfrm>
          <a:prstGeom prst="rect">
            <a:avLst/>
          </a:prstGeom>
          <a:noFill/>
          <a:ln>
            <a:noFill/>
          </a:ln>
        </p:spPr>
        <p:txBody>
          <a:bodyPr spcFirstLastPara="1" wrap="square" lIns="121900" tIns="60933" rIns="121900" bIns="60933" anchor="t" anchorCtr="0">
            <a:spAutoFit/>
          </a:bodyPr>
          <a:lstStyle/>
          <a:p>
            <a:pPr>
              <a:defRPr sz="933">
                <a:solidFill>
                  <a:srgbClr val="000000"/>
                </a:solidFill>
                <a:latin typeface="Arial"/>
                <a:ea typeface="Arial"/>
                <a:cs typeface="Arial"/>
                <a:sym typeface="Arial"/>
              </a:defRPr>
            </a:pPr>
            <a:r>
              <a:rPr lang="es-CO" noProof="0" dirty="0"/>
              <a:t>Ano</a:t>
            </a:r>
            <a:endParaRPr lang="es-CO" sz="2400" noProof="0" dirty="0">
              <a:latin typeface="Arial" panose="020B0604020202020204" pitchFamily="34" charset="0"/>
            </a:endParaRPr>
          </a:p>
        </p:txBody>
      </p:sp>
      <p:cxnSp>
        <p:nvCxnSpPr>
          <p:cNvPr id="13" name="Google Shape;1642;p192"/>
          <p:cNvCxnSpPr>
            <a:stCxn id="12" idx="1"/>
          </p:cNvCxnSpPr>
          <p:nvPr/>
        </p:nvCxnSpPr>
        <p:spPr>
          <a:xfrm flipH="1" flipV="1">
            <a:off x="10315556" y="3808398"/>
            <a:ext cx="736401" cy="133540"/>
          </a:xfrm>
          <a:prstGeom prst="straightConnector1">
            <a:avLst/>
          </a:prstGeom>
          <a:noFill/>
          <a:ln w="12700" cap="flat" cmpd="sng">
            <a:solidFill>
              <a:schemeClr val="dk1"/>
            </a:solidFill>
            <a:prstDash val="solid"/>
            <a:round/>
            <a:headEnd type="none" w="sm" len="sm"/>
            <a:tailEnd type="none" w="sm" len="sm"/>
          </a:ln>
        </p:spPr>
      </p:cxnSp>
      <p:sp>
        <p:nvSpPr>
          <p:cNvPr id="2" name="Rectangle 1">
            <a:extLst>
              <a:ext uri="{FF2B5EF4-FFF2-40B4-BE49-F238E27FC236}">
                <a16:creationId xmlns:a16="http://schemas.microsoft.com/office/drawing/2014/main" id="{8DF2DEDF-8BB0-963C-8068-A3D9AAF2EB5B}"/>
              </a:ext>
            </a:extLst>
          </p:cNvPr>
          <p:cNvSpPr/>
          <p:nvPr/>
        </p:nvSpPr>
        <p:spPr>
          <a:xfrm>
            <a:off x="555585" y="4977727"/>
            <a:ext cx="11276942" cy="10179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rIns="180000" anchor="ctr"/>
          <a:lstStyle/>
          <a:p>
            <a:pPr lvl="2">
              <a:defRPr>
                <a:solidFill>
                  <a:schemeClr val="bg1"/>
                </a:solidFill>
              </a:defRPr>
            </a:pPr>
            <a:r>
              <a:rPr lang="es-CO" b="1" noProof="0" dirty="0">
                <a:latin typeface="Arial"/>
                <a:ea typeface="Arial"/>
                <a:cs typeface="Arial"/>
                <a:sym typeface="Arial"/>
              </a:rPr>
              <a:t>Nota: </a:t>
            </a:r>
            <a:r>
              <a:rPr lang="es-CO" noProof="0" dirty="0">
                <a:latin typeface="Arial"/>
                <a:ea typeface="Arial"/>
                <a:cs typeface="Arial"/>
                <a:sym typeface="Arial"/>
              </a:rPr>
              <a:t>L</a:t>
            </a:r>
            <a:r>
              <a:rPr lang="es-CO" sz="1800" noProof="0" dirty="0">
                <a:latin typeface="Arial"/>
                <a:ea typeface="Arial"/>
                <a:cs typeface="Arial"/>
                <a:sym typeface="Arial"/>
              </a:rPr>
              <a:t>os desgarros genitales de moderados a graves pueden causar complicaciones importantes y duraderas; examine si hay lesiones anales, fístula o desgarros de tercer o cuarto grado, según indiquen la anamnesis y los hallazgos</a:t>
            </a:r>
            <a:endParaRPr lang="es-CO" noProof="0" dirty="0">
              <a:solidFill>
                <a:schemeClr val="bg1"/>
              </a:solidFill>
              <a:latin typeface="Arial" panose="020B0604020202020204" pitchFamily="34" charset="0"/>
            </a:endParaRPr>
          </a:p>
        </p:txBody>
      </p:sp>
      <p:sp>
        <p:nvSpPr>
          <p:cNvPr id="3" name="Right Arrow 2">
            <a:extLst>
              <a:ext uri="{FF2B5EF4-FFF2-40B4-BE49-F238E27FC236}">
                <a16:creationId xmlns:a16="http://schemas.microsoft.com/office/drawing/2014/main" id="{BCB68DE5-6717-86AE-B9E5-4378189F3869}"/>
              </a:ext>
            </a:extLst>
          </p:cNvPr>
          <p:cNvSpPr/>
          <p:nvPr/>
        </p:nvSpPr>
        <p:spPr>
          <a:xfrm>
            <a:off x="555585" y="5093782"/>
            <a:ext cx="664400" cy="50074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CO" noProof="0" dirty="0"/>
          </a:p>
        </p:txBody>
      </p:sp>
      <p:sp>
        <p:nvSpPr>
          <p:cNvPr id="4" name="TextBox 3">
            <a:extLst>
              <a:ext uri="{FF2B5EF4-FFF2-40B4-BE49-F238E27FC236}">
                <a16:creationId xmlns:a16="http://schemas.microsoft.com/office/drawing/2014/main" id="{0F8644BA-A0E9-D60D-DD6E-72757D667369}"/>
              </a:ext>
            </a:extLst>
          </p:cNvPr>
          <p:cNvSpPr txBox="1"/>
          <p:nvPr/>
        </p:nvSpPr>
        <p:spPr>
          <a:xfrm>
            <a:off x="11620072" y="6349429"/>
            <a:ext cx="517337" cy="358688"/>
          </a:xfrm>
          <a:prstGeom prst="rect">
            <a:avLst/>
          </a:prstGeom>
          <a:solidFill>
            <a:schemeClr val="bg1"/>
          </a:solidFill>
          <a:ln>
            <a:solidFill>
              <a:schemeClr val="bg1"/>
            </a:solidFill>
          </a:ln>
        </p:spPr>
        <p:txBody>
          <a:bodyPr wrap="square">
            <a:spAutoFit/>
          </a:bodyPr>
          <a:lstStyle/>
          <a:p>
            <a:pPr algn="r">
              <a:lnSpc>
                <a:spcPct val="200000"/>
              </a:lnSpc>
              <a:defRPr sz="1000">
                <a:latin typeface="Aptos" panose="020B0004020202020204" pitchFamily="34" charset="0"/>
              </a:defRPr>
            </a:pPr>
            <a:r>
              <a:rPr lang="es-CO" noProof="0" dirty="0"/>
              <a:t>10.9</a:t>
            </a:r>
          </a:p>
        </p:txBody>
      </p:sp>
      <p:sp>
        <p:nvSpPr>
          <p:cNvPr id="6" name="TextBox 5">
            <a:extLst>
              <a:ext uri="{FF2B5EF4-FFF2-40B4-BE49-F238E27FC236}">
                <a16:creationId xmlns:a16="http://schemas.microsoft.com/office/drawing/2014/main" id="{AC73502C-B738-023E-8FED-13F7B5482811}"/>
              </a:ext>
            </a:extLst>
          </p:cNvPr>
          <p:cNvSpPr txBox="1"/>
          <p:nvPr/>
        </p:nvSpPr>
        <p:spPr>
          <a:xfrm>
            <a:off x="7594824" y="2728186"/>
            <a:ext cx="1206275" cy="261610"/>
          </a:xfrm>
          <a:prstGeom prst="rect">
            <a:avLst/>
          </a:prstGeom>
          <a:solidFill>
            <a:schemeClr val="bg1"/>
          </a:solidFill>
        </p:spPr>
        <p:txBody>
          <a:bodyPr wrap="square">
            <a:spAutoFit/>
          </a:bodyPr>
          <a:lstStyle/>
          <a:p>
            <a:pPr algn="r"/>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Labios mayores</a:t>
            </a:r>
            <a:endParaRPr lang="en-US" sz="11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60A5BF0-D19A-E60F-0E30-F53B7FCFF8E3}"/>
              </a:ext>
            </a:extLst>
          </p:cNvPr>
          <p:cNvSpPr txBox="1"/>
          <p:nvPr/>
        </p:nvSpPr>
        <p:spPr>
          <a:xfrm>
            <a:off x="7636058" y="2993219"/>
            <a:ext cx="1206275" cy="261610"/>
          </a:xfrm>
          <a:prstGeom prst="rect">
            <a:avLst/>
          </a:prstGeom>
          <a:solidFill>
            <a:schemeClr val="bg1"/>
          </a:solidFill>
        </p:spPr>
        <p:txBody>
          <a:bodyPr wrap="square">
            <a:spAutoFit/>
          </a:bodyPr>
          <a:lstStyle/>
          <a:p>
            <a:pPr algn="r"/>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Labios menores</a:t>
            </a:r>
            <a:endParaRPr lang="en-US" sz="11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90EAD30-623B-D851-8F0C-DABC1E7C6307}"/>
              </a:ext>
            </a:extLst>
          </p:cNvPr>
          <p:cNvSpPr txBox="1"/>
          <p:nvPr/>
        </p:nvSpPr>
        <p:spPr>
          <a:xfrm>
            <a:off x="7594823" y="3237552"/>
            <a:ext cx="1206275" cy="769441"/>
          </a:xfrm>
          <a:prstGeom prst="rect">
            <a:avLst/>
          </a:prstGeom>
          <a:solidFill>
            <a:schemeClr val="bg1"/>
          </a:solidFill>
        </p:spPr>
        <p:txBody>
          <a:bodyPr wrap="square">
            <a:spAutoFit/>
          </a:bodyPr>
          <a:lstStyle/>
          <a:p>
            <a:pPr algn="r"/>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Fosa navicular</a:t>
            </a:r>
            <a:endParaRPr lang="hu-HU" sz="1100" b="1" dirty="0">
              <a:effectLst/>
              <a:latin typeface="Times New Roman" panose="02020603050405020304" pitchFamily="18" charset="0"/>
              <a:ea typeface="Aptos" panose="020B0004020202020204" pitchFamily="34" charset="0"/>
              <a:cs typeface="Times New Roman" panose="02020603050405020304" pitchFamily="18" charset="0"/>
            </a:endParaRPr>
          </a:p>
          <a:p>
            <a:pPr algn="r"/>
            <a:r>
              <a:rPr lang="es-ES" sz="1100" b="1" dirty="0">
                <a:latin typeface="Times New Roman" panose="02020603050405020304" pitchFamily="18" charset="0"/>
                <a:cs typeface="Times New Roman" panose="02020603050405020304" pitchFamily="18" charset="0"/>
              </a:rPr>
              <a:t>Comisura posterior de los labios menores</a:t>
            </a:r>
            <a:endParaRPr lang="en-US" sz="11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8FC80D0-986E-864F-E97C-0B36395309C5}"/>
              </a:ext>
            </a:extLst>
          </p:cNvPr>
          <p:cNvSpPr txBox="1"/>
          <p:nvPr/>
        </p:nvSpPr>
        <p:spPr>
          <a:xfrm>
            <a:off x="10661635" y="2547354"/>
            <a:ext cx="1206275" cy="241980"/>
          </a:xfrm>
          <a:prstGeom prst="rect">
            <a:avLst/>
          </a:prstGeom>
          <a:solidFill>
            <a:schemeClr val="bg1"/>
          </a:solidFill>
        </p:spPr>
        <p:txBody>
          <a:bodyPr wrap="square" lIns="36000" tIns="36000" rIns="36000" bIns="36000">
            <a:spAutoFit/>
          </a:bodyPr>
          <a:lstStyle/>
          <a:p>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Clítoris</a:t>
            </a:r>
            <a:endParaRPr lang="en-US" sz="11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32B126E-87DD-05AC-E4F1-709523FF3C37}"/>
              </a:ext>
            </a:extLst>
          </p:cNvPr>
          <p:cNvSpPr txBox="1"/>
          <p:nvPr/>
        </p:nvSpPr>
        <p:spPr>
          <a:xfrm>
            <a:off x="10661634" y="2773779"/>
            <a:ext cx="1206275" cy="241980"/>
          </a:xfrm>
          <a:prstGeom prst="rect">
            <a:avLst/>
          </a:prstGeom>
          <a:solidFill>
            <a:schemeClr val="bg1"/>
          </a:solidFill>
        </p:spPr>
        <p:txBody>
          <a:bodyPr wrap="square" lIns="36000" tIns="36000" rIns="36000" bIns="36000">
            <a:spAutoFit/>
          </a:bodyPr>
          <a:lstStyle/>
          <a:p>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Orificio uretral</a:t>
            </a:r>
            <a:endParaRPr lang="en-US" sz="11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5A81044-AF8D-7239-3E03-79065ADC947A}"/>
              </a:ext>
            </a:extLst>
          </p:cNvPr>
          <p:cNvSpPr txBox="1"/>
          <p:nvPr/>
        </p:nvSpPr>
        <p:spPr>
          <a:xfrm>
            <a:off x="10709576" y="2973775"/>
            <a:ext cx="1206275" cy="241980"/>
          </a:xfrm>
          <a:prstGeom prst="rect">
            <a:avLst/>
          </a:prstGeom>
          <a:solidFill>
            <a:schemeClr val="bg1"/>
          </a:solidFill>
        </p:spPr>
        <p:txBody>
          <a:bodyPr wrap="square" lIns="36000" tIns="36000" rIns="36000" bIns="36000">
            <a:spAutoFit/>
          </a:bodyPr>
          <a:lstStyle/>
          <a:p>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Introito vaginal</a:t>
            </a:r>
            <a:endParaRPr lang="en-US" sz="11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3BFE5E7-F408-E481-73A9-E9B45045ED8E}"/>
              </a:ext>
            </a:extLst>
          </p:cNvPr>
          <p:cNvSpPr txBox="1"/>
          <p:nvPr/>
        </p:nvSpPr>
        <p:spPr>
          <a:xfrm>
            <a:off x="10757518" y="3158216"/>
            <a:ext cx="1206275" cy="241980"/>
          </a:xfrm>
          <a:prstGeom prst="rect">
            <a:avLst/>
          </a:prstGeom>
          <a:solidFill>
            <a:schemeClr val="bg1"/>
          </a:solidFill>
        </p:spPr>
        <p:txBody>
          <a:bodyPr wrap="square" lIns="36000" tIns="36000" rIns="36000" bIns="36000">
            <a:spAutoFit/>
          </a:bodyPr>
          <a:lstStyle/>
          <a:p>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Himen</a:t>
            </a:r>
            <a:endParaRPr lang="en-US" sz="11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B2CBD19-CD9D-6841-DF8B-A3271871DB5E}"/>
              </a:ext>
            </a:extLst>
          </p:cNvPr>
          <p:cNvSpPr txBox="1"/>
          <p:nvPr/>
        </p:nvSpPr>
        <p:spPr>
          <a:xfrm>
            <a:off x="10709576" y="3474705"/>
            <a:ext cx="1206275" cy="241980"/>
          </a:xfrm>
          <a:prstGeom prst="rect">
            <a:avLst/>
          </a:prstGeom>
          <a:solidFill>
            <a:schemeClr val="bg1"/>
          </a:solidFill>
        </p:spPr>
        <p:txBody>
          <a:bodyPr wrap="square" lIns="36000" tIns="36000" rIns="36000" bIns="36000">
            <a:spAutoFit/>
          </a:bodyPr>
          <a:lstStyle/>
          <a:p>
            <a:r>
              <a:rPr lang="es-ES" sz="1100" b="1" dirty="0">
                <a:effectLst/>
                <a:latin typeface="Times New Roman" panose="02020603050405020304" pitchFamily="18" charset="0"/>
                <a:ea typeface="Aptos" panose="020B0004020202020204" pitchFamily="34" charset="0"/>
                <a:cs typeface="Times New Roman" panose="02020603050405020304" pitchFamily="18" charset="0"/>
              </a:rPr>
              <a:t>Perineo</a:t>
            </a:r>
            <a:endParaRPr lang="en-US" sz="1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8918854"/>
      </p:ext>
    </p:extLst>
  </p:cSld>
  <p:clrMapOvr>
    <a:masterClrMapping/>
  </p:clrMapOvr>
</p:sld>
</file>

<file path=ppt/theme/theme1.xml><?xml version="1.0" encoding="utf-8"?>
<a:theme xmlns:a="http://schemas.openxmlformats.org/drawingml/2006/main" name="1_Office Theme 4 - WHO">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5">
  <a:themeElements>
    <a:clrScheme name="WHO">
      <a:dk1>
        <a:srgbClr val="000000"/>
      </a:dk1>
      <a:lt1>
        <a:srgbClr val="FFFFFF"/>
      </a:lt1>
      <a:dk2>
        <a:srgbClr val="000000"/>
      </a:dk2>
      <a:lt2>
        <a:srgbClr val="E7E6E6"/>
      </a:lt2>
      <a:accent1>
        <a:srgbClr val="00205C"/>
      </a:accent1>
      <a:accent2>
        <a:srgbClr val="009ADE"/>
      </a:accent2>
      <a:accent3>
        <a:srgbClr val="F26829"/>
      </a:accent3>
      <a:accent4>
        <a:srgbClr val="A6228C"/>
      </a:accent4>
      <a:accent5>
        <a:srgbClr val="80BC00"/>
      </a:accent5>
      <a:accent6>
        <a:srgbClr val="5B2C86"/>
      </a:accent6>
      <a:hlink>
        <a:srgbClr val="009ADE"/>
      </a:hlink>
      <a:folHlink>
        <a:srgbClr val="009AD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21510</TotalTime>
  <Words>3955</Words>
  <Application>Microsoft Office PowerPoint</Application>
  <PresentationFormat>Widescreen</PresentationFormat>
  <Paragraphs>318</Paragraphs>
  <Slides>31</Slides>
  <Notes>30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Aptos</vt:lpstr>
      <vt:lpstr>Arial</vt:lpstr>
      <vt:lpstr>Arial Narrow</vt:lpstr>
      <vt:lpstr>Calibri</vt:lpstr>
      <vt:lpstr>Cambria</vt:lpstr>
      <vt:lpstr>Noto Sans Symbols</vt:lpstr>
      <vt:lpstr>Roboto</vt:lpstr>
      <vt:lpstr>System Font Regular</vt:lpstr>
      <vt:lpstr>Times New Roman</vt:lpstr>
      <vt:lpstr>Wingdings</vt:lpstr>
      <vt:lpstr>1_Office Theme 4 - WHO</vt:lpstr>
      <vt:lpstr>1_Office Theme 5</vt:lpstr>
      <vt:lpstr>Presentación con diapositivas </vt:lpstr>
      <vt:lpstr>PowerPoint Presentation</vt:lpstr>
      <vt:lpstr>Objetivos de la sesión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Descripción de las lesiones</vt:lpstr>
      <vt:lpstr>Descripción de las lesiones</vt:lpstr>
      <vt:lpstr>Descripción de las lesiones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Documentar los resultados de la exploración</vt:lpstr>
      <vt:lpstr>PowerPoint Presentation</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Money (Green Ink)</dc:creator>
  <cp:lastModifiedBy>رفعت عبدالغني</cp:lastModifiedBy>
  <cp:revision>698</cp:revision>
  <cp:lastPrinted>2024-11-29T14:13:27Z</cp:lastPrinted>
  <dcterms:created xsi:type="dcterms:W3CDTF">2024-07-22T16:05:02Z</dcterms:created>
  <dcterms:modified xsi:type="dcterms:W3CDTF">2025-10-02T18:12:39Z</dcterms:modified>
</cp:coreProperties>
</file>