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lhZHW2FpusTzNmxLDg+5HI2s8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EA6389-D3C5-4CBC-B782-E7130FA3F39F}">
  <a:tblStyle styleId="{87EA6389-D3C5-4CBC-B782-E7130FA3F3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s-CO"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latin typeface="Arial"/>
                <a:ea typeface="Arial"/>
                <a:cs typeface="Arial"/>
                <a:sym typeface="Arial"/>
              </a:rPr>
              <a:t>Notas para el facilitador:</a:t>
            </a:r>
            <a:endParaRPr/>
          </a:p>
          <a:p>
            <a:pPr marL="0" marR="60315" lvl="0" indent="0" algn="l" rtl="0">
              <a:lnSpc>
                <a:spcPct val="118000"/>
              </a:lnSpc>
              <a:spcBef>
                <a:spcPts val="0"/>
              </a:spcBef>
              <a:spcAft>
                <a:spcPts val="0"/>
              </a:spcAft>
              <a:buNone/>
            </a:pPr>
            <a:r>
              <a:rPr lang="es-CO">
                <a:latin typeface="Arial"/>
                <a:ea typeface="Arial"/>
                <a:cs typeface="Arial"/>
                <a:sym typeface="Arial"/>
              </a:rPr>
              <a:t>Señale estos aspectos si los participantes no lo hacen:</a:t>
            </a:r>
            <a:endParaRPr sz="120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La violación se produjo hace más de 7 días. No es posible recopilar pruebas materiales que puedan utilizarse en un procedimiento judicial.  </a:t>
            </a:r>
            <a:endParaRPr sz="120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Fatima debe aconsejar a las chicas sobre la realidad de la obligatoriedad de denunciar, por la edad de Bernice. Lo ideal sería recurrir a un defensor del menor, al no haber ningún progenitor o tutor con el cual la seguridad de la menor sobreviviente esté garantizada.  </a:t>
            </a:r>
            <a:endParaRPr sz="120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La anamnesis, la exploración y el tratamiento deben centrarse en la atención médica integral/el manejo clínico de la violación. El certificado médico-legal puede cumplimentarse para hacer constar el tiempo transcurrido desde la presunta violación y la ausencia de muestras biológicas viables.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latin typeface="Arial"/>
                <a:ea typeface="Arial"/>
                <a:cs typeface="Arial"/>
                <a:sym typeface="Arial"/>
              </a:rPr>
              <a:t>Notas para el facilitador:</a:t>
            </a:r>
            <a:endParaRPr/>
          </a:p>
          <a:p>
            <a:pPr marL="0" marR="60315" lvl="0" indent="0" algn="l" rtl="0">
              <a:lnSpc>
                <a:spcPct val="118000"/>
              </a:lnSpc>
              <a:spcBef>
                <a:spcPts val="0"/>
              </a:spcBef>
              <a:spcAft>
                <a:spcPts val="0"/>
              </a:spcAft>
              <a:buNone/>
            </a:pPr>
            <a:r>
              <a:rPr lang="es-CO">
                <a:latin typeface="Arial"/>
                <a:ea typeface="Arial"/>
                <a:cs typeface="Arial"/>
                <a:sym typeface="Arial"/>
              </a:rPr>
              <a:t>Señale estos aspectos si los participantes no lo hacen:</a:t>
            </a:r>
            <a:endParaRPr sz="120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Las personas sobrevivientes no desean acudir a la policía ni a los juzgados.</a:t>
            </a:r>
            <a:endParaRPr sz="1200" i="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No hay centros de procesamiento forense en funcionamiento.</a:t>
            </a:r>
            <a:endParaRPr sz="1200" i="0"/>
          </a:p>
          <a:p>
            <a:pPr marL="319314" marR="60315" lvl="0" indent="-319314" algn="l" rtl="0">
              <a:lnSpc>
                <a:spcPct val="118000"/>
              </a:lnSpc>
              <a:spcBef>
                <a:spcPts val="0"/>
              </a:spcBef>
              <a:spcAft>
                <a:spcPts val="0"/>
              </a:spcAft>
              <a:buClr>
                <a:schemeClr val="dk1"/>
              </a:buClr>
              <a:buSzPts val="1100"/>
              <a:buFont typeface="Arial"/>
              <a:buChar char="●"/>
            </a:pPr>
            <a:r>
              <a:rPr lang="es-CO">
                <a:latin typeface="Arial"/>
                <a:ea typeface="Arial"/>
                <a:cs typeface="Arial"/>
                <a:sym typeface="Arial"/>
              </a:rPr>
              <a:t>Debe continuarse con la exploración clínica y la documentación.</a:t>
            </a:r>
            <a:endParaRPr sz="1200" i="0"/>
          </a:p>
          <a:p>
            <a:pPr marL="0" marR="60315" lvl="0" indent="0" algn="l" rtl="0">
              <a:lnSpc>
                <a:spcPct val="118000"/>
              </a:lnSpc>
              <a:spcBef>
                <a:spcPts val="0"/>
              </a:spcBef>
              <a:spcAft>
                <a:spcPts val="0"/>
              </a:spcAft>
              <a:buNone/>
            </a:pPr>
            <a:endParaRPr sz="1200">
              <a:latin typeface="Arial"/>
              <a:ea typeface="Arial"/>
              <a:cs typeface="Arial"/>
              <a:sym typeface="Arial"/>
            </a:endParaRPr>
          </a:p>
          <a:p>
            <a:pPr marL="0" marR="60315" lvl="0" indent="0" algn="l" rtl="0">
              <a:lnSpc>
                <a:spcPct val="118000"/>
              </a:lnSpc>
              <a:spcBef>
                <a:spcPts val="0"/>
              </a:spcBef>
              <a:spcAft>
                <a:spcPts val="0"/>
              </a:spcAft>
              <a:buNone/>
            </a:pPr>
            <a:r>
              <a:rPr lang="es-CO">
                <a:latin typeface="Arial"/>
                <a:ea typeface="Arial"/>
                <a:cs typeface="Arial"/>
                <a:sym typeface="Arial"/>
              </a:rPr>
              <a:t>Algunos participantes observarán que ha transcurrido demasiado tiempo para ofrecer profilaxis posterior a la exposición (PPE). Si se plantea esta cuestión, comente que en la próxima sesión se hablará en detalle de los protocolos de tratamiento y de los aspectos relativos a los plazos. Mantenga el debate centrado en la cuestión de si se debe ofrecer a la sobreviviente la recopilación y el examen de pruebas forenses.  </a:t>
            </a:r>
            <a:endParaRPr sz="1200"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Diga: </a:t>
            </a:r>
            <a:r>
              <a:rPr lang="es-CO" sz="1200" b="0" i="0">
                <a:solidFill>
                  <a:schemeClr val="dk1"/>
                </a:solidFill>
                <a:latin typeface="Arial"/>
                <a:ea typeface="Arial"/>
                <a:cs typeface="Arial"/>
                <a:sym typeface="Arial"/>
              </a:rPr>
              <a:t>Si las exploraciones se llevan a cabo en tiendas de campaña u otro espacio provisional, debe ponerse un cartel genérico de SE ESTÁ HACIENDO UNA EXPLORACIÓN fuera para evitar que entre gente en este lugar privado.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Si la persona de apoyo es un profesional que no vaya a ocuparse del tratamiento o un profesional de apoyo, debe procurar que sea alguien que hable el mismo idioma que la persona sobreviviente.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300">
                <a:latin typeface="Arial"/>
                <a:ea typeface="Arial"/>
                <a:cs typeface="Arial"/>
                <a:sym typeface="Arial"/>
              </a:rPr>
              <a:t>En la medida de lo posible, se recomienda instalar una puerta con pestillo o cerradura para evitar que nadie entre de forma involuntaria.</a:t>
            </a:r>
            <a:endParaRPr/>
          </a:p>
          <a:p>
            <a:pPr marL="0" marR="60315" lvl="0" indent="0" algn="l" rtl="0">
              <a:lnSpc>
                <a:spcPct val="118000"/>
              </a:lnSpc>
              <a:spcBef>
                <a:spcPts val="0"/>
              </a:spcBef>
              <a:spcAft>
                <a:spcPts val="0"/>
              </a:spcAft>
              <a:buNone/>
            </a:pPr>
            <a:endParaRPr sz="1300">
              <a:latin typeface="Arial"/>
              <a:ea typeface="Arial"/>
              <a:cs typeface="Arial"/>
              <a:sym typeface="Arial"/>
            </a:endParaRPr>
          </a:p>
          <a:p>
            <a:pPr marL="0" marR="60315" lvl="0" indent="0" algn="l" rtl="0">
              <a:lnSpc>
                <a:spcPct val="118000"/>
              </a:lnSpc>
              <a:spcBef>
                <a:spcPts val="0"/>
              </a:spcBef>
              <a:spcAft>
                <a:spcPts val="0"/>
              </a:spcAft>
              <a:buNone/>
            </a:pPr>
            <a:r>
              <a:rPr lang="es-CO" sz="1300">
                <a:latin typeface="Arial"/>
                <a:ea typeface="Arial"/>
                <a:cs typeface="Arial"/>
                <a:sym typeface="Arial"/>
              </a:rPr>
              <a:t>Pida a los participantes que formulen sugerencias e ideas para conseguir un espacio silencioso en entornos en los que lo único que hay para evitar que se vea desde fuera es una simple tela.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Clr>
                <a:srgbClr val="005DA9"/>
              </a:buClr>
              <a:buSzPts val="1000"/>
              <a:buFont typeface="Noto Sans Symbols"/>
              <a:buNone/>
            </a:pPr>
            <a:r>
              <a:rPr lang="es-CO" sz="1300" b="1">
                <a:latin typeface="Arial"/>
                <a:ea typeface="Arial"/>
                <a:cs typeface="Arial"/>
                <a:sym typeface="Arial"/>
              </a:rPr>
              <a:t>Diga:</a:t>
            </a:r>
            <a:endParaRPr/>
          </a:p>
          <a:p>
            <a:pPr marL="383178" lvl="0" indent="-383178" algn="l" rtl="0">
              <a:spcBef>
                <a:spcPts val="0"/>
              </a:spcBef>
              <a:spcAft>
                <a:spcPts val="0"/>
              </a:spcAft>
              <a:buClr>
                <a:srgbClr val="005DA9"/>
              </a:buClr>
              <a:buSzPts val="1000"/>
              <a:buFont typeface="Noto Sans Symbols"/>
              <a:buChar char="▪"/>
            </a:pPr>
            <a:r>
              <a:rPr lang="es-CO" sz="1300">
                <a:latin typeface="Arial"/>
                <a:ea typeface="Arial"/>
                <a:cs typeface="Arial"/>
                <a:sym typeface="Arial"/>
              </a:rPr>
              <a:t>Desde el momento en que la paciente llega, lo que oiga de cada trabajador y profesional y las interacciones con estos influirán en si cree que se encuentra o no en un lugar seguro.</a:t>
            </a:r>
            <a:endParaRPr sz="1300">
              <a:latin typeface="Arial"/>
              <a:ea typeface="Arial"/>
              <a:cs typeface="Arial"/>
              <a:sym typeface="Arial"/>
            </a:endParaRPr>
          </a:p>
          <a:p>
            <a:pPr marL="383178" marR="271772" lvl="0" indent="-383178" algn="l" rtl="0">
              <a:lnSpc>
                <a:spcPct val="113000"/>
              </a:lnSpc>
              <a:spcBef>
                <a:spcPts val="844"/>
              </a:spcBef>
              <a:spcAft>
                <a:spcPts val="0"/>
              </a:spcAft>
              <a:buClr>
                <a:srgbClr val="005DA9"/>
              </a:buClr>
              <a:buSzPts val="1000"/>
              <a:buFont typeface="Noto Sans Symbols"/>
              <a:buChar char="▪"/>
            </a:pPr>
            <a:r>
              <a:rPr lang="es-CO" sz="1300">
                <a:latin typeface="Arial"/>
                <a:ea typeface="Arial"/>
                <a:cs typeface="Arial"/>
                <a:sym typeface="Arial"/>
              </a:rPr>
              <a:t>Empiecen con las preguntas menos desagradables y vayan avanzando hasta llegar a los detalles más difíciles que deben conocer para prestar una asistencia adecuada.</a:t>
            </a:r>
            <a:endParaRPr sz="1300">
              <a:latin typeface="Arial"/>
              <a:ea typeface="Arial"/>
              <a:cs typeface="Arial"/>
              <a:sym typeface="Arial"/>
            </a:endParaRPr>
          </a:p>
          <a:p>
            <a:pPr marL="383178" marR="354793" lvl="0" indent="-383178" algn="l" rtl="0">
              <a:lnSpc>
                <a:spcPct val="113000"/>
              </a:lnSpc>
              <a:spcBef>
                <a:spcPts val="709"/>
              </a:spcBef>
              <a:spcAft>
                <a:spcPts val="0"/>
              </a:spcAft>
              <a:buClr>
                <a:srgbClr val="005DA9"/>
              </a:buClr>
              <a:buSzPts val="1000"/>
              <a:buFont typeface="Noto Sans Symbols"/>
              <a:buChar char="▪"/>
            </a:pPr>
            <a:r>
              <a:rPr lang="es-CO" sz="1300">
                <a:latin typeface="Arial"/>
                <a:ea typeface="Arial"/>
                <a:cs typeface="Arial"/>
                <a:sym typeface="Arial"/>
              </a:rPr>
              <a:t>Insistan en la confidencialidad, así como en cualquier limitación legal de su capacidad de ofrecerla al 100%.</a:t>
            </a:r>
            <a:endParaRPr/>
          </a:p>
          <a:p>
            <a:pPr marL="383178" marR="354793" lvl="0" indent="-383178" algn="l" rtl="0">
              <a:lnSpc>
                <a:spcPct val="113000"/>
              </a:lnSpc>
              <a:spcBef>
                <a:spcPts val="709"/>
              </a:spcBef>
              <a:spcAft>
                <a:spcPts val="0"/>
              </a:spcAft>
              <a:buClr>
                <a:srgbClr val="005DA9"/>
              </a:buClr>
              <a:buSzPts val="1000"/>
              <a:buFont typeface="Noto Sans Symbols"/>
              <a:buChar char="▪"/>
            </a:pPr>
            <a:r>
              <a:rPr lang="es-CO" sz="1300">
                <a:latin typeface="Arial"/>
                <a:ea typeface="Arial"/>
                <a:cs typeface="Arial"/>
                <a:sym typeface="Arial"/>
              </a:rPr>
              <a:t>El registro de la exploración y la anamnesis detallada deben cifrarse mediante un sistema anónimo. En los registros del consultorio u otros lugares en los que haya muchas personas que consulten la información solo debe registrarse el código de la paciente. Las historias clínicas detalladas de las pacientes deben guardarse SIEMPRE bajo llave y en un lugar confidencial (armario, caja, sala, etc.).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Diga: </a:t>
            </a:r>
            <a:r>
              <a:rPr lang="es-CO" sz="1200" b="0" i="0">
                <a:solidFill>
                  <a:schemeClr val="dk1"/>
                </a:solidFill>
                <a:latin typeface="Arial"/>
                <a:ea typeface="Arial"/>
                <a:cs typeface="Arial"/>
                <a:sym typeface="Arial"/>
              </a:rPr>
              <a:t>Si la persona sobreviviente es una mujer, recopilen y documenten información sobre el inicio de la menarquia y la proximidad o la etapa de desarrollo de la escala de Tanner.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59689" lvl="0" indent="0" algn="l" rtl="0">
              <a:lnSpc>
                <a:spcPct val="118000"/>
              </a:lnSpc>
              <a:spcBef>
                <a:spcPts val="0"/>
              </a:spcBef>
              <a:spcAft>
                <a:spcPts val="0"/>
              </a:spcAft>
              <a:buNone/>
            </a:pPr>
            <a:r>
              <a:rPr lang="es-CO" b="1">
                <a:latin typeface="Arial"/>
                <a:ea typeface="Arial"/>
                <a:cs typeface="Arial"/>
                <a:sym typeface="Arial"/>
              </a:rPr>
              <a:t>Notas para el facilitador:</a:t>
            </a:r>
            <a:endParaRPr/>
          </a:p>
          <a:p>
            <a:pPr marL="0" marR="59689" lvl="0" indent="0" algn="l" rtl="0">
              <a:lnSpc>
                <a:spcPct val="118000"/>
              </a:lnSpc>
              <a:spcBef>
                <a:spcPts val="0"/>
              </a:spcBef>
              <a:spcAft>
                <a:spcPts val="0"/>
              </a:spcAft>
              <a:buNone/>
            </a:pPr>
            <a:r>
              <a:rPr lang="es-CO">
                <a:latin typeface="Arial"/>
                <a:ea typeface="Arial"/>
                <a:cs typeface="Arial"/>
                <a:sym typeface="Arial"/>
              </a:rPr>
              <a:t>Utilicen el formulario local aprobado de documentación del manejo clínico de la violación o el material de apoyo 9a para cerciorarse de que están haciendo una anamnesis exhaustiva y no olvidan ninguna pregunta importante.  </a:t>
            </a:r>
            <a:endParaRPr/>
          </a:p>
          <a:p>
            <a:pPr marL="0" marR="60315" lvl="0" indent="0" algn="l" rtl="0">
              <a:lnSpc>
                <a:spcPct val="118000"/>
              </a:lnSpc>
              <a:spcBef>
                <a:spcPts val="0"/>
              </a:spcBef>
              <a:spcAft>
                <a:spcPts val="0"/>
              </a:spcAft>
              <a:buNone/>
            </a:pPr>
            <a:endParaRPr/>
          </a:p>
          <a:p>
            <a:pPr marL="0" marR="59689" lvl="0" indent="0" algn="l" rtl="0">
              <a:lnSpc>
                <a:spcPct val="118000"/>
              </a:lnSpc>
              <a:spcBef>
                <a:spcPts val="0"/>
              </a:spcBef>
              <a:spcAft>
                <a:spcPts val="0"/>
              </a:spcAft>
              <a:buNone/>
            </a:pPr>
            <a:r>
              <a:rPr lang="es-CO">
                <a:latin typeface="Arial"/>
                <a:ea typeface="Arial"/>
                <a:cs typeface="Arial"/>
                <a:sym typeface="Arial"/>
              </a:rPr>
              <a:t>Remita a los participantes al material de apoyo 9a. Repase la importancia del modelo SOLER y de no quedarse mirando el formulario y escribiendo mientras se hace la anamnesis.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Explique que, con la práctica, a los profesionales les irá resultando más fácil recopilar varios tipos de información mientras escuchan y luego tomar notas.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Tal vez los profesionales prefieran tomar primero unas notas a modo de borrador para estar menos tiempo escribiendo y pasar a limpio la anamnesis detallada después de que la persona sobreviviente se haya marchado.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En entornos en los que haya dos profesionales sanitarios presentes, considere la posibilidad de que el profesional asistente introduzca la información para que el profesional principal no tenga que escribir nada.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59689" lvl="0" indent="0" algn="l" rtl="0">
              <a:lnSpc>
                <a:spcPct val="118000"/>
              </a:lnSpc>
              <a:spcBef>
                <a:spcPts val="0"/>
              </a:spcBef>
              <a:spcAft>
                <a:spcPts val="0"/>
              </a:spcAft>
              <a:buNone/>
            </a:pPr>
            <a:r>
              <a:rPr lang="es-CO" b="1">
                <a:latin typeface="Arial"/>
                <a:ea typeface="Arial"/>
                <a:cs typeface="Arial"/>
                <a:sym typeface="Arial"/>
              </a:rPr>
              <a:t>Notas para el facilitador:</a:t>
            </a:r>
            <a:endParaRPr/>
          </a:p>
          <a:p>
            <a:pPr marL="0" marR="59689" lvl="0" indent="0" algn="l" rtl="0">
              <a:lnSpc>
                <a:spcPct val="118000"/>
              </a:lnSpc>
              <a:spcBef>
                <a:spcPts val="0"/>
              </a:spcBef>
              <a:spcAft>
                <a:spcPts val="0"/>
              </a:spcAft>
              <a:buNone/>
            </a:pPr>
            <a:r>
              <a:rPr lang="es-CO">
                <a:latin typeface="Arial"/>
                <a:ea typeface="Arial"/>
                <a:cs typeface="Arial"/>
                <a:sym typeface="Arial"/>
              </a:rPr>
              <a:t>Utilicen el formulario local aprobado de documentación del manejo clínico de la violación o el material de apoyo 9a para cerciorarse de que están haciendo una anamnesis exhaustiva y no olvidan ninguna pregunta importante.  </a:t>
            </a:r>
            <a:endParaRPr/>
          </a:p>
          <a:p>
            <a:pPr marL="0" marR="60315" lvl="0" indent="0" algn="l" rtl="0">
              <a:lnSpc>
                <a:spcPct val="118000"/>
              </a:lnSpc>
              <a:spcBef>
                <a:spcPts val="0"/>
              </a:spcBef>
              <a:spcAft>
                <a:spcPts val="0"/>
              </a:spcAft>
              <a:buNone/>
            </a:pPr>
            <a:endParaRPr/>
          </a:p>
          <a:p>
            <a:pPr marL="0" marR="59689" lvl="0" indent="0" algn="l" rtl="0">
              <a:lnSpc>
                <a:spcPct val="118000"/>
              </a:lnSpc>
              <a:spcBef>
                <a:spcPts val="0"/>
              </a:spcBef>
              <a:spcAft>
                <a:spcPts val="0"/>
              </a:spcAft>
              <a:buNone/>
            </a:pPr>
            <a:r>
              <a:rPr lang="es-CO">
                <a:latin typeface="Arial"/>
                <a:ea typeface="Arial"/>
                <a:cs typeface="Arial"/>
                <a:sym typeface="Arial"/>
              </a:rPr>
              <a:t>Remita a los participantes al material de apoyo 9a. Repase la importancia del modelo SOLER y de no quedarse mirando el formulario y escribiendo mientras se hace la anamnesis.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Explique que, con la práctica, a los profesionales les irá resultando más fácil recopilar varios tipos de información mientras escuchan y luego tomar notas.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Tal vez los profesionales prefieran tomar primero unas notas a modo de borrador para estar menos tiempo escribiendo y pasar a limpio la anamnesis detallada después de que la persona sobreviviente se haya marchado.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En entornos en los que haya dos profesionales sanitarios presentes, considere la posibilidad de que el profesional asistente introduzca la información para que el profesional principal no tenga que escribir nada.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dirty="0"/>
              <a:t>Notas para el facilitador:</a:t>
            </a:r>
            <a:endParaRPr dirty="0"/>
          </a:p>
          <a:p>
            <a:pPr marL="0" marR="60315" lvl="0" indent="0" algn="l" rtl="0">
              <a:lnSpc>
                <a:spcPct val="118000"/>
              </a:lnSpc>
              <a:spcBef>
                <a:spcPts val="0"/>
              </a:spcBef>
              <a:spcAft>
                <a:spcPts val="0"/>
              </a:spcAft>
              <a:buNone/>
            </a:pPr>
            <a:r>
              <a:rPr lang="es-CO" sz="1200" b="0" i="0" dirty="0">
                <a:solidFill>
                  <a:schemeClr val="dk1"/>
                </a:solidFill>
                <a:latin typeface="Arial"/>
                <a:ea typeface="Arial"/>
                <a:cs typeface="Arial"/>
                <a:sym typeface="Arial"/>
              </a:rPr>
              <a:t>Reproduzca este vídeo: https://rescue.app.box.com/s/r5w6pfxzqdvgyg87lroagisa5i5sio03/file/1121630865687</a:t>
            </a:r>
            <a:endParaRPr dirty="0"/>
          </a:p>
          <a:p>
            <a:pPr marL="0" marR="60315" lvl="0" indent="0" algn="l" rtl="0">
              <a:lnSpc>
                <a:spcPct val="118000"/>
              </a:lnSpc>
              <a:spcBef>
                <a:spcPts val="0"/>
              </a:spcBef>
              <a:spcAft>
                <a:spcPts val="0"/>
              </a:spcAft>
              <a:buNone/>
            </a:pPr>
            <a:endParaRPr dirty="0"/>
          </a:p>
          <a:p>
            <a:pPr marL="0" marR="60315" lvl="0" indent="0" algn="l" rtl="0">
              <a:lnSpc>
                <a:spcPct val="118000"/>
              </a:lnSpc>
              <a:spcBef>
                <a:spcPts val="0"/>
              </a:spcBef>
              <a:spcAft>
                <a:spcPts val="0"/>
              </a:spcAft>
              <a:buNone/>
            </a:pPr>
            <a:r>
              <a:rPr lang="es-CO" sz="1200" b="0" i="0" dirty="0">
                <a:solidFill>
                  <a:schemeClr val="dk1"/>
                </a:solidFill>
                <a:latin typeface="Arial"/>
                <a:ea typeface="Arial"/>
                <a:cs typeface="Arial"/>
                <a:sym typeface="Arial"/>
              </a:rPr>
              <a:t>Después de reproducir el video, invite a los participantes a hacer observaciones sobre las buenas prácticas. ¿Hay algún aspecto que mejorar?  ¿Qué podrían haber hecho de forma diferente?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Notas para el facilitador:</a:t>
            </a: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Material de apoyo 9a. Hay también un ejemplo de formulario de anamnesis y exploración en casos de agresión sexual (en el anexo en línea B. Material de apoyo para los participantes) en las páginas 91 </a:t>
            </a:r>
            <a:r>
              <a:rPr lang="es-CO">
                <a:solidFill>
                  <a:srgbClr val="000000"/>
                </a:solidFill>
                <a:latin typeface="Arial"/>
                <a:ea typeface="Arial"/>
                <a:cs typeface="Arial"/>
                <a:sym typeface="Arial"/>
              </a:rPr>
              <a:t>a</a:t>
            </a:r>
            <a:r>
              <a:rPr lang="es-CO" sz="1200" b="0" i="0">
                <a:solidFill>
                  <a:schemeClr val="dk1"/>
                </a:solidFill>
                <a:latin typeface="Arial"/>
                <a:ea typeface="Arial"/>
                <a:cs typeface="Arial"/>
                <a:sym typeface="Arial"/>
              </a:rPr>
              <a:t> 93 del </a:t>
            </a:r>
            <a:r>
              <a:rPr lang="es-CO" i="1"/>
              <a:t>Manual sobre atención clínica a la violencia de género</a:t>
            </a:r>
            <a:r>
              <a:rPr lang="es-CO" sz="1200" b="0" i="0">
                <a:solidFill>
                  <a:schemeClr val="dk1"/>
                </a:solidFill>
                <a:latin typeface="Arial"/>
                <a:ea typeface="Arial"/>
                <a:cs typeface="Arial"/>
                <a:sym typeface="Arial"/>
              </a:rPr>
              <a:t>.</a:t>
            </a:r>
            <a:endParaRPr/>
          </a:p>
          <a:p>
            <a:pPr marL="0" marR="60315" lvl="0" indent="0" algn="l" rtl="0">
              <a:lnSpc>
                <a:spcPct val="118000"/>
              </a:lnSpc>
              <a:spcBef>
                <a:spcPts val="0"/>
              </a:spcBef>
              <a:spcAft>
                <a:spcPts val="0"/>
              </a:spcAft>
              <a:buNone/>
            </a:pPr>
            <a:endParaRPr/>
          </a:p>
          <a:p>
            <a:pPr marL="0" marR="59689" lvl="0" indent="0" algn="l" rtl="0">
              <a:lnSpc>
                <a:spcPct val="118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4" name="Google Shape;314;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3: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Diga: </a:t>
            </a:r>
            <a:r>
              <a:rPr lang="es-CO" sz="1200" b="0" i="0">
                <a:solidFill>
                  <a:schemeClr val="dk1"/>
                </a:solidFill>
                <a:latin typeface="Arial"/>
                <a:ea typeface="Arial"/>
                <a:cs typeface="Arial"/>
                <a:sym typeface="Arial"/>
              </a:rPr>
              <a:t>Si bien es posible que le soliciten hacer una anamnesis y una exploración clínica en casos de violencia de pareja que no impliquen agresión sexual, esta sesión y la siguiente se centrarán en la realización de una anamnesis completa, la exploración y la documentación indicadas para el manejo clínico de la violación. En TODAS las consultas, la anamnesis y los deseos de la persona sobreviviente determinarán el curso de la consulta y la exploración.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Si no hay ningún indicio que justifique la realización de una exploración genitoanal, NO la haga.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Es importante recordar que sufren agresiones sexuales personas de diversos géneros, y en tiempos de guerra, conflictos, desplazamientos y otras emergencias humanitarias, aumenta el riesgo de que los hombres y los niños también experimenten violencia sexual.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5: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59689" lvl="0" indent="0" algn="l" rtl="0">
              <a:lnSpc>
                <a:spcPct val="118000"/>
              </a:lnSpc>
              <a:spcBef>
                <a:spcPts val="0"/>
              </a:spcBef>
              <a:spcAft>
                <a:spcPts val="0"/>
              </a:spcAft>
              <a:buNone/>
            </a:pPr>
            <a:r>
              <a:rPr lang="es-CO" b="1">
                <a:latin typeface="Arial"/>
                <a:ea typeface="Arial"/>
                <a:cs typeface="Arial"/>
                <a:sym typeface="Arial"/>
              </a:rPr>
              <a:t> </a:t>
            </a:r>
            <a:endParaRPr i="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59689" lvl="0" indent="0" algn="l" rtl="0">
              <a:lnSpc>
                <a:spcPct val="118000"/>
              </a:lnSpc>
              <a:spcBef>
                <a:spcPts val="0"/>
              </a:spcBef>
              <a:spcAft>
                <a:spcPts val="0"/>
              </a:spcAft>
              <a:buNone/>
            </a:pPr>
            <a:r>
              <a:rPr lang="es-CO" b="1">
                <a:latin typeface="Arial"/>
                <a:ea typeface="Arial"/>
                <a:cs typeface="Arial"/>
                <a:sym typeface="Arial"/>
              </a:rPr>
              <a:t>Notas para el facilitador:</a:t>
            </a:r>
            <a:endParaRPr/>
          </a:p>
          <a:p>
            <a:pPr marL="0" marR="59689" lvl="0" indent="0" algn="l" rtl="0">
              <a:lnSpc>
                <a:spcPct val="118000"/>
              </a:lnSpc>
              <a:spcBef>
                <a:spcPts val="0"/>
              </a:spcBef>
              <a:spcAft>
                <a:spcPts val="0"/>
              </a:spcAft>
              <a:buNone/>
            </a:pPr>
            <a:r>
              <a:rPr lang="es-CO">
                <a:latin typeface="Arial"/>
                <a:ea typeface="Arial"/>
                <a:cs typeface="Arial"/>
                <a:sym typeface="Arial"/>
              </a:rPr>
              <a:t>Recuerde a los participantes que es fundamental conocer el entorno normativo y regulatorio en el que prestan asistencia, como ya se vio en la sesión 5. Repase las principales políticas y leyes específicas del contexto que rigen la prestación de asistencia que llevan a cabo los participantes, como:</a:t>
            </a:r>
            <a:endParaRPr/>
          </a:p>
          <a:p>
            <a:pPr marL="181240" marR="60315" lvl="0" indent="-181240" algn="l" rtl="0">
              <a:lnSpc>
                <a:spcPct val="118000"/>
              </a:lnSpc>
              <a:spcBef>
                <a:spcPts val="0"/>
              </a:spcBef>
              <a:spcAft>
                <a:spcPts val="0"/>
              </a:spcAft>
              <a:buClr>
                <a:schemeClr val="dk1"/>
              </a:buClr>
              <a:buSzPts val="1100"/>
              <a:buFont typeface="Arial"/>
              <a:buChar char="•"/>
            </a:pPr>
            <a:r>
              <a:rPr lang="es-CO" sz="1200" b="0" i="0">
                <a:solidFill>
                  <a:schemeClr val="dk1"/>
                </a:solidFill>
                <a:latin typeface="Arial"/>
                <a:ea typeface="Arial"/>
                <a:cs typeface="Arial"/>
                <a:sym typeface="Arial"/>
              </a:rPr>
              <a:t>edad legal para consentir a la asistencia y el tratamiento</a:t>
            </a:r>
            <a:endParaRPr/>
          </a:p>
          <a:p>
            <a:pPr marL="181240" marR="60315" lvl="0" indent="-181240" algn="l" rtl="0">
              <a:lnSpc>
                <a:spcPct val="118000"/>
              </a:lnSpc>
              <a:spcBef>
                <a:spcPts val="0"/>
              </a:spcBef>
              <a:spcAft>
                <a:spcPts val="0"/>
              </a:spcAft>
              <a:buClr>
                <a:schemeClr val="dk1"/>
              </a:buClr>
              <a:buSzPts val="1100"/>
              <a:buFont typeface="Arial"/>
              <a:buChar char="•"/>
            </a:pPr>
            <a:r>
              <a:rPr lang="es-CO" sz="1200" b="0" i="0">
                <a:solidFill>
                  <a:schemeClr val="dk1"/>
                </a:solidFill>
                <a:latin typeface="Arial"/>
                <a:ea typeface="Arial"/>
                <a:cs typeface="Arial"/>
                <a:sym typeface="Arial"/>
              </a:rPr>
              <a:t>edad legal por debajo de la cual es obligatorio denunciar</a:t>
            </a:r>
            <a:endParaRPr/>
          </a:p>
          <a:p>
            <a:pPr marL="181240" marR="60315" lvl="0" indent="-181240" algn="l" rtl="0">
              <a:lnSpc>
                <a:spcPct val="118000"/>
              </a:lnSpc>
              <a:spcBef>
                <a:spcPts val="0"/>
              </a:spcBef>
              <a:spcAft>
                <a:spcPts val="0"/>
              </a:spcAft>
              <a:buClr>
                <a:schemeClr val="dk1"/>
              </a:buClr>
              <a:buSzPts val="1100"/>
              <a:buFont typeface="Arial"/>
              <a:buChar char="•"/>
            </a:pPr>
            <a:r>
              <a:rPr lang="es-CO" sz="1200" b="0" i="0">
                <a:solidFill>
                  <a:schemeClr val="dk1"/>
                </a:solidFill>
                <a:latin typeface="Arial"/>
                <a:ea typeface="Arial"/>
                <a:cs typeface="Arial"/>
                <a:sym typeface="Arial"/>
              </a:rPr>
              <a:t>si el marco jurídico permite que sean las personas sobrevivientes quienes autoricen a que la policía investigue y se emprendan acciones judiciales después de que se comunique la agresión</a:t>
            </a:r>
            <a:endParaRPr/>
          </a:p>
          <a:p>
            <a:pPr marL="181240" marR="60315" lvl="0" indent="-181240" algn="l" rtl="0">
              <a:lnSpc>
                <a:spcPct val="118000"/>
              </a:lnSpc>
              <a:spcBef>
                <a:spcPts val="0"/>
              </a:spcBef>
              <a:spcAft>
                <a:spcPts val="0"/>
              </a:spcAft>
              <a:buClr>
                <a:schemeClr val="dk1"/>
              </a:buClr>
              <a:buSzPts val="1100"/>
              <a:buFont typeface="Arial"/>
              <a:buChar char="•"/>
            </a:pPr>
            <a:r>
              <a:rPr lang="es-CO" sz="1200" b="0" i="0">
                <a:solidFill>
                  <a:schemeClr val="dk1"/>
                </a:solidFill>
                <a:latin typeface="Arial"/>
                <a:ea typeface="Arial"/>
                <a:cs typeface="Arial"/>
                <a:sym typeface="Arial"/>
              </a:rPr>
              <a:t>si existen restricciones legales sobre qué profesionales pueden recopilar y presentar muestras de pruebas e informes oficiales; en caso afirmativo, es indispensable, antes de continuar, asesorar a la persona sobreviviente sobre la necesidad de derivar y transferir la asistencia a un profesional forense, si ella desea esos servicios.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7: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Diga: </a:t>
            </a:r>
            <a:r>
              <a:rPr lang="es-CO" sz="1200" b="0" i="0">
                <a:solidFill>
                  <a:schemeClr val="dk1"/>
                </a:solidFill>
                <a:latin typeface="Arial"/>
                <a:ea typeface="Arial"/>
                <a:cs typeface="Arial"/>
                <a:sym typeface="Arial"/>
              </a:rPr>
              <a:t>Tengan en cuenta que esta capacitación reforzará sus competencias en materia de exploración física y documentación, pero no les proporcionará el tiempo, la práctica de competencias ni la información suficientes para que puedan considerarse examinadores forenses capacitados.  </a:t>
            </a:r>
            <a:endParaRPr/>
          </a:p>
          <a:p>
            <a:pPr marL="0" marR="60315" lvl="0" indent="0" algn="l" rtl="0">
              <a:lnSpc>
                <a:spcPct val="118000"/>
              </a:lnSpc>
              <a:spcBef>
                <a:spcPts val="0"/>
              </a:spcBef>
              <a:spcAft>
                <a:spcPts val="0"/>
              </a:spcAft>
              <a:buNone/>
            </a:pPr>
            <a:endParaRPr/>
          </a:p>
          <a:p>
            <a:pPr marL="0" marR="59689" lvl="0" indent="0" algn="l" rtl="0">
              <a:lnSpc>
                <a:spcPct val="118000"/>
              </a:lnSpc>
              <a:spcBef>
                <a:spcPts val="0"/>
              </a:spcBef>
              <a:spcAft>
                <a:spcPts val="0"/>
              </a:spcAft>
              <a:buNone/>
            </a:pPr>
            <a:r>
              <a:rPr lang="es-CO">
                <a:latin typeface="Arial"/>
                <a:ea typeface="Arial"/>
                <a:cs typeface="Arial"/>
                <a:sym typeface="Arial"/>
              </a:rPr>
              <a:t>Si en el entorno en el que ejerzan su labor hay médicos forenses, asesoren a la persona sobreviviente sobre las opciones y los factores limitantes relacionados con la decisión que tome de someterse a un examen forense. Si la persona sobreviviente opta por esa vía, derívenla siempre a un especialista forense.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Muchos tipos de pruebas materiales dejan de ser viables transcurridas entre 48 </a:t>
            </a:r>
            <a:r>
              <a:rPr lang="es-CO">
                <a:solidFill>
                  <a:srgbClr val="000000"/>
                </a:solidFill>
                <a:latin typeface="Arial"/>
                <a:ea typeface="Arial"/>
                <a:cs typeface="Arial"/>
                <a:sym typeface="Arial"/>
              </a:rPr>
              <a:t>y</a:t>
            </a:r>
            <a:r>
              <a:rPr lang="es-CO" sz="1200" b="0" i="0">
                <a:solidFill>
                  <a:schemeClr val="dk1"/>
                </a:solidFill>
                <a:latin typeface="Arial"/>
                <a:ea typeface="Arial"/>
                <a:cs typeface="Arial"/>
                <a:sym typeface="Arial"/>
              </a:rPr>
              <a:t> 72 horas. Es importante comunicar a las sobrevivientes que acuden 4 </a:t>
            </a:r>
            <a:r>
              <a:rPr lang="es-CO">
                <a:solidFill>
                  <a:srgbClr val="000000"/>
                </a:solidFill>
                <a:latin typeface="Arial"/>
                <a:ea typeface="Arial"/>
                <a:cs typeface="Arial"/>
                <a:sym typeface="Arial"/>
              </a:rPr>
              <a:t>o</a:t>
            </a:r>
            <a:r>
              <a:rPr lang="es-CO" sz="1200" b="0" i="0">
                <a:solidFill>
                  <a:schemeClr val="dk1"/>
                </a:solidFill>
                <a:latin typeface="Arial"/>
                <a:ea typeface="Arial"/>
                <a:cs typeface="Arial"/>
                <a:sym typeface="Arial"/>
              </a:rPr>
              <a:t> 5 días después de la agresión sexual que en ese momento hay menos probabilidades de obtener muestras biológicas viables.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sz="1200" b="0" i="0">
                <a:solidFill>
                  <a:schemeClr val="dk1"/>
                </a:solidFill>
                <a:latin typeface="Arial"/>
                <a:ea typeface="Arial"/>
                <a:cs typeface="Arial"/>
                <a:sym typeface="Arial"/>
              </a:rPr>
              <a:t>Haga hincapié en que el contenido y la orientación de </a:t>
            </a:r>
            <a:r>
              <a:rPr lang="es-CO" u="sng"/>
              <a:t>esta</a:t>
            </a:r>
            <a:r>
              <a:rPr lang="es-CO" sz="1200" b="0" i="0">
                <a:solidFill>
                  <a:schemeClr val="dk1"/>
                </a:solidFill>
                <a:latin typeface="Arial"/>
                <a:ea typeface="Arial"/>
                <a:cs typeface="Arial"/>
                <a:sym typeface="Arial"/>
              </a:rPr>
              <a:t> sesión y la sesión 10 conciernen a todas las exploraciones clínicas posteriores a un incidente de violencia sexual o de pareja, incluso cuando no sea posible llevar a cabo un examen forense o recopilar pruebas o la sobreviviente no desee que se haga.  </a:t>
            </a:r>
            <a:endParaRPr/>
          </a:p>
          <a:p>
            <a:pPr marL="0" marR="60315" lvl="0" indent="0" algn="l" rtl="0">
              <a:lnSpc>
                <a:spcPct val="118000"/>
              </a:lnSpc>
              <a:spcBef>
                <a:spcPts val="0"/>
              </a:spcBef>
              <a:spcAft>
                <a:spcPts val="0"/>
              </a:spcAft>
              <a:buNone/>
            </a:pPr>
            <a:endParaRPr/>
          </a:p>
          <a:p>
            <a:pPr marL="0" marR="60315" lvl="0" indent="0" algn="l" rtl="0">
              <a:lnSpc>
                <a:spcPct val="118000"/>
              </a:lnSpc>
              <a:spcBef>
                <a:spcPts val="0"/>
              </a:spcBef>
              <a:spcAft>
                <a:spcPts val="0"/>
              </a:spcAft>
              <a:buNone/>
            </a:pPr>
            <a:r>
              <a:rPr lang="es-CO" b="1"/>
              <a:t>Nota para el facilitador: </a:t>
            </a:r>
            <a:r>
              <a:rPr lang="es-CO" sz="1200" b="0" i="0">
                <a:solidFill>
                  <a:schemeClr val="dk1"/>
                </a:solidFill>
                <a:latin typeface="Arial"/>
                <a:ea typeface="Arial"/>
                <a:cs typeface="Arial"/>
                <a:sym typeface="Arial"/>
              </a:rPr>
              <a:t>Si va a incluir la sesión suplementaria 15, sobre exámenes forenses, puede mencionar a los participantes que más adelante se tratará ese material.</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80288" y="4788599"/>
            <a:ext cx="6242304" cy="4536567"/>
          </a:xfrm>
          <a:prstGeom prst="rect">
            <a:avLst/>
          </a:prstGeom>
          <a:noFill/>
          <a:ln>
            <a:noFill/>
          </a:ln>
        </p:spPr>
        <p:txBody>
          <a:bodyPr spcFirstLastPara="1" wrap="square" lIns="102125" tIns="102125" rIns="102125" bIns="102125" anchor="t" anchorCtr="0">
            <a:noAutofit/>
          </a:bodyPr>
          <a:lstStyle/>
          <a:p>
            <a:pPr marL="0" marR="60315" lvl="0" indent="0" algn="l" rtl="0">
              <a:lnSpc>
                <a:spcPct val="118000"/>
              </a:lnSpc>
              <a:spcBef>
                <a:spcPts val="0"/>
              </a:spcBef>
              <a:spcAft>
                <a:spcPts val="0"/>
              </a:spcAft>
              <a:buNone/>
            </a:pPr>
            <a:r>
              <a:rPr lang="es-CO" b="1"/>
              <a:t>Diga: </a:t>
            </a:r>
            <a:r>
              <a:rPr lang="es-CO">
                <a:latin typeface="Arial"/>
                <a:ea typeface="Arial"/>
                <a:cs typeface="Arial"/>
                <a:sym typeface="Arial"/>
              </a:rPr>
              <a:t>Los matices y la responsabilidad que entrañan una exploración y documentación exhaustivas en comparación con un examen forense completo suponen un problema para muchos profesionales. Este ejercicio está diseñado para ayudarles a pensar cómo podrían informar y asesorar a una sobreviviente respecto a sus opciones.  </a:t>
            </a:r>
            <a:endParaRPr sz="1200"/>
          </a:p>
          <a:p>
            <a:pPr marL="0" marR="60315" lvl="0" indent="0" algn="l" rtl="0">
              <a:lnSpc>
                <a:spcPct val="118000"/>
              </a:lnSpc>
              <a:spcBef>
                <a:spcPts val="0"/>
              </a:spcBef>
              <a:spcAft>
                <a:spcPts val="0"/>
              </a:spcAft>
              <a:buNone/>
            </a:pPr>
            <a:endParaRPr sz="1200">
              <a:latin typeface="Arial"/>
              <a:ea typeface="Arial"/>
              <a:cs typeface="Arial"/>
              <a:sym typeface="Arial"/>
            </a:endParaRPr>
          </a:p>
          <a:p>
            <a:pPr marL="0" marR="60315" lvl="0" indent="0" algn="l" rtl="0">
              <a:lnSpc>
                <a:spcPct val="118000"/>
              </a:lnSpc>
              <a:spcBef>
                <a:spcPts val="0"/>
              </a:spcBef>
              <a:spcAft>
                <a:spcPts val="0"/>
              </a:spcAft>
              <a:buNone/>
            </a:pPr>
            <a:r>
              <a:rPr lang="es-CO">
                <a:latin typeface="Arial"/>
                <a:ea typeface="Arial"/>
                <a:cs typeface="Arial"/>
                <a:sym typeface="Arial"/>
              </a:rPr>
              <a:t>RECUERDEN: si no se cumplen las condiciones mínimas, NO asesoren. Ofrezcan a la sobreviviente la opción de ser derivada a los servicios de examen forense.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Blank" type="title">
  <p:cSld name="TITLE">
    <p:spTree>
      <p:nvGrpSpPr>
        <p:cNvPr id="1" name="Shape 16"/>
        <p:cNvGrpSpPr/>
        <p:nvPr/>
      </p:nvGrpSpPr>
      <p:grpSpPr>
        <a:xfrm>
          <a:off x="0" y="0"/>
          <a:ext cx="0" cy="0"/>
          <a:chOff x="0" y="0"/>
          <a:chExt cx="0" cy="0"/>
        </a:xfrm>
      </p:grpSpPr>
      <p:sp>
        <p:nvSpPr>
          <p:cNvPr id="17" name="Google Shape;17;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060"/>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HO_Image &amp; text">
  <p:cSld name="WHO_Image &amp; text">
    <p:spTree>
      <p:nvGrpSpPr>
        <p:cNvPr id="1" name="Shape 58"/>
        <p:cNvGrpSpPr/>
        <p:nvPr/>
      </p:nvGrpSpPr>
      <p:grpSpPr>
        <a:xfrm>
          <a:off x="0" y="0"/>
          <a:ext cx="0" cy="0"/>
          <a:chOff x="0" y="0"/>
          <a:chExt cx="0" cy="0"/>
        </a:xfrm>
      </p:grpSpPr>
      <p:sp>
        <p:nvSpPr>
          <p:cNvPr id="59" name="Google Shape;59;p32"/>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2"/>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61" name="Google Shape;61;p32"/>
          <p:cNvSpPr>
            <a:spLocks noGrp="1"/>
          </p:cNvSpPr>
          <p:nvPr>
            <p:ph type="pic" idx="2"/>
          </p:nvPr>
        </p:nvSpPr>
        <p:spPr>
          <a:xfrm>
            <a:off x="0" y="0"/>
            <a:ext cx="5857200" cy="6012000"/>
          </a:xfrm>
          <a:prstGeom prst="rect">
            <a:avLst/>
          </a:prstGeom>
          <a:noFill/>
          <a:ln>
            <a:noFill/>
          </a:ln>
        </p:spPr>
      </p:sp>
      <p:pic>
        <p:nvPicPr>
          <p:cNvPr id="62" name="Google Shape;62;p32"/>
          <p:cNvPicPr preferRelativeResize="0"/>
          <p:nvPr/>
        </p:nvPicPr>
        <p:blipFill rotWithShape="1">
          <a:blip r:embed="rId2">
            <a:alphaModFix amt="30000"/>
          </a:blip>
          <a:srcRect t="18823" b="18824"/>
          <a:stretch/>
        </p:blipFill>
        <p:spPr>
          <a:xfrm>
            <a:off x="5857198" y="1718446"/>
            <a:ext cx="6334801" cy="40121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O_Grey title only">
  <p:cSld name="WHO_Grey title only">
    <p:spTree>
      <p:nvGrpSpPr>
        <p:cNvPr id="1" name="Shape 63"/>
        <p:cNvGrpSpPr/>
        <p:nvPr/>
      </p:nvGrpSpPr>
      <p:grpSpPr>
        <a:xfrm>
          <a:off x="0" y="0"/>
          <a:ext cx="0" cy="0"/>
          <a:chOff x="0" y="0"/>
          <a:chExt cx="0" cy="0"/>
        </a:xfrm>
      </p:grpSpPr>
      <p:sp>
        <p:nvSpPr>
          <p:cNvPr id="64" name="Google Shape;64;p33"/>
          <p:cNvSpPr/>
          <p:nvPr/>
        </p:nvSpPr>
        <p:spPr>
          <a:xfrm>
            <a:off x="-2" y="0"/>
            <a:ext cx="12192002" cy="6012000"/>
          </a:xfrm>
          <a:prstGeom prst="rect">
            <a:avLst/>
          </a:prstGeom>
          <a:solidFill>
            <a:srgbClr val="E2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 name="Google Shape;65;p33"/>
          <p:cNvPicPr preferRelativeResize="0"/>
          <p:nvPr/>
        </p:nvPicPr>
        <p:blipFill rotWithShape="1">
          <a:blip r:embed="rId2">
            <a:alphaModFix/>
          </a:blip>
          <a:srcRect/>
          <a:stretch/>
        </p:blipFill>
        <p:spPr>
          <a:xfrm>
            <a:off x="2824223" y="24860"/>
            <a:ext cx="6817488" cy="5970191"/>
          </a:xfrm>
          <a:prstGeom prst="rect">
            <a:avLst/>
          </a:prstGeom>
          <a:noFill/>
          <a:ln>
            <a:noFill/>
          </a:ln>
        </p:spPr>
      </p:pic>
      <p:sp>
        <p:nvSpPr>
          <p:cNvPr id="66" name="Google Shape;66;p33"/>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67" name="Google Shape;67;p33"/>
          <p:cNvPicPr preferRelativeResize="0"/>
          <p:nvPr/>
        </p:nvPicPr>
        <p:blipFill rotWithShape="1">
          <a:blip r:embed="rId3">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7" name="Google Shape;87;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06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0"/>
          <p:cNvSpPr>
            <a:spLocks noGrp="1"/>
          </p:cNvSpPr>
          <p:nvPr>
            <p:ph type="pic" idx="2"/>
          </p:nvPr>
        </p:nvSpPr>
        <p:spPr>
          <a:xfrm>
            <a:off x="5183188" y="987425"/>
            <a:ext cx="6172200" cy="4873625"/>
          </a:xfrm>
          <a:prstGeom prst="rect">
            <a:avLst/>
          </a:prstGeom>
          <a:noFill/>
          <a:ln>
            <a:noFill/>
          </a:ln>
        </p:spPr>
      </p:sp>
      <p:sp>
        <p:nvSpPr>
          <p:cNvPr id="91" name="Google Shape;91;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HO_Session">
  <p:cSld name="WHO_Session">
    <p:spTree>
      <p:nvGrpSpPr>
        <p:cNvPr id="1" name="Shape 19"/>
        <p:cNvGrpSpPr/>
        <p:nvPr/>
      </p:nvGrpSpPr>
      <p:grpSpPr>
        <a:xfrm>
          <a:off x="0" y="0"/>
          <a:ext cx="0" cy="0"/>
          <a:chOff x="0" y="0"/>
          <a:chExt cx="0" cy="0"/>
        </a:xfrm>
      </p:grpSpPr>
      <p:sp>
        <p:nvSpPr>
          <p:cNvPr id="20" name="Google Shape;20;p24"/>
          <p:cNvSpPr/>
          <p:nvPr/>
        </p:nvSpPr>
        <p:spPr>
          <a:xfrm>
            <a:off x="0" y="0"/>
            <a:ext cx="12192000" cy="601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24"/>
          <p:cNvSpPr txBox="1">
            <a:spLocks noGrp="1"/>
          </p:cNvSpPr>
          <p:nvPr>
            <p:ph type="body" idx="1"/>
          </p:nvPr>
        </p:nvSpPr>
        <p:spPr>
          <a:xfrm>
            <a:off x="7382933" y="2782383"/>
            <a:ext cx="3780000" cy="241615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p:nvPr/>
        </p:nvSpPr>
        <p:spPr>
          <a:xfrm>
            <a:off x="8480933" y="1918364"/>
            <a:ext cx="1584000" cy="36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24"/>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2200"/>
              <a:buNone/>
              <a:defRPr sz="22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p:nvPr/>
        </p:nvSpPr>
        <p:spPr>
          <a:xfrm>
            <a:off x="10064933" y="-2204865"/>
            <a:ext cx="1500212" cy="1500212"/>
          </a:xfrm>
          <a:prstGeom prst="ellipse">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4"/>
          <p:cNvSpPr>
            <a:spLocks noGrp="1"/>
          </p:cNvSpPr>
          <p:nvPr>
            <p:ph type="pic" idx="3"/>
          </p:nvPr>
        </p:nvSpPr>
        <p:spPr>
          <a:xfrm>
            <a:off x="0" y="0"/>
            <a:ext cx="6696000" cy="6012000"/>
          </a:xfrm>
          <a:prstGeom prst="rect">
            <a:avLst/>
          </a:prstGeom>
          <a:noFill/>
          <a:ln>
            <a:noFill/>
          </a:ln>
        </p:spPr>
      </p:sp>
      <p:pic>
        <p:nvPicPr>
          <p:cNvPr id="26" name="Google Shape;26;p24"/>
          <p:cNvPicPr preferRelativeResize="0"/>
          <p:nvPr/>
        </p:nvPicPr>
        <p:blipFill rotWithShape="1">
          <a:blip r:embed="rId2">
            <a:alphaModFix/>
          </a:blip>
          <a:srcRect/>
          <a:stretch/>
        </p:blipFill>
        <p:spPr>
          <a:xfrm>
            <a:off x="10064933" y="4715909"/>
            <a:ext cx="1440000" cy="144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4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5" name="Google Shape;105;p4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Noto Sans Symbols"/>
              <a:buChar char="■"/>
              <a:defRPr sz="1867"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HO_Session objective">
  <p:cSld name="WHO_Session objective">
    <p:spTree>
      <p:nvGrpSpPr>
        <p:cNvPr id="1" name="Shape 27"/>
        <p:cNvGrpSpPr/>
        <p:nvPr/>
      </p:nvGrpSpPr>
      <p:grpSpPr>
        <a:xfrm>
          <a:off x="0" y="0"/>
          <a:ext cx="0" cy="0"/>
          <a:chOff x="0" y="0"/>
          <a:chExt cx="0" cy="0"/>
        </a:xfrm>
      </p:grpSpPr>
      <p:sp>
        <p:nvSpPr>
          <p:cNvPr id="28" name="Google Shape;28;p25"/>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 name="Google Shape;29;p25"/>
          <p:cNvGrpSpPr/>
          <p:nvPr/>
        </p:nvGrpSpPr>
        <p:grpSpPr>
          <a:xfrm>
            <a:off x="3564225" y="432000"/>
            <a:ext cx="4500000" cy="720000"/>
            <a:chOff x="3564226" y="288000"/>
            <a:chExt cx="4410541" cy="720000"/>
          </a:xfrm>
        </p:grpSpPr>
        <p:sp>
          <p:nvSpPr>
            <p:cNvPr id="30" name="Google Shape;30;p25"/>
            <p:cNvSpPr/>
            <p:nvPr/>
          </p:nvSpPr>
          <p:spPr>
            <a:xfrm>
              <a:off x="3926541" y="288000"/>
              <a:ext cx="4048226" cy="72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31" name="Google Shape;31;p25"/>
            <p:cNvPicPr preferRelativeResize="0"/>
            <p:nvPr/>
          </p:nvPicPr>
          <p:blipFill rotWithShape="1">
            <a:blip r:embed="rId2">
              <a:alphaModFix/>
            </a:blip>
            <a:srcRect/>
            <a:stretch/>
          </p:blipFill>
          <p:spPr>
            <a:xfrm>
              <a:off x="3564226" y="288000"/>
              <a:ext cx="720000" cy="720000"/>
            </a:xfrm>
            <a:prstGeom prst="rect">
              <a:avLst/>
            </a:prstGeom>
            <a:noFill/>
            <a:ln>
              <a:noFill/>
            </a:ln>
          </p:spPr>
        </p:pic>
      </p:grpSp>
      <p:sp>
        <p:nvSpPr>
          <p:cNvPr id="32" name="Google Shape;32;p25"/>
          <p:cNvSpPr txBox="1">
            <a:spLocks noGrp="1"/>
          </p:cNvSpPr>
          <p:nvPr>
            <p:ph type="title"/>
          </p:nvPr>
        </p:nvSpPr>
        <p:spPr>
          <a:xfrm>
            <a:off x="557642" y="1408543"/>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pic>
        <p:nvPicPr>
          <p:cNvPr id="33" name="Google Shape;33;p25"/>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HO_Blue background and title">
  <p:cSld name="1_WHO_Blue background and title">
    <p:spTree>
      <p:nvGrpSpPr>
        <p:cNvPr id="1" name="Shape 34"/>
        <p:cNvGrpSpPr/>
        <p:nvPr/>
      </p:nvGrpSpPr>
      <p:grpSpPr>
        <a:xfrm>
          <a:off x="0" y="0"/>
          <a:ext cx="0" cy="0"/>
          <a:chOff x="0" y="0"/>
          <a:chExt cx="0" cy="0"/>
        </a:xfrm>
      </p:grpSpPr>
      <p:sp>
        <p:nvSpPr>
          <p:cNvPr id="35" name="Google Shape;35;p26"/>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26"/>
          <p:cNvPicPr preferRelativeResize="0"/>
          <p:nvPr/>
        </p:nvPicPr>
        <p:blipFill rotWithShape="1">
          <a:blip r:embed="rId2">
            <a:alphaModFix amt="50000"/>
          </a:blip>
          <a:srcRect t="18823" b="18824"/>
          <a:stretch/>
        </p:blipFill>
        <p:spPr>
          <a:xfrm>
            <a:off x="2317750" y="1260000"/>
            <a:ext cx="7556500" cy="4711629"/>
          </a:xfrm>
          <a:prstGeom prst="rect">
            <a:avLst/>
          </a:prstGeom>
          <a:noFill/>
          <a:ln>
            <a:noFill/>
          </a:ln>
        </p:spPr>
      </p:pic>
      <p:sp>
        <p:nvSpPr>
          <p:cNvPr id="37" name="Google Shape;37;p26"/>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HO_Headline &amp; hands">
  <p:cSld name="WHO_Headline &amp; hands">
    <p:spTree>
      <p:nvGrpSpPr>
        <p:cNvPr id="1" name="Shape 38"/>
        <p:cNvGrpSpPr/>
        <p:nvPr/>
      </p:nvGrpSpPr>
      <p:grpSpPr>
        <a:xfrm>
          <a:off x="0" y="0"/>
          <a:ext cx="0" cy="0"/>
          <a:chOff x="0" y="0"/>
          <a:chExt cx="0" cy="0"/>
        </a:xfrm>
      </p:grpSpPr>
      <p:pic>
        <p:nvPicPr>
          <p:cNvPr id="39" name="Google Shape;39;p27" descr="A close-up of two hands  Description automatically generated"/>
          <p:cNvPicPr preferRelativeResize="0"/>
          <p:nvPr/>
        </p:nvPicPr>
        <p:blipFill rotWithShape="1">
          <a:blip r:embed="rId2">
            <a:alphaModFix amt="5000"/>
          </a:blip>
          <a:srcRect l="-1" r="-1"/>
          <a:stretch/>
        </p:blipFill>
        <p:spPr>
          <a:xfrm>
            <a:off x="2317750" y="1260000"/>
            <a:ext cx="7556500" cy="4711700"/>
          </a:xfrm>
          <a:prstGeom prst="rect">
            <a:avLst/>
          </a:prstGeom>
          <a:noFill/>
          <a:ln>
            <a:noFill/>
          </a:ln>
        </p:spPr>
      </p:pic>
      <p:sp>
        <p:nvSpPr>
          <p:cNvPr id="40" name="Google Shape;40;p27"/>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41" name="Google Shape;41;p27"/>
          <p:cNvCxnSpPr/>
          <p:nvPr/>
        </p:nvCxnSpPr>
        <p:spPr>
          <a:xfrm>
            <a:off x="0" y="6012000"/>
            <a:ext cx="12192000" cy="0"/>
          </a:xfrm>
          <a:prstGeom prst="straightConnector1">
            <a:avLst/>
          </a:prstGeom>
          <a:noFill/>
          <a:ln w="19050" cap="flat" cmpd="sng">
            <a:solidFill>
              <a:srgbClr val="EBF1FA"/>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WHO_Exercise">
  <p:cSld name="1_WHO_Exercise">
    <p:spTree>
      <p:nvGrpSpPr>
        <p:cNvPr id="1" name="Shape 42"/>
        <p:cNvGrpSpPr/>
        <p:nvPr/>
      </p:nvGrpSpPr>
      <p:grpSpPr>
        <a:xfrm>
          <a:off x="0" y="0"/>
          <a:ext cx="0" cy="0"/>
          <a:chOff x="0" y="0"/>
          <a:chExt cx="0" cy="0"/>
        </a:xfrm>
      </p:grpSpPr>
      <p:sp>
        <p:nvSpPr>
          <p:cNvPr id="43" name="Google Shape;43;p28"/>
          <p:cNvSpPr/>
          <p:nvPr/>
        </p:nvSpPr>
        <p:spPr>
          <a:xfrm>
            <a:off x="0" y="0"/>
            <a:ext cx="12192000" cy="6003407"/>
          </a:xfrm>
          <a:prstGeom prst="rect">
            <a:avLst/>
          </a:prstGeom>
          <a:solidFill>
            <a:srgbClr val="EBF1F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4" name="Google Shape;44;p28"/>
          <p:cNvGrpSpPr/>
          <p:nvPr/>
        </p:nvGrpSpPr>
        <p:grpSpPr>
          <a:xfrm>
            <a:off x="4046364" y="432000"/>
            <a:ext cx="3379274" cy="720000"/>
            <a:chOff x="3564226" y="288000"/>
            <a:chExt cx="3379274" cy="720000"/>
          </a:xfrm>
        </p:grpSpPr>
        <p:sp>
          <p:nvSpPr>
            <p:cNvPr id="45" name="Google Shape;45;p28"/>
            <p:cNvSpPr/>
            <p:nvPr/>
          </p:nvSpPr>
          <p:spPr>
            <a:xfrm>
              <a:off x="3926541" y="288000"/>
              <a:ext cx="3016959" cy="72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pic>
          <p:nvPicPr>
            <p:cNvPr id="46" name="Google Shape;46;p28"/>
            <p:cNvPicPr preferRelativeResize="0"/>
            <p:nvPr/>
          </p:nvPicPr>
          <p:blipFill rotWithShape="1">
            <a:blip r:embed="rId2">
              <a:alphaModFix/>
            </a:blip>
            <a:srcRect/>
            <a:stretch/>
          </p:blipFill>
          <p:spPr>
            <a:xfrm>
              <a:off x="3564226" y="288000"/>
              <a:ext cx="720000" cy="720000"/>
            </a:xfrm>
            <a:prstGeom prst="rect">
              <a:avLst/>
            </a:prstGeom>
            <a:noFill/>
            <a:ln>
              <a:noFill/>
            </a:ln>
          </p:spPr>
        </p:pic>
      </p:grpSp>
      <p:pic>
        <p:nvPicPr>
          <p:cNvPr id="47" name="Google Shape;47;p28"/>
          <p:cNvPicPr preferRelativeResize="0"/>
          <p:nvPr/>
        </p:nvPicPr>
        <p:blipFill rotWithShape="1">
          <a:blip r:embed="rId3">
            <a:alphaModFix amt="50000"/>
          </a:blip>
          <a:srcRect t="18823" b="18824"/>
          <a:stretch/>
        </p:blipFill>
        <p:spPr>
          <a:xfrm>
            <a:off x="2317750" y="1260000"/>
            <a:ext cx="7556500" cy="4711629"/>
          </a:xfrm>
          <a:prstGeom prst="rect">
            <a:avLst/>
          </a:prstGeom>
          <a:noFill/>
          <a:ln>
            <a:noFill/>
          </a:ln>
        </p:spPr>
      </p:pic>
      <p:sp>
        <p:nvSpPr>
          <p:cNvPr id="48" name="Google Shape;48;p28"/>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49" name="Google Shape;49;p28"/>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Clr>
                <a:schemeClr val="lt1"/>
              </a:buClr>
              <a:buSzPts val="3400"/>
              <a:buFont typeface="Calibri"/>
              <a:buNone/>
              <a:defRPr sz="3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cSld name="WHO_Title ">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415600" y="288000"/>
            <a:ext cx="11360800" cy="72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WHO_light blue-that's a wrap">
  <p:cSld name="1_WHO_light blue-that's a wrap">
    <p:spTree>
      <p:nvGrpSpPr>
        <p:cNvPr id="1" name="Shape 52"/>
        <p:cNvGrpSpPr/>
        <p:nvPr/>
      </p:nvGrpSpPr>
      <p:grpSpPr>
        <a:xfrm>
          <a:off x="0" y="0"/>
          <a:ext cx="0" cy="0"/>
          <a:chOff x="0" y="0"/>
          <a:chExt cx="0" cy="0"/>
        </a:xfrm>
      </p:grpSpPr>
      <p:sp>
        <p:nvSpPr>
          <p:cNvPr id="53" name="Google Shape;53;p30"/>
          <p:cNvSpPr/>
          <p:nvPr/>
        </p:nvSpPr>
        <p:spPr>
          <a:xfrm>
            <a:off x="-2" y="0"/>
            <a:ext cx="12192002" cy="6012000"/>
          </a:xfrm>
          <a:prstGeom prst="rect">
            <a:avLst/>
          </a:prstGeom>
          <a:solidFill>
            <a:srgbClr val="D5E3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30"/>
          <p:cNvPicPr preferRelativeResize="0"/>
          <p:nvPr/>
        </p:nvPicPr>
        <p:blipFill rotWithShape="1">
          <a:blip r:embed="rId2">
            <a:alphaModFix amt="50000"/>
          </a:blip>
          <a:srcRect/>
          <a:stretch/>
        </p:blipFill>
        <p:spPr>
          <a:xfrm>
            <a:off x="2824223" y="24860"/>
            <a:ext cx="6817488" cy="59701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p:nvPr/>
        </p:nvSpPr>
        <p:spPr>
          <a:xfrm>
            <a:off x="11618199" y="6353778"/>
            <a:ext cx="494967" cy="299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b="0" i="0" u="none" strike="noStrike" cap="none">
                <a:solidFill>
                  <a:schemeClr val="dk1"/>
                </a:solidFill>
                <a:latin typeface="Arial"/>
                <a:ea typeface="Arial"/>
                <a:cs typeface="Arial"/>
                <a:sym typeface="Arial"/>
              </a:rPr>
              <a:t> </a:t>
            </a:r>
            <a:endParaRPr/>
          </a:p>
        </p:txBody>
      </p:sp>
      <p:pic>
        <p:nvPicPr>
          <p:cNvPr id="15" name="Google Shape;15;p22"/>
          <p:cNvPicPr preferRelativeResize="0"/>
          <p:nvPr/>
        </p:nvPicPr>
        <p:blipFill rotWithShape="1">
          <a:blip r:embed="rId22">
            <a:alphaModFix/>
          </a:blip>
          <a:srcRect/>
          <a:stretch/>
        </p:blipFill>
        <p:spPr>
          <a:xfrm>
            <a:off x="176232" y="6241316"/>
            <a:ext cx="957553" cy="4118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43"/>
          <p:cNvSpPr txBox="1"/>
          <p:nvPr/>
        </p:nvSpPr>
        <p:spPr>
          <a:xfrm>
            <a:off x="11618199" y="6353778"/>
            <a:ext cx="494967" cy="36512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a:solidFill>
                  <a:schemeClr val="dk1"/>
                </a:solidFill>
                <a:latin typeface="Arial"/>
                <a:ea typeface="Arial"/>
                <a:cs typeface="Arial"/>
                <a:sym typeface="Arial"/>
              </a:rPr>
              <a:t> </a:t>
            </a:r>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rescue.app.box.com/s/r5w6pfxzqdvgyg87lroagisa5i5sio03/file/1121630865687"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iris.who.int/handle/10665/136101"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p:nvPr/>
        </p:nvSpPr>
        <p:spPr>
          <a:xfrm>
            <a:off x="6096000" y="0"/>
            <a:ext cx="6096000" cy="5459526"/>
          </a:xfrm>
          <a:prstGeom prst="rect">
            <a:avLst/>
          </a:prstGeom>
          <a:solidFill>
            <a:srgbClr val="EDED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
          <p:cNvSpPr/>
          <p:nvPr/>
        </p:nvSpPr>
        <p:spPr>
          <a:xfrm>
            <a:off x="6096000" y="4470750"/>
            <a:ext cx="6096000" cy="108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6719274" y="1736229"/>
            <a:ext cx="5138578" cy="26622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000" b="1" i="0" u="none" strike="noStrike" cap="none">
                <a:solidFill>
                  <a:schemeClr val="accent1"/>
                </a:solidFill>
                <a:latin typeface="Calibri"/>
                <a:ea typeface="Calibri"/>
                <a:cs typeface="Calibri"/>
                <a:sym typeface="Calibri"/>
              </a:rPr>
              <a:t>Manejo clínico de las personas sobrevivientes de violación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y de violencia de pareja </a:t>
            </a:r>
            <a:br>
              <a:rPr lang="es-CO" sz="3000" b="1" i="0" u="none" strike="noStrike" cap="none">
                <a:solidFill>
                  <a:schemeClr val="accent1"/>
                </a:solidFill>
                <a:latin typeface="Calibri"/>
                <a:ea typeface="Calibri"/>
                <a:cs typeface="Calibri"/>
                <a:sym typeface="Calibri"/>
              </a:rPr>
            </a:br>
            <a:r>
              <a:rPr lang="es-CO" sz="3000" b="1" i="0" u="none" strike="noStrike" cap="none">
                <a:solidFill>
                  <a:schemeClr val="accent1"/>
                </a:solidFill>
                <a:latin typeface="Calibri"/>
                <a:ea typeface="Calibri"/>
                <a:cs typeface="Calibri"/>
                <a:sym typeface="Calibri"/>
              </a:rPr>
              <a:t>en situaciones de emergencia </a:t>
            </a:r>
            <a:endParaRPr/>
          </a:p>
          <a:p>
            <a:pPr marL="0" marR="0" lvl="0" indent="0" algn="l" rtl="0">
              <a:spcBef>
                <a:spcPts val="600"/>
              </a:spcBef>
              <a:spcAft>
                <a:spcPts val="0"/>
              </a:spcAft>
              <a:buNone/>
            </a:pPr>
            <a:r>
              <a:rPr lang="es-CO" sz="2100" b="0" i="0" u="none" strike="noStrike" cap="none">
                <a:solidFill>
                  <a:schemeClr val="accent2"/>
                </a:solidFill>
                <a:latin typeface="Calibri"/>
                <a:ea typeface="Calibri"/>
                <a:cs typeface="Calibri"/>
                <a:sym typeface="Calibri"/>
              </a:rPr>
              <a:t>Programa de capacitación para los prestadores de servicios de salud</a:t>
            </a:r>
            <a:endParaRPr/>
          </a:p>
        </p:txBody>
      </p:sp>
      <p:sp>
        <p:nvSpPr>
          <p:cNvPr id="115" name="Google Shape;115;p1"/>
          <p:cNvSpPr/>
          <p:nvPr/>
        </p:nvSpPr>
        <p:spPr>
          <a:xfrm>
            <a:off x="0" y="0"/>
            <a:ext cx="6096000" cy="6858000"/>
          </a:xfrm>
          <a:prstGeom prst="rect">
            <a:avLst/>
          </a:prstGeom>
          <a:solidFill>
            <a:schemeClr val="accent1"/>
          </a:solidFill>
          <a:ln w="19050" cap="flat" cmpd="sng">
            <a:solidFill>
              <a:srgbClr val="0017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6" name="Google Shape;116;p1" descr="A black and white world map  Description automatically generated"/>
          <p:cNvPicPr preferRelativeResize="0"/>
          <p:nvPr/>
        </p:nvPicPr>
        <p:blipFill rotWithShape="1">
          <a:blip r:embed="rId3">
            <a:alphaModFix/>
          </a:blip>
          <a:srcRect/>
          <a:stretch/>
        </p:blipFill>
        <p:spPr>
          <a:xfrm>
            <a:off x="0" y="950451"/>
            <a:ext cx="6120000" cy="4790448"/>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5516640" y="481433"/>
            <a:ext cx="1152000" cy="1152000"/>
          </a:xfrm>
          <a:prstGeom prst="rect">
            <a:avLst/>
          </a:prstGeom>
          <a:noFill/>
          <a:ln>
            <a:noFill/>
          </a:ln>
        </p:spPr>
      </p:pic>
      <p:grpSp>
        <p:nvGrpSpPr>
          <p:cNvPr id="118" name="Google Shape;118;p1"/>
          <p:cNvGrpSpPr/>
          <p:nvPr/>
        </p:nvGrpSpPr>
        <p:grpSpPr>
          <a:xfrm>
            <a:off x="6766398" y="6018223"/>
            <a:ext cx="983226" cy="415055"/>
            <a:chOff x="5121785" y="6180774"/>
            <a:chExt cx="1116156" cy="471170"/>
          </a:xfrm>
        </p:grpSpPr>
        <p:grpSp>
          <p:nvGrpSpPr>
            <p:cNvPr id="119" name="Google Shape;119;p1"/>
            <p:cNvGrpSpPr/>
            <p:nvPr/>
          </p:nvGrpSpPr>
          <p:grpSpPr>
            <a:xfrm>
              <a:off x="5665974" y="6311584"/>
              <a:ext cx="571967" cy="213640"/>
              <a:chOff x="-6" y="0"/>
              <a:chExt cx="571967" cy="214271"/>
            </a:xfrm>
          </p:grpSpPr>
          <p:sp>
            <p:nvSpPr>
              <p:cNvPr id="120" name="Google Shape;120;p1"/>
              <p:cNvSpPr/>
              <p:nvPr/>
            </p:nvSpPr>
            <p:spPr>
              <a:xfrm>
                <a:off x="502111" y="123249"/>
                <a:ext cx="69850" cy="89535"/>
              </a:xfrm>
              <a:custGeom>
                <a:avLst/>
                <a:gdLst/>
                <a:ahLst/>
                <a:cxnLst/>
                <a:rect l="l" t="t" r="r" b="b"/>
                <a:pathLst>
                  <a:path w="69850" h="89535" extrusionOk="0">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extrusionOk="0">
                    <a:moveTo>
                      <a:pt x="50963" y="59156"/>
                    </a:moveTo>
                    <a:lnTo>
                      <a:pt x="31114" y="59156"/>
                    </a:lnTo>
                    <a:lnTo>
                      <a:pt x="49618" y="88950"/>
                    </a:lnTo>
                    <a:lnTo>
                      <a:pt x="69227" y="88950"/>
                    </a:lnTo>
                    <a:lnTo>
                      <a:pt x="55702" y="66840"/>
                    </a:lnTo>
                    <a:lnTo>
                      <a:pt x="50963" y="59156"/>
                    </a:lnTo>
                    <a:close/>
                  </a:path>
                  <a:path w="69850" h="89535" extrusionOk="0">
                    <a:moveTo>
                      <a:pt x="24803" y="42367"/>
                    </a:moveTo>
                    <a:lnTo>
                      <a:pt x="17525" y="42811"/>
                    </a:lnTo>
                    <a:lnTo>
                      <a:pt x="63176" y="42811"/>
                    </a:lnTo>
                    <a:lnTo>
                      <a:pt x="63253" y="42519"/>
                    </a:lnTo>
                    <a:lnTo>
                      <a:pt x="31623" y="42519"/>
                    </a:lnTo>
                    <a:lnTo>
                      <a:pt x="24803" y="42367"/>
                    </a:lnTo>
                    <a:close/>
                  </a:path>
                  <a:path w="69850" h="89535" extrusionOk="0">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Google Shape;121;p1"/>
              <p:cNvSpPr/>
              <p:nvPr/>
            </p:nvSpPr>
            <p:spPr>
              <a:xfrm>
                <a:off x="417433" y="59"/>
                <a:ext cx="73025" cy="87630"/>
              </a:xfrm>
              <a:custGeom>
                <a:avLst/>
                <a:gdLst/>
                <a:ahLst/>
                <a:cxnLst/>
                <a:rect l="l" t="t" r="r" b="b"/>
                <a:pathLst>
                  <a:path w="73025" h="87630" extrusionOk="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2" name="Google Shape;122;p1"/>
              <p:cNvSpPr/>
              <p:nvPr/>
            </p:nvSpPr>
            <p:spPr>
              <a:xfrm>
                <a:off x="419887" y="124131"/>
                <a:ext cx="62865" cy="88265"/>
              </a:xfrm>
              <a:custGeom>
                <a:avLst/>
                <a:gdLst/>
                <a:ahLst/>
                <a:cxnLst/>
                <a:rect l="l" t="t" r="r" b="b"/>
                <a:pathLst>
                  <a:path w="62865" h="88265" extrusionOk="0">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23" name="Google Shape;123;p1"/>
              <p:cNvPicPr preferRelativeResize="0"/>
              <p:nvPr/>
            </p:nvPicPr>
            <p:blipFill rotWithShape="1">
              <a:blip r:embed="rId5">
                <a:alphaModFix/>
              </a:blip>
              <a:srcRect/>
              <a:stretch/>
            </p:blipFill>
            <p:spPr>
              <a:xfrm>
                <a:off x="5714" y="153"/>
                <a:ext cx="73025" cy="87388"/>
              </a:xfrm>
              <a:prstGeom prst="rect">
                <a:avLst/>
              </a:prstGeom>
              <a:noFill/>
              <a:ln>
                <a:noFill/>
              </a:ln>
            </p:spPr>
          </p:pic>
          <p:sp>
            <p:nvSpPr>
              <p:cNvPr id="124" name="Google Shape;124;p1"/>
              <p:cNvSpPr/>
              <p:nvPr/>
            </p:nvSpPr>
            <p:spPr>
              <a:xfrm>
                <a:off x="100006" y="60"/>
                <a:ext cx="169545" cy="88265"/>
              </a:xfrm>
              <a:custGeom>
                <a:avLst/>
                <a:gdLst/>
                <a:ahLst/>
                <a:cxnLst/>
                <a:rect l="l" t="t" r="r" b="b"/>
                <a:pathLst>
                  <a:path w="169545" h="88265" extrusionOk="0">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extrusionOk="0">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1"/>
              <p:cNvSpPr/>
              <p:nvPr/>
            </p:nvSpPr>
            <p:spPr>
              <a:xfrm>
                <a:off x="-6" y="122196"/>
                <a:ext cx="407670" cy="92075"/>
              </a:xfrm>
              <a:custGeom>
                <a:avLst/>
                <a:gdLst/>
                <a:ahLst/>
                <a:cxnLst/>
                <a:rect l="l" t="t" r="r" b="b"/>
                <a:pathLst>
                  <a:path w="407670" h="92075" extrusionOk="0">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extrusionOk="0">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extrusionOk="0">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extrusionOk="0">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 name="Google Shape;126;p1"/>
              <p:cNvSpPr/>
              <p:nvPr/>
            </p:nvSpPr>
            <p:spPr>
              <a:xfrm>
                <a:off x="332740" y="267"/>
                <a:ext cx="72390" cy="88265"/>
              </a:xfrm>
              <a:custGeom>
                <a:avLst/>
                <a:gdLst/>
                <a:ahLst/>
                <a:cxnLst/>
                <a:rect l="l" t="t" r="r" b="b"/>
                <a:pathLst>
                  <a:path w="72390" h="88265" extrusionOk="0">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1"/>
              <p:cNvSpPr/>
              <p:nvPr/>
            </p:nvSpPr>
            <p:spPr>
              <a:xfrm>
                <a:off x="99923" y="124103"/>
                <a:ext cx="60960" cy="88265"/>
              </a:xfrm>
              <a:custGeom>
                <a:avLst/>
                <a:gdLst/>
                <a:ahLst/>
                <a:cxnLst/>
                <a:rect l="l" t="t" r="r" b="b"/>
                <a:pathLst>
                  <a:path w="60960" h="88265" extrusionOk="0">
                    <a:moveTo>
                      <a:pt x="17551" y="0"/>
                    </a:moveTo>
                    <a:lnTo>
                      <a:pt x="0" y="0"/>
                    </a:lnTo>
                    <a:lnTo>
                      <a:pt x="0" y="87998"/>
                    </a:lnTo>
                    <a:lnTo>
                      <a:pt x="60718" y="87998"/>
                    </a:lnTo>
                    <a:lnTo>
                      <a:pt x="60718" y="71424"/>
                    </a:lnTo>
                    <a:lnTo>
                      <a:pt x="17551" y="71424"/>
                    </a:lnTo>
                    <a:lnTo>
                      <a:pt x="17551" y="0"/>
                    </a:lnTo>
                    <a:close/>
                  </a:path>
                </a:pathLst>
              </a:custGeom>
              <a:solidFill>
                <a:srgbClr val="0909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 name="Google Shape;128;p1"/>
              <p:cNvSpPr/>
              <p:nvPr/>
            </p:nvSpPr>
            <p:spPr>
              <a:xfrm>
                <a:off x="278163" y="0"/>
                <a:ext cx="60960" cy="87630"/>
              </a:xfrm>
              <a:custGeom>
                <a:avLst/>
                <a:gdLst/>
                <a:ahLst/>
                <a:cxnLst/>
                <a:rect l="l" t="t" r="r" b="b"/>
                <a:pathLst>
                  <a:path w="60960" h="87630" extrusionOk="0">
                    <a:moveTo>
                      <a:pt x="17132" y="0"/>
                    </a:moveTo>
                    <a:lnTo>
                      <a:pt x="0" y="0"/>
                    </a:lnTo>
                    <a:lnTo>
                      <a:pt x="0" y="87553"/>
                    </a:lnTo>
                    <a:lnTo>
                      <a:pt x="60756" y="87553"/>
                    </a:lnTo>
                    <a:lnTo>
                      <a:pt x="60756" y="71424"/>
                    </a:lnTo>
                    <a:lnTo>
                      <a:pt x="17132" y="71424"/>
                    </a:lnTo>
                    <a:lnTo>
                      <a:pt x="17132" y="0"/>
                    </a:lnTo>
                    <a:close/>
                  </a:path>
                </a:pathLst>
              </a:custGeom>
              <a:solidFill>
                <a:srgbClr val="1FA0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 name="Google Shape;129;p1"/>
              <p:cNvSpPr/>
              <p:nvPr/>
            </p:nvSpPr>
            <p:spPr>
              <a:xfrm>
                <a:off x="206584" y="26629"/>
                <a:ext cx="342900" cy="139700"/>
              </a:xfrm>
              <a:custGeom>
                <a:avLst/>
                <a:gdLst/>
                <a:ahLst/>
                <a:cxnLst/>
                <a:rect l="l" t="t" r="r" b="b"/>
                <a:pathLst>
                  <a:path w="342900" h="139700" extrusionOk="0">
                    <a:moveTo>
                      <a:pt x="27825" y="29692"/>
                    </a:moveTo>
                    <a:lnTo>
                      <a:pt x="13881" y="0"/>
                    </a:lnTo>
                    <a:lnTo>
                      <a:pt x="0" y="29692"/>
                    </a:lnTo>
                    <a:lnTo>
                      <a:pt x="27825" y="29692"/>
                    </a:lnTo>
                    <a:close/>
                  </a:path>
                  <a:path w="342900" h="139700" extrusionOk="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30" name="Google Shape;130;p1"/>
            <p:cNvPicPr preferRelativeResize="0"/>
            <p:nvPr/>
          </p:nvPicPr>
          <p:blipFill rotWithShape="1">
            <a:blip r:embed="rId6">
              <a:alphaModFix/>
            </a:blip>
            <a:srcRect/>
            <a:stretch/>
          </p:blipFill>
          <p:spPr>
            <a:xfrm>
              <a:off x="5121785" y="6180774"/>
              <a:ext cx="470535" cy="471170"/>
            </a:xfrm>
            <a:prstGeom prst="rect">
              <a:avLst/>
            </a:prstGeom>
            <a:noFill/>
            <a:ln>
              <a:noFill/>
            </a:ln>
          </p:spPr>
        </p:pic>
      </p:grpSp>
      <p:sp>
        <p:nvSpPr>
          <p:cNvPr id="132" name="Google Shape;132;p1"/>
          <p:cNvSpPr/>
          <p:nvPr/>
        </p:nvSpPr>
        <p:spPr>
          <a:xfrm>
            <a:off x="11538449" y="6279542"/>
            <a:ext cx="638805" cy="493398"/>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Title 9">
            <a:extLst>
              <a:ext uri="{FF2B5EF4-FFF2-40B4-BE49-F238E27FC236}">
                <a16:creationId xmlns:a16="http://schemas.microsoft.com/office/drawing/2014/main" id="{8EBE6311-26DE-D19D-20D3-7667AFD32B3D}"/>
              </a:ext>
            </a:extLst>
          </p:cNvPr>
          <p:cNvSpPr>
            <a:spLocks noGrp="1"/>
          </p:cNvSpPr>
          <p:nvPr>
            <p:ph type="ctrTitle"/>
          </p:nvPr>
        </p:nvSpPr>
        <p:spPr>
          <a:xfrm>
            <a:off x="6551720" y="4792635"/>
            <a:ext cx="5306131"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lang="es-CO" noProof="0" dirty="0"/>
              <a:t>Presentación con diapositivas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p:nvPr/>
        </p:nvSpPr>
        <p:spPr>
          <a:xfrm>
            <a:off x="1239865" y="4889029"/>
            <a:ext cx="11344760" cy="1608971"/>
          </a:xfrm>
          <a:prstGeom prst="rect">
            <a:avLst/>
          </a:prstGeom>
          <a:noFill/>
          <a:ln>
            <a:noFill/>
          </a:ln>
        </p:spPr>
        <p:txBody>
          <a:bodyPr spcFirstLastPara="1" wrap="square" lIns="121900" tIns="60925" rIns="121900" bIns="60925" anchor="t" anchorCtr="0">
            <a:noAutofit/>
          </a:bodyPr>
          <a:lstStyle/>
          <a:p>
            <a:pPr marL="0" marR="970256" lvl="0" indent="0" algn="l" rtl="0">
              <a:lnSpc>
                <a:spcPct val="113000"/>
              </a:lnSpc>
              <a:spcBef>
                <a:spcPts val="0"/>
              </a:spcBef>
              <a:spcAft>
                <a:spcPts val="0"/>
              </a:spcAft>
              <a:buNone/>
            </a:pPr>
            <a:endParaRPr sz="2133">
              <a:solidFill>
                <a:srgbClr val="000000"/>
              </a:solidFill>
              <a:latin typeface="Arial"/>
              <a:ea typeface="Arial"/>
              <a:cs typeface="Arial"/>
              <a:sym typeface="Arial"/>
            </a:endParaRPr>
          </a:p>
        </p:txBody>
      </p:sp>
      <p:sp>
        <p:nvSpPr>
          <p:cNvPr id="220" name="Google Shape;220;p10"/>
          <p:cNvSpPr txBox="1"/>
          <p:nvPr/>
        </p:nvSpPr>
        <p:spPr>
          <a:xfrm>
            <a:off x="376532" y="1166191"/>
            <a:ext cx="11438935" cy="4671802"/>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000">
                <a:solidFill>
                  <a:srgbClr val="00B0F0"/>
                </a:solidFill>
                <a:latin typeface="Arial"/>
                <a:ea typeface="Arial"/>
                <a:cs typeface="Arial"/>
                <a:sym typeface="Arial"/>
              </a:rPr>
              <a:t>Escenario 1</a:t>
            </a:r>
            <a:endParaRPr sz="2000">
              <a:solidFill>
                <a:srgbClr val="00B0F0"/>
              </a:solidFill>
              <a:latin typeface="Arial"/>
              <a:ea typeface="Arial"/>
              <a:cs typeface="Arial"/>
              <a:sym typeface="Arial"/>
            </a:endParaRPr>
          </a:p>
          <a:p>
            <a:pPr marL="0" marR="0" lvl="0" indent="0" algn="l" rtl="0">
              <a:lnSpc>
                <a:spcPct val="108000"/>
              </a:lnSpc>
              <a:spcBef>
                <a:spcPts val="0"/>
              </a:spcBef>
              <a:spcAft>
                <a:spcPts val="0"/>
              </a:spcAft>
              <a:buNone/>
            </a:pPr>
            <a:r>
              <a:rPr lang="es-CO" sz="1500">
                <a:solidFill>
                  <a:srgbClr val="000000"/>
                </a:solidFill>
                <a:latin typeface="Arial"/>
                <a:ea typeface="Arial"/>
                <a:cs typeface="Arial"/>
                <a:sym typeface="Arial"/>
              </a:rPr>
              <a:t>Fatima es enfermera de salud materna, neonatal e infantil y trabaja en el hospital de distrito de Anywhere Town (Nationville). En Nationville existe la obligación de denunciar cualquier caso en el que se sospeche que ha habido violencia sexual contra una persona menor de 16 años. Fatima ha recibido capacitación en respuesta de primera línea a la violencia de género. Su trabajo habitual se centra en los servicios de planificación familiar y salud reproductiva, lo que incluye suministrar anticonceptivos de acción prolongada, y prestar atención posterior al aborto y asistencia prenatal y puerperal. En su hospital no hay especialistas en violencia de género. Hay un centro de atención integral en el hospital nacional, a 3 horas. Actualmente, hay una alerta de viaje para la carretera entre Anywhere Town y la capital, ya que dicha vía ha sido tomada por unas milicias que han impuesto un bloqueo.  </a:t>
            </a:r>
            <a:endParaRPr sz="1500">
              <a:solidFill>
                <a:schemeClr val="dk1"/>
              </a:solidFill>
              <a:latin typeface="Arial"/>
              <a:ea typeface="Arial"/>
              <a:cs typeface="Arial"/>
              <a:sym typeface="Arial"/>
            </a:endParaRPr>
          </a:p>
          <a:p>
            <a:pPr marL="0" marR="0" lvl="0" indent="0" algn="l" rtl="0">
              <a:lnSpc>
                <a:spcPct val="108000"/>
              </a:lnSpc>
              <a:spcBef>
                <a:spcPts val="1600"/>
              </a:spcBef>
              <a:spcAft>
                <a:spcPts val="1600"/>
              </a:spcAft>
              <a:buNone/>
            </a:pPr>
            <a:r>
              <a:rPr lang="es-CO" sz="1500">
                <a:solidFill>
                  <a:srgbClr val="000000"/>
                </a:solidFill>
                <a:latin typeface="Arial"/>
                <a:ea typeface="Arial"/>
                <a:cs typeface="Arial"/>
                <a:sym typeface="Arial"/>
              </a:rPr>
              <a:t>Fatima llama a su siguiente paciente y entran dos chicas adolescentes. Bernice es una niña de 13 años. La ha traído su hermana mayor (de 17 años), quien la encontró llorando en la casa. Un tío suyo lleva varios meses viviendo con ellas para que estén más protegidas, desde que su padre fue asesinado en una incursión de las milicias, y está abusando sexualmente de Bernice. Empezó por tocamientos, luego la besó y la obligó a ver cómo se masturbaba. La amenazó con hacerle daño si se lo contaba a su madre o a sus hermanas. Hace unas semanas, la violó vaginalmente. Ha pasado noches sin dormir, sufre ansiedad y tiene pesadillas, pero le aterroriza la idea de contarlo porque teme que su tío le haga daño. Anoche, por fin, se lo contó a su hermana, porque le duele la vagina y tiene un flujo amarillo verdoso. Su hermana la llevó al médico a primera hora de la mañana. No le dijo nada a su madre porque el tío es su hermano favorito.  </a:t>
            </a:r>
            <a:endParaRPr sz="1500">
              <a:solidFill>
                <a:schemeClr val="dk1"/>
              </a:solidFill>
              <a:latin typeface="Arial"/>
              <a:ea typeface="Arial"/>
              <a:cs typeface="Arial"/>
              <a:sym typeface="Arial"/>
            </a:endParaRPr>
          </a:p>
        </p:txBody>
      </p:sp>
      <p:sp>
        <p:nvSpPr>
          <p:cNvPr id="221" name="Google Shape;221;p10"/>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s-CO"/>
              <a:t>Ejercicio 9.1</a:t>
            </a:r>
            <a:endParaRPr>
              <a:latin typeface="Calibri"/>
              <a:ea typeface="Calibri"/>
              <a:cs typeface="Calibri"/>
              <a:sym typeface="Calibri"/>
            </a:endParaRPr>
          </a:p>
        </p:txBody>
      </p:sp>
      <p:sp>
        <p:nvSpPr>
          <p:cNvPr id="222" name="Google Shape;222;p1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p:nvPr/>
        </p:nvSpPr>
        <p:spPr>
          <a:xfrm>
            <a:off x="463826" y="1393904"/>
            <a:ext cx="11436626" cy="3857283"/>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400">
                <a:solidFill>
                  <a:srgbClr val="00B0F0"/>
                </a:solidFill>
                <a:latin typeface="Arial"/>
                <a:ea typeface="Arial"/>
                <a:cs typeface="Arial"/>
                <a:sym typeface="Arial"/>
              </a:rPr>
              <a:t>Escenario 2</a:t>
            </a:r>
            <a:endParaRPr sz="2400">
              <a:solidFill>
                <a:srgbClr val="00B0F0"/>
              </a:solidFill>
              <a:latin typeface="Arial"/>
              <a:ea typeface="Arial"/>
              <a:cs typeface="Arial"/>
              <a:sym typeface="Arial"/>
            </a:endParaRPr>
          </a:p>
          <a:p>
            <a:pPr marL="0" marR="0" lvl="0" indent="0" algn="l" rtl="0">
              <a:lnSpc>
                <a:spcPct val="108000"/>
              </a:lnSpc>
              <a:spcBef>
                <a:spcPts val="800"/>
              </a:spcBef>
              <a:spcAft>
                <a:spcPts val="0"/>
              </a:spcAft>
              <a:buNone/>
            </a:pPr>
            <a:r>
              <a:rPr lang="es-CO" sz="1600">
                <a:solidFill>
                  <a:srgbClr val="000000"/>
                </a:solidFill>
                <a:latin typeface="Arial"/>
                <a:ea typeface="Arial"/>
                <a:cs typeface="Arial"/>
                <a:sym typeface="Arial"/>
              </a:rPr>
              <a:t>Princess es médica formada en respuesta a la violencia de género y trabaja habitualmente en el centro de atención integral del hospital de Banda Aceh (Sumatra). Había ido a visitar a su familia al campo por Navidad cuando el tsunami de 2004 devastó la ciudad. Se apresuró a volver para colaborar en las tareas de respuesta. Una semana después del tsunami, Princess trabaja en el hospital, que ha sufrido cuantiosos daños, prestando servicios de medicina general en una sección de las instalaciones de la que se han retirado los escombros. El centro de atención integral quedó completamente destruido y no hay laboratorios forenses en la provincia.  </a:t>
            </a:r>
            <a:endParaRPr sz="1600">
              <a:solidFill>
                <a:schemeClr val="dk1"/>
              </a:solidFill>
              <a:latin typeface="Arial"/>
              <a:ea typeface="Arial"/>
              <a:cs typeface="Arial"/>
              <a:sym typeface="Arial"/>
            </a:endParaRPr>
          </a:p>
          <a:p>
            <a:pPr marL="0" marR="0" lvl="0" indent="0" algn="l" rtl="0">
              <a:lnSpc>
                <a:spcPct val="108000"/>
              </a:lnSpc>
              <a:spcBef>
                <a:spcPts val="800"/>
              </a:spcBef>
              <a:spcAft>
                <a:spcPts val="0"/>
              </a:spcAft>
              <a:buNone/>
            </a:pPr>
            <a:r>
              <a:rPr lang="es-CO" sz="1600">
                <a:solidFill>
                  <a:srgbClr val="000000"/>
                </a:solidFill>
                <a:latin typeface="Arial"/>
                <a:ea typeface="Arial"/>
                <a:cs typeface="Arial"/>
                <a:sym typeface="Arial"/>
              </a:rPr>
              <a:t>Cham es una mujer de 36 años. Ha habido remodelaciones en su casa, unas obras que ya han concluido. Hace cinco días, el último día de las obras, uno de los trabajadores entró en su dormitorio y la obligó a mantener relaciones sexuales con él mientras los niños jugaban afuera. Dos días después, se produjo el tsunami. No ha encontrado a su esposo y cree que murió en la primera ola.</a:t>
            </a:r>
            <a:endParaRPr sz="1600">
              <a:solidFill>
                <a:schemeClr val="dk1"/>
              </a:solidFill>
              <a:latin typeface="Arial"/>
              <a:ea typeface="Arial"/>
              <a:cs typeface="Arial"/>
              <a:sym typeface="Arial"/>
            </a:endParaRPr>
          </a:p>
          <a:p>
            <a:pPr marL="0" marR="0" lvl="0" indent="0" algn="l" rtl="0">
              <a:lnSpc>
                <a:spcPct val="108000"/>
              </a:lnSpc>
              <a:spcBef>
                <a:spcPts val="800"/>
              </a:spcBef>
              <a:spcAft>
                <a:spcPts val="800"/>
              </a:spcAft>
              <a:buNone/>
            </a:pPr>
            <a:r>
              <a:rPr lang="es-CO" sz="1600">
                <a:solidFill>
                  <a:srgbClr val="000000"/>
                </a:solidFill>
                <a:latin typeface="Arial"/>
                <a:ea typeface="Arial"/>
                <a:cs typeface="Arial"/>
                <a:sym typeface="Arial"/>
              </a:rPr>
              <a:t>Hoy ha ido por fin a la clínica porque tiene miedo de haber quedado embarazada o contraído el VIH. No tiene ningún interés en acudir a la policía y solo quiere poder ocuparse de los hijos que han sobrevivido y resolver el problema de dónde van a vivir ahora.  </a:t>
            </a:r>
            <a:endParaRPr sz="1600">
              <a:solidFill>
                <a:schemeClr val="dk1"/>
              </a:solidFill>
              <a:latin typeface="Arial"/>
              <a:ea typeface="Arial"/>
              <a:cs typeface="Arial"/>
              <a:sym typeface="Arial"/>
            </a:endParaRPr>
          </a:p>
        </p:txBody>
      </p:sp>
      <p:sp>
        <p:nvSpPr>
          <p:cNvPr id="228" name="Google Shape;228;p11"/>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s-CO"/>
              <a:t>Ejercicio 9.1</a:t>
            </a:r>
            <a:endParaRPr>
              <a:latin typeface="Calibri"/>
              <a:ea typeface="Calibri"/>
              <a:cs typeface="Calibri"/>
              <a:sym typeface="Calibri"/>
            </a:endParaRPr>
          </a:p>
        </p:txBody>
      </p:sp>
      <p:sp>
        <p:nvSpPr>
          <p:cNvPr id="229" name="Google Shape;229;p11"/>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p:nvPr/>
        </p:nvSpPr>
        <p:spPr>
          <a:xfrm>
            <a:off x="0" y="1"/>
            <a:ext cx="12192000" cy="1484242"/>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Preparación para hacer la anamnesis</a:t>
            </a:r>
            <a:endParaRPr sz="3400" b="1">
              <a:solidFill>
                <a:schemeClr val="accent3"/>
              </a:solidFill>
              <a:latin typeface="Calibri"/>
              <a:ea typeface="Calibri"/>
              <a:cs typeface="Calibri"/>
              <a:sym typeface="Calibri"/>
            </a:endParaRPr>
          </a:p>
        </p:txBody>
      </p:sp>
      <p:sp>
        <p:nvSpPr>
          <p:cNvPr id="235" name="Google Shape;235;p12"/>
          <p:cNvSpPr txBox="1"/>
          <p:nvPr/>
        </p:nvSpPr>
        <p:spPr>
          <a:xfrm>
            <a:off x="1817225" y="1842051"/>
            <a:ext cx="9818184" cy="2771858"/>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200">
                <a:solidFill>
                  <a:srgbClr val="000000"/>
                </a:solidFill>
                <a:latin typeface="Arial"/>
                <a:ea typeface="Arial"/>
                <a:cs typeface="Arial"/>
                <a:sym typeface="Arial"/>
              </a:rPr>
              <a:t>Recuerde aplicar las tres primeras etapas del modelo ANI(MA)</a:t>
            </a:r>
            <a:r>
              <a:rPr lang="es-CO" sz="2200" i="1">
                <a:solidFill>
                  <a:srgbClr val="000000"/>
                </a:solidFill>
                <a:latin typeface="Arial"/>
                <a:ea typeface="Arial"/>
                <a:cs typeface="Arial"/>
                <a:sym typeface="Arial"/>
              </a:rPr>
              <a:t> </a:t>
            </a:r>
            <a:r>
              <a:rPr lang="es-CO" sz="2200">
                <a:solidFill>
                  <a:srgbClr val="000000"/>
                </a:solidFill>
                <a:latin typeface="Arial"/>
                <a:ea typeface="Arial"/>
                <a:cs typeface="Arial"/>
                <a:sym typeface="Arial"/>
              </a:rPr>
              <a:t>pronto y con frecuencia</a:t>
            </a:r>
            <a:endParaRPr sz="2200" i="1">
              <a:solidFill>
                <a:srgbClr val="000000"/>
              </a:solidFill>
              <a:latin typeface="Arial"/>
              <a:ea typeface="Arial"/>
              <a:cs typeface="Arial"/>
              <a:sym typeface="Arial"/>
            </a:endParaRPr>
          </a:p>
          <a:p>
            <a:pPr marL="0" marR="0" lvl="0" indent="0" algn="l" rtl="0">
              <a:lnSpc>
                <a:spcPct val="108000"/>
              </a:lnSpc>
              <a:spcBef>
                <a:spcPts val="1600"/>
              </a:spcBef>
              <a:spcAft>
                <a:spcPts val="0"/>
              </a:spcAft>
              <a:buNone/>
            </a:pPr>
            <a:r>
              <a:rPr lang="es-CO" sz="2200">
                <a:solidFill>
                  <a:srgbClr val="000000"/>
                </a:solidFill>
                <a:latin typeface="Arial"/>
                <a:ea typeface="Arial"/>
                <a:cs typeface="Arial"/>
                <a:sym typeface="Arial"/>
              </a:rPr>
              <a:t>La escucha activa y la atención al lenguaje verbal y corporal son importantes durante todo el reconocimiento</a:t>
            </a:r>
            <a:endParaRPr sz="2200">
              <a:solidFill>
                <a:schemeClr val="dk1"/>
              </a:solidFill>
              <a:latin typeface="Arial"/>
              <a:ea typeface="Arial"/>
              <a:cs typeface="Arial"/>
              <a:sym typeface="Arial"/>
            </a:endParaRPr>
          </a:p>
          <a:p>
            <a:pPr marL="0" marR="0" lvl="0" indent="0" algn="l" rtl="0">
              <a:lnSpc>
                <a:spcPct val="108000"/>
              </a:lnSpc>
              <a:spcBef>
                <a:spcPts val="1600"/>
              </a:spcBef>
              <a:spcAft>
                <a:spcPts val="0"/>
              </a:spcAft>
              <a:buNone/>
            </a:pPr>
            <a:r>
              <a:rPr lang="es-CO" sz="2200">
                <a:solidFill>
                  <a:srgbClr val="000000"/>
                </a:solidFill>
                <a:latin typeface="Arial"/>
                <a:ea typeface="Arial"/>
                <a:cs typeface="Arial"/>
                <a:sym typeface="Arial"/>
              </a:rPr>
              <a:t>Debe haber siempre una segunda persona en la habitación para apoyar a la sobreviviente</a:t>
            </a:r>
            <a:endParaRPr sz="2200">
              <a:solidFill>
                <a:srgbClr val="000000"/>
              </a:solidFill>
              <a:latin typeface="Arial"/>
              <a:ea typeface="Arial"/>
              <a:cs typeface="Arial"/>
              <a:sym typeface="Arial"/>
            </a:endParaRPr>
          </a:p>
          <a:p>
            <a:pPr marL="0" marR="0" lvl="0" indent="0" algn="l" rtl="0">
              <a:lnSpc>
                <a:spcPct val="108000"/>
              </a:lnSpc>
              <a:spcBef>
                <a:spcPts val="1600"/>
              </a:spcBef>
              <a:spcAft>
                <a:spcPts val="1600"/>
              </a:spcAft>
              <a:buNone/>
            </a:pPr>
            <a:r>
              <a:rPr lang="es-CO" sz="2200">
                <a:solidFill>
                  <a:srgbClr val="000000"/>
                </a:solidFill>
                <a:latin typeface="Arial"/>
                <a:ea typeface="Arial"/>
                <a:cs typeface="Arial"/>
                <a:sym typeface="Arial"/>
              </a:rPr>
              <a:t>Procure que nadie que esté fuera de la sala pueda oír ni ver nada</a:t>
            </a:r>
            <a:endParaRPr sz="2200">
              <a:solidFill>
                <a:schemeClr val="dk1"/>
              </a:solidFill>
              <a:latin typeface="Arial"/>
              <a:ea typeface="Arial"/>
              <a:cs typeface="Arial"/>
              <a:sym typeface="Arial"/>
            </a:endParaRPr>
          </a:p>
        </p:txBody>
      </p:sp>
      <p:pic>
        <p:nvPicPr>
          <p:cNvPr id="236" name="Google Shape;236;p12" descr="Checkbox Ticked with solid fill"/>
          <p:cNvPicPr preferRelativeResize="0"/>
          <p:nvPr/>
        </p:nvPicPr>
        <p:blipFill rotWithShape="1">
          <a:blip r:embed="rId3">
            <a:alphaModFix/>
          </a:blip>
          <a:srcRect/>
          <a:stretch/>
        </p:blipFill>
        <p:spPr>
          <a:xfrm>
            <a:off x="1096818" y="1757855"/>
            <a:ext cx="612000" cy="612000"/>
          </a:xfrm>
          <a:prstGeom prst="rect">
            <a:avLst/>
          </a:prstGeom>
          <a:noFill/>
          <a:ln>
            <a:noFill/>
          </a:ln>
        </p:spPr>
      </p:pic>
      <p:pic>
        <p:nvPicPr>
          <p:cNvPr id="237" name="Google Shape;237;p12" descr="Checkbox Ticked with solid fill"/>
          <p:cNvPicPr preferRelativeResize="0"/>
          <p:nvPr/>
        </p:nvPicPr>
        <p:blipFill rotWithShape="1">
          <a:blip r:embed="rId3">
            <a:alphaModFix/>
          </a:blip>
          <a:srcRect/>
          <a:stretch/>
        </p:blipFill>
        <p:spPr>
          <a:xfrm>
            <a:off x="1096818" y="2825608"/>
            <a:ext cx="612000" cy="612000"/>
          </a:xfrm>
          <a:prstGeom prst="rect">
            <a:avLst/>
          </a:prstGeom>
          <a:noFill/>
          <a:ln>
            <a:noFill/>
          </a:ln>
        </p:spPr>
      </p:pic>
      <p:pic>
        <p:nvPicPr>
          <p:cNvPr id="238" name="Google Shape;238;p12" descr="Checkbox Ticked with solid fill"/>
          <p:cNvPicPr preferRelativeResize="0"/>
          <p:nvPr/>
        </p:nvPicPr>
        <p:blipFill rotWithShape="1">
          <a:blip r:embed="rId3">
            <a:alphaModFix/>
          </a:blip>
          <a:srcRect/>
          <a:stretch/>
        </p:blipFill>
        <p:spPr>
          <a:xfrm>
            <a:off x="1096818" y="3704092"/>
            <a:ext cx="612000" cy="612000"/>
          </a:xfrm>
          <a:prstGeom prst="rect">
            <a:avLst/>
          </a:prstGeom>
          <a:noFill/>
          <a:ln>
            <a:noFill/>
          </a:ln>
        </p:spPr>
      </p:pic>
      <p:pic>
        <p:nvPicPr>
          <p:cNvPr id="239" name="Google Shape;239;p12" descr="Checkbox Ticked with solid fill"/>
          <p:cNvPicPr preferRelativeResize="0"/>
          <p:nvPr/>
        </p:nvPicPr>
        <p:blipFill rotWithShape="1">
          <a:blip r:embed="rId3">
            <a:alphaModFix/>
          </a:blip>
          <a:srcRect/>
          <a:stretch/>
        </p:blipFill>
        <p:spPr>
          <a:xfrm>
            <a:off x="1096818" y="4582576"/>
            <a:ext cx="612000" cy="612000"/>
          </a:xfrm>
          <a:prstGeom prst="rect">
            <a:avLst/>
          </a:prstGeom>
          <a:noFill/>
          <a:ln>
            <a:noFill/>
          </a:ln>
        </p:spPr>
      </p:pic>
      <p:sp>
        <p:nvSpPr>
          <p:cNvPr id="240" name="Google Shape;240;p1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txBox="1"/>
          <p:nvPr/>
        </p:nvSpPr>
        <p:spPr>
          <a:xfrm>
            <a:off x="0" y="0"/>
            <a:ext cx="12192000" cy="1404730"/>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Anamnesis</a:t>
            </a:r>
            <a:endParaRPr sz="3400">
              <a:solidFill>
                <a:schemeClr val="accent3"/>
              </a:solidFill>
              <a:latin typeface="Calibri"/>
              <a:ea typeface="Calibri"/>
              <a:cs typeface="Calibri"/>
              <a:sym typeface="Calibri"/>
            </a:endParaRPr>
          </a:p>
        </p:txBody>
      </p:sp>
      <p:sp>
        <p:nvSpPr>
          <p:cNvPr id="246" name="Google Shape;246;p13"/>
          <p:cNvSpPr txBox="1"/>
          <p:nvPr/>
        </p:nvSpPr>
        <p:spPr>
          <a:xfrm>
            <a:off x="358815" y="1577009"/>
            <a:ext cx="11276593" cy="4187687"/>
          </a:xfrm>
          <a:prstGeom prst="rect">
            <a:avLst/>
          </a:prstGeom>
          <a:noFill/>
          <a:ln>
            <a:noFill/>
          </a:ln>
        </p:spPr>
        <p:txBody>
          <a:bodyPr spcFirstLastPara="1" wrap="square" lIns="121900" tIns="60925" rIns="121900" bIns="60925" anchor="t" anchorCtr="0">
            <a:noAutofit/>
          </a:bodyPr>
          <a:lstStyle/>
          <a:p>
            <a:pPr marL="457200" marR="118530" lvl="1" indent="0" algn="l" rtl="0">
              <a:lnSpc>
                <a:spcPct val="90000"/>
              </a:lnSpc>
              <a:spcBef>
                <a:spcPts val="0"/>
              </a:spcBef>
              <a:spcAft>
                <a:spcPts val="0"/>
              </a:spcAft>
              <a:buNone/>
            </a:pPr>
            <a:r>
              <a:rPr lang="es-CO" sz="2200" b="0" i="0" u="none" strike="noStrike" cap="none">
                <a:solidFill>
                  <a:srgbClr val="00B0F0"/>
                </a:solidFill>
                <a:latin typeface="Arial"/>
                <a:ea typeface="Arial"/>
                <a:cs typeface="Arial"/>
                <a:sym typeface="Arial"/>
              </a:rPr>
              <a:t>La persona sobreviviente puede estar sentada o en la posición que le resulte más cómoda para esta conversación</a:t>
            </a:r>
            <a:endParaRPr sz="2200" b="0" i="0" u="none" strike="noStrike" cap="none">
              <a:solidFill>
                <a:srgbClr val="00B0F0"/>
              </a:solidFill>
              <a:latin typeface="Arial"/>
              <a:ea typeface="Arial"/>
              <a:cs typeface="Arial"/>
              <a:sym typeface="Arial"/>
            </a:endParaRPr>
          </a:p>
          <a:p>
            <a:pPr marL="0" marR="118530" lvl="0" indent="0" algn="l" rtl="0">
              <a:lnSpc>
                <a:spcPct val="90000"/>
              </a:lnSpc>
              <a:spcBef>
                <a:spcPts val="627"/>
              </a:spcBef>
              <a:spcAft>
                <a:spcPts val="0"/>
              </a:spcAft>
              <a:buNone/>
            </a:pPr>
            <a:endParaRPr sz="2400" b="1">
              <a:solidFill>
                <a:schemeClr val="dk1"/>
              </a:solidFill>
              <a:latin typeface="Arial"/>
              <a:ea typeface="Arial"/>
              <a:cs typeface="Arial"/>
              <a:sym typeface="Arial"/>
            </a:endParaRPr>
          </a:p>
          <a:p>
            <a:pPr marL="863978" marR="423323" lvl="0" indent="-457189" algn="l" rtl="0">
              <a:lnSpc>
                <a:spcPct val="108000"/>
              </a:lnSpc>
              <a:spcBef>
                <a:spcPts val="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Favorezca que haya un ambiente de confianza</a:t>
            </a:r>
            <a:endParaRPr sz="2200">
              <a:solidFill>
                <a:schemeClr val="dk1"/>
              </a:solidFill>
              <a:latin typeface="Arial"/>
              <a:ea typeface="Arial"/>
              <a:cs typeface="Arial"/>
              <a:sym typeface="Arial"/>
            </a:endParaRPr>
          </a:p>
          <a:p>
            <a:pPr marL="863978" marR="423323" lvl="0" indent="-457189" algn="l" rtl="0">
              <a:lnSpc>
                <a:spcPct val="108000"/>
              </a:lnSpc>
              <a:spcBef>
                <a:spcPts val="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Reserve tiempo de sobra y siga el ritmo de la persona sobreviviente  </a:t>
            </a:r>
            <a:endParaRPr sz="2200">
              <a:solidFill>
                <a:schemeClr val="dk1"/>
              </a:solidFill>
              <a:latin typeface="Arial"/>
              <a:ea typeface="Arial"/>
              <a:cs typeface="Arial"/>
              <a:sym typeface="Arial"/>
            </a:endParaRPr>
          </a:p>
          <a:p>
            <a:pPr marL="863978" marR="423323" lvl="0" indent="-457189" algn="l" rtl="0">
              <a:lnSpc>
                <a:spcPct val="108000"/>
              </a:lnSpc>
              <a:spcBef>
                <a:spcPts val="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Reserve tiempo para el silencio, el descanso, el llanto y otras pausas</a:t>
            </a:r>
            <a:endParaRPr sz="2200">
              <a:solidFill>
                <a:schemeClr val="dk1"/>
              </a:solidFill>
              <a:latin typeface="Arial"/>
              <a:ea typeface="Arial"/>
              <a:cs typeface="Arial"/>
              <a:sym typeface="Arial"/>
            </a:endParaRPr>
          </a:p>
          <a:p>
            <a:pPr marL="863978" marR="423323" lvl="0" indent="-457189" algn="l" rtl="0">
              <a:lnSpc>
                <a:spcPct val="108000"/>
              </a:lnSpc>
              <a:spcBef>
                <a:spcPts val="600"/>
              </a:spcBef>
              <a:spcAft>
                <a:spcPts val="1600"/>
              </a:spcAft>
              <a:buClr>
                <a:schemeClr val="accent2"/>
              </a:buClr>
              <a:buSzPts val="2750"/>
              <a:buFont typeface="Arial"/>
              <a:buChar char="•"/>
            </a:pPr>
            <a:r>
              <a:rPr lang="es-CO" sz="2200">
                <a:solidFill>
                  <a:srgbClr val="000000"/>
                </a:solidFill>
                <a:latin typeface="Arial"/>
                <a:ea typeface="Arial"/>
                <a:cs typeface="Arial"/>
                <a:sym typeface="Arial"/>
              </a:rPr>
              <a:t>Documente los hallazgos en las historias clínicas oficiales de las pacientes</a:t>
            </a:r>
            <a:endParaRPr sz="2200">
              <a:solidFill>
                <a:srgbClr val="000000"/>
              </a:solidFill>
              <a:latin typeface="Arial"/>
              <a:ea typeface="Arial"/>
              <a:cs typeface="Arial"/>
              <a:sym typeface="Arial"/>
            </a:endParaRPr>
          </a:p>
        </p:txBody>
      </p:sp>
      <p:sp>
        <p:nvSpPr>
          <p:cNvPr id="247" name="Google Shape;247;p1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p:nvPr/>
        </p:nvSpPr>
        <p:spPr>
          <a:xfrm>
            <a:off x="0" y="0"/>
            <a:ext cx="12192000" cy="143123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Anamnesis de menores sobrevivientes</a:t>
            </a:r>
            <a:endParaRPr sz="3200" b="1">
              <a:solidFill>
                <a:schemeClr val="accent3"/>
              </a:solidFill>
              <a:latin typeface="Calibri"/>
              <a:ea typeface="Calibri"/>
              <a:cs typeface="Calibri"/>
              <a:sym typeface="Calibri"/>
            </a:endParaRPr>
          </a:p>
        </p:txBody>
      </p:sp>
      <p:sp>
        <p:nvSpPr>
          <p:cNvPr id="253" name="Google Shape;253;p14"/>
          <p:cNvSpPr txBox="1"/>
          <p:nvPr/>
        </p:nvSpPr>
        <p:spPr>
          <a:xfrm>
            <a:off x="833377" y="1315279"/>
            <a:ext cx="10749022" cy="4227442"/>
          </a:xfrm>
          <a:prstGeom prst="rect">
            <a:avLst/>
          </a:prstGeom>
          <a:noFill/>
          <a:ln>
            <a:noFill/>
          </a:ln>
        </p:spPr>
        <p:txBody>
          <a:bodyPr spcFirstLastPara="1" wrap="square" lIns="121900" tIns="60925" rIns="121900" bIns="60925" anchor="t" anchorCtr="0">
            <a:noAutofit/>
          </a:bodyPr>
          <a:lstStyle/>
          <a:p>
            <a:pPr marL="0" marR="118530" lvl="0" indent="0" algn="l" rtl="0">
              <a:lnSpc>
                <a:spcPct val="90000"/>
              </a:lnSpc>
              <a:spcBef>
                <a:spcPts val="0"/>
              </a:spcBef>
              <a:spcAft>
                <a:spcPts val="0"/>
              </a:spcAft>
              <a:buNone/>
            </a:pPr>
            <a:r>
              <a:rPr lang="es-CO" sz="2200">
                <a:solidFill>
                  <a:srgbClr val="00B0F0"/>
                </a:solidFill>
                <a:latin typeface="Arial"/>
                <a:ea typeface="Arial"/>
                <a:cs typeface="Arial"/>
                <a:sym typeface="Arial"/>
              </a:rPr>
              <a:t>La persona sobreviviente puede estar sentada o en la posición que le resulte más cómoda para esta conversación</a:t>
            </a:r>
            <a:endParaRPr sz="2200">
              <a:solidFill>
                <a:srgbClr val="00B0F0"/>
              </a:solidFill>
              <a:latin typeface="Arial"/>
              <a:ea typeface="Arial"/>
              <a:cs typeface="Arial"/>
              <a:sym typeface="Arial"/>
            </a:endParaRPr>
          </a:p>
          <a:p>
            <a:pPr marL="457189" marR="423323" lvl="0" indent="-457189" algn="l" rtl="0">
              <a:lnSpc>
                <a:spcPct val="108000"/>
              </a:lnSpc>
              <a:spcBef>
                <a:spcPts val="12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Los niños o niñas más pequeños pueden estar en el regazo de sus progenitores o cuidadores, o en la posición que les resulte más cómoda</a:t>
            </a:r>
            <a:endParaRPr sz="2200">
              <a:solidFill>
                <a:schemeClr val="dk1"/>
              </a:solidFill>
              <a:latin typeface="Arial"/>
              <a:ea typeface="Arial"/>
              <a:cs typeface="Arial"/>
              <a:sym typeface="Arial"/>
            </a:endParaRPr>
          </a:p>
          <a:p>
            <a:pPr marL="457189" marR="423323" lvl="0" indent="-457189" algn="l" rtl="0">
              <a:lnSpc>
                <a:spcPct val="108000"/>
              </a:lnSpc>
              <a:spcBef>
                <a:spcPts val="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Recopile y documente los antecedentes relativos al inicio, desarrollo cronológico y etapa de la pubertad del menor sobreviviente</a:t>
            </a:r>
            <a:endParaRPr sz="2200">
              <a:solidFill>
                <a:schemeClr val="dk1"/>
              </a:solidFill>
              <a:latin typeface="Arial"/>
              <a:ea typeface="Arial"/>
              <a:cs typeface="Arial"/>
              <a:sym typeface="Arial"/>
            </a:endParaRPr>
          </a:p>
          <a:p>
            <a:pPr marL="457189" marR="423323" lvl="0" indent="-457189" algn="l" rtl="0">
              <a:lnSpc>
                <a:spcPct val="108000"/>
              </a:lnSpc>
              <a:spcBef>
                <a:spcPts val="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Recopile información sobre el entorno en el que vive la persona sobreviviente y los cuidadores y adultos o adolescentes mayores con los que pasa tiempo</a:t>
            </a:r>
            <a:endParaRPr sz="2200">
              <a:solidFill>
                <a:schemeClr val="dk1"/>
              </a:solidFill>
              <a:latin typeface="Arial"/>
              <a:ea typeface="Arial"/>
              <a:cs typeface="Arial"/>
              <a:sym typeface="Arial"/>
            </a:endParaRPr>
          </a:p>
          <a:p>
            <a:pPr marL="457189" marR="423323" lvl="0" indent="-457189" algn="l" rtl="0">
              <a:lnSpc>
                <a:spcPct val="108000"/>
              </a:lnSpc>
              <a:spcBef>
                <a:spcPts val="600"/>
              </a:spcBef>
              <a:spcAft>
                <a:spcPts val="800"/>
              </a:spcAft>
              <a:buClr>
                <a:schemeClr val="accent2"/>
              </a:buClr>
              <a:buSzPts val="2750"/>
              <a:buFont typeface="Arial"/>
              <a:buChar char="•"/>
            </a:pPr>
            <a:r>
              <a:rPr lang="es-CO" sz="2200">
                <a:solidFill>
                  <a:srgbClr val="000000"/>
                </a:solidFill>
                <a:latin typeface="Arial"/>
                <a:ea typeface="Arial"/>
                <a:cs typeface="Arial"/>
                <a:sym typeface="Arial"/>
              </a:rPr>
              <a:t>Ofrezca al menor la posibilidad de utilizar imágenes o juguetes para representar aspectos de lo que le ha ocurrido</a:t>
            </a:r>
            <a:endParaRPr sz="2200">
              <a:solidFill>
                <a:srgbClr val="000000"/>
              </a:solidFill>
              <a:latin typeface="Arial"/>
              <a:ea typeface="Arial"/>
              <a:cs typeface="Arial"/>
              <a:sym typeface="Arial"/>
            </a:endParaRPr>
          </a:p>
        </p:txBody>
      </p:sp>
      <p:sp>
        <p:nvSpPr>
          <p:cNvPr id="254" name="Google Shape;254;p1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p:nvPr/>
        </p:nvSpPr>
        <p:spPr>
          <a:xfrm>
            <a:off x="2465409" y="1626718"/>
            <a:ext cx="8935656" cy="688218"/>
          </a:xfrm>
          <a:prstGeom prst="rect">
            <a:avLst/>
          </a:prstGeom>
          <a:solidFill>
            <a:schemeClr val="accent2"/>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txBox="1"/>
          <p:nvPr/>
        </p:nvSpPr>
        <p:spPr>
          <a:xfrm>
            <a:off x="2465409" y="2289691"/>
            <a:ext cx="8935656" cy="3462180"/>
          </a:xfrm>
          <a:prstGeom prst="rect">
            <a:avLst/>
          </a:prstGeom>
          <a:noFill/>
          <a:ln w="25400" cap="flat" cmpd="sng">
            <a:solidFill>
              <a:schemeClr val="accent2"/>
            </a:solidFill>
            <a:prstDash val="solid"/>
            <a:miter lim="800000"/>
            <a:headEnd type="none" w="sm" len="sm"/>
            <a:tailEnd type="none" w="sm" len="sm"/>
          </a:ln>
        </p:spPr>
        <p:txBody>
          <a:bodyPr spcFirstLastPara="1" wrap="square" lIns="216000" tIns="216000" rIns="216000" bIns="251975" anchor="t" anchorCtr="0">
            <a:noAutofit/>
          </a:bodyPr>
          <a:lstStyle/>
          <a:p>
            <a:pPr marL="457189" marR="0" lvl="0" indent="-457189" algn="l" rtl="0">
              <a:lnSpc>
                <a:spcPct val="108000"/>
              </a:lnSpc>
              <a:spcBef>
                <a:spcPts val="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Sufrir malos tratos puede ser traumático</a:t>
            </a:r>
            <a:endParaRPr/>
          </a:p>
          <a:p>
            <a:pPr marL="457189" marR="0" lvl="0" indent="-457189" algn="l" rtl="0">
              <a:lnSpc>
                <a:spcPct val="108000"/>
              </a:lnSpc>
              <a:spcBef>
                <a:spcPts val="16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El personal sanitario debe tratar de minimizar el malestar y, para ello, deberá reducir tanto como sea posible el número de evaluaciones a las que se somete a la persona sobreviviente, en las que se pueden llegar a repetir las mismas preguntas</a:t>
            </a:r>
            <a:endParaRPr/>
          </a:p>
          <a:p>
            <a:pPr marL="457189" marR="0" lvl="0" indent="-457189" algn="l" rtl="0">
              <a:lnSpc>
                <a:spcPct val="108000"/>
              </a:lnSpc>
              <a:spcBef>
                <a:spcPts val="1600"/>
              </a:spcBef>
              <a:spcAft>
                <a:spcPts val="1600"/>
              </a:spcAft>
              <a:buClr>
                <a:schemeClr val="accent2"/>
              </a:buClr>
              <a:buSzPts val="2750"/>
              <a:buFont typeface="Arial"/>
              <a:buChar char="•"/>
            </a:pPr>
            <a:r>
              <a:rPr lang="es-CO" sz="2200">
                <a:solidFill>
                  <a:srgbClr val="000000"/>
                </a:solidFill>
                <a:latin typeface="Arial"/>
                <a:ea typeface="Arial"/>
                <a:cs typeface="Arial"/>
                <a:sym typeface="Arial"/>
              </a:rPr>
              <a:t>Pedir a un niño o una niña que cuenten su historia una y otra vez puede hacerle revivir el trauma</a:t>
            </a:r>
            <a:endParaRPr/>
          </a:p>
        </p:txBody>
      </p:sp>
      <p:sp>
        <p:nvSpPr>
          <p:cNvPr id="261" name="Google Shape;261;p15"/>
          <p:cNvSpPr txBox="1"/>
          <p:nvPr/>
        </p:nvSpPr>
        <p:spPr>
          <a:xfrm>
            <a:off x="0" y="0"/>
            <a:ext cx="12192000" cy="143123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Anamnesis de menores sobrevivientes</a:t>
            </a:r>
            <a:endParaRPr sz="3200" b="1">
              <a:solidFill>
                <a:schemeClr val="accent3"/>
              </a:solidFill>
              <a:latin typeface="Calibri"/>
              <a:ea typeface="Calibri"/>
              <a:cs typeface="Calibri"/>
              <a:sym typeface="Calibri"/>
            </a:endParaRPr>
          </a:p>
        </p:txBody>
      </p:sp>
      <p:pic>
        <p:nvPicPr>
          <p:cNvPr id="262" name="Google Shape;262;p15"/>
          <p:cNvPicPr preferRelativeResize="0"/>
          <p:nvPr/>
        </p:nvPicPr>
        <p:blipFill rotWithShape="1">
          <a:blip r:embed="rId3">
            <a:alphaModFix/>
          </a:blip>
          <a:srcRect/>
          <a:stretch/>
        </p:blipFill>
        <p:spPr>
          <a:xfrm>
            <a:off x="142753" y="1153608"/>
            <a:ext cx="2322655" cy="2322655"/>
          </a:xfrm>
          <a:prstGeom prst="rect">
            <a:avLst/>
          </a:prstGeom>
          <a:noFill/>
          <a:ln>
            <a:noFill/>
          </a:ln>
        </p:spPr>
      </p:pic>
      <p:sp>
        <p:nvSpPr>
          <p:cNvPr id="263" name="Google Shape;263;p15"/>
          <p:cNvSpPr txBox="1"/>
          <p:nvPr/>
        </p:nvSpPr>
        <p:spPr>
          <a:xfrm>
            <a:off x="4788062" y="1626718"/>
            <a:ext cx="4217041" cy="688218"/>
          </a:xfrm>
          <a:prstGeom prst="rect">
            <a:avLst/>
          </a:prstGeom>
          <a:noFill/>
          <a:ln>
            <a:noFill/>
          </a:ln>
        </p:spPr>
        <p:txBody>
          <a:bodyPr spcFirstLastPara="1" wrap="square" lIns="91425" tIns="45700" rIns="91425" bIns="45700" anchor="ctr" anchorCtr="0">
            <a:noAutofit/>
          </a:bodyPr>
          <a:lstStyle/>
          <a:p>
            <a:pPr marL="0" marR="0" lvl="0" indent="0" algn="ctr" rtl="0">
              <a:lnSpc>
                <a:spcPct val="108000"/>
              </a:lnSpc>
              <a:spcBef>
                <a:spcPts val="0"/>
              </a:spcBef>
              <a:spcAft>
                <a:spcPts val="0"/>
              </a:spcAft>
              <a:buNone/>
            </a:pPr>
            <a:r>
              <a:rPr lang="es-CO" sz="2400" b="1">
                <a:solidFill>
                  <a:schemeClr val="lt1"/>
                </a:solidFill>
                <a:latin typeface="Arial"/>
                <a:ea typeface="Arial"/>
                <a:cs typeface="Arial"/>
                <a:sym typeface="Arial"/>
              </a:rPr>
              <a:t>¡Recuerde!</a:t>
            </a:r>
            <a:endParaRPr sz="2400">
              <a:solidFill>
                <a:schemeClr val="lt1"/>
              </a:solidFill>
              <a:latin typeface="Arial"/>
              <a:ea typeface="Arial"/>
              <a:cs typeface="Arial"/>
              <a:sym typeface="Arial"/>
            </a:endParaRPr>
          </a:p>
        </p:txBody>
      </p:sp>
      <p:sp>
        <p:nvSpPr>
          <p:cNvPr id="264" name="Google Shape;264;p1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p:nvPr/>
        </p:nvSpPr>
        <p:spPr>
          <a:xfrm>
            <a:off x="0" y="0"/>
            <a:ext cx="12192000" cy="1313218"/>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Anamnesis para el manejo clínico de la violación</a:t>
            </a:r>
            <a:endParaRPr/>
          </a:p>
        </p:txBody>
      </p:sp>
      <p:graphicFrame>
        <p:nvGraphicFramePr>
          <p:cNvPr id="270" name="Google Shape;270;p16"/>
          <p:cNvGraphicFramePr/>
          <p:nvPr/>
        </p:nvGraphicFramePr>
        <p:xfrm>
          <a:off x="987786" y="1440540"/>
          <a:ext cx="10390125" cy="4489900"/>
        </p:xfrm>
        <a:graphic>
          <a:graphicData uri="http://schemas.openxmlformats.org/drawingml/2006/table">
            <a:tbl>
              <a:tblPr>
                <a:noFill/>
                <a:tableStyleId>{87EA6389-D3C5-4CBC-B782-E7130FA3F39F}</a:tableStyleId>
              </a:tblPr>
              <a:tblGrid>
                <a:gridCol w="3367975">
                  <a:extLst>
                    <a:ext uri="{9D8B030D-6E8A-4147-A177-3AD203B41FA5}">
                      <a16:colId xmlns:a16="http://schemas.microsoft.com/office/drawing/2014/main" val="20000"/>
                    </a:ext>
                  </a:extLst>
                </a:gridCol>
                <a:gridCol w="7022150">
                  <a:extLst>
                    <a:ext uri="{9D8B030D-6E8A-4147-A177-3AD203B41FA5}">
                      <a16:colId xmlns:a16="http://schemas.microsoft.com/office/drawing/2014/main" val="20001"/>
                    </a:ext>
                  </a:extLst>
                </a:gridCol>
              </a:tblGrid>
              <a:tr h="588400">
                <a:tc>
                  <a:txBody>
                    <a:bodyPr/>
                    <a:lstStyle/>
                    <a:p>
                      <a:pPr marL="0" marR="0" lvl="0" indent="0" algn="l" rtl="0">
                        <a:lnSpc>
                          <a:spcPct val="100000"/>
                        </a:lnSpc>
                        <a:spcBef>
                          <a:spcPts val="0"/>
                        </a:spcBef>
                        <a:spcAft>
                          <a:spcPts val="0"/>
                        </a:spcAft>
                        <a:buClr>
                          <a:schemeClr val="lt1"/>
                        </a:buClr>
                        <a:buSzPts val="2200"/>
                        <a:buFont typeface="Arial"/>
                        <a:buNone/>
                      </a:pPr>
                      <a:r>
                        <a:rPr lang="es-CO" sz="2200" u="none" strike="noStrike" cap="none"/>
                        <a:t>Parte de la anamnesis</a:t>
                      </a:r>
                      <a:endParaRPr sz="2200" b="1"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lt1"/>
                        </a:buClr>
                        <a:buSzPts val="2200"/>
                        <a:buFont typeface="Arial"/>
                        <a:buNone/>
                      </a:pPr>
                      <a:r>
                        <a:rPr lang="es-CO" sz="2200" u="none" strike="noStrike" cap="none"/>
                        <a:t>Información que se desea obtener</a:t>
                      </a:r>
                      <a:endParaRPr sz="2200" b="1"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009025">
                <a:tc>
                  <a:txBody>
                    <a:bodyPr/>
                    <a:lstStyle/>
                    <a:p>
                      <a:pPr marL="0" marR="0" lvl="0" indent="0" algn="l" rtl="0">
                        <a:lnSpc>
                          <a:spcPct val="100000"/>
                        </a:lnSpc>
                        <a:spcBef>
                          <a:spcPts val="0"/>
                        </a:spcBef>
                        <a:spcAft>
                          <a:spcPts val="0"/>
                        </a:spcAft>
                        <a:buClr>
                          <a:schemeClr val="dk1"/>
                        </a:buClr>
                        <a:buSzPts val="2000"/>
                        <a:buFont typeface="Arial"/>
                        <a:buNone/>
                      </a:pPr>
                      <a:r>
                        <a:rPr lang="es-CO" sz="2000" u="none" strike="noStrike" cap="none"/>
                        <a:t>Datos generales de la agresión</a:t>
                      </a:r>
                      <a:endParaRPr sz="2000" b="1"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Fecha, hora, lugar</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Sospechoso conocido o desconocido</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Cómo se produjo el acto de violencia: lesiones, penetración (de qué tipo y con qué parte del cuerpo u objeto), desmayo, consumo de drogas o sustancias tóxicas</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Actividades posteriores que puedan afectar a las pruebas, como bañarse, ducharse o cambiarse de ropa</a:t>
                      </a:r>
                      <a:endParaRPr sz="20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302750">
                <a:tc>
                  <a:txBody>
                    <a:bodyPr/>
                    <a:lstStyle/>
                    <a:p>
                      <a:pPr marL="0" marR="0" lvl="0" indent="0" algn="l" rtl="0">
                        <a:lnSpc>
                          <a:spcPct val="100000"/>
                        </a:lnSpc>
                        <a:spcBef>
                          <a:spcPts val="0"/>
                        </a:spcBef>
                        <a:spcAft>
                          <a:spcPts val="0"/>
                        </a:spcAft>
                        <a:buClr>
                          <a:schemeClr val="dk1"/>
                        </a:buClr>
                        <a:buSzPts val="2000"/>
                        <a:buFont typeface="Arial"/>
                        <a:buNone/>
                      </a:pPr>
                      <a:r>
                        <a:rPr lang="es-CO" sz="2000" u="none" strike="noStrike" cap="none"/>
                        <a:t>Antecedentes médicos generales o afecciones de la persona sobreviviente</a:t>
                      </a:r>
                      <a:endParaRPr sz="2000" b="1"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Síntomas preocupantes para los que no hay explicación</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Enfermedades crónicas conocidas</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Medicamentos o suplementos que toma</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Uso o consumo excesivo actual de alcohol o drogas</a:t>
                      </a:r>
                      <a:endParaRPr sz="20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1" name="Google Shape;271;p1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p:nvPr/>
        </p:nvSpPr>
        <p:spPr>
          <a:xfrm>
            <a:off x="0" y="0"/>
            <a:ext cx="12192000" cy="150116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Anamnesis para el manejo clínico de la violación </a:t>
            </a:r>
            <a:r>
              <a:rPr lang="es-CO" sz="3200">
                <a:solidFill>
                  <a:schemeClr val="accent3"/>
                </a:solidFill>
                <a:latin typeface="Calibri"/>
                <a:ea typeface="Calibri"/>
                <a:cs typeface="Calibri"/>
                <a:sym typeface="Calibri"/>
              </a:rPr>
              <a:t>(continuación)</a:t>
            </a:r>
            <a:endParaRPr/>
          </a:p>
        </p:txBody>
      </p:sp>
      <p:graphicFrame>
        <p:nvGraphicFramePr>
          <p:cNvPr id="277" name="Google Shape;277;p17"/>
          <p:cNvGraphicFramePr/>
          <p:nvPr/>
        </p:nvGraphicFramePr>
        <p:xfrm>
          <a:off x="999361" y="1497621"/>
          <a:ext cx="10401700" cy="3722625"/>
        </p:xfrm>
        <a:graphic>
          <a:graphicData uri="http://schemas.openxmlformats.org/drawingml/2006/table">
            <a:tbl>
              <a:tblPr>
                <a:noFill/>
                <a:tableStyleId>{87EA6389-D3C5-4CBC-B782-E7130FA3F39F}</a:tableStyleId>
              </a:tblPr>
              <a:tblGrid>
                <a:gridCol w="3367975">
                  <a:extLst>
                    <a:ext uri="{9D8B030D-6E8A-4147-A177-3AD203B41FA5}">
                      <a16:colId xmlns:a16="http://schemas.microsoft.com/office/drawing/2014/main" val="20000"/>
                    </a:ext>
                  </a:extLst>
                </a:gridCol>
                <a:gridCol w="7033725">
                  <a:extLst>
                    <a:ext uri="{9D8B030D-6E8A-4147-A177-3AD203B41FA5}">
                      <a16:colId xmlns:a16="http://schemas.microsoft.com/office/drawing/2014/main" val="20001"/>
                    </a:ext>
                  </a:extLst>
                </a:gridCol>
              </a:tblGrid>
              <a:tr h="628150">
                <a:tc>
                  <a:txBody>
                    <a:bodyPr/>
                    <a:lstStyle/>
                    <a:p>
                      <a:pPr marL="0" marR="0" lvl="0" indent="0" algn="l" rtl="0">
                        <a:lnSpc>
                          <a:spcPct val="100000"/>
                        </a:lnSpc>
                        <a:spcBef>
                          <a:spcPts val="0"/>
                        </a:spcBef>
                        <a:spcAft>
                          <a:spcPts val="0"/>
                        </a:spcAft>
                        <a:buClr>
                          <a:schemeClr val="lt1"/>
                        </a:buClr>
                        <a:buSzPts val="2200"/>
                        <a:buFont typeface="Arial"/>
                        <a:buNone/>
                      </a:pPr>
                      <a:r>
                        <a:rPr lang="es-CO" sz="2200" u="none" strike="noStrike" cap="none"/>
                        <a:t>Parte de la anamnesis</a:t>
                      </a:r>
                      <a:endParaRPr sz="2200" b="1"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lt1"/>
                        </a:buClr>
                        <a:buSzPts val="2200"/>
                        <a:buFont typeface="Arial"/>
                        <a:buNone/>
                      </a:pPr>
                      <a:r>
                        <a:rPr lang="es-CO" sz="2200" u="none" strike="noStrike" cap="none"/>
                        <a:t>Información que se desea obtener</a:t>
                      </a:r>
                      <a:endParaRPr sz="2200" b="1" u="none" strike="noStrike" cap="none">
                        <a:solidFill>
                          <a:schemeClr val="lt1"/>
                        </a:solidFill>
                      </a:endParaRPr>
                    </a:p>
                  </a:txBody>
                  <a:tcPr marL="121925" marR="121925" marT="60975" marB="60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73800">
                <a:tc>
                  <a:txBody>
                    <a:bodyPr/>
                    <a:lstStyle/>
                    <a:p>
                      <a:pPr marL="0" marR="0" lvl="0" indent="0" algn="l" rtl="0">
                        <a:lnSpc>
                          <a:spcPct val="100000"/>
                        </a:lnSpc>
                        <a:spcBef>
                          <a:spcPts val="0"/>
                        </a:spcBef>
                        <a:spcAft>
                          <a:spcPts val="0"/>
                        </a:spcAft>
                        <a:buClr>
                          <a:schemeClr val="dk1"/>
                        </a:buClr>
                        <a:buSzPts val="2000"/>
                        <a:buFont typeface="Arial"/>
                        <a:buNone/>
                      </a:pPr>
                      <a:r>
                        <a:rPr lang="es-CO" sz="2000" u="none" strike="noStrike" cap="none"/>
                        <a:t>Antecedentes obstétricos o ginecológicos de la sobreviviente</a:t>
                      </a:r>
                      <a:endParaRPr sz="2000" b="1"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¿Está embarazada?</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Primer día de la última menstruación</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Uso actual de anticonceptivos y método anticonceptivo</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Dolor o sangre al orinar o defecar, o en la zona genital</a:t>
                      </a:r>
                      <a:endParaRPr sz="20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20675">
                <a:tc>
                  <a:txBody>
                    <a:bodyPr/>
                    <a:lstStyle/>
                    <a:p>
                      <a:pPr marL="0" marR="0" lvl="0" indent="0" algn="l" rtl="0">
                        <a:lnSpc>
                          <a:spcPct val="100000"/>
                        </a:lnSpc>
                        <a:spcBef>
                          <a:spcPts val="0"/>
                        </a:spcBef>
                        <a:spcAft>
                          <a:spcPts val="0"/>
                        </a:spcAft>
                        <a:buClr>
                          <a:schemeClr val="dk1"/>
                        </a:buClr>
                        <a:buSzPts val="2000"/>
                        <a:buFont typeface="Arial"/>
                        <a:buNone/>
                      </a:pPr>
                      <a:r>
                        <a:rPr lang="es-CO" sz="2000" u="none" strike="noStrike" cap="none"/>
                        <a:t>Evaluación psiquiátrica</a:t>
                      </a:r>
                      <a:endParaRPr sz="2000" b="1"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Capacidad actual para recordar acontecimientos</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Capacidad actual para comprender lo que ocurre</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Grado de angustia/capacidad para dormir y descansar</a:t>
                      </a:r>
                      <a:endParaRPr sz="2000" b="0" i="0" u="none" strike="noStrike" cap="none">
                        <a:latin typeface="Arial"/>
                        <a:ea typeface="Arial"/>
                        <a:cs typeface="Arial"/>
                        <a:sym typeface="Arial"/>
                      </a:endParaRPr>
                    </a:p>
                    <a:p>
                      <a:pPr marL="171450" marR="0" lvl="0" indent="-171450" algn="l" rtl="0">
                        <a:lnSpc>
                          <a:spcPct val="100000"/>
                        </a:lnSpc>
                        <a:spcBef>
                          <a:spcPts val="0"/>
                        </a:spcBef>
                        <a:spcAft>
                          <a:spcPts val="0"/>
                        </a:spcAft>
                        <a:buClr>
                          <a:schemeClr val="accent2"/>
                        </a:buClr>
                        <a:buSzPts val="2000"/>
                        <a:buFont typeface="Arial"/>
                        <a:buChar char="•"/>
                      </a:pPr>
                      <a:r>
                        <a:rPr lang="es-CO" sz="2000" u="none" strike="noStrike" cap="none"/>
                        <a:t>Cualquier autolesión o ideas de suicidio</a:t>
                      </a:r>
                      <a:endParaRPr sz="2000" b="0" i="0" u="none" strike="noStrike" cap="none">
                        <a:latin typeface="Arial"/>
                        <a:ea typeface="Arial"/>
                        <a:cs typeface="Arial"/>
                        <a:sym typeface="Arial"/>
                      </a:endParaRPr>
                    </a:p>
                  </a:txBody>
                  <a:tcPr marL="121925" marR="121925" marT="60975" marB="60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8" name="Google Shape;278;p1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p:nvPr/>
        </p:nvSpPr>
        <p:spPr>
          <a:xfrm>
            <a:off x="7954994" y="1152151"/>
            <a:ext cx="3885907" cy="450652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8"/>
          <p:cNvSpPr txBox="1"/>
          <p:nvPr/>
        </p:nvSpPr>
        <p:spPr>
          <a:xfrm>
            <a:off x="0" y="0"/>
            <a:ext cx="12191997" cy="1225277"/>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Práctica de competencias: anamnesis</a:t>
            </a:r>
            <a:endParaRPr/>
          </a:p>
        </p:txBody>
      </p:sp>
      <p:sp>
        <p:nvSpPr>
          <p:cNvPr id="285" name="Google Shape;285;p18"/>
          <p:cNvSpPr/>
          <p:nvPr/>
        </p:nvSpPr>
        <p:spPr>
          <a:xfrm>
            <a:off x="3186544" y="5619619"/>
            <a:ext cx="4876800" cy="384499"/>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s-CO" sz="1200">
                <a:solidFill>
                  <a:schemeClr val="dk1"/>
                </a:solidFill>
                <a:latin typeface="Arial"/>
                <a:ea typeface="Arial"/>
                <a:cs typeface="Arial"/>
                <a:sym typeface="Arial"/>
              </a:rPr>
              <a:t>© International Rescue Committee y Norwegian Church Aid. 2022.</a:t>
            </a:r>
            <a:endParaRPr/>
          </a:p>
        </p:txBody>
      </p:sp>
      <p:sp>
        <p:nvSpPr>
          <p:cNvPr id="286" name="Google Shape;286;p18"/>
          <p:cNvSpPr txBox="1"/>
          <p:nvPr/>
        </p:nvSpPr>
        <p:spPr>
          <a:xfrm>
            <a:off x="8174085" y="2305877"/>
            <a:ext cx="3444495" cy="1319730"/>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400">
                <a:solidFill>
                  <a:schemeClr val="lt1"/>
                </a:solidFill>
                <a:latin typeface="Arial"/>
                <a:ea typeface="Arial"/>
                <a:cs typeface="Arial"/>
                <a:sym typeface="Arial"/>
              </a:rPr>
              <a:t>Deje que la persona sobreviviente le cuente lo sucedido a su manera  </a:t>
            </a:r>
            <a:endParaRPr sz="2400">
              <a:solidFill>
                <a:schemeClr val="lt1"/>
              </a:solidFill>
              <a:latin typeface="Arial"/>
              <a:ea typeface="Arial"/>
              <a:cs typeface="Arial"/>
              <a:sym typeface="Arial"/>
            </a:endParaRPr>
          </a:p>
        </p:txBody>
      </p:sp>
      <p:sp>
        <p:nvSpPr>
          <p:cNvPr id="287" name="Google Shape;287;p18"/>
          <p:cNvSpPr/>
          <p:nvPr/>
        </p:nvSpPr>
        <p:spPr>
          <a:xfrm>
            <a:off x="1393623" y="1225331"/>
            <a:ext cx="7417868" cy="4685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88" name="Google Shape;288;p18">
            <a:hlinkClick r:id="rId3"/>
          </p:cNvPr>
          <p:cNvPicPr preferRelativeResize="0"/>
          <p:nvPr/>
        </p:nvPicPr>
        <p:blipFill rotWithShape="1">
          <a:blip r:embed="rId4">
            <a:alphaModFix/>
          </a:blip>
          <a:srcRect/>
          <a:stretch/>
        </p:blipFill>
        <p:spPr>
          <a:xfrm>
            <a:off x="820201" y="1152151"/>
            <a:ext cx="7134792" cy="4506528"/>
          </a:xfrm>
          <a:prstGeom prst="rect">
            <a:avLst/>
          </a:prstGeom>
          <a:noFill/>
          <a:ln>
            <a:noFill/>
          </a:ln>
        </p:spPr>
      </p:pic>
      <p:grpSp>
        <p:nvGrpSpPr>
          <p:cNvPr id="289" name="Google Shape;289;p18"/>
          <p:cNvGrpSpPr/>
          <p:nvPr/>
        </p:nvGrpSpPr>
        <p:grpSpPr>
          <a:xfrm>
            <a:off x="504742" y="1918855"/>
            <a:ext cx="1299943" cy="1299943"/>
            <a:chOff x="4706670" y="3561888"/>
            <a:chExt cx="1475315" cy="1475315"/>
          </a:xfrm>
        </p:grpSpPr>
        <p:sp>
          <p:nvSpPr>
            <p:cNvPr id="290" name="Google Shape;290;p18"/>
            <p:cNvSpPr/>
            <p:nvPr/>
          </p:nvSpPr>
          <p:spPr>
            <a:xfrm>
              <a:off x="4706670" y="3561888"/>
              <a:ext cx="1475315" cy="147531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1" name="Google Shape;291;p18"/>
            <p:cNvGrpSpPr/>
            <p:nvPr/>
          </p:nvGrpSpPr>
          <p:grpSpPr>
            <a:xfrm>
              <a:off x="4924538" y="3846334"/>
              <a:ext cx="1039577" cy="806498"/>
              <a:chOff x="511556" y="2988297"/>
              <a:chExt cx="1138555" cy="883285"/>
            </a:xfrm>
          </p:grpSpPr>
          <p:sp>
            <p:nvSpPr>
              <p:cNvPr id="292" name="Google Shape;292;p18"/>
              <p:cNvSpPr/>
              <p:nvPr/>
            </p:nvSpPr>
            <p:spPr>
              <a:xfrm>
                <a:off x="668034" y="3173383"/>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93" name="Google Shape;293;p18"/>
              <p:cNvSpPr/>
              <p:nvPr/>
            </p:nvSpPr>
            <p:spPr>
              <a:xfrm>
                <a:off x="1066327" y="3116432"/>
                <a:ext cx="170697" cy="1708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94" name="Google Shape;294;p18"/>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grpSp>
      </p:grpSp>
      <p:sp>
        <p:nvSpPr>
          <p:cNvPr id="295" name="Google Shape;295;p1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9"/>
          <p:cNvSpPr txBox="1"/>
          <p:nvPr/>
        </p:nvSpPr>
        <p:spPr>
          <a:xfrm>
            <a:off x="337393" y="1939245"/>
            <a:ext cx="7734890" cy="3727248"/>
          </a:xfrm>
          <a:prstGeom prst="rect">
            <a:avLst/>
          </a:prstGeom>
          <a:noFill/>
          <a:ln>
            <a:noFill/>
          </a:ln>
        </p:spPr>
        <p:txBody>
          <a:bodyPr spcFirstLastPara="1" wrap="square" lIns="121900" tIns="60925" rIns="121900" bIns="60925" anchor="t" anchorCtr="0">
            <a:noAutofit/>
          </a:bodyPr>
          <a:lstStyle/>
          <a:p>
            <a:pPr marL="457189" marR="970256" lvl="0" indent="-457189" algn="l" rtl="0">
              <a:lnSpc>
                <a:spcPct val="108000"/>
              </a:lnSpc>
              <a:spcBef>
                <a:spcPts val="0"/>
              </a:spcBef>
              <a:spcAft>
                <a:spcPts val="0"/>
              </a:spcAft>
              <a:buClr>
                <a:schemeClr val="accent2"/>
              </a:buClr>
              <a:buSzPts val="2750"/>
              <a:buFont typeface="Arial"/>
              <a:buChar char="•"/>
            </a:pPr>
            <a:r>
              <a:rPr lang="es-CO" sz="2200" b="1">
                <a:solidFill>
                  <a:schemeClr val="accent2"/>
                </a:solidFill>
                <a:latin typeface="Arial"/>
                <a:ea typeface="Arial"/>
                <a:cs typeface="Arial"/>
                <a:sym typeface="Arial"/>
              </a:rPr>
              <a:t>Paciente: </a:t>
            </a:r>
            <a:br>
              <a:rPr lang="es-CO" sz="2200" b="1">
                <a:solidFill>
                  <a:schemeClr val="accent2"/>
                </a:solidFill>
                <a:latin typeface="Arial"/>
                <a:ea typeface="Arial"/>
                <a:cs typeface="Arial"/>
                <a:sym typeface="Arial"/>
              </a:rPr>
            </a:br>
            <a:r>
              <a:rPr lang="es-CO" sz="2200">
                <a:solidFill>
                  <a:schemeClr val="dk1"/>
                </a:solidFill>
                <a:latin typeface="Arial"/>
                <a:ea typeface="Arial"/>
                <a:cs typeface="Arial"/>
                <a:sym typeface="Arial"/>
              </a:rPr>
              <a:t>L</a:t>
            </a:r>
            <a:r>
              <a:rPr lang="es-CO" sz="2200">
                <a:solidFill>
                  <a:srgbClr val="000000"/>
                </a:solidFill>
                <a:latin typeface="Arial"/>
                <a:ea typeface="Arial"/>
                <a:cs typeface="Arial"/>
                <a:sym typeface="Arial"/>
              </a:rPr>
              <a:t>ea la situación hipotética para sí. </a:t>
            </a:r>
            <a:br>
              <a:rPr lang="es-CO" sz="2200">
                <a:solidFill>
                  <a:srgbClr val="000000"/>
                </a:solidFill>
                <a:latin typeface="Arial"/>
                <a:ea typeface="Arial"/>
                <a:cs typeface="Arial"/>
                <a:sym typeface="Arial"/>
              </a:rPr>
            </a:br>
            <a:r>
              <a:rPr lang="es-CO" sz="2200">
                <a:solidFill>
                  <a:srgbClr val="000000"/>
                </a:solidFill>
                <a:latin typeface="Arial"/>
                <a:ea typeface="Arial"/>
                <a:cs typeface="Arial"/>
                <a:sym typeface="Arial"/>
              </a:rPr>
              <a:t>No le cuente los pormenores a nadie. Cuando se le pida, lea en voz alta la parte “Explicar al profesional”. Describa su situación y responda a las preguntas del profesional.</a:t>
            </a:r>
            <a:endParaRPr sz="2200">
              <a:solidFill>
                <a:schemeClr val="dk1"/>
              </a:solidFill>
              <a:latin typeface="Arial"/>
              <a:ea typeface="Arial"/>
              <a:cs typeface="Arial"/>
              <a:sym typeface="Arial"/>
            </a:endParaRPr>
          </a:p>
          <a:p>
            <a:pPr marL="457189" marR="970256" lvl="0" indent="-457189" algn="l" rtl="0">
              <a:lnSpc>
                <a:spcPct val="108000"/>
              </a:lnSpc>
              <a:spcBef>
                <a:spcPts val="1200"/>
              </a:spcBef>
              <a:spcAft>
                <a:spcPts val="2400"/>
              </a:spcAft>
              <a:buClr>
                <a:schemeClr val="accent2"/>
              </a:buClr>
              <a:buSzPts val="2750"/>
              <a:buFont typeface="Arial"/>
              <a:buChar char="•"/>
            </a:pPr>
            <a:r>
              <a:rPr lang="es-CO" sz="2200" b="1">
                <a:solidFill>
                  <a:schemeClr val="accent2"/>
                </a:solidFill>
                <a:latin typeface="Arial"/>
                <a:ea typeface="Arial"/>
                <a:cs typeface="Arial"/>
                <a:sym typeface="Arial"/>
              </a:rPr>
              <a:t>Profesional sanitario: </a:t>
            </a:r>
            <a:br>
              <a:rPr lang="es-CO" sz="2200" b="1">
                <a:solidFill>
                  <a:schemeClr val="accent2"/>
                </a:solidFill>
                <a:latin typeface="Arial"/>
                <a:ea typeface="Arial"/>
                <a:cs typeface="Arial"/>
                <a:sym typeface="Arial"/>
              </a:rPr>
            </a:br>
            <a:r>
              <a:rPr lang="es-CO" sz="2200">
                <a:solidFill>
                  <a:schemeClr val="dk1"/>
                </a:solidFill>
                <a:latin typeface="Arial"/>
                <a:ea typeface="Arial"/>
                <a:cs typeface="Arial"/>
                <a:sym typeface="Arial"/>
              </a:rPr>
              <a:t>H</a:t>
            </a:r>
            <a:r>
              <a:rPr lang="es-CO" sz="2200">
                <a:solidFill>
                  <a:srgbClr val="000000"/>
                </a:solidFill>
                <a:latin typeface="Arial"/>
                <a:ea typeface="Arial"/>
                <a:cs typeface="Arial"/>
                <a:sym typeface="Arial"/>
              </a:rPr>
              <a:t>aga la anamnesis completa, utilizando el material de apoyo 9a para documentar los hallazgos.</a:t>
            </a:r>
            <a:endParaRPr/>
          </a:p>
        </p:txBody>
      </p:sp>
      <p:sp>
        <p:nvSpPr>
          <p:cNvPr id="301" name="Google Shape;301;p19"/>
          <p:cNvSpPr txBox="1">
            <a:spLocks noGrp="1"/>
          </p:cNvSpPr>
          <p:nvPr>
            <p:ph type="title"/>
          </p:nvPr>
        </p:nvSpPr>
        <p:spPr>
          <a:xfrm>
            <a:off x="415600" y="1292989"/>
            <a:ext cx="11360800"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s-CO"/>
              <a:t>Representación de roles sobre la anamnesis</a:t>
            </a:r>
            <a:endParaRPr/>
          </a:p>
        </p:txBody>
      </p:sp>
      <p:sp>
        <p:nvSpPr>
          <p:cNvPr id="302" name="Google Shape;302;p19"/>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s-CO"/>
              <a:t>Ejercicio 9.2</a:t>
            </a:r>
            <a:endParaRPr>
              <a:latin typeface="Calibri"/>
              <a:ea typeface="Calibri"/>
              <a:cs typeface="Calibri"/>
              <a:sym typeface="Calibri"/>
            </a:endParaRPr>
          </a:p>
        </p:txBody>
      </p:sp>
      <p:sp>
        <p:nvSpPr>
          <p:cNvPr id="303" name="Google Shape;303;p19"/>
          <p:cNvSpPr/>
          <p:nvPr/>
        </p:nvSpPr>
        <p:spPr>
          <a:xfrm>
            <a:off x="7779380" y="2705840"/>
            <a:ext cx="3829667" cy="144868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800">
                <a:solidFill>
                  <a:schemeClr val="lt1"/>
                </a:solidFill>
                <a:latin typeface="Arial"/>
                <a:ea typeface="Arial"/>
                <a:cs typeface="Arial"/>
                <a:sym typeface="Arial"/>
              </a:rPr>
              <a:t>“Ejemplo de formulario de anamnesis y exploración” en el manual clínico para violencia de pareja y violencia sexual</a:t>
            </a:r>
            <a:r>
              <a:rPr lang="es-CO" sz="1800" baseline="30000">
                <a:solidFill>
                  <a:schemeClr val="lt1"/>
                </a:solidFill>
                <a:latin typeface="Arial"/>
                <a:ea typeface="Arial"/>
                <a:cs typeface="Arial"/>
                <a:sym typeface="Arial"/>
              </a:rPr>
              <a:t>1</a:t>
            </a:r>
            <a:endParaRPr sz="1800">
              <a:solidFill>
                <a:schemeClr val="lt1"/>
              </a:solidFill>
              <a:latin typeface="Arial"/>
              <a:ea typeface="Arial"/>
              <a:cs typeface="Arial"/>
              <a:sym typeface="Arial"/>
            </a:endParaRPr>
          </a:p>
        </p:txBody>
      </p:sp>
      <p:sp>
        <p:nvSpPr>
          <p:cNvPr id="304" name="Google Shape;304;p1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descr="Close-up of two people holding hands"/>
          <p:cNvSpPr/>
          <p:nvPr/>
        </p:nvSpPr>
        <p:spPr>
          <a:xfrm>
            <a:off x="7400" y="-14717"/>
            <a:ext cx="6221201" cy="68285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138" name="Google Shape;138;p2" descr="Close-up of two people holding hands"/>
          <p:cNvPicPr preferRelativeResize="0"/>
          <p:nvPr/>
        </p:nvPicPr>
        <p:blipFill rotWithShape="1">
          <a:blip r:embed="rId3">
            <a:alphaModFix/>
          </a:blip>
          <a:srcRect l="13349" t="832" r="20356" b="9970"/>
          <a:stretch/>
        </p:blipFill>
        <p:spPr>
          <a:xfrm>
            <a:off x="0" y="0"/>
            <a:ext cx="6696000" cy="6012000"/>
          </a:xfrm>
          <a:prstGeom prst="rect">
            <a:avLst/>
          </a:prstGeom>
          <a:noFill/>
          <a:ln>
            <a:noFill/>
          </a:ln>
        </p:spPr>
      </p:pic>
      <p:sp>
        <p:nvSpPr>
          <p:cNvPr id="139" name="Google Shape;139;p2"/>
          <p:cNvSpPr txBox="1">
            <a:spLocks noGrp="1"/>
          </p:cNvSpPr>
          <p:nvPr>
            <p:ph type="body" idx="1"/>
          </p:nvPr>
        </p:nvSpPr>
        <p:spPr>
          <a:xfrm>
            <a:off x="7382933" y="2389092"/>
            <a:ext cx="3943828" cy="24161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s-CO"/>
              <a:t>Atención clínica a sobrevivientes de agresiones </a:t>
            </a:r>
            <a:br>
              <a:rPr lang="es-CO"/>
            </a:br>
            <a:r>
              <a:rPr lang="es-CO"/>
              <a:t>sexuales, parte 1: </a:t>
            </a:r>
            <a:br>
              <a:rPr lang="es-CO"/>
            </a:br>
            <a:r>
              <a:rPr lang="es-CO"/>
              <a:t>Consentimiento informado y anamnesis</a:t>
            </a:r>
            <a:endParaRPr/>
          </a:p>
        </p:txBody>
      </p:sp>
      <p:sp>
        <p:nvSpPr>
          <p:cNvPr id="140" name="Google Shape;140;p2"/>
          <p:cNvSpPr txBox="1">
            <a:spLocks noGrp="1"/>
          </p:cNvSpPr>
          <p:nvPr>
            <p:ph type="body" idx="2"/>
          </p:nvPr>
        </p:nvSpPr>
        <p:spPr>
          <a:xfrm>
            <a:off x="7382933" y="1918364"/>
            <a:ext cx="3780000" cy="397032"/>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lt1"/>
              </a:buClr>
              <a:buSzPts val="2200"/>
              <a:buNone/>
            </a:pPr>
            <a:r>
              <a:rPr lang="es-CO"/>
              <a:t>Sesión 9</a:t>
            </a:r>
            <a:endParaRPr/>
          </a:p>
        </p:txBody>
      </p:sp>
      <p:sp>
        <p:nvSpPr>
          <p:cNvPr id="141" name="Google Shape;141;p2"/>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p:nvPr/>
        </p:nvSpPr>
        <p:spPr>
          <a:xfrm>
            <a:off x="0" y="1"/>
            <a:ext cx="12192000" cy="1364974"/>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s-CO" sz="3400" b="1">
                <a:solidFill>
                  <a:schemeClr val="accent3"/>
                </a:solidFill>
                <a:latin typeface="Calibri"/>
                <a:ea typeface="Calibri"/>
                <a:cs typeface="Calibri"/>
                <a:sym typeface="Calibri"/>
              </a:rPr>
              <a:t>Sesión 9: Conclusión</a:t>
            </a:r>
            <a:endParaRPr/>
          </a:p>
        </p:txBody>
      </p:sp>
      <p:sp>
        <p:nvSpPr>
          <p:cNvPr id="310" name="Google Shape;310;p20"/>
          <p:cNvSpPr txBox="1"/>
          <p:nvPr/>
        </p:nvSpPr>
        <p:spPr>
          <a:xfrm>
            <a:off x="450790" y="1264880"/>
            <a:ext cx="11489419" cy="4090361"/>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chemeClr val="accent3"/>
              </a:buClr>
              <a:buSzPts val="2625"/>
              <a:buFont typeface="Noto Sans Symbols"/>
              <a:buChar char="⮚"/>
            </a:pPr>
            <a:r>
              <a:rPr lang="es-CO" sz="2100">
                <a:solidFill>
                  <a:srgbClr val="000000"/>
                </a:solidFill>
                <a:latin typeface="Arial"/>
                <a:ea typeface="Arial"/>
                <a:cs typeface="Arial"/>
                <a:sym typeface="Arial"/>
              </a:rPr>
              <a:t>Al asesorar a la persona sobreviviente para obtener su consentimiento informado, informe sobre las leyes y normativas pertinentes que incidirán en lo que se haga con los datos comunicados o la documentación cumplimentada</a:t>
            </a:r>
            <a:endParaRPr sz="2100">
              <a:solidFill>
                <a:schemeClr val="dk1"/>
              </a:solidFill>
              <a:latin typeface="Arial"/>
              <a:ea typeface="Arial"/>
              <a:cs typeface="Arial"/>
              <a:sym typeface="Arial"/>
            </a:endParaRPr>
          </a:p>
          <a:p>
            <a:pPr marL="457189" marR="0" lvl="0" indent="-457189" algn="l" rtl="0">
              <a:lnSpc>
                <a:spcPct val="108000"/>
              </a:lnSpc>
              <a:spcBef>
                <a:spcPts val="200"/>
              </a:spcBef>
              <a:spcAft>
                <a:spcPts val="0"/>
              </a:spcAft>
              <a:buClr>
                <a:schemeClr val="accent3"/>
              </a:buClr>
              <a:buSzPts val="2625"/>
              <a:buFont typeface="Noto Sans Symbols"/>
              <a:buChar char="⮚"/>
            </a:pPr>
            <a:r>
              <a:rPr lang="es-CO" sz="2100">
                <a:solidFill>
                  <a:srgbClr val="000000"/>
                </a:solidFill>
                <a:latin typeface="Arial"/>
                <a:ea typeface="Arial"/>
                <a:cs typeface="Arial"/>
                <a:sym typeface="Arial"/>
              </a:rPr>
              <a:t>Obtenga por separado el consentimiento informado para los cuatro pasos del manejo clínico de las personas sobrevivientes de violación: anamnesis, exploración física, recogida de pruebas forenses y documentación</a:t>
            </a:r>
            <a:endParaRPr/>
          </a:p>
          <a:p>
            <a:pPr marL="457189" marR="0" lvl="0" indent="-457189" algn="l" rtl="0">
              <a:lnSpc>
                <a:spcPct val="108000"/>
              </a:lnSpc>
              <a:spcBef>
                <a:spcPts val="200"/>
              </a:spcBef>
              <a:spcAft>
                <a:spcPts val="0"/>
              </a:spcAft>
              <a:buClr>
                <a:schemeClr val="accent3"/>
              </a:buClr>
              <a:buSzPts val="2625"/>
              <a:buFont typeface="Noto Sans Symbols"/>
              <a:buChar char="⮚"/>
            </a:pPr>
            <a:r>
              <a:rPr lang="es-CO" sz="2100">
                <a:solidFill>
                  <a:srgbClr val="000000"/>
                </a:solidFill>
                <a:latin typeface="Arial"/>
                <a:ea typeface="Arial"/>
                <a:cs typeface="Arial"/>
                <a:sym typeface="Arial"/>
              </a:rPr>
              <a:t>La anamnesis fundamenta y determina la exploración y el tratamiento</a:t>
            </a:r>
            <a:endParaRPr/>
          </a:p>
          <a:p>
            <a:pPr marL="457189" marR="0" lvl="0" indent="-457189" algn="l" rtl="0">
              <a:lnSpc>
                <a:spcPct val="108000"/>
              </a:lnSpc>
              <a:spcBef>
                <a:spcPts val="200"/>
              </a:spcBef>
              <a:spcAft>
                <a:spcPts val="0"/>
              </a:spcAft>
              <a:buClr>
                <a:schemeClr val="accent3"/>
              </a:buClr>
              <a:buSzPts val="2625"/>
              <a:buFont typeface="Noto Sans Symbols"/>
              <a:buChar char="⮚"/>
            </a:pPr>
            <a:r>
              <a:rPr lang="es-CO" sz="2100">
                <a:solidFill>
                  <a:srgbClr val="000000"/>
                </a:solidFill>
                <a:latin typeface="Arial"/>
                <a:ea typeface="Arial"/>
                <a:cs typeface="Arial"/>
                <a:sym typeface="Arial"/>
              </a:rPr>
              <a:t>Debe elaborarse una anamnesis exhaustiva y ofrecerse un reconocimiento médico, incluso en los casos en los que no se cumplen los requisitos mínimos para un examen forense</a:t>
            </a:r>
            <a:endParaRPr sz="2100">
              <a:solidFill>
                <a:schemeClr val="dk1"/>
              </a:solidFill>
              <a:latin typeface="Arial"/>
              <a:ea typeface="Arial"/>
              <a:cs typeface="Arial"/>
              <a:sym typeface="Arial"/>
            </a:endParaRPr>
          </a:p>
          <a:p>
            <a:pPr marL="457189" marR="0" lvl="0" indent="-457189" algn="l" rtl="0">
              <a:lnSpc>
                <a:spcPct val="108000"/>
              </a:lnSpc>
              <a:spcBef>
                <a:spcPts val="200"/>
              </a:spcBef>
              <a:spcAft>
                <a:spcPts val="200"/>
              </a:spcAft>
              <a:buClr>
                <a:schemeClr val="accent3"/>
              </a:buClr>
              <a:buSzPts val="2625"/>
              <a:buFont typeface="Noto Sans Symbols"/>
              <a:buChar char="⮚"/>
            </a:pPr>
            <a:r>
              <a:rPr lang="es-CO" sz="2100">
                <a:solidFill>
                  <a:srgbClr val="000000"/>
                </a:solidFill>
                <a:latin typeface="Arial"/>
                <a:ea typeface="Arial"/>
                <a:cs typeface="Arial"/>
                <a:sym typeface="Arial"/>
              </a:rPr>
              <a:t>Obtenga el consentimiento por separado para cada aspecto de la exploración; se debe solicitar el consentimiento verbal informal durante toda la exploración clínica y genitoanal</a:t>
            </a:r>
            <a:endParaRPr sz="2100">
              <a:solidFill>
                <a:schemeClr val="dk1"/>
              </a:solidFill>
              <a:latin typeface="Arial"/>
              <a:ea typeface="Arial"/>
              <a:cs typeface="Arial"/>
              <a:sym typeface="Arial"/>
            </a:endParaRPr>
          </a:p>
        </p:txBody>
      </p:sp>
      <p:sp>
        <p:nvSpPr>
          <p:cNvPr id="311" name="Google Shape;311;p20"/>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3"/>
              </a:buClr>
              <a:buSzPts val="3400"/>
              <a:buFont typeface="Arial"/>
              <a:buNone/>
            </a:pPr>
            <a:r>
              <a:rPr lang="es-CO"/>
              <a:t>Referencia</a:t>
            </a:r>
            <a:endParaRPr/>
          </a:p>
        </p:txBody>
      </p:sp>
      <p:sp>
        <p:nvSpPr>
          <p:cNvPr id="317" name="Google Shape;317;p21"/>
          <p:cNvSpPr txBox="1">
            <a:spLocks noGrp="1"/>
          </p:cNvSpPr>
          <p:nvPr>
            <p:ph type="body" idx="1"/>
          </p:nvPr>
        </p:nvSpPr>
        <p:spPr>
          <a:xfrm>
            <a:off x="838200" y="1623598"/>
            <a:ext cx="10515600" cy="4351338"/>
          </a:xfrm>
          <a:prstGeom prst="rect">
            <a:avLst/>
          </a:prstGeom>
          <a:noFill/>
          <a:ln>
            <a:noFill/>
          </a:ln>
        </p:spPr>
        <p:txBody>
          <a:bodyPr spcFirstLastPara="1" wrap="square" lIns="91425" tIns="45700" rIns="91425" bIns="45700" anchor="t" anchorCtr="0">
            <a:normAutofit/>
          </a:bodyPr>
          <a:lstStyle/>
          <a:p>
            <a:pPr marL="457200" lvl="0" indent="-360000" algn="l" rtl="0">
              <a:lnSpc>
                <a:spcPct val="110000"/>
              </a:lnSpc>
              <a:spcBef>
                <a:spcPts val="0"/>
              </a:spcBef>
              <a:spcAft>
                <a:spcPts val="0"/>
              </a:spcAft>
              <a:buClr>
                <a:schemeClr val="dk1"/>
              </a:buClr>
              <a:buSzPts val="2000"/>
              <a:buFont typeface="Calibri"/>
              <a:buAutoNum type="arabicPeriod"/>
            </a:pPr>
            <a:r>
              <a:rPr lang="es-CO"/>
              <a:t>Organización Mundial de la Salud, ONU-Mujeres, Fondo de Población de las Naciones Unidas. </a:t>
            </a:r>
            <a:r>
              <a:rPr lang="es-CO" i="1"/>
              <a:t>Atención de salud para las mujeres que han sufrido violencia de pareja o violencia sexual:</a:t>
            </a:r>
            <a:r>
              <a:rPr lang="es-CO"/>
              <a:t> </a:t>
            </a:r>
            <a:r>
              <a:rPr lang="es-CO" i="1"/>
              <a:t>manual clínico</a:t>
            </a:r>
            <a:r>
              <a:rPr lang="es-CO"/>
              <a:t>. Ginebra: OMS; 2014 (</a:t>
            </a:r>
            <a:r>
              <a:rPr lang="es-CO" u="sng">
                <a:solidFill>
                  <a:schemeClr val="hlink"/>
                </a:solidFill>
                <a:hlinkClick r:id="rId3"/>
              </a:rPr>
              <a:t>https://iris.paho.org/bitstream/handle/10665.2/31381/OPSFGL16016-spa.pdf</a:t>
            </a:r>
            <a:r>
              <a:rPr lang="es-CO"/>
              <a:t>). </a:t>
            </a:r>
            <a:endParaRPr/>
          </a:p>
        </p:txBody>
      </p:sp>
      <p:sp>
        <p:nvSpPr>
          <p:cNvPr id="318" name="Google Shape;318;p21"/>
          <p:cNvSpPr/>
          <p:nvPr/>
        </p:nvSpPr>
        <p:spPr>
          <a:xfrm>
            <a:off x="11483163" y="6262577"/>
            <a:ext cx="708837" cy="59542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p:nvPr/>
        </p:nvSpPr>
        <p:spPr>
          <a:xfrm>
            <a:off x="702366" y="1510748"/>
            <a:ext cx="11078812" cy="3876165"/>
          </a:xfrm>
          <a:prstGeom prst="rect">
            <a:avLst/>
          </a:prstGeom>
          <a:noFill/>
          <a:ln>
            <a:noFill/>
          </a:ln>
        </p:spPr>
        <p:txBody>
          <a:bodyPr spcFirstLastPara="1" wrap="square" lIns="121900" tIns="60925" rIns="121900" bIns="60925" anchor="t" anchorCtr="0">
            <a:noAutofit/>
          </a:bodyPr>
          <a:lstStyle/>
          <a:p>
            <a:pPr marL="0" marR="118530" lvl="0" indent="0" algn="l" rtl="0">
              <a:lnSpc>
                <a:spcPct val="108000"/>
              </a:lnSpc>
              <a:spcBef>
                <a:spcPts val="0"/>
              </a:spcBef>
              <a:spcAft>
                <a:spcPts val="0"/>
              </a:spcAft>
              <a:buNone/>
            </a:pPr>
            <a:r>
              <a:rPr lang="es-CO" sz="2400" u="sng">
                <a:solidFill>
                  <a:schemeClr val="accent3"/>
                </a:solidFill>
                <a:latin typeface="Arial"/>
                <a:ea typeface="Arial"/>
                <a:cs typeface="Arial"/>
                <a:sym typeface="Arial"/>
              </a:rPr>
              <a:t>Objetivo 3:</a:t>
            </a:r>
            <a:r>
              <a:rPr lang="es-CO" sz="2400">
                <a:solidFill>
                  <a:srgbClr val="00B0F0"/>
                </a:solidFill>
                <a:latin typeface="Arial"/>
                <a:ea typeface="Arial"/>
                <a:cs typeface="Arial"/>
                <a:sym typeface="Arial"/>
              </a:rPr>
              <a:t>	Demostrar las competencias clínicas adecuadas al ámbito de 		trabajo para dar respuesta a los casos de violencia sexual y 			violencia de pareja</a:t>
            </a:r>
            <a:endParaRPr sz="2400">
              <a:solidFill>
                <a:srgbClr val="00B0F0"/>
              </a:solidFill>
              <a:latin typeface="Arial"/>
              <a:ea typeface="Arial"/>
              <a:cs typeface="Arial"/>
              <a:sym typeface="Arial"/>
            </a:endParaRPr>
          </a:p>
          <a:p>
            <a:pPr marL="0" marR="118530" lvl="0" indent="0" algn="l" rtl="0">
              <a:lnSpc>
                <a:spcPct val="108000"/>
              </a:lnSpc>
              <a:spcBef>
                <a:spcPts val="1600"/>
              </a:spcBef>
              <a:spcAft>
                <a:spcPts val="0"/>
              </a:spcAft>
              <a:buNone/>
            </a:pPr>
            <a:endParaRPr sz="1000" b="1">
              <a:solidFill>
                <a:schemeClr val="accent1"/>
              </a:solidFill>
              <a:latin typeface="Arial"/>
              <a:ea typeface="Arial"/>
              <a:cs typeface="Arial"/>
              <a:sym typeface="Arial"/>
            </a:endParaRPr>
          </a:p>
          <a:p>
            <a:pPr marL="0" marR="118530" lvl="0" indent="0" algn="l" rtl="0">
              <a:lnSpc>
                <a:spcPct val="108000"/>
              </a:lnSpc>
              <a:spcBef>
                <a:spcPts val="600"/>
              </a:spcBef>
              <a:spcAft>
                <a:spcPts val="0"/>
              </a:spcAft>
              <a:buNone/>
            </a:pPr>
            <a:r>
              <a:rPr lang="es-CO" sz="2200" b="1">
                <a:solidFill>
                  <a:schemeClr val="accent1"/>
                </a:solidFill>
                <a:latin typeface="Arial"/>
                <a:ea typeface="Arial"/>
                <a:cs typeface="Arial"/>
                <a:sym typeface="Arial"/>
              </a:rPr>
              <a:t>Competencias:</a:t>
            </a:r>
            <a:endParaRPr/>
          </a:p>
          <a:p>
            <a:pPr marL="360000" marR="18626" lvl="0" indent="-360000" algn="l" rtl="0">
              <a:lnSpc>
                <a:spcPct val="108000"/>
              </a:lnSpc>
              <a:spcBef>
                <a:spcPts val="600"/>
              </a:spcBef>
              <a:spcAft>
                <a:spcPts val="0"/>
              </a:spcAft>
              <a:buClr>
                <a:schemeClr val="accent2"/>
              </a:buClr>
              <a:buSzPts val="2400"/>
              <a:buFont typeface="Arial"/>
              <a:buChar char="•"/>
            </a:pPr>
            <a:r>
              <a:rPr lang="es-CO" sz="2000">
                <a:solidFill>
                  <a:srgbClr val="000000"/>
                </a:solidFill>
                <a:latin typeface="Arial"/>
                <a:ea typeface="Arial"/>
                <a:cs typeface="Arial"/>
                <a:sym typeface="Arial"/>
              </a:rPr>
              <a:t>Conocer el proceso de cuatro pasos para obtener el consentimiento informado</a:t>
            </a:r>
            <a:endParaRPr sz="2000">
              <a:solidFill>
                <a:srgbClr val="000000"/>
              </a:solidFill>
              <a:latin typeface="Arial"/>
              <a:ea typeface="Arial"/>
              <a:cs typeface="Arial"/>
              <a:sym typeface="Arial"/>
            </a:endParaRPr>
          </a:p>
          <a:p>
            <a:pPr marL="360000" marR="18626" lvl="0" indent="-360000" algn="l" rtl="0">
              <a:lnSpc>
                <a:spcPct val="108000"/>
              </a:lnSpc>
              <a:spcBef>
                <a:spcPts val="600"/>
              </a:spcBef>
              <a:spcAft>
                <a:spcPts val="600"/>
              </a:spcAft>
              <a:buClr>
                <a:schemeClr val="accent2"/>
              </a:buClr>
              <a:buSzPts val="2400"/>
              <a:buFont typeface="Arial"/>
              <a:buChar char="•"/>
            </a:pPr>
            <a:r>
              <a:rPr lang="es-CO" sz="2000">
                <a:solidFill>
                  <a:srgbClr val="000000"/>
                </a:solidFill>
                <a:latin typeface="Arial"/>
                <a:ea typeface="Arial"/>
                <a:cs typeface="Arial"/>
                <a:sym typeface="Arial"/>
              </a:rPr>
              <a:t>Mostrar habilidad para elaborar una anamnesis, incluidas las de niños, niñas o adolescentes sobrevivientes de abusos sexuales</a:t>
            </a:r>
            <a:endParaRPr/>
          </a:p>
        </p:txBody>
      </p:sp>
      <p:sp>
        <p:nvSpPr>
          <p:cNvPr id="147" name="Google Shape;147;p3"/>
          <p:cNvSpPr txBox="1">
            <a:spLocks noGrp="1"/>
          </p:cNvSpPr>
          <p:nvPr>
            <p:ph type="title"/>
          </p:nvPr>
        </p:nvSpPr>
        <p:spPr>
          <a:xfrm>
            <a:off x="517940" y="449910"/>
            <a:ext cx="11360800" cy="72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3200"/>
              <a:t>Objetivos de la sesión</a:t>
            </a:r>
            <a:endParaRPr/>
          </a:p>
        </p:txBody>
      </p:sp>
      <p:sp>
        <p:nvSpPr>
          <p:cNvPr id="148" name="Google Shape;148;p3"/>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p:nvPr/>
        </p:nvSpPr>
        <p:spPr>
          <a:xfrm>
            <a:off x="0" y="30257"/>
            <a:ext cx="12192000" cy="1098265"/>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Pasos del manejo clínico </a:t>
            </a:r>
            <a:br>
              <a:rPr lang="es-CO" sz="3400" b="1">
                <a:solidFill>
                  <a:schemeClr val="accent3"/>
                </a:solidFill>
                <a:latin typeface="Calibri"/>
                <a:ea typeface="Calibri"/>
                <a:cs typeface="Calibri"/>
                <a:sym typeface="Calibri"/>
              </a:rPr>
            </a:br>
            <a:r>
              <a:rPr lang="es-CO" sz="3400" b="1">
                <a:solidFill>
                  <a:schemeClr val="accent3"/>
                </a:solidFill>
                <a:latin typeface="Calibri"/>
                <a:ea typeface="Calibri"/>
                <a:cs typeface="Calibri"/>
                <a:sym typeface="Calibri"/>
              </a:rPr>
              <a:t>de las personas sobrevivientes de violación</a:t>
            </a:r>
            <a:endParaRPr/>
          </a:p>
        </p:txBody>
      </p:sp>
      <p:grpSp>
        <p:nvGrpSpPr>
          <p:cNvPr id="154" name="Google Shape;154;p4"/>
          <p:cNvGrpSpPr/>
          <p:nvPr/>
        </p:nvGrpSpPr>
        <p:grpSpPr>
          <a:xfrm>
            <a:off x="1037198" y="1128522"/>
            <a:ext cx="10117603" cy="4733308"/>
            <a:chOff x="1037198" y="1221122"/>
            <a:chExt cx="10117603" cy="4733308"/>
          </a:xfrm>
        </p:grpSpPr>
        <p:sp>
          <p:nvSpPr>
            <p:cNvPr id="155" name="Google Shape;155;p4"/>
            <p:cNvSpPr/>
            <p:nvPr/>
          </p:nvSpPr>
          <p:spPr>
            <a:xfrm>
              <a:off x="1037198" y="1221122"/>
              <a:ext cx="1731773" cy="482405"/>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1</a:t>
              </a:r>
              <a:endParaRPr/>
            </a:p>
          </p:txBody>
        </p:sp>
        <p:sp>
          <p:nvSpPr>
            <p:cNvPr id="156" name="Google Shape;156;p4"/>
            <p:cNvSpPr/>
            <p:nvPr/>
          </p:nvSpPr>
          <p:spPr>
            <a:xfrm>
              <a:off x="1037198" y="1829977"/>
              <a:ext cx="1731773" cy="480880"/>
            </a:xfrm>
            <a:prstGeom prst="roundRect">
              <a:avLst>
                <a:gd name="adj" fmla="val 16667"/>
              </a:avLst>
            </a:prstGeom>
            <a:solidFill>
              <a:schemeClr val="accent1"/>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2</a:t>
              </a:r>
              <a:endParaRPr sz="1600">
                <a:solidFill>
                  <a:srgbClr val="000000"/>
                </a:solidFill>
                <a:latin typeface="Arial"/>
                <a:ea typeface="Arial"/>
                <a:cs typeface="Arial"/>
                <a:sym typeface="Arial"/>
              </a:endParaRPr>
            </a:p>
          </p:txBody>
        </p:sp>
        <p:sp>
          <p:nvSpPr>
            <p:cNvPr id="157" name="Google Shape;157;p4"/>
            <p:cNvSpPr/>
            <p:nvPr/>
          </p:nvSpPr>
          <p:spPr>
            <a:xfrm>
              <a:off x="1037198" y="3044115"/>
              <a:ext cx="1731773" cy="480880"/>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4</a:t>
              </a:r>
              <a:endParaRPr/>
            </a:p>
          </p:txBody>
        </p:sp>
        <p:sp>
          <p:nvSpPr>
            <p:cNvPr id="158" name="Google Shape;158;p4"/>
            <p:cNvSpPr/>
            <p:nvPr/>
          </p:nvSpPr>
          <p:spPr>
            <a:xfrm>
              <a:off x="1037198" y="2437917"/>
              <a:ext cx="1731773" cy="480880"/>
            </a:xfrm>
            <a:prstGeom prst="roundRect">
              <a:avLst>
                <a:gd name="adj" fmla="val 16667"/>
              </a:avLst>
            </a:prstGeom>
            <a:solidFill>
              <a:schemeClr val="accent1"/>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3</a:t>
              </a:r>
              <a:endParaRPr sz="1600">
                <a:solidFill>
                  <a:srgbClr val="000000"/>
                </a:solidFill>
                <a:latin typeface="Arial"/>
                <a:ea typeface="Arial"/>
                <a:cs typeface="Arial"/>
                <a:sym typeface="Arial"/>
              </a:endParaRPr>
            </a:p>
          </p:txBody>
        </p:sp>
        <p:sp>
          <p:nvSpPr>
            <p:cNvPr id="159" name="Google Shape;159;p4"/>
            <p:cNvSpPr/>
            <p:nvPr/>
          </p:nvSpPr>
          <p:spPr>
            <a:xfrm>
              <a:off x="3084818" y="1221122"/>
              <a:ext cx="8069983" cy="482405"/>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Atención al escuchar, no juzgar y validar, e informarse sobre las necesidades y preocupaciones de la persona sobreviviente</a:t>
              </a:r>
              <a:endParaRPr sz="1600" b="1">
                <a:solidFill>
                  <a:srgbClr val="7F7F7F"/>
                </a:solidFill>
                <a:latin typeface="Cambria"/>
                <a:ea typeface="Cambria"/>
                <a:cs typeface="Cambria"/>
                <a:sym typeface="Cambria"/>
              </a:endParaRPr>
            </a:p>
          </p:txBody>
        </p:sp>
        <p:sp>
          <p:nvSpPr>
            <p:cNvPr id="160" name="Google Shape;160;p4"/>
            <p:cNvSpPr/>
            <p:nvPr/>
          </p:nvSpPr>
          <p:spPr>
            <a:xfrm>
              <a:off x="3080271" y="3650319"/>
              <a:ext cx="8071838" cy="481795"/>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Proporcionar tratamiento</a:t>
              </a:r>
              <a:endParaRPr sz="1600" b="1">
                <a:solidFill>
                  <a:srgbClr val="7F7F7F"/>
                </a:solidFill>
                <a:latin typeface="Cambria"/>
                <a:ea typeface="Cambria"/>
                <a:cs typeface="Cambria"/>
                <a:sym typeface="Cambria"/>
              </a:endParaRPr>
            </a:p>
          </p:txBody>
        </p:sp>
        <p:sp>
          <p:nvSpPr>
            <p:cNvPr id="161" name="Google Shape;161;p4"/>
            <p:cNvSpPr/>
            <p:nvPr/>
          </p:nvSpPr>
          <p:spPr>
            <a:xfrm>
              <a:off x="3080291" y="3044121"/>
              <a:ext cx="8072209" cy="480880"/>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Realizar la exploración clínica y genitoanal</a:t>
              </a:r>
              <a:endParaRPr sz="1600" b="1">
                <a:solidFill>
                  <a:srgbClr val="7F7F7F"/>
                </a:solidFill>
                <a:latin typeface="Cambria"/>
                <a:ea typeface="Cambria"/>
                <a:cs typeface="Cambria"/>
                <a:sym typeface="Cambria"/>
              </a:endParaRPr>
            </a:p>
          </p:txBody>
        </p:sp>
        <p:sp>
          <p:nvSpPr>
            <p:cNvPr id="162" name="Google Shape;162;p4"/>
            <p:cNvSpPr/>
            <p:nvPr/>
          </p:nvSpPr>
          <p:spPr>
            <a:xfrm>
              <a:off x="1037198" y="3651465"/>
              <a:ext cx="1731773" cy="480880"/>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5</a:t>
              </a:r>
              <a:endParaRPr/>
            </a:p>
          </p:txBody>
        </p:sp>
        <p:sp>
          <p:nvSpPr>
            <p:cNvPr id="163" name="Google Shape;163;p4"/>
            <p:cNvSpPr/>
            <p:nvPr/>
          </p:nvSpPr>
          <p:spPr>
            <a:xfrm>
              <a:off x="3080291" y="4257669"/>
              <a:ext cx="8072209" cy="482405"/>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Mejorar la seguridad y derivar a otros servicios que presten apoyo</a:t>
              </a:r>
              <a:endParaRPr sz="1600" b="1">
                <a:solidFill>
                  <a:srgbClr val="7F7F7F"/>
                </a:solidFill>
                <a:latin typeface="Cambria"/>
                <a:ea typeface="Cambria"/>
                <a:cs typeface="Cambria"/>
                <a:sym typeface="Cambria"/>
              </a:endParaRPr>
            </a:p>
          </p:txBody>
        </p:sp>
        <p:sp>
          <p:nvSpPr>
            <p:cNvPr id="164" name="Google Shape;164;p4"/>
            <p:cNvSpPr/>
            <p:nvPr/>
          </p:nvSpPr>
          <p:spPr>
            <a:xfrm>
              <a:off x="1037198" y="4259404"/>
              <a:ext cx="1731773" cy="480880"/>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6</a:t>
              </a:r>
              <a:endParaRPr/>
            </a:p>
          </p:txBody>
        </p:sp>
        <p:sp>
          <p:nvSpPr>
            <p:cNvPr id="165" name="Google Shape;165;p4"/>
            <p:cNvSpPr/>
            <p:nvPr/>
          </p:nvSpPr>
          <p:spPr>
            <a:xfrm>
              <a:off x="3080291" y="4865608"/>
              <a:ext cx="8072209" cy="480880"/>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Evaluar la salud mental y proporcionar apoyo psicosocial</a:t>
              </a:r>
              <a:endParaRPr sz="1600" b="1">
                <a:solidFill>
                  <a:srgbClr val="7F7F7F"/>
                </a:solidFill>
                <a:latin typeface="Cambria"/>
                <a:ea typeface="Cambria"/>
                <a:cs typeface="Cambria"/>
                <a:sym typeface="Cambria"/>
              </a:endParaRPr>
            </a:p>
          </p:txBody>
        </p:sp>
        <p:sp>
          <p:nvSpPr>
            <p:cNvPr id="166" name="Google Shape;166;p4"/>
            <p:cNvSpPr/>
            <p:nvPr/>
          </p:nvSpPr>
          <p:spPr>
            <a:xfrm>
              <a:off x="1037198" y="4865602"/>
              <a:ext cx="1731773" cy="480880"/>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7</a:t>
              </a:r>
              <a:endParaRPr/>
            </a:p>
          </p:txBody>
        </p:sp>
        <p:sp>
          <p:nvSpPr>
            <p:cNvPr id="167" name="Google Shape;167;p4"/>
            <p:cNvSpPr/>
            <p:nvPr/>
          </p:nvSpPr>
          <p:spPr>
            <a:xfrm>
              <a:off x="3082592" y="5463017"/>
              <a:ext cx="8072208" cy="482405"/>
            </a:xfrm>
            <a:prstGeom prst="roundRect">
              <a:avLst>
                <a:gd name="adj" fmla="val 16667"/>
              </a:avLst>
            </a:prstGeom>
            <a:solidFill>
              <a:schemeClr val="lt2"/>
            </a:solidFill>
            <a:ln>
              <a:noFill/>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rgbClr val="7F7F7F"/>
                  </a:solidFill>
                  <a:latin typeface="Arial"/>
                  <a:ea typeface="Arial"/>
                  <a:cs typeface="Arial"/>
                  <a:sym typeface="Arial"/>
                </a:rPr>
                <a:t>Hacer consultas de seguimiento</a:t>
              </a:r>
              <a:endParaRPr sz="1600">
                <a:solidFill>
                  <a:srgbClr val="7F7F7F"/>
                </a:solidFill>
                <a:latin typeface="Arial"/>
                <a:ea typeface="Arial"/>
                <a:cs typeface="Arial"/>
                <a:sym typeface="Arial"/>
              </a:endParaRPr>
            </a:p>
          </p:txBody>
        </p:sp>
        <p:sp>
          <p:nvSpPr>
            <p:cNvPr id="168" name="Google Shape;168;p4"/>
            <p:cNvSpPr/>
            <p:nvPr/>
          </p:nvSpPr>
          <p:spPr>
            <a:xfrm>
              <a:off x="1037198" y="5473550"/>
              <a:ext cx="1731773" cy="480880"/>
            </a:xfrm>
            <a:prstGeom prst="roundRect">
              <a:avLst>
                <a:gd name="adj" fmla="val 16667"/>
              </a:avLst>
            </a:prstGeom>
            <a:solidFill>
              <a:srgbClr val="0070C0">
                <a:alpha val="50196"/>
              </a:srgbClr>
            </a:solidFill>
            <a:ln>
              <a:noFill/>
            </a:ln>
          </p:spPr>
          <p:txBody>
            <a:bodyPr spcFirstLastPara="1" wrap="square" lIns="121900" tIns="60925" rIns="121900" bIns="60925" anchor="ctr" anchorCtr="0">
              <a:noAutofit/>
            </a:bodyPr>
            <a:lstStyle/>
            <a:p>
              <a:pPr marL="0" marR="0" lvl="0" indent="0" algn="ctr" rtl="1">
                <a:spcBef>
                  <a:spcPts val="0"/>
                </a:spcBef>
                <a:spcAft>
                  <a:spcPts val="0"/>
                </a:spcAft>
                <a:buNone/>
              </a:pPr>
              <a:r>
                <a:rPr lang="es-CO" sz="1600" b="1">
                  <a:solidFill>
                    <a:srgbClr val="FFFFFF"/>
                  </a:solidFill>
                  <a:latin typeface="Arial"/>
                  <a:ea typeface="Arial"/>
                  <a:cs typeface="Arial"/>
                  <a:sym typeface="Arial"/>
                </a:rPr>
                <a:t>Paso 8</a:t>
              </a:r>
              <a:endParaRPr/>
            </a:p>
          </p:txBody>
        </p:sp>
        <p:sp>
          <p:nvSpPr>
            <p:cNvPr id="169" name="Google Shape;169;p4"/>
            <p:cNvSpPr/>
            <p:nvPr/>
          </p:nvSpPr>
          <p:spPr>
            <a:xfrm>
              <a:off x="3082591" y="1835773"/>
              <a:ext cx="8069983"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rmAutofit/>
            </a:bodyPr>
            <a:lstStyle/>
            <a:p>
              <a:pPr marL="0" marR="0" lvl="0" indent="0" algn="l" rtl="1">
                <a:spcBef>
                  <a:spcPts val="0"/>
                </a:spcBef>
                <a:spcAft>
                  <a:spcPts val="0"/>
                </a:spcAft>
                <a:buNone/>
              </a:pPr>
              <a:r>
                <a:rPr lang="es-CO" sz="1600" b="1">
                  <a:solidFill>
                    <a:schemeClr val="dk2"/>
                  </a:solidFill>
                  <a:latin typeface="Arial"/>
                  <a:ea typeface="Arial"/>
                  <a:cs typeface="Arial"/>
                  <a:sym typeface="Arial"/>
                </a:rPr>
                <a:t>Obtener el consentimiento informado y preparar a la persona sobreviviente</a:t>
              </a:r>
              <a:endParaRPr sz="1600" b="1">
                <a:solidFill>
                  <a:schemeClr val="dk2"/>
                </a:solidFill>
                <a:latin typeface="Cambria"/>
                <a:ea typeface="Cambria"/>
                <a:cs typeface="Cambria"/>
                <a:sym typeface="Cambria"/>
              </a:endParaRPr>
            </a:p>
          </p:txBody>
        </p:sp>
        <p:sp>
          <p:nvSpPr>
            <p:cNvPr id="170" name="Google Shape;170;p4"/>
            <p:cNvSpPr/>
            <p:nvPr/>
          </p:nvSpPr>
          <p:spPr>
            <a:xfrm>
              <a:off x="3080271" y="2434189"/>
              <a:ext cx="8072208" cy="482405"/>
            </a:xfrm>
            <a:prstGeom prst="roundRect">
              <a:avLst>
                <a:gd name="adj" fmla="val 16667"/>
              </a:avLst>
            </a:prstGeom>
            <a:no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l" rtl="1">
                <a:spcBef>
                  <a:spcPts val="0"/>
                </a:spcBef>
                <a:spcAft>
                  <a:spcPts val="0"/>
                </a:spcAft>
                <a:buNone/>
              </a:pPr>
              <a:r>
                <a:rPr lang="es-CO" sz="1600" b="1">
                  <a:solidFill>
                    <a:schemeClr val="dk2"/>
                  </a:solidFill>
                  <a:latin typeface="Arial"/>
                  <a:ea typeface="Arial"/>
                  <a:cs typeface="Arial"/>
                  <a:sym typeface="Arial"/>
                </a:rPr>
                <a:t>Hacer la anamnesis</a:t>
              </a:r>
              <a:endParaRPr sz="1600">
                <a:solidFill>
                  <a:schemeClr val="dk2"/>
                </a:solidFill>
                <a:latin typeface="Arial"/>
                <a:ea typeface="Arial"/>
                <a:cs typeface="Arial"/>
                <a:sym typeface="Arial"/>
              </a:endParaRPr>
            </a:p>
          </p:txBody>
        </p:sp>
      </p:grpSp>
      <p:sp>
        <p:nvSpPr>
          <p:cNvPr id="171" name="Google Shape;171;p4"/>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p:nvPr/>
        </p:nvSpPr>
        <p:spPr>
          <a:xfrm>
            <a:off x="0" y="1"/>
            <a:ext cx="12192000" cy="1298712"/>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El consentimiento informado, un proceso continuo</a:t>
            </a:r>
            <a:endParaRPr sz="3400" b="1">
              <a:solidFill>
                <a:schemeClr val="accent3"/>
              </a:solidFill>
              <a:latin typeface="Calibri"/>
              <a:ea typeface="Calibri"/>
              <a:cs typeface="Calibri"/>
              <a:sym typeface="Calibri"/>
            </a:endParaRPr>
          </a:p>
        </p:txBody>
      </p:sp>
      <p:sp>
        <p:nvSpPr>
          <p:cNvPr id="177" name="Google Shape;177;p5"/>
          <p:cNvSpPr txBox="1"/>
          <p:nvPr/>
        </p:nvSpPr>
        <p:spPr>
          <a:xfrm>
            <a:off x="868142" y="1445115"/>
            <a:ext cx="10556071" cy="4029709"/>
          </a:xfrm>
          <a:prstGeom prst="rect">
            <a:avLst/>
          </a:prstGeom>
          <a:noFill/>
          <a:ln>
            <a:noFill/>
          </a:ln>
        </p:spPr>
        <p:txBody>
          <a:bodyPr spcFirstLastPara="1" wrap="square" lIns="121900" tIns="60925" rIns="121900" bIns="60925" anchor="t" anchorCtr="0">
            <a:noAutofit/>
          </a:bodyPr>
          <a:lstStyle/>
          <a:p>
            <a:pPr marL="0" marR="118530" lvl="0" indent="0" algn="l" rtl="0">
              <a:lnSpc>
                <a:spcPct val="108000"/>
              </a:lnSpc>
              <a:spcBef>
                <a:spcPts val="0"/>
              </a:spcBef>
              <a:spcAft>
                <a:spcPts val="0"/>
              </a:spcAft>
              <a:buNone/>
            </a:pPr>
            <a:r>
              <a:rPr lang="es-CO" sz="2600" b="1">
                <a:solidFill>
                  <a:schemeClr val="accent2"/>
                </a:solidFill>
                <a:latin typeface="Arial"/>
                <a:ea typeface="Arial"/>
                <a:cs typeface="Arial"/>
                <a:sym typeface="Arial"/>
              </a:rPr>
              <a:t>Particularidades</a:t>
            </a:r>
            <a:endParaRPr sz="2600" b="1">
              <a:solidFill>
                <a:schemeClr val="accent2"/>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Para prestar un consentimiento informado, la persona sobreviviente debe conocer las consecuencias de sus decisiones</a:t>
            </a:r>
            <a:endParaRPr sz="22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El asentimiento informado verbal frecuente y continuo es fundamental cuando se atiende a sobrevivientes de violencia sexual</a:t>
            </a:r>
            <a:endParaRPr sz="22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750"/>
              <a:buFont typeface="Arial"/>
              <a:buChar char="•"/>
            </a:pPr>
            <a:r>
              <a:rPr lang="es-CO" sz="2200">
                <a:solidFill>
                  <a:srgbClr val="000000"/>
                </a:solidFill>
                <a:latin typeface="Arial"/>
                <a:ea typeface="Arial"/>
                <a:cs typeface="Arial"/>
                <a:sym typeface="Arial"/>
              </a:rPr>
              <a:t>Se recomienda el consentimiento informado por escrito, que suele exigirse antes de:</a:t>
            </a:r>
            <a:endParaRPr sz="2200">
              <a:solidFill>
                <a:schemeClr val="dk1"/>
              </a:solidFill>
              <a:latin typeface="Arial"/>
              <a:ea typeface="Arial"/>
              <a:cs typeface="Arial"/>
              <a:sym typeface="Arial"/>
            </a:endParaRPr>
          </a:p>
          <a:p>
            <a:pPr marL="842411" marR="0" lvl="4" indent="-380989" algn="l" rtl="0">
              <a:lnSpc>
                <a:spcPct val="108000"/>
              </a:lnSpc>
              <a:spcBef>
                <a:spcPts val="400"/>
              </a:spcBef>
              <a:spcAft>
                <a:spcPts val="0"/>
              </a:spcAft>
              <a:buClr>
                <a:schemeClr val="accent2"/>
              </a:buClr>
              <a:buSzPts val="2200"/>
              <a:buFont typeface="Arial"/>
              <a:buChar char="•"/>
            </a:pPr>
            <a:r>
              <a:rPr lang="es-CO" sz="2200" b="0" i="0" u="none" strike="noStrike" cap="none">
                <a:solidFill>
                  <a:schemeClr val="dk2"/>
                </a:solidFill>
                <a:latin typeface="Arial"/>
                <a:ea typeface="Arial"/>
                <a:cs typeface="Arial"/>
                <a:sym typeface="Arial"/>
              </a:rPr>
              <a:t>exploraciones clínicas</a:t>
            </a:r>
            <a:endParaRPr sz="2200" b="0" i="0" u="none" strike="noStrike" cap="none">
              <a:solidFill>
                <a:schemeClr val="dk2"/>
              </a:solidFill>
              <a:latin typeface="Arial"/>
              <a:ea typeface="Arial"/>
              <a:cs typeface="Arial"/>
              <a:sym typeface="Arial"/>
            </a:endParaRPr>
          </a:p>
          <a:p>
            <a:pPr marL="842411" marR="0" lvl="4" indent="-380989" algn="l" rtl="0">
              <a:lnSpc>
                <a:spcPct val="108000"/>
              </a:lnSpc>
              <a:spcBef>
                <a:spcPts val="400"/>
              </a:spcBef>
              <a:spcAft>
                <a:spcPts val="0"/>
              </a:spcAft>
              <a:buClr>
                <a:schemeClr val="accent2"/>
              </a:buClr>
              <a:buSzPts val="2200"/>
              <a:buFont typeface="Arial"/>
              <a:buChar char="•"/>
            </a:pPr>
            <a:r>
              <a:rPr lang="es-CO" sz="2200" b="0" i="0" u="none" strike="noStrike" cap="none">
                <a:solidFill>
                  <a:schemeClr val="dk2"/>
                </a:solidFill>
                <a:latin typeface="Arial"/>
                <a:ea typeface="Arial"/>
                <a:cs typeface="Arial"/>
                <a:sym typeface="Arial"/>
              </a:rPr>
              <a:t>recopilación de pruebas materiales</a:t>
            </a:r>
            <a:endParaRPr sz="2200" b="0" i="0" u="none" strike="noStrike" cap="none">
              <a:solidFill>
                <a:schemeClr val="dk2"/>
              </a:solidFill>
              <a:latin typeface="Arial"/>
              <a:ea typeface="Arial"/>
              <a:cs typeface="Arial"/>
              <a:sym typeface="Arial"/>
            </a:endParaRPr>
          </a:p>
          <a:p>
            <a:pPr marL="842411" marR="0" lvl="4" indent="-380989" algn="l" rtl="0">
              <a:lnSpc>
                <a:spcPct val="108000"/>
              </a:lnSpc>
              <a:spcBef>
                <a:spcPts val="400"/>
              </a:spcBef>
              <a:spcAft>
                <a:spcPts val="400"/>
              </a:spcAft>
              <a:buClr>
                <a:schemeClr val="accent2"/>
              </a:buClr>
              <a:buSzPts val="2200"/>
              <a:buFont typeface="Arial"/>
              <a:buChar char="•"/>
            </a:pPr>
            <a:r>
              <a:rPr lang="es-CO" sz="2200" b="0" i="0" u="none" strike="noStrike" cap="none">
                <a:solidFill>
                  <a:schemeClr val="dk2"/>
                </a:solidFill>
                <a:latin typeface="Arial"/>
                <a:ea typeface="Arial"/>
                <a:cs typeface="Arial"/>
                <a:sym typeface="Arial"/>
              </a:rPr>
              <a:t>intercambio de historias clínicas durante las derivaciones</a:t>
            </a:r>
            <a:endParaRPr sz="2200" b="0" i="0" u="none" strike="noStrike" cap="none">
              <a:solidFill>
                <a:schemeClr val="dk2"/>
              </a:solidFill>
              <a:latin typeface="Arial"/>
              <a:ea typeface="Arial"/>
              <a:cs typeface="Arial"/>
              <a:sym typeface="Arial"/>
            </a:endParaRPr>
          </a:p>
        </p:txBody>
      </p:sp>
      <p:sp>
        <p:nvSpPr>
          <p:cNvPr id="178" name="Google Shape;178;p5"/>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p:nvPr/>
        </p:nvSpPr>
        <p:spPr>
          <a:xfrm>
            <a:off x="0" y="299479"/>
            <a:ext cx="12192000" cy="1653721"/>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200" b="1">
                <a:solidFill>
                  <a:schemeClr val="accent3"/>
                </a:solidFill>
                <a:latin typeface="Calibri"/>
                <a:ea typeface="Calibri"/>
                <a:cs typeface="Calibri"/>
                <a:sym typeface="Calibri"/>
              </a:rPr>
              <a:t>Información que debe incluirse al solicitar </a:t>
            </a:r>
            <a:br>
              <a:rPr lang="es-CO" sz="3200" b="1">
                <a:solidFill>
                  <a:schemeClr val="accent3"/>
                </a:solidFill>
                <a:latin typeface="Calibri"/>
                <a:ea typeface="Calibri"/>
                <a:cs typeface="Calibri"/>
                <a:sym typeface="Calibri"/>
              </a:rPr>
            </a:br>
            <a:r>
              <a:rPr lang="es-CO" sz="3200" b="1">
                <a:solidFill>
                  <a:schemeClr val="accent3"/>
                </a:solidFill>
                <a:latin typeface="Calibri"/>
                <a:ea typeface="Calibri"/>
                <a:cs typeface="Calibri"/>
                <a:sym typeface="Calibri"/>
              </a:rPr>
              <a:t>el consentimiento para proceder al manejo clínico </a:t>
            </a:r>
            <a:br>
              <a:rPr lang="es-CO" sz="3200" b="1">
                <a:solidFill>
                  <a:schemeClr val="accent3"/>
                </a:solidFill>
                <a:latin typeface="Calibri"/>
                <a:ea typeface="Calibri"/>
                <a:cs typeface="Calibri"/>
                <a:sym typeface="Calibri"/>
              </a:rPr>
            </a:br>
            <a:r>
              <a:rPr lang="es-CO" sz="3200" b="1">
                <a:solidFill>
                  <a:schemeClr val="accent3"/>
                </a:solidFill>
                <a:latin typeface="Calibri"/>
                <a:ea typeface="Calibri"/>
                <a:cs typeface="Calibri"/>
                <a:sym typeface="Calibri"/>
              </a:rPr>
              <a:t>de las personas sobrevivientes de violación</a:t>
            </a:r>
            <a:endParaRPr/>
          </a:p>
        </p:txBody>
      </p:sp>
      <p:sp>
        <p:nvSpPr>
          <p:cNvPr id="184" name="Google Shape;184;p6"/>
          <p:cNvSpPr txBox="1"/>
          <p:nvPr/>
        </p:nvSpPr>
        <p:spPr>
          <a:xfrm>
            <a:off x="733662" y="1953200"/>
            <a:ext cx="11145078" cy="3827083"/>
          </a:xfrm>
          <a:prstGeom prst="rect">
            <a:avLst/>
          </a:prstGeom>
          <a:noFill/>
          <a:ln>
            <a:noFill/>
          </a:ln>
        </p:spPr>
        <p:txBody>
          <a:bodyPr spcFirstLastPara="1" wrap="square" lIns="121900" tIns="60925" rIns="121900" bIns="60925" anchor="t" anchorCtr="0">
            <a:spAutoFit/>
          </a:bodyPr>
          <a:lstStyle/>
          <a:p>
            <a:pPr marL="0" marR="970256" lvl="0" indent="0" algn="l" rtl="0">
              <a:lnSpc>
                <a:spcPct val="108000"/>
              </a:lnSpc>
              <a:spcBef>
                <a:spcPts val="0"/>
              </a:spcBef>
              <a:spcAft>
                <a:spcPts val="0"/>
              </a:spcAft>
              <a:buNone/>
            </a:pPr>
            <a:r>
              <a:rPr lang="es-CO" sz="2400">
                <a:solidFill>
                  <a:schemeClr val="accent2"/>
                </a:solidFill>
                <a:latin typeface="Arial"/>
                <a:ea typeface="Arial"/>
                <a:cs typeface="Arial"/>
                <a:sym typeface="Arial"/>
              </a:rPr>
              <a:t>Cuando se solicite el consentimiento de la persona sobreviviente para continuar, también se le deberá facilitar cierto tipo de información:</a:t>
            </a:r>
            <a:endParaRPr sz="2400">
              <a:solidFill>
                <a:schemeClr val="accent2"/>
              </a:solidFill>
              <a:latin typeface="Arial"/>
              <a:ea typeface="Arial"/>
              <a:cs typeface="Arial"/>
              <a:sym typeface="Arial"/>
            </a:endParaRPr>
          </a:p>
          <a:p>
            <a:pPr marL="457189" marR="0" lvl="0" indent="-457189" algn="l" rtl="0">
              <a:lnSpc>
                <a:spcPct val="108000"/>
              </a:lnSpc>
              <a:spcBef>
                <a:spcPts val="16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Q</a:t>
            </a:r>
            <a:r>
              <a:rPr lang="es-CO" sz="2000">
                <a:solidFill>
                  <a:srgbClr val="000000"/>
                </a:solidFill>
                <a:latin typeface="Arial"/>
                <a:ea typeface="Arial"/>
                <a:cs typeface="Arial"/>
                <a:sym typeface="Arial"/>
              </a:rPr>
              <a:t>ué ocurrirá durante la consulta</a:t>
            </a:r>
            <a:endParaRPr sz="20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E</a:t>
            </a:r>
            <a:r>
              <a:rPr lang="es-CO" sz="2000">
                <a:solidFill>
                  <a:srgbClr val="000000"/>
                </a:solidFill>
                <a:latin typeface="Arial"/>
                <a:ea typeface="Arial"/>
                <a:cs typeface="Arial"/>
                <a:sym typeface="Arial"/>
              </a:rPr>
              <a:t>l derecho que tiene a interrumpir, omitir o detener cualquier paso</a:t>
            </a:r>
            <a:endParaRPr sz="20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O</a:t>
            </a:r>
            <a:r>
              <a:rPr lang="es-CO" sz="2000">
                <a:solidFill>
                  <a:srgbClr val="000000"/>
                </a:solidFill>
                <a:latin typeface="Arial"/>
                <a:ea typeface="Arial"/>
                <a:cs typeface="Arial"/>
                <a:sym typeface="Arial"/>
              </a:rPr>
              <a:t>pciones para la exploración clínica y la recopilación de pruebas materiales</a:t>
            </a:r>
            <a:endParaRPr sz="20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T</a:t>
            </a:r>
            <a:r>
              <a:rPr lang="es-CO" sz="2000">
                <a:solidFill>
                  <a:srgbClr val="000000"/>
                </a:solidFill>
                <a:latin typeface="Arial"/>
                <a:ea typeface="Arial"/>
                <a:cs typeface="Arial"/>
                <a:sym typeface="Arial"/>
              </a:rPr>
              <a:t>oda obligación de denunciar que proceda</a:t>
            </a:r>
            <a:endParaRPr sz="2000">
              <a:solidFill>
                <a:schemeClr val="dk1"/>
              </a:solidFill>
              <a:latin typeface="Arial"/>
              <a:ea typeface="Arial"/>
              <a:cs typeface="Arial"/>
              <a:sym typeface="Arial"/>
            </a:endParaRPr>
          </a:p>
          <a:p>
            <a:pPr marL="457189" marR="0" lvl="0" indent="-457189" algn="l" rtl="0">
              <a:lnSpc>
                <a:spcPct val="108000"/>
              </a:lnSpc>
              <a:spcBef>
                <a:spcPts val="400"/>
              </a:spcBef>
              <a:spcAft>
                <a:spcPts val="0"/>
              </a:spcAft>
              <a:buClr>
                <a:schemeClr val="accent2"/>
              </a:buClr>
              <a:buSzPts val="2500"/>
              <a:buFont typeface="Arial"/>
              <a:buChar char="•"/>
            </a:pPr>
            <a:r>
              <a:rPr lang="es-CO" sz="2000">
                <a:solidFill>
                  <a:schemeClr val="dk1"/>
                </a:solidFill>
                <a:latin typeface="Arial"/>
                <a:ea typeface="Arial"/>
                <a:cs typeface="Arial"/>
                <a:sym typeface="Arial"/>
              </a:rPr>
              <a:t>S</a:t>
            </a:r>
            <a:r>
              <a:rPr lang="es-CO" sz="2000">
                <a:solidFill>
                  <a:srgbClr val="000000"/>
                </a:solidFill>
                <a:latin typeface="Arial"/>
                <a:ea typeface="Arial"/>
                <a:cs typeface="Arial"/>
                <a:sym typeface="Arial"/>
              </a:rPr>
              <a:t>u grado de control sobre quién tiene acceso a la documentación y el inicio de acciones judiciales</a:t>
            </a:r>
            <a:endParaRPr sz="2000">
              <a:solidFill>
                <a:schemeClr val="dk1"/>
              </a:solidFill>
              <a:latin typeface="Arial"/>
              <a:ea typeface="Arial"/>
              <a:cs typeface="Arial"/>
              <a:sym typeface="Arial"/>
            </a:endParaRPr>
          </a:p>
          <a:p>
            <a:pPr marL="457189" marR="0" lvl="0" indent="-457189" algn="l" rtl="0">
              <a:lnSpc>
                <a:spcPct val="108000"/>
              </a:lnSpc>
              <a:spcBef>
                <a:spcPts val="400"/>
              </a:spcBef>
              <a:spcAft>
                <a:spcPts val="400"/>
              </a:spcAft>
              <a:buClr>
                <a:schemeClr val="accent2"/>
              </a:buClr>
              <a:buSzPts val="2500"/>
              <a:buFont typeface="Arial"/>
              <a:buChar char="•"/>
            </a:pPr>
            <a:r>
              <a:rPr lang="es-CO" sz="2000">
                <a:solidFill>
                  <a:schemeClr val="dk1"/>
                </a:solidFill>
                <a:latin typeface="Arial"/>
                <a:ea typeface="Arial"/>
                <a:cs typeface="Arial"/>
                <a:sym typeface="Arial"/>
              </a:rPr>
              <a:t>S</a:t>
            </a:r>
            <a:r>
              <a:rPr lang="es-CO" sz="2000">
                <a:solidFill>
                  <a:srgbClr val="000000"/>
                </a:solidFill>
                <a:latin typeface="Arial"/>
                <a:ea typeface="Arial"/>
                <a:cs typeface="Arial"/>
                <a:sym typeface="Arial"/>
              </a:rPr>
              <a:t>i existen servicios forenses o funcionan</a:t>
            </a:r>
            <a:endParaRPr sz="2400">
              <a:solidFill>
                <a:schemeClr val="dk1"/>
              </a:solidFill>
              <a:latin typeface="Arial"/>
              <a:ea typeface="Arial"/>
              <a:cs typeface="Arial"/>
              <a:sym typeface="Arial"/>
            </a:endParaRPr>
          </a:p>
        </p:txBody>
      </p:sp>
      <p:sp>
        <p:nvSpPr>
          <p:cNvPr id="185" name="Google Shape;185;p6"/>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p:nvPr/>
        </p:nvSpPr>
        <p:spPr>
          <a:xfrm>
            <a:off x="0" y="0"/>
            <a:ext cx="12192000" cy="1431235"/>
          </a:xfrm>
          <a:prstGeom prst="rect">
            <a:avLst/>
          </a:prstGeom>
          <a:noFill/>
          <a:ln>
            <a:noFill/>
          </a:ln>
        </p:spPr>
        <p:txBody>
          <a:bodyPr spcFirstLastPara="1" wrap="square" lIns="121900" tIns="60925" rIns="121900" bIns="60925" anchor="b"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El consentimiento informado con niños, niñas y  </a:t>
            </a:r>
            <a:br>
              <a:rPr lang="es-CO" sz="3400" b="1">
                <a:solidFill>
                  <a:schemeClr val="accent3"/>
                </a:solidFill>
                <a:latin typeface="Calibri"/>
                <a:ea typeface="Calibri"/>
                <a:cs typeface="Calibri"/>
                <a:sym typeface="Calibri"/>
              </a:rPr>
            </a:br>
            <a:r>
              <a:rPr lang="es-CO" sz="3400" b="1">
                <a:solidFill>
                  <a:schemeClr val="accent3"/>
                </a:solidFill>
                <a:latin typeface="Calibri"/>
                <a:ea typeface="Calibri"/>
                <a:cs typeface="Calibri"/>
                <a:sym typeface="Calibri"/>
              </a:rPr>
              <a:t>adolescentes sobrevivientes</a:t>
            </a:r>
            <a:endParaRPr sz="3400" b="1">
              <a:solidFill>
                <a:schemeClr val="accent3"/>
              </a:solidFill>
              <a:latin typeface="Calibri"/>
              <a:ea typeface="Calibri"/>
              <a:cs typeface="Calibri"/>
              <a:sym typeface="Calibri"/>
            </a:endParaRPr>
          </a:p>
        </p:txBody>
      </p:sp>
      <p:sp>
        <p:nvSpPr>
          <p:cNvPr id="191" name="Google Shape;191;p7"/>
          <p:cNvSpPr txBox="1"/>
          <p:nvPr/>
        </p:nvSpPr>
        <p:spPr>
          <a:xfrm>
            <a:off x="1297857" y="1884989"/>
            <a:ext cx="10461523" cy="4029125"/>
          </a:xfrm>
          <a:prstGeom prst="rect">
            <a:avLst/>
          </a:prstGeom>
          <a:noFill/>
          <a:ln>
            <a:noFill/>
          </a:ln>
        </p:spPr>
        <p:txBody>
          <a:bodyPr spcFirstLastPara="1" wrap="square" lIns="121900" tIns="60925" rIns="121900" bIns="60925" anchor="t" anchorCtr="0">
            <a:spAutoFit/>
          </a:bodyPr>
          <a:lstStyle/>
          <a:p>
            <a:pPr marL="0" marR="0" lvl="0" indent="0" algn="l" rtl="0">
              <a:lnSpc>
                <a:spcPct val="108000"/>
              </a:lnSpc>
              <a:spcBef>
                <a:spcPts val="0"/>
              </a:spcBef>
              <a:spcAft>
                <a:spcPts val="0"/>
              </a:spcAft>
              <a:buNone/>
            </a:pPr>
            <a:r>
              <a:rPr lang="es-CO" sz="2200">
                <a:solidFill>
                  <a:srgbClr val="000000"/>
                </a:solidFill>
                <a:latin typeface="Arial"/>
                <a:ea typeface="Arial"/>
                <a:cs typeface="Arial"/>
                <a:sym typeface="Arial"/>
              </a:rPr>
              <a:t>Conocer y explicar las leyes que estipulan la obligación de denunciar, de haberlas</a:t>
            </a:r>
            <a:endParaRPr sz="2200">
              <a:solidFill>
                <a:schemeClr val="dk1"/>
              </a:solidFill>
              <a:latin typeface="Arial"/>
              <a:ea typeface="Arial"/>
              <a:cs typeface="Arial"/>
              <a:sym typeface="Arial"/>
            </a:endParaRPr>
          </a:p>
          <a:p>
            <a:pPr marL="0" marR="0" lvl="0" indent="0" algn="l" rtl="0">
              <a:lnSpc>
                <a:spcPct val="108000"/>
              </a:lnSpc>
              <a:spcBef>
                <a:spcPts val="1200"/>
              </a:spcBef>
              <a:spcAft>
                <a:spcPts val="0"/>
              </a:spcAft>
              <a:buNone/>
            </a:pPr>
            <a:r>
              <a:rPr lang="es-CO" sz="2200">
                <a:solidFill>
                  <a:srgbClr val="000000"/>
                </a:solidFill>
                <a:latin typeface="Arial"/>
                <a:ea typeface="Arial"/>
                <a:cs typeface="Arial"/>
                <a:sym typeface="Arial"/>
              </a:rPr>
              <a:t>Obtener el asentimiento informado de la persona sobreviviente aun en el caso de que deba ser un tutor o cuidador quien dé el consentimiento legal</a:t>
            </a:r>
            <a:endParaRPr sz="2200">
              <a:solidFill>
                <a:schemeClr val="dk1"/>
              </a:solidFill>
              <a:latin typeface="Arial"/>
              <a:ea typeface="Arial"/>
              <a:cs typeface="Arial"/>
              <a:sym typeface="Arial"/>
            </a:endParaRPr>
          </a:p>
          <a:p>
            <a:pPr marL="0" marR="0" lvl="0" indent="0" algn="l" rtl="0">
              <a:lnSpc>
                <a:spcPct val="108000"/>
              </a:lnSpc>
              <a:spcBef>
                <a:spcPts val="1200"/>
              </a:spcBef>
              <a:spcAft>
                <a:spcPts val="0"/>
              </a:spcAft>
              <a:buNone/>
            </a:pPr>
            <a:r>
              <a:rPr lang="es-CO" sz="2200">
                <a:solidFill>
                  <a:srgbClr val="000000"/>
                </a:solidFill>
                <a:latin typeface="Arial"/>
                <a:ea typeface="Arial"/>
                <a:cs typeface="Arial"/>
                <a:sym typeface="Arial"/>
              </a:rPr>
              <a:t>Ayudar a preguntar a la persona sobreviviente qué preferencias, preguntas y deseos tiene de una manera adecuada a su edad, para informar a los progenitores o tutores de las decisiones relativas al consentimiento</a:t>
            </a:r>
            <a:endParaRPr sz="2200">
              <a:solidFill>
                <a:schemeClr val="dk1"/>
              </a:solidFill>
              <a:latin typeface="Arial"/>
              <a:ea typeface="Arial"/>
              <a:cs typeface="Arial"/>
              <a:sym typeface="Arial"/>
            </a:endParaRPr>
          </a:p>
          <a:p>
            <a:pPr marL="0" marR="0" lvl="0" indent="0" algn="l" rtl="0">
              <a:lnSpc>
                <a:spcPct val="108000"/>
              </a:lnSpc>
              <a:spcBef>
                <a:spcPts val="1200"/>
              </a:spcBef>
              <a:spcAft>
                <a:spcPts val="1200"/>
              </a:spcAft>
              <a:buNone/>
            </a:pPr>
            <a:r>
              <a:rPr lang="es-CO" sz="2200">
                <a:solidFill>
                  <a:srgbClr val="000000"/>
                </a:solidFill>
                <a:latin typeface="Arial"/>
                <a:ea typeface="Arial"/>
                <a:cs typeface="Arial"/>
                <a:sym typeface="Arial"/>
              </a:rPr>
              <a:t>Estar atentos ante un lenguaje corporal que dé a entender que hay intimidación o coacción por parte del adulto acompañante al buscar el asentimiento de un niño, niña o adolescente</a:t>
            </a:r>
            <a:endParaRPr sz="2200">
              <a:solidFill>
                <a:schemeClr val="dk1"/>
              </a:solidFill>
              <a:latin typeface="Arial"/>
              <a:ea typeface="Arial"/>
              <a:cs typeface="Arial"/>
              <a:sym typeface="Arial"/>
            </a:endParaRPr>
          </a:p>
        </p:txBody>
      </p:sp>
      <p:pic>
        <p:nvPicPr>
          <p:cNvPr id="192" name="Google Shape;192;p7" descr="Checkbox Ticked with solid fill"/>
          <p:cNvPicPr preferRelativeResize="0"/>
          <p:nvPr/>
        </p:nvPicPr>
        <p:blipFill rotWithShape="1">
          <a:blip r:embed="rId3">
            <a:alphaModFix/>
          </a:blip>
          <a:srcRect/>
          <a:stretch/>
        </p:blipFill>
        <p:spPr>
          <a:xfrm>
            <a:off x="685857" y="1884989"/>
            <a:ext cx="612000" cy="612000"/>
          </a:xfrm>
          <a:prstGeom prst="rect">
            <a:avLst/>
          </a:prstGeom>
          <a:noFill/>
          <a:ln>
            <a:noFill/>
          </a:ln>
        </p:spPr>
      </p:pic>
      <p:pic>
        <p:nvPicPr>
          <p:cNvPr id="193" name="Google Shape;193;p7" descr="Checkbox Ticked with solid fill"/>
          <p:cNvPicPr preferRelativeResize="0"/>
          <p:nvPr/>
        </p:nvPicPr>
        <p:blipFill rotWithShape="1">
          <a:blip r:embed="rId3">
            <a:alphaModFix/>
          </a:blip>
          <a:srcRect/>
          <a:stretch/>
        </p:blipFill>
        <p:spPr>
          <a:xfrm>
            <a:off x="685857" y="2442506"/>
            <a:ext cx="612000" cy="612000"/>
          </a:xfrm>
          <a:prstGeom prst="rect">
            <a:avLst/>
          </a:prstGeom>
          <a:noFill/>
          <a:ln>
            <a:noFill/>
          </a:ln>
        </p:spPr>
      </p:pic>
      <p:pic>
        <p:nvPicPr>
          <p:cNvPr id="194" name="Google Shape;194;p7" descr="Checkbox Ticked with solid fill"/>
          <p:cNvPicPr preferRelativeResize="0"/>
          <p:nvPr/>
        </p:nvPicPr>
        <p:blipFill rotWithShape="1">
          <a:blip r:embed="rId3">
            <a:alphaModFix/>
          </a:blip>
          <a:srcRect/>
          <a:stretch/>
        </p:blipFill>
        <p:spPr>
          <a:xfrm>
            <a:off x="685857" y="3332565"/>
            <a:ext cx="612000" cy="612000"/>
          </a:xfrm>
          <a:prstGeom prst="rect">
            <a:avLst/>
          </a:prstGeom>
          <a:noFill/>
          <a:ln>
            <a:noFill/>
          </a:ln>
        </p:spPr>
      </p:pic>
      <p:pic>
        <p:nvPicPr>
          <p:cNvPr id="195" name="Google Shape;195;p7" descr="Checkbox Ticked with solid fill"/>
          <p:cNvPicPr preferRelativeResize="0"/>
          <p:nvPr/>
        </p:nvPicPr>
        <p:blipFill rotWithShape="1">
          <a:blip r:embed="rId3">
            <a:alphaModFix/>
          </a:blip>
          <a:srcRect/>
          <a:stretch/>
        </p:blipFill>
        <p:spPr>
          <a:xfrm>
            <a:off x="685857" y="4572989"/>
            <a:ext cx="612000" cy="612000"/>
          </a:xfrm>
          <a:prstGeom prst="rect">
            <a:avLst/>
          </a:prstGeom>
          <a:noFill/>
          <a:ln>
            <a:noFill/>
          </a:ln>
        </p:spPr>
      </p:pic>
      <p:sp>
        <p:nvSpPr>
          <p:cNvPr id="196" name="Google Shape;196;p7"/>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p:nvPr/>
        </p:nvSpPr>
        <p:spPr>
          <a:xfrm>
            <a:off x="0" y="0"/>
            <a:ext cx="12192000" cy="1391478"/>
          </a:xfrm>
          <a:prstGeom prst="rect">
            <a:avLst/>
          </a:prstGeom>
          <a:noFill/>
          <a:ln>
            <a:noFill/>
          </a:ln>
        </p:spPr>
        <p:txBody>
          <a:bodyPr spcFirstLastPara="1" wrap="square" lIns="121900" tIns="60925" rIns="121900" bIns="60925" anchor="ctr" anchorCtr="0">
            <a:noAutofit/>
          </a:bodyPr>
          <a:lstStyle/>
          <a:p>
            <a:pPr marL="0" marR="0" lvl="0" indent="0" algn="ctr" rtl="0">
              <a:lnSpc>
                <a:spcPct val="90000"/>
              </a:lnSpc>
              <a:spcBef>
                <a:spcPts val="0"/>
              </a:spcBef>
              <a:spcAft>
                <a:spcPts val="800"/>
              </a:spcAft>
              <a:buNone/>
            </a:pPr>
            <a:r>
              <a:rPr lang="es-CO" sz="3400" b="1">
                <a:solidFill>
                  <a:schemeClr val="accent3"/>
                </a:solidFill>
                <a:latin typeface="Calibri"/>
                <a:ea typeface="Calibri"/>
                <a:cs typeface="Calibri"/>
                <a:sym typeface="Calibri"/>
              </a:rPr>
              <a:t>Cuándo ofrecer un examen forense</a:t>
            </a:r>
            <a:endParaRPr/>
          </a:p>
        </p:txBody>
      </p:sp>
      <p:sp>
        <p:nvSpPr>
          <p:cNvPr id="202" name="Google Shape;202;p8"/>
          <p:cNvSpPr txBox="1"/>
          <p:nvPr/>
        </p:nvSpPr>
        <p:spPr>
          <a:xfrm>
            <a:off x="844053" y="1400713"/>
            <a:ext cx="10753780" cy="2939793"/>
          </a:xfrm>
          <a:prstGeom prst="rect">
            <a:avLst/>
          </a:prstGeom>
          <a:noFill/>
          <a:ln>
            <a:noFill/>
          </a:ln>
        </p:spPr>
        <p:txBody>
          <a:bodyPr spcFirstLastPara="1" wrap="square" lIns="121900" tIns="60925" rIns="121900" bIns="60925" anchor="t" anchorCtr="0">
            <a:noAutofit/>
          </a:bodyPr>
          <a:lstStyle/>
          <a:p>
            <a:pPr marL="0" marR="118530" lvl="0" indent="0" algn="l" rtl="0">
              <a:lnSpc>
                <a:spcPct val="108000"/>
              </a:lnSpc>
              <a:spcBef>
                <a:spcPts val="0"/>
              </a:spcBef>
              <a:spcAft>
                <a:spcPts val="0"/>
              </a:spcAft>
              <a:buNone/>
            </a:pPr>
            <a:r>
              <a:rPr lang="es-CO" sz="2800" b="1" u="sng">
                <a:solidFill>
                  <a:schemeClr val="accent2"/>
                </a:solidFill>
                <a:latin typeface="Arial"/>
                <a:ea typeface="Arial"/>
                <a:cs typeface="Arial"/>
                <a:sym typeface="Arial"/>
              </a:rPr>
              <a:t>Únicamente</a:t>
            </a:r>
            <a:r>
              <a:rPr lang="es-CO" sz="2800" b="1">
                <a:solidFill>
                  <a:schemeClr val="accent2"/>
                </a:solidFill>
                <a:latin typeface="Arial"/>
                <a:ea typeface="Arial"/>
                <a:cs typeface="Arial"/>
                <a:sym typeface="Arial"/>
              </a:rPr>
              <a:t> cuando:</a:t>
            </a:r>
            <a:endParaRPr sz="2800">
              <a:solidFill>
                <a:schemeClr val="accent2"/>
              </a:solidFill>
              <a:latin typeface="Arial"/>
              <a:ea typeface="Arial"/>
              <a:cs typeface="Arial"/>
              <a:sym typeface="Arial"/>
            </a:endParaRPr>
          </a:p>
          <a:p>
            <a:pPr marL="457189" marR="0" lvl="0" indent="-457189" algn="l" rtl="0">
              <a:lnSpc>
                <a:spcPct val="108000"/>
              </a:lnSpc>
              <a:spcBef>
                <a:spcPts val="16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S</a:t>
            </a:r>
            <a:r>
              <a:rPr lang="es-CO" sz="2200">
                <a:solidFill>
                  <a:srgbClr val="000000"/>
                </a:solidFill>
                <a:latin typeface="Arial"/>
                <a:ea typeface="Arial"/>
                <a:cs typeface="Arial"/>
                <a:sym typeface="Arial"/>
              </a:rPr>
              <a:t>e disponga de un laboratorio de criminalística acreditado</a:t>
            </a:r>
            <a:endParaRPr sz="2200">
              <a:solidFill>
                <a:schemeClr val="dk1"/>
              </a:solidFill>
              <a:latin typeface="Arial"/>
              <a:ea typeface="Arial"/>
              <a:cs typeface="Arial"/>
              <a:sym typeface="Arial"/>
            </a:endParaRPr>
          </a:p>
          <a:p>
            <a:pPr marL="457189" marR="0" lvl="0" indent="-457189" algn="l" rtl="0">
              <a:lnSpc>
                <a:spcPct val="108000"/>
              </a:lnSpc>
              <a:spcBef>
                <a:spcPts val="16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L</a:t>
            </a:r>
            <a:r>
              <a:rPr lang="es-CO" sz="2200">
                <a:solidFill>
                  <a:srgbClr val="000000"/>
                </a:solidFill>
                <a:latin typeface="Arial"/>
                <a:ea typeface="Arial"/>
                <a:cs typeface="Arial"/>
                <a:sym typeface="Arial"/>
              </a:rPr>
              <a:t>a mujer se haya presentado antes de transcurridos 5 días tras la agresión</a:t>
            </a:r>
            <a:endParaRPr sz="2200">
              <a:solidFill>
                <a:schemeClr val="dk1"/>
              </a:solidFill>
              <a:latin typeface="Arial"/>
              <a:ea typeface="Arial"/>
              <a:cs typeface="Arial"/>
              <a:sym typeface="Arial"/>
            </a:endParaRPr>
          </a:p>
          <a:p>
            <a:pPr marL="457189" marR="0" lvl="0" indent="-457189" algn="l" rtl="0">
              <a:lnSpc>
                <a:spcPct val="108000"/>
              </a:lnSpc>
              <a:spcBef>
                <a:spcPts val="1600"/>
              </a:spcBef>
              <a:spcAft>
                <a:spcPts val="0"/>
              </a:spcAft>
              <a:buClr>
                <a:schemeClr val="accent2"/>
              </a:buClr>
              <a:buSzPts val="2750"/>
              <a:buFont typeface="Arial"/>
              <a:buChar char="•"/>
            </a:pPr>
            <a:r>
              <a:rPr lang="es-CO" sz="2200">
                <a:solidFill>
                  <a:schemeClr val="dk1"/>
                </a:solidFill>
                <a:latin typeface="Arial"/>
                <a:ea typeface="Arial"/>
                <a:cs typeface="Arial"/>
                <a:sym typeface="Arial"/>
              </a:rPr>
              <a:t>El</a:t>
            </a:r>
            <a:r>
              <a:rPr lang="es-CO" sz="2200">
                <a:solidFill>
                  <a:srgbClr val="000000"/>
                </a:solidFill>
                <a:latin typeface="Arial"/>
                <a:ea typeface="Arial"/>
                <a:cs typeface="Arial"/>
                <a:sym typeface="Arial"/>
              </a:rPr>
              <a:t>la quiera denunciar el caso a la policía o exista la obligación de denunciar</a:t>
            </a:r>
            <a:endParaRPr sz="2200">
              <a:solidFill>
                <a:schemeClr val="dk1"/>
              </a:solidFill>
              <a:latin typeface="Arial"/>
              <a:ea typeface="Arial"/>
              <a:cs typeface="Arial"/>
              <a:sym typeface="Arial"/>
            </a:endParaRPr>
          </a:p>
          <a:p>
            <a:pPr marL="457189" marR="0" lvl="0" indent="-457189" algn="l" rtl="0">
              <a:lnSpc>
                <a:spcPct val="108000"/>
              </a:lnSpc>
              <a:spcBef>
                <a:spcPts val="1600"/>
              </a:spcBef>
              <a:spcAft>
                <a:spcPts val="1600"/>
              </a:spcAft>
              <a:buClr>
                <a:schemeClr val="accent2"/>
              </a:buClr>
              <a:buSzPts val="2750"/>
              <a:buFont typeface="Arial"/>
              <a:buChar char="•"/>
            </a:pPr>
            <a:r>
              <a:rPr lang="es-CO" sz="2200">
                <a:solidFill>
                  <a:schemeClr val="dk1"/>
                </a:solidFill>
                <a:latin typeface="Arial"/>
                <a:ea typeface="Arial"/>
                <a:cs typeface="Arial"/>
                <a:sym typeface="Arial"/>
              </a:rPr>
              <a:t>H</a:t>
            </a:r>
            <a:r>
              <a:rPr lang="es-CO" sz="2200">
                <a:solidFill>
                  <a:srgbClr val="000000"/>
                </a:solidFill>
                <a:latin typeface="Arial"/>
                <a:ea typeface="Arial"/>
                <a:cs typeface="Arial"/>
                <a:sym typeface="Arial"/>
              </a:rPr>
              <a:t>aya un profesional formado disponible</a:t>
            </a:r>
            <a:endParaRPr/>
          </a:p>
        </p:txBody>
      </p:sp>
      <p:sp>
        <p:nvSpPr>
          <p:cNvPr id="203" name="Google Shape;203;p8"/>
          <p:cNvSpPr txBox="1"/>
          <p:nvPr/>
        </p:nvSpPr>
        <p:spPr>
          <a:xfrm>
            <a:off x="781878" y="4537277"/>
            <a:ext cx="10815955" cy="1007168"/>
          </a:xfrm>
          <a:prstGeom prst="rect">
            <a:avLst/>
          </a:prstGeom>
          <a:solidFill>
            <a:schemeClr val="accent1"/>
          </a:solidFill>
          <a:ln>
            <a:noFill/>
          </a:ln>
        </p:spPr>
        <p:txBody>
          <a:bodyPr spcFirstLastPara="1" wrap="square" lIns="121900" tIns="60925" rIns="180000" bIns="60925" anchor="ctr" anchorCtr="0">
            <a:noAutofit/>
          </a:bodyPr>
          <a:lstStyle/>
          <a:p>
            <a:pPr marL="914400" marR="0" lvl="2" indent="0" algn="l" rtl="0">
              <a:spcBef>
                <a:spcPts val="0"/>
              </a:spcBef>
              <a:spcAft>
                <a:spcPts val="0"/>
              </a:spcAft>
              <a:buNone/>
            </a:pPr>
            <a:r>
              <a:rPr lang="es-CO" sz="2200" b="0" i="0" u="none" strike="noStrike" cap="none">
                <a:solidFill>
                  <a:schemeClr val="lt1"/>
                </a:solidFill>
                <a:latin typeface="Arial"/>
                <a:ea typeface="Arial"/>
                <a:cs typeface="Arial"/>
                <a:sym typeface="Arial"/>
              </a:rPr>
              <a:t>En ningún caso deben recogerse pruebas materiales si no se dispone de los recursos necesarios para almacenar y analizar las muestras  </a:t>
            </a:r>
            <a:endParaRPr sz="2200" b="0" i="0" u="none" strike="noStrike" cap="none">
              <a:solidFill>
                <a:schemeClr val="lt1"/>
              </a:solidFill>
              <a:latin typeface="Arial"/>
              <a:ea typeface="Arial"/>
              <a:cs typeface="Arial"/>
              <a:sym typeface="Arial"/>
            </a:endParaRPr>
          </a:p>
        </p:txBody>
      </p:sp>
      <p:sp>
        <p:nvSpPr>
          <p:cNvPr id="204" name="Google Shape;204;p8"/>
          <p:cNvSpPr/>
          <p:nvPr/>
        </p:nvSpPr>
        <p:spPr>
          <a:xfrm>
            <a:off x="781878" y="4632752"/>
            <a:ext cx="664400" cy="50074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8"/>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1239865" y="4889029"/>
            <a:ext cx="11344760" cy="1608971"/>
          </a:xfrm>
          <a:prstGeom prst="rect">
            <a:avLst/>
          </a:prstGeom>
          <a:noFill/>
          <a:ln>
            <a:noFill/>
          </a:ln>
        </p:spPr>
        <p:txBody>
          <a:bodyPr spcFirstLastPara="1" wrap="square" lIns="121900" tIns="60925" rIns="121900" bIns="60925" anchor="t" anchorCtr="0">
            <a:noAutofit/>
          </a:bodyPr>
          <a:lstStyle/>
          <a:p>
            <a:pPr marL="0" marR="970256" lvl="0" indent="0" algn="l" rtl="0">
              <a:lnSpc>
                <a:spcPct val="113000"/>
              </a:lnSpc>
              <a:spcBef>
                <a:spcPts val="0"/>
              </a:spcBef>
              <a:spcAft>
                <a:spcPts val="0"/>
              </a:spcAft>
              <a:buNone/>
            </a:pPr>
            <a:endParaRPr sz="2133">
              <a:solidFill>
                <a:srgbClr val="000000"/>
              </a:solidFill>
              <a:latin typeface="Arial"/>
              <a:ea typeface="Arial"/>
              <a:cs typeface="Arial"/>
              <a:sym typeface="Arial"/>
            </a:endParaRPr>
          </a:p>
        </p:txBody>
      </p:sp>
      <p:sp>
        <p:nvSpPr>
          <p:cNvPr id="211" name="Google Shape;211;p9"/>
          <p:cNvSpPr txBox="1"/>
          <p:nvPr/>
        </p:nvSpPr>
        <p:spPr>
          <a:xfrm>
            <a:off x="295823" y="2347656"/>
            <a:ext cx="11232789" cy="3524997"/>
          </a:xfrm>
          <a:prstGeom prst="rect">
            <a:avLst/>
          </a:prstGeom>
          <a:noFill/>
          <a:ln>
            <a:noFill/>
          </a:ln>
        </p:spPr>
        <p:txBody>
          <a:bodyPr spcFirstLastPara="1" wrap="square" lIns="121900" tIns="60925" rIns="121900" bIns="60925" anchor="t" anchorCtr="0">
            <a:spAutoFit/>
          </a:bodyPr>
          <a:lstStyle/>
          <a:p>
            <a:pPr marL="457189" marR="0" lvl="0" indent="-457189" algn="l" rtl="0">
              <a:lnSpc>
                <a:spcPct val="108000"/>
              </a:lnSpc>
              <a:spcBef>
                <a:spcPts val="0"/>
              </a:spcBef>
              <a:spcAft>
                <a:spcPts val="0"/>
              </a:spcAft>
              <a:buClr>
                <a:schemeClr val="accent2"/>
              </a:buClr>
              <a:buSzPts val="2500"/>
              <a:buFont typeface="Arial"/>
              <a:buChar char="•"/>
            </a:pPr>
            <a:r>
              <a:rPr lang="es-CO" sz="2000" dirty="0">
                <a:solidFill>
                  <a:schemeClr val="dk1"/>
                </a:solidFill>
                <a:latin typeface="Arial"/>
                <a:ea typeface="Arial"/>
                <a:cs typeface="Arial"/>
                <a:sym typeface="Arial"/>
              </a:rPr>
              <a:t>Escuche estas breves situaciones hipotéticas</a:t>
            </a:r>
            <a:endParaRPr dirty="0"/>
          </a:p>
          <a:p>
            <a:pPr marL="457189" marR="0" lvl="0" indent="-457189" algn="l" rtl="0">
              <a:lnSpc>
                <a:spcPct val="108000"/>
              </a:lnSpc>
              <a:spcBef>
                <a:spcPts val="800"/>
              </a:spcBef>
              <a:spcAft>
                <a:spcPts val="0"/>
              </a:spcAft>
              <a:buClr>
                <a:schemeClr val="accent2"/>
              </a:buClr>
              <a:buSzPts val="2500"/>
              <a:buFont typeface="Arial"/>
              <a:buChar char="•"/>
            </a:pPr>
            <a:r>
              <a:rPr lang="es-CO" sz="2000" dirty="0">
                <a:solidFill>
                  <a:schemeClr val="dk1"/>
                </a:solidFill>
                <a:latin typeface="Arial"/>
                <a:ea typeface="Arial"/>
                <a:cs typeface="Arial"/>
                <a:sym typeface="Arial"/>
              </a:rPr>
              <a:t>Considere si en el contexto se dan los </a:t>
            </a:r>
            <a:r>
              <a:rPr lang="es-CO" sz="2000" b="1" dirty="0">
                <a:solidFill>
                  <a:srgbClr val="00B0F0"/>
                </a:solidFill>
                <a:latin typeface="Arial"/>
                <a:ea typeface="Arial"/>
                <a:cs typeface="Arial"/>
                <a:sym typeface="Arial"/>
              </a:rPr>
              <a:t>cuatro</a:t>
            </a:r>
            <a:r>
              <a:rPr lang="es-CO" sz="2000" dirty="0">
                <a:solidFill>
                  <a:schemeClr val="dk1"/>
                </a:solidFill>
                <a:latin typeface="Arial"/>
                <a:ea typeface="Arial"/>
                <a:cs typeface="Arial"/>
                <a:sym typeface="Arial"/>
              </a:rPr>
              <a:t> requisitos mínimos siguientes para ofrecer la recopilación de pruebas forenses:</a:t>
            </a:r>
            <a:endParaRPr dirty="0"/>
          </a:p>
          <a:p>
            <a:pPr marL="863978" marR="0" lvl="1" indent="-383107" algn="l" rtl="0">
              <a:lnSpc>
                <a:spcPct val="108000"/>
              </a:lnSpc>
              <a:spcBef>
                <a:spcPts val="400"/>
              </a:spcBef>
              <a:spcAft>
                <a:spcPts val="0"/>
              </a:spcAft>
              <a:buClr>
                <a:schemeClr val="accent2"/>
              </a:buClr>
              <a:buSzPts val="2000"/>
              <a:buFont typeface="Arial"/>
              <a:buChar char="•"/>
            </a:pPr>
            <a:r>
              <a:rPr lang="es-CO" sz="2000" b="0" i="0" u="none" strike="noStrike" cap="none" dirty="0">
                <a:solidFill>
                  <a:srgbClr val="000000"/>
                </a:solidFill>
                <a:latin typeface="Arial"/>
                <a:ea typeface="Arial"/>
                <a:cs typeface="Arial"/>
                <a:sym typeface="Arial"/>
              </a:rPr>
              <a:t>¿Se cuenta con procesos e instalaciones para el almacenamiento y análisis de pruebas forenses, y funcionan?</a:t>
            </a:r>
            <a:endParaRPr sz="2000" b="0" i="0" u="none" strike="noStrike" cap="none" dirty="0">
              <a:solidFill>
                <a:schemeClr val="dk1"/>
              </a:solidFill>
              <a:latin typeface="Arial"/>
              <a:ea typeface="Arial"/>
              <a:cs typeface="Arial"/>
              <a:sym typeface="Arial"/>
            </a:endParaRPr>
          </a:p>
          <a:p>
            <a:pPr marL="863978" marR="0" lvl="1" indent="-383107" algn="l" rtl="0">
              <a:lnSpc>
                <a:spcPct val="108000"/>
              </a:lnSpc>
              <a:spcBef>
                <a:spcPts val="400"/>
              </a:spcBef>
              <a:spcAft>
                <a:spcPts val="0"/>
              </a:spcAft>
              <a:buClr>
                <a:schemeClr val="accent2"/>
              </a:buClr>
              <a:buSzPts val="2000"/>
              <a:buFont typeface="Arial"/>
              <a:buChar char="•"/>
            </a:pPr>
            <a:r>
              <a:rPr lang="es-CO" sz="2000" b="0" i="0" u="none" strike="noStrike" cap="none" dirty="0">
                <a:solidFill>
                  <a:srgbClr val="000000"/>
                </a:solidFill>
                <a:latin typeface="Arial"/>
                <a:ea typeface="Arial"/>
                <a:cs typeface="Arial"/>
                <a:sym typeface="Arial"/>
              </a:rPr>
              <a:t>¿El tiempo transcurrido desde la agresión permite la recopilación de pruebas materiales?</a:t>
            </a:r>
            <a:endParaRPr sz="2000" b="0" i="0" u="none" strike="noStrike" cap="none" dirty="0">
              <a:solidFill>
                <a:schemeClr val="dk1"/>
              </a:solidFill>
              <a:latin typeface="Arial"/>
              <a:ea typeface="Arial"/>
              <a:cs typeface="Arial"/>
              <a:sym typeface="Arial"/>
            </a:endParaRPr>
          </a:p>
          <a:p>
            <a:pPr marL="863978" marR="0" lvl="1" indent="-383107" algn="l" rtl="0">
              <a:lnSpc>
                <a:spcPct val="108000"/>
              </a:lnSpc>
              <a:spcBef>
                <a:spcPts val="400"/>
              </a:spcBef>
              <a:spcAft>
                <a:spcPts val="0"/>
              </a:spcAft>
              <a:buClr>
                <a:schemeClr val="accent2"/>
              </a:buClr>
              <a:buSzPts val="2000"/>
              <a:buFont typeface="Arial"/>
              <a:buChar char="•"/>
            </a:pPr>
            <a:r>
              <a:rPr lang="es-CO" sz="2000" b="0" i="0" u="none" strike="noStrike" cap="none" dirty="0">
                <a:solidFill>
                  <a:srgbClr val="000000"/>
                </a:solidFill>
                <a:latin typeface="Arial"/>
                <a:ea typeface="Arial"/>
                <a:cs typeface="Arial"/>
                <a:sym typeface="Arial"/>
              </a:rPr>
              <a:t>¿Existe la obligación legal de elaborar un certificado médico-legal?</a:t>
            </a:r>
            <a:endParaRPr sz="2000" b="0" i="0" u="none" strike="noStrike" cap="none" dirty="0">
              <a:solidFill>
                <a:schemeClr val="dk1"/>
              </a:solidFill>
              <a:latin typeface="Arial"/>
              <a:ea typeface="Arial"/>
              <a:cs typeface="Arial"/>
              <a:sym typeface="Arial"/>
            </a:endParaRPr>
          </a:p>
          <a:p>
            <a:pPr marL="863978" marR="0" lvl="1" indent="-383107" algn="l" rtl="0">
              <a:lnSpc>
                <a:spcPct val="108000"/>
              </a:lnSpc>
              <a:spcBef>
                <a:spcPts val="400"/>
              </a:spcBef>
              <a:spcAft>
                <a:spcPts val="800"/>
              </a:spcAft>
              <a:buClr>
                <a:schemeClr val="accent2"/>
              </a:buClr>
              <a:buSzPts val="2000"/>
              <a:buFont typeface="Arial"/>
              <a:buChar char="•"/>
            </a:pPr>
            <a:r>
              <a:rPr lang="es-CO" sz="2000" b="0" i="0" u="none" strike="noStrike" cap="none" dirty="0">
                <a:solidFill>
                  <a:srgbClr val="000000"/>
                </a:solidFill>
                <a:latin typeface="Arial"/>
                <a:ea typeface="Arial"/>
                <a:cs typeface="Arial"/>
                <a:sym typeface="Arial"/>
              </a:rPr>
              <a:t>¿Está el profesional cualificado para realizar un examen forense y rellenar los formularios del informe médico-legal, y tiene autorización para hacerlo?</a:t>
            </a:r>
            <a:endParaRPr sz="2000" b="0" i="0" u="none" strike="noStrike" cap="none" dirty="0">
              <a:solidFill>
                <a:schemeClr val="dk1"/>
              </a:solidFill>
              <a:latin typeface="Arial"/>
              <a:ea typeface="Arial"/>
              <a:cs typeface="Arial"/>
              <a:sym typeface="Arial"/>
            </a:endParaRPr>
          </a:p>
        </p:txBody>
      </p:sp>
      <p:sp>
        <p:nvSpPr>
          <p:cNvPr id="212" name="Google Shape;212;p9"/>
          <p:cNvSpPr txBox="1">
            <a:spLocks noGrp="1"/>
          </p:cNvSpPr>
          <p:nvPr>
            <p:ph type="title"/>
          </p:nvPr>
        </p:nvSpPr>
        <p:spPr>
          <a:xfrm>
            <a:off x="1963270" y="1106169"/>
            <a:ext cx="8095129" cy="720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s-CO" dirty="0"/>
              <a:t>Cómo y cuándo ofrecer un examen forense y una recopilación de pruebas</a:t>
            </a:r>
            <a:endParaRPr dirty="0"/>
          </a:p>
        </p:txBody>
      </p:sp>
      <p:sp>
        <p:nvSpPr>
          <p:cNvPr id="213" name="Google Shape;213;p9"/>
          <p:cNvSpPr txBox="1">
            <a:spLocks noGrp="1"/>
          </p:cNvSpPr>
          <p:nvPr>
            <p:ph type="body" idx="1"/>
          </p:nvPr>
        </p:nvSpPr>
        <p:spPr>
          <a:xfrm>
            <a:off x="415600" y="498500"/>
            <a:ext cx="11360800" cy="720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3400"/>
              <a:buNone/>
            </a:pPr>
            <a:r>
              <a:rPr lang="es-CO" dirty="0"/>
              <a:t>Ejercicio 9.1</a:t>
            </a:r>
            <a:endParaRPr dirty="0"/>
          </a:p>
        </p:txBody>
      </p:sp>
      <p:sp>
        <p:nvSpPr>
          <p:cNvPr id="214" name="Google Shape;214;p9"/>
          <p:cNvSpPr txBox="1"/>
          <p:nvPr/>
        </p:nvSpPr>
        <p:spPr>
          <a:xfrm>
            <a:off x="11620072" y="6349429"/>
            <a:ext cx="517337" cy="358688"/>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s-CO" sz="1000">
                <a:solidFill>
                  <a:schemeClr val="dk1"/>
                </a:solidFill>
                <a:latin typeface="Arial"/>
                <a:ea typeface="Arial"/>
                <a:cs typeface="Arial"/>
                <a:sym typeface="Arial"/>
              </a:rPr>
              <a:t>9.9</a:t>
            </a:r>
            <a:endParaRPr/>
          </a:p>
        </p:txBody>
      </p:sp>
    </p:spTree>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3765</Words>
  <Application>Microsoft Office PowerPoint</Application>
  <PresentationFormat>Widescreen</PresentationFormat>
  <Paragraphs>233</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Cambria</vt:lpstr>
      <vt:lpstr>Noto Sans Symbols</vt:lpstr>
      <vt:lpstr>1_Office Theme 4 - WHO</vt:lpstr>
      <vt:lpstr>1_Office Theme 5</vt:lpstr>
      <vt:lpstr>Presentación con diapositivas </vt:lpstr>
      <vt:lpstr>PowerPoint Presentation</vt:lpstr>
      <vt:lpstr>Objetivos de la sesión</vt:lpstr>
      <vt:lpstr>PowerPoint Presentation</vt:lpstr>
      <vt:lpstr>PowerPoint Presentation</vt:lpstr>
      <vt:lpstr>PowerPoint Presentation</vt:lpstr>
      <vt:lpstr>PowerPoint Presentation</vt:lpstr>
      <vt:lpstr>PowerPoint Presentation</vt:lpstr>
      <vt:lpstr>Cómo y cuándo ofrecer un examen forense y una recopilación de pruebas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Representación de roles sobre la anamnesis</vt:lpstr>
      <vt:lpstr>PowerPoint Presentation</vt:lpstr>
      <vt:lpstr>Referencia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con diapositivas </dc:title>
  <dc:creator>Jessica Money (Green Ink)</dc:creator>
  <cp:lastModifiedBy>رفعت عبدالغني</cp:lastModifiedBy>
  <cp:revision>3</cp:revision>
  <dcterms:created xsi:type="dcterms:W3CDTF">2024-07-22T16:05:02Z</dcterms:created>
  <dcterms:modified xsi:type="dcterms:W3CDTF">2025-10-02T18:11:11Z</dcterms:modified>
</cp:coreProperties>
</file>