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9" r:id="rId2"/>
  </p:sldMasterIdLst>
  <p:notesMasterIdLst>
    <p:notesMasterId r:id="rId21"/>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Lst>
  <p:sldSz cx="12192000" cy="6858000"/>
  <p:notesSz cx="7315200" cy="96012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4" roundtripDataSignature="AMtx7mhsX+gEj9s6jsMue4XFSr1E2fYFV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customschemas.google.com/relationships/presentationmetadata" Target="metadata"/><Relationship Id="rId5" Type="http://schemas.openxmlformats.org/officeDocument/2006/relationships/slide" Target="slides/slide3.xml"/><Relationship Id="rId15" Type="http://schemas.openxmlformats.org/officeDocument/2006/relationships/slide" Target="slides/slide13.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169920" cy="481727"/>
          </a:xfrm>
          <a:prstGeom prst="rect">
            <a:avLst/>
          </a:prstGeom>
          <a:noFill/>
          <a:ln>
            <a:noFill/>
          </a:ln>
        </p:spPr>
        <p:txBody>
          <a:bodyPr spcFirstLastPara="1" wrap="square" lIns="96650" tIns="48325" rIns="96650" bIns="48325" anchor="t" anchorCtr="0">
            <a:noAutofit/>
          </a:bodyPr>
          <a:lstStyle>
            <a:lvl1pPr marR="0" lvl="0" algn="l" rtl="0">
              <a:spcBef>
                <a:spcPts val="0"/>
              </a:spcBef>
              <a:spcAft>
                <a:spcPts val="0"/>
              </a:spcAft>
              <a:buSzPts val="1400"/>
              <a:buNone/>
              <a:defRPr sz="13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4143587" y="0"/>
            <a:ext cx="3169920" cy="481727"/>
          </a:xfrm>
          <a:prstGeom prst="rect">
            <a:avLst/>
          </a:prstGeom>
          <a:noFill/>
          <a:ln>
            <a:noFill/>
          </a:ln>
        </p:spPr>
        <p:txBody>
          <a:bodyPr spcFirstLastPara="1" wrap="square" lIns="96650" tIns="48325" rIns="96650" bIns="48325" anchor="t" anchorCtr="0">
            <a:noAutofit/>
          </a:bodyPr>
          <a:lstStyle>
            <a:lvl1pPr marR="0" lvl="0" algn="r" rtl="0">
              <a:spcBef>
                <a:spcPts val="0"/>
              </a:spcBef>
              <a:spcAft>
                <a:spcPts val="0"/>
              </a:spcAft>
              <a:buSzPts val="1400"/>
              <a:buNone/>
              <a:defRPr sz="13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9119474"/>
            <a:ext cx="3169920" cy="481726"/>
          </a:xfrm>
          <a:prstGeom prst="rect">
            <a:avLst/>
          </a:prstGeom>
          <a:noFill/>
          <a:ln>
            <a:noFill/>
          </a:ln>
        </p:spPr>
        <p:txBody>
          <a:bodyPr spcFirstLastPara="1" wrap="square" lIns="96650" tIns="48325" rIns="96650" bIns="48325" anchor="b" anchorCtr="0">
            <a:noAutofit/>
          </a:bodyPr>
          <a:lstStyle>
            <a:lvl1pPr marR="0" lvl="0" algn="l" rtl="0">
              <a:spcBef>
                <a:spcPts val="0"/>
              </a:spcBef>
              <a:spcAft>
                <a:spcPts val="0"/>
              </a:spcAft>
              <a:buSzPts val="1400"/>
              <a:buNone/>
              <a:defRPr sz="13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marR="0" lvl="0" indent="0" algn="r" rtl="0">
              <a:spcBef>
                <a:spcPts val="0"/>
              </a:spcBef>
              <a:spcAft>
                <a:spcPts val="0"/>
              </a:spcAft>
              <a:buNone/>
            </a:pPr>
            <a:fld id="{00000000-1234-1234-1234-123412341234}" type="slidenum">
              <a:rPr lang="en-US" sz="1300" b="0" i="0" u="none" strike="noStrike" cap="none">
                <a:solidFill>
                  <a:schemeClr val="dk1"/>
                </a:solidFill>
                <a:latin typeface="Arial"/>
                <a:ea typeface="Arial"/>
                <a:cs typeface="Arial"/>
                <a:sym typeface="Arial"/>
              </a:rPr>
              <a:t>‹#›</a:t>
            </a:fld>
            <a:endParaRPr sz="13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youtu.be/S1-rYVlzwFE"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1: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8" name="Google Shape;108;p1: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109" name="Google Shape;109;p1:notes"/>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0: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3" name="Google Shape;213;p10:notes"/>
          <p:cNvSpPr txBox="1">
            <a:spLocks noGrp="1"/>
          </p:cNvSpPr>
          <p:nvPr>
            <p:ph type="body" idx="1"/>
          </p:nvPr>
        </p:nvSpPr>
        <p:spPr>
          <a:xfrm>
            <a:off x="780288" y="4788599"/>
            <a:ext cx="6242304" cy="4536567"/>
          </a:xfrm>
          <a:prstGeom prst="rect">
            <a:avLst/>
          </a:prstGeom>
          <a:noFill/>
          <a:ln>
            <a:noFill/>
          </a:ln>
        </p:spPr>
        <p:txBody>
          <a:bodyPr spcFirstLastPara="1" wrap="square" lIns="102125" tIns="102125" rIns="102125" bIns="1021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11: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2" name="Google Shape;222;p11:notes"/>
          <p:cNvSpPr txBox="1">
            <a:spLocks noGrp="1"/>
          </p:cNvSpPr>
          <p:nvPr>
            <p:ph type="body" idx="1"/>
          </p:nvPr>
        </p:nvSpPr>
        <p:spPr>
          <a:xfrm>
            <a:off x="780288" y="4788599"/>
            <a:ext cx="6242304" cy="4536567"/>
          </a:xfrm>
          <a:prstGeom prst="rect">
            <a:avLst/>
          </a:prstGeom>
          <a:noFill/>
          <a:ln>
            <a:noFill/>
          </a:ln>
        </p:spPr>
        <p:txBody>
          <a:bodyPr spcFirstLastPara="1" wrap="square" lIns="102125" tIns="102125" rIns="102125" bIns="1021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12: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1" name="Google Shape;231;p12: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232" name="Google Shape;232;p12:notes"/>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13: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1" name="Google Shape;241;p13:notes"/>
          <p:cNvSpPr txBox="1">
            <a:spLocks noGrp="1"/>
          </p:cNvSpPr>
          <p:nvPr>
            <p:ph type="body" idx="1"/>
          </p:nvPr>
        </p:nvSpPr>
        <p:spPr>
          <a:xfrm>
            <a:off x="780288" y="4788599"/>
            <a:ext cx="6242304" cy="4536567"/>
          </a:xfrm>
          <a:prstGeom prst="rect">
            <a:avLst/>
          </a:prstGeom>
          <a:noFill/>
          <a:ln>
            <a:noFill/>
          </a:ln>
        </p:spPr>
        <p:txBody>
          <a:bodyPr spcFirstLastPara="1" wrap="square" lIns="102125" tIns="102125" rIns="102125" bIns="102125" anchor="t" anchorCtr="0">
            <a:noAutofit/>
          </a:bodyPr>
          <a:lstStyle/>
          <a:p>
            <a:pPr marL="0" lvl="0" indent="0" algn="l" rtl="0">
              <a:spcBef>
                <a:spcPts val="0"/>
              </a:spcBef>
              <a:spcAft>
                <a:spcPts val="0"/>
              </a:spcAft>
              <a:buNone/>
            </a:pPr>
            <a:r>
              <a:rPr lang="en-US" b="1"/>
              <a:t>Dites : </a:t>
            </a:r>
            <a:r>
              <a:rPr lang="en-US" sz="1200" b="0" i="0">
                <a:solidFill>
                  <a:schemeClr val="dk1"/>
                </a:solidFill>
                <a:latin typeface="Arial"/>
                <a:ea typeface="Arial"/>
                <a:cs typeface="Arial"/>
                <a:sym typeface="Arial"/>
              </a:rPr>
              <a:t>L’étape s’Informer consiste à découvrir les besoins et les souhaits des personnes survivantes, ainsi que leurs préoccupations et inquiétudes. Il ne s’agit pas de satisfaire votre curiosité ni d’obtenir toutes les informations sur les violences commises. Il vous suffit d’obtenir les informations nécessaires au traitement clinique et de mettre les personnes survivantes en contact avec les autres ressources disponibles. </a:t>
            </a:r>
            <a:endParaRPr/>
          </a:p>
          <a:p>
            <a:pPr marL="0" lvl="0" indent="0" algn="l" rtl="0">
              <a:spcBef>
                <a:spcPts val="0"/>
              </a:spcBef>
              <a:spcAft>
                <a:spcPts val="0"/>
              </a:spcAft>
              <a:buNone/>
            </a:pPr>
            <a:endParaRPr/>
          </a:p>
          <a:p>
            <a:pPr marL="0" lvl="0" indent="0" algn="l" rtl="0">
              <a:spcBef>
                <a:spcPts val="0"/>
              </a:spcBef>
              <a:spcAft>
                <a:spcPts val="0"/>
              </a:spcAft>
              <a:buNone/>
            </a:pPr>
            <a:r>
              <a:rPr lang="en-US" sz="1200" b="0" i="0">
                <a:solidFill>
                  <a:schemeClr val="dk1"/>
                </a:solidFill>
                <a:latin typeface="Arial"/>
                <a:ea typeface="Arial"/>
                <a:cs typeface="Arial"/>
                <a:sym typeface="Arial"/>
              </a:rPr>
              <a:t>La formulation et les mots employés ont une grande importance, en particulier pour les personnes survivantes qui peuvent être hypervigilantes à tout signe d’incrédulité, de menace ou de rejet.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14: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3" name="Google Shape;253;p14:notes"/>
          <p:cNvSpPr txBox="1">
            <a:spLocks noGrp="1"/>
          </p:cNvSpPr>
          <p:nvPr>
            <p:ph type="body" idx="1"/>
          </p:nvPr>
        </p:nvSpPr>
        <p:spPr>
          <a:xfrm>
            <a:off x="780288" y="4788599"/>
            <a:ext cx="6242304" cy="4536567"/>
          </a:xfrm>
          <a:prstGeom prst="rect">
            <a:avLst/>
          </a:prstGeom>
          <a:noFill/>
          <a:ln>
            <a:noFill/>
          </a:ln>
        </p:spPr>
        <p:txBody>
          <a:bodyPr spcFirstLastPara="1" wrap="square" lIns="102125" tIns="102125" rIns="102125" bIns="102125" anchor="t" anchorCtr="0">
            <a:noAutofit/>
          </a:bodyPr>
          <a:lstStyle/>
          <a:p>
            <a:pPr marL="0" lvl="0" indent="0" algn="l" rtl="0">
              <a:spcBef>
                <a:spcPts val="0"/>
              </a:spcBef>
              <a:spcAft>
                <a:spcPts val="0"/>
              </a:spcAft>
              <a:buNone/>
            </a:pPr>
            <a:r>
              <a:rPr lang="en-US"/>
              <a:t>Notes destinées au facilitateur :</a:t>
            </a:r>
            <a:endParaRPr/>
          </a:p>
          <a:p>
            <a:pPr marL="0" lvl="0" indent="0" algn="l" rtl="0">
              <a:spcBef>
                <a:spcPts val="0"/>
              </a:spcBef>
              <a:spcAft>
                <a:spcPts val="0"/>
              </a:spcAft>
              <a:buNone/>
            </a:pPr>
            <a:r>
              <a:rPr lang="en-US"/>
              <a:t>L’étape s’Informer consiste à découvrir les besoins et les souhaits des personnes survivantes, ainsi que leurs préoccupations et inquiétudes. Il ne s’agit pas de satisfaire votre curiosité ni d’obtenir toutes les informations sur les violences commises. Il vous suffit d’obtenir les informations nécessaires au traitement clinique et de mettre les personnes survivantes en contact avec les autres ressources disponibles. </a:t>
            </a:r>
            <a:endParaRPr/>
          </a:p>
          <a:p>
            <a:pPr marL="0" lvl="0" indent="0" algn="l" rtl="0">
              <a:spcBef>
                <a:spcPts val="0"/>
              </a:spcBef>
              <a:spcAft>
                <a:spcPts val="0"/>
              </a:spcAft>
              <a:buNone/>
            </a:pPr>
            <a:endParaRPr/>
          </a:p>
          <a:p>
            <a:pPr marL="0" lvl="0" indent="0" algn="l" rtl="0">
              <a:spcBef>
                <a:spcPts val="0"/>
              </a:spcBef>
              <a:spcAft>
                <a:spcPts val="0"/>
              </a:spcAft>
              <a:buNone/>
            </a:pPr>
            <a:r>
              <a:rPr lang="en-US"/>
              <a:t>La formulation et les mots employés ont une grande importance, en particulier pour les personnes survivantes qui peuvent être hypervigilantes à tout signe d’incrédulité, de menace ou de rejet.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15: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5" name="Google Shape;265;p15:notes"/>
          <p:cNvSpPr txBox="1">
            <a:spLocks noGrp="1"/>
          </p:cNvSpPr>
          <p:nvPr>
            <p:ph type="body" idx="1"/>
          </p:nvPr>
        </p:nvSpPr>
        <p:spPr>
          <a:xfrm>
            <a:off x="780288" y="4788599"/>
            <a:ext cx="6242304" cy="4536567"/>
          </a:xfrm>
          <a:prstGeom prst="rect">
            <a:avLst/>
          </a:prstGeom>
          <a:noFill/>
          <a:ln>
            <a:noFill/>
          </a:ln>
        </p:spPr>
        <p:txBody>
          <a:bodyPr spcFirstLastPara="1" wrap="square" lIns="102125" tIns="102125" rIns="102125" bIns="102125" anchor="t" anchorCtr="0">
            <a:noAutofit/>
          </a:bodyPr>
          <a:lstStyle/>
          <a:p>
            <a:pPr marL="0" lvl="0" indent="0" algn="l" rtl="0">
              <a:spcBef>
                <a:spcPts val="0"/>
              </a:spcBef>
              <a:spcAft>
                <a:spcPts val="0"/>
              </a:spcAft>
              <a:buNone/>
            </a:pPr>
            <a:r>
              <a:rPr lang="en-US" b="1"/>
              <a:t>Dites : </a:t>
            </a:r>
            <a:r>
              <a:rPr lang="en-US" sz="1200" b="0" i="0">
                <a:solidFill>
                  <a:schemeClr val="dk1"/>
                </a:solidFill>
                <a:latin typeface="Arial"/>
                <a:ea typeface="Arial"/>
                <a:cs typeface="Arial"/>
                <a:sym typeface="Arial"/>
              </a:rPr>
              <a:t>Certaines affirmations telles que « Vous pouvez obtenir de l’aide » ou « Vous êtes en sécurité maintenant » ne doivent être utilisées que si avez la certitude qu’elles sont vraies. Ne faites JAMAIS de promesses que vous ne pouvez pas tenir. Il est essentiel d’instaurer une relation de confiance... et de garder à lʼesprit qu’elle peut facilement être brisée.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16: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5" name="Google Shape;275;p16:notes"/>
          <p:cNvSpPr txBox="1">
            <a:spLocks noGrp="1"/>
          </p:cNvSpPr>
          <p:nvPr>
            <p:ph type="body" idx="1"/>
          </p:nvPr>
        </p:nvSpPr>
        <p:spPr>
          <a:xfrm>
            <a:off x="780288" y="4788599"/>
            <a:ext cx="6242304" cy="4536567"/>
          </a:xfrm>
          <a:prstGeom prst="rect">
            <a:avLst/>
          </a:prstGeom>
          <a:noFill/>
          <a:ln>
            <a:noFill/>
          </a:ln>
        </p:spPr>
        <p:txBody>
          <a:bodyPr spcFirstLastPara="1" wrap="square" lIns="102125" tIns="102125" rIns="102125" bIns="102125" anchor="t" anchorCtr="0">
            <a:noAutofit/>
          </a:bodyPr>
          <a:lstStyle/>
          <a:p>
            <a:pPr marL="0" lvl="0" indent="0" algn="l" rtl="0">
              <a:spcBef>
                <a:spcPts val="0"/>
              </a:spcBef>
              <a:spcAft>
                <a:spcPts val="0"/>
              </a:spcAft>
              <a:buNone/>
            </a:pPr>
            <a:r>
              <a:rPr lang="en-US"/>
              <a:t>Notes destinées au facilitateur :</a:t>
            </a:r>
            <a:endParaRPr/>
          </a:p>
          <a:p>
            <a:pPr marL="0" lvl="0" indent="0" algn="l" rtl="0">
              <a:spcBef>
                <a:spcPts val="0"/>
              </a:spcBef>
              <a:spcAft>
                <a:spcPts val="0"/>
              </a:spcAft>
              <a:buNone/>
            </a:pPr>
            <a:r>
              <a:rPr lang="en-US">
                <a:solidFill>
                  <a:srgbClr val="23D336"/>
                </a:solidFill>
                <a:highlight>
                  <a:srgbClr val="FFFF00"/>
                </a:highlight>
              </a:rPr>
              <a:t>Visionnez cette vidéo de 3 minutes tirée de la formation en ligne de l’OMS sur les étapes V</a:t>
            </a:r>
            <a:r>
              <a:rPr lang="en-US">
                <a:solidFill>
                  <a:srgbClr val="000000"/>
                </a:solidFill>
              </a:rPr>
              <a:t>-</a:t>
            </a:r>
            <a:r>
              <a:rPr lang="en-US">
                <a:solidFill>
                  <a:srgbClr val="23D336"/>
                </a:solidFill>
                <a:highlight>
                  <a:srgbClr val="FFFF00"/>
                </a:highlight>
              </a:rPr>
              <a:t>I</a:t>
            </a:r>
            <a:r>
              <a:rPr lang="en-US">
                <a:solidFill>
                  <a:srgbClr val="000000"/>
                </a:solidFill>
              </a:rPr>
              <a:t>-</a:t>
            </a:r>
            <a:r>
              <a:rPr lang="en-US">
                <a:solidFill>
                  <a:srgbClr val="23D336"/>
                </a:solidFill>
                <a:highlight>
                  <a:srgbClr val="FFFF00"/>
                </a:highlight>
              </a:rPr>
              <a:t>V : </a:t>
            </a:r>
            <a:r>
              <a:rPr lang="en-US" u="sng">
                <a:solidFill>
                  <a:srgbClr val="0000FF"/>
                </a:solidFill>
                <a:hlinkClick r:id="rId3">
                  <a:extLst>
                    <a:ext uri="{A12FA001-AC4F-418D-AE19-62706E023703}">
                      <ahyp:hlinkClr xmlns:ahyp="http://schemas.microsoft.com/office/drawing/2018/hyperlinkcolor" val="tx"/>
                    </a:ext>
                  </a:extLst>
                </a:hlinkClick>
              </a:rPr>
              <a:t>https://youtu.be/S1-rYVlzwFE</a:t>
            </a:r>
            <a:r>
              <a:rPr lang="en-US"/>
              <a:t> </a:t>
            </a:r>
            <a:endParaRPr sz="1200" b="0" i="1">
              <a:latin typeface="Arial"/>
              <a:ea typeface="Arial"/>
              <a:cs typeface="Arial"/>
              <a:sym typeface="Arial"/>
            </a:endParaRPr>
          </a:p>
          <a:p>
            <a:pPr marL="0" lvl="0" indent="0" algn="l" rtl="0">
              <a:spcBef>
                <a:spcPts val="0"/>
              </a:spcBef>
              <a:spcAft>
                <a:spcPts val="0"/>
              </a:spcAft>
              <a:buNone/>
            </a:pPr>
            <a:r>
              <a:rPr lang="en-US"/>
              <a:t>OU</a:t>
            </a:r>
            <a:endParaRPr sz="1200" b="0"/>
          </a:p>
          <a:p>
            <a:pPr marL="0" lvl="0" indent="0" algn="l" rtl="0">
              <a:spcBef>
                <a:spcPts val="0"/>
              </a:spcBef>
              <a:spcAft>
                <a:spcPts val="0"/>
              </a:spcAft>
              <a:buNone/>
            </a:pPr>
            <a:r>
              <a:rPr lang="en-US"/>
              <a:t>S’il n’est pas possible de visionner la vidéo, utilisez le scénario de l'exercice 6.1a pour faire un jeu de rôle avec la personnes chargée de faciliter la formation avec vous.</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17: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9" name="Google Shape;289;p17:notes"/>
          <p:cNvSpPr txBox="1">
            <a:spLocks noGrp="1"/>
          </p:cNvSpPr>
          <p:nvPr>
            <p:ph type="body" idx="1"/>
          </p:nvPr>
        </p:nvSpPr>
        <p:spPr>
          <a:xfrm>
            <a:off x="780288" y="4788599"/>
            <a:ext cx="6242304" cy="4536567"/>
          </a:xfrm>
          <a:prstGeom prst="rect">
            <a:avLst/>
          </a:prstGeom>
          <a:noFill/>
          <a:ln>
            <a:noFill/>
          </a:ln>
        </p:spPr>
        <p:txBody>
          <a:bodyPr spcFirstLastPara="1" wrap="square" lIns="102125" tIns="102125" rIns="102125" bIns="102125" anchor="t" anchorCtr="0">
            <a:noAutofit/>
          </a:bodyPr>
          <a:lstStyle/>
          <a:p>
            <a:pPr marL="0" lvl="0" indent="0" algn="l" rtl="0">
              <a:spcBef>
                <a:spcPts val="0"/>
              </a:spcBef>
              <a:spcAft>
                <a:spcPts val="0"/>
              </a:spcAft>
              <a:buNone/>
            </a:pPr>
            <a:r>
              <a:rPr lang="en-US"/>
              <a:t>Notes destinées au faciliteur :</a:t>
            </a:r>
            <a:endParaRPr/>
          </a:p>
          <a:p>
            <a:pPr marL="0" lvl="0" indent="0" algn="l" rtl="0">
              <a:spcBef>
                <a:spcPts val="0"/>
              </a:spcBef>
              <a:spcAft>
                <a:spcPts val="0"/>
              </a:spcAft>
              <a:buNone/>
            </a:pPr>
            <a:r>
              <a:rPr lang="en-US"/>
              <a:t>Créez à nouveau des groupes de 3 participants. Utilisez une technique de répartition différente et/ou un décompte différent pour former des groupes différents de ceux de la séance 6. </a:t>
            </a:r>
            <a:endParaRPr/>
          </a:p>
          <a:p>
            <a:pPr marL="0" lvl="0" indent="0" algn="l" rtl="0">
              <a:spcBef>
                <a:spcPts val="0"/>
              </a:spcBef>
              <a:spcAft>
                <a:spcPts val="0"/>
              </a:spcAft>
              <a:buNone/>
            </a:pPr>
            <a:endParaRPr/>
          </a:p>
          <a:p>
            <a:pPr marL="0" lvl="0" indent="0" algn="l" rtl="0">
              <a:spcBef>
                <a:spcPts val="0"/>
              </a:spcBef>
              <a:spcAft>
                <a:spcPts val="0"/>
              </a:spcAft>
              <a:buNone/>
            </a:pPr>
            <a:r>
              <a:rPr lang="en-US"/>
              <a:t>Rappelez aux participants : gardez pour vous les notes sur les patients afin d’offrir le meilleur entraînement possible à votre collègue qui joue le rôle de lʼagent(e) de santé. Vous pouvez improviser des réponses si les notes ne donnent pas d’informations sur une question spécifique posée par le personnel de santé, mais évitez de donner trop de détails et des informations médicales secondaires. </a:t>
            </a:r>
            <a:endParaRPr/>
          </a:p>
          <a:p>
            <a:pPr marL="0" lvl="0" indent="0" algn="l" rtl="0">
              <a:spcBef>
                <a:spcPts val="0"/>
              </a:spcBef>
              <a:spcAft>
                <a:spcPts val="0"/>
              </a:spcAft>
              <a:buNone/>
            </a:pPr>
            <a:endParaRPr/>
          </a:p>
          <a:p>
            <a:pPr marL="0" lvl="0" indent="0" algn="l" rtl="0">
              <a:spcBef>
                <a:spcPts val="0"/>
              </a:spcBef>
              <a:spcAft>
                <a:spcPts val="0"/>
              </a:spcAft>
              <a:buNone/>
            </a:pPr>
            <a:r>
              <a:rPr lang="en-US"/>
              <a:t>Chaque groupe disposera d’environ 20 à 25 minutes afin que chaque participant(e) ait le temps de jouer le rôle du personnel de santé et de recevoir les retours de ses collègues. </a:t>
            </a:r>
            <a:endParaRPr/>
          </a:p>
          <a:p>
            <a:pPr marL="0" lvl="0" indent="0" algn="l" rtl="0">
              <a:spcBef>
                <a:spcPts val="0"/>
              </a:spcBef>
              <a:spcAft>
                <a:spcPts val="0"/>
              </a:spcAft>
              <a:buNone/>
            </a:pPr>
            <a:endParaRPr/>
          </a:p>
          <a:p>
            <a:pPr marL="0" lvl="0" indent="0" algn="l" rtl="0">
              <a:spcBef>
                <a:spcPts val="0"/>
              </a:spcBef>
              <a:spcAft>
                <a:spcPts val="0"/>
              </a:spcAft>
              <a:buNone/>
            </a:pPr>
            <a:r>
              <a:rPr lang="en-US"/>
              <a:t>Il est important que les facilitateurs circulent dans la salle pendant les jeux de rôle afin d’observer, de guider et de corriger les participants si nécessaire. </a:t>
            </a:r>
            <a:endParaRPr i="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18: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1" name="Google Shape;301;p18:notes"/>
          <p:cNvSpPr txBox="1">
            <a:spLocks noGrp="1"/>
          </p:cNvSpPr>
          <p:nvPr>
            <p:ph type="body" idx="1"/>
          </p:nvPr>
        </p:nvSpPr>
        <p:spPr>
          <a:xfrm>
            <a:off x="780288" y="4788599"/>
            <a:ext cx="6242304" cy="4536567"/>
          </a:xfrm>
          <a:prstGeom prst="rect">
            <a:avLst/>
          </a:prstGeom>
          <a:noFill/>
          <a:ln>
            <a:noFill/>
          </a:ln>
        </p:spPr>
        <p:txBody>
          <a:bodyPr spcFirstLastPara="1" wrap="square" lIns="102125" tIns="102125" rIns="102125" bIns="102125" anchor="t" anchorCtr="0">
            <a:noAutofit/>
          </a:bodyPr>
          <a:lstStyle/>
          <a:p>
            <a:pPr marL="0" marR="60315" lvl="0" indent="0" algn="l" rtl="0">
              <a:lnSpc>
                <a:spcPct val="118000"/>
              </a:lnSpc>
              <a:spcBef>
                <a:spcPts val="0"/>
              </a:spcBef>
              <a:spcAft>
                <a:spcPts val="0"/>
              </a:spcAft>
              <a:buNone/>
            </a:pPr>
            <a:r>
              <a:rPr lang="en-US" b="1"/>
              <a:t>Dites : </a:t>
            </a:r>
            <a:r>
              <a:rPr lang="en-US"/>
              <a:t>Les deux composantes supplémentaires à retenir et à intégrer dans les soins prodigués aux enfants et aux adolescents sont :</a:t>
            </a:r>
            <a:endParaRPr/>
          </a:p>
          <a:p>
            <a:pPr marL="181240" marR="60315" lvl="0" indent="-181240" algn="l" rtl="0">
              <a:lnSpc>
                <a:spcPct val="118000"/>
              </a:lnSpc>
              <a:spcBef>
                <a:spcPts val="0"/>
              </a:spcBef>
              <a:spcAft>
                <a:spcPts val="0"/>
              </a:spcAft>
              <a:buClr>
                <a:schemeClr val="dk1"/>
              </a:buClr>
              <a:buSzPts val="1100"/>
              <a:buFont typeface="Arial"/>
              <a:buChar char="●"/>
            </a:pPr>
            <a:r>
              <a:rPr lang="en-US" b="1"/>
              <a:t>C</a:t>
            </a:r>
            <a:r>
              <a:rPr lang="en-US"/>
              <a:t>ommunication adaptée aux enfants</a:t>
            </a:r>
            <a:endParaRPr/>
          </a:p>
          <a:p>
            <a:pPr marL="181240" marR="60315" lvl="0" indent="-181240" algn="l" rtl="0">
              <a:lnSpc>
                <a:spcPct val="118000"/>
              </a:lnSpc>
              <a:spcBef>
                <a:spcPts val="0"/>
              </a:spcBef>
              <a:spcAft>
                <a:spcPts val="0"/>
              </a:spcAft>
              <a:buClr>
                <a:schemeClr val="dk1"/>
              </a:buClr>
              <a:buSzPts val="1100"/>
              <a:buFont typeface="Arial"/>
              <a:buChar char="●"/>
            </a:pPr>
            <a:r>
              <a:rPr lang="en-US" b="1"/>
              <a:t>I</a:t>
            </a:r>
            <a:r>
              <a:rPr lang="en-US"/>
              <a:t>mplication des personnes s'occupant de l'enfant</a:t>
            </a:r>
            <a:endParaRPr/>
          </a:p>
          <a:p>
            <a:pPr marL="0" lvl="0" indent="0" algn="l" rtl="0">
              <a:spcBef>
                <a:spcPts val="0"/>
              </a:spcBef>
              <a:spcAft>
                <a:spcPts val="0"/>
              </a:spcAft>
              <a:buNone/>
            </a:pPr>
            <a:endParaRPr b="1" i="1"/>
          </a:p>
          <a:p>
            <a:pPr marL="0" lvl="0" indent="0" algn="l" rtl="0">
              <a:spcBef>
                <a:spcPts val="0"/>
              </a:spcBef>
              <a:spcAft>
                <a:spcPts val="0"/>
              </a:spcAft>
              <a:buNone/>
            </a:pPr>
            <a:endParaRPr b="1" i="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2: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5" name="Google Shape;135;p2:notes"/>
          <p:cNvSpPr txBox="1">
            <a:spLocks noGrp="1"/>
          </p:cNvSpPr>
          <p:nvPr>
            <p:ph type="body" idx="1"/>
          </p:nvPr>
        </p:nvSpPr>
        <p:spPr>
          <a:xfrm>
            <a:off x="780288" y="4788599"/>
            <a:ext cx="6242304" cy="4536567"/>
          </a:xfrm>
          <a:prstGeom prst="rect">
            <a:avLst/>
          </a:prstGeom>
          <a:noFill/>
          <a:ln>
            <a:noFill/>
          </a:ln>
        </p:spPr>
        <p:txBody>
          <a:bodyPr spcFirstLastPara="1" wrap="square" lIns="102125" tIns="102125" rIns="102125" bIns="1021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4" name="Google Shape;144;p3:notes"/>
          <p:cNvSpPr txBox="1">
            <a:spLocks noGrp="1"/>
          </p:cNvSpPr>
          <p:nvPr>
            <p:ph type="body" idx="1"/>
          </p:nvPr>
        </p:nvSpPr>
        <p:spPr>
          <a:xfrm>
            <a:off x="780288" y="4788599"/>
            <a:ext cx="6242304" cy="4536567"/>
          </a:xfrm>
          <a:prstGeom prst="rect">
            <a:avLst/>
          </a:prstGeom>
          <a:noFill/>
          <a:ln>
            <a:noFill/>
          </a:ln>
        </p:spPr>
        <p:txBody>
          <a:bodyPr spcFirstLastPara="1" wrap="square" lIns="102125" tIns="102125" rIns="102125" bIns="102125" anchor="t" anchorCtr="0">
            <a:noAutofit/>
          </a:bodyPr>
          <a:lstStyle/>
          <a:p>
            <a:pPr marL="0" marR="60315" lvl="0" indent="0" algn="l" rtl="0">
              <a:lnSpc>
                <a:spcPct val="118000"/>
              </a:lnSpc>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4: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1" name="Google Shape;151;p4:notes"/>
          <p:cNvSpPr txBox="1">
            <a:spLocks noGrp="1"/>
          </p:cNvSpPr>
          <p:nvPr>
            <p:ph type="body" idx="1"/>
          </p:nvPr>
        </p:nvSpPr>
        <p:spPr>
          <a:xfrm>
            <a:off x="780288" y="4788599"/>
            <a:ext cx="6242304" cy="4536567"/>
          </a:xfrm>
          <a:prstGeom prst="rect">
            <a:avLst/>
          </a:prstGeom>
          <a:noFill/>
          <a:ln>
            <a:noFill/>
          </a:ln>
        </p:spPr>
        <p:txBody>
          <a:bodyPr spcFirstLastPara="1" wrap="square" lIns="102125" tIns="102125" rIns="102125" bIns="102125" anchor="t" anchorCtr="0">
            <a:noAutofit/>
          </a:bodyPr>
          <a:lstStyle/>
          <a:p>
            <a:pPr marL="0" lvl="0" indent="0" algn="l" rtl="0">
              <a:spcBef>
                <a:spcPts val="0"/>
              </a:spcBef>
              <a:spcAft>
                <a:spcPts val="0"/>
              </a:spcAft>
              <a:buNone/>
            </a:pPr>
            <a:r>
              <a:rPr lang="en-US" b="1"/>
              <a:t>Dites : </a:t>
            </a:r>
            <a:r>
              <a:rPr lang="en-US" sz="1200" b="0" i="0">
                <a:solidFill>
                  <a:schemeClr val="dk1"/>
                </a:solidFill>
                <a:latin typeface="Arial"/>
                <a:ea typeface="Arial"/>
                <a:cs typeface="Arial"/>
                <a:sym typeface="Arial"/>
              </a:rPr>
              <a:t>Dans les situations de crise, les premières étapes de l’approche VIV(RE) peuvent sembler trop simplistes ou non cliniques. Il existe cependant des preuves SOLIDES que ces interventions ont un impact profond et peuvent sauver des vies. L’approche VIV(RE) consiste en une intervention clinique visant à traiter une pathologie complexe qui affecte la santé et le bien-être de votre patient(e). </a:t>
            </a:r>
            <a:endParaRPr/>
          </a:p>
          <a:p>
            <a:pPr marL="0" lvl="0" indent="0" algn="l" rtl="0">
              <a:spcBef>
                <a:spcPts val="0"/>
              </a:spcBef>
              <a:spcAft>
                <a:spcPts val="0"/>
              </a:spcAft>
              <a:buNone/>
            </a:pPr>
            <a:endParaRPr/>
          </a:p>
          <a:p>
            <a:pPr marL="0" lvl="0" indent="0" algn="l" rtl="0">
              <a:spcBef>
                <a:spcPts val="0"/>
              </a:spcBef>
              <a:spcAft>
                <a:spcPts val="0"/>
              </a:spcAft>
              <a:buNone/>
            </a:pPr>
            <a:r>
              <a:rPr lang="en-US" sz="1200" b="0" i="0">
                <a:solidFill>
                  <a:schemeClr val="dk1"/>
                </a:solidFill>
                <a:latin typeface="Arial"/>
                <a:ea typeface="Arial"/>
                <a:cs typeface="Arial"/>
                <a:sym typeface="Arial"/>
              </a:rPr>
              <a:t>Les étapes de l’approche VIV(RE) font baisser la tension artérielle des personnes survivantes, ralentissent leur respiration et permettent de découvrir des informations essentielles susceptibles de révéler des blessures ou des infections nécessitant un traitement. </a:t>
            </a:r>
            <a:endParaRPr/>
          </a:p>
          <a:p>
            <a:pPr marL="0" lvl="0" indent="0" algn="l" rtl="0">
              <a:spcBef>
                <a:spcPts val="0"/>
              </a:spcBef>
              <a:spcAft>
                <a:spcPts val="0"/>
              </a:spcAft>
              <a:buNone/>
            </a:pPr>
            <a:endParaRPr/>
          </a:p>
          <a:p>
            <a:pPr marL="0" lvl="0" indent="0" algn="l" rtl="0">
              <a:spcBef>
                <a:spcPts val="0"/>
              </a:spcBef>
              <a:spcAft>
                <a:spcPts val="0"/>
              </a:spcAft>
              <a:buNone/>
            </a:pPr>
            <a:r>
              <a:rPr lang="en-US" sz="1200" b="0" i="0">
                <a:solidFill>
                  <a:schemeClr val="dk1"/>
                </a:solidFill>
                <a:latin typeface="Arial"/>
                <a:ea typeface="Arial"/>
                <a:cs typeface="Arial"/>
                <a:sym typeface="Arial"/>
              </a:rPr>
              <a:t>Au cours de cette séance, nous couvrirons les trois premières étapes : V pour Vraiment écouter, I pour s’Informer sur les besoins et les préoccupations et V pour Valider. Les compétences et les protocoles permettant de Renforcer la sécurité et l’Entourage en proposant des services et des ressources supplémentaires seront abordés lors de la séance 8.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5: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8" name="Google Shape;168;p5:notes"/>
          <p:cNvSpPr txBox="1">
            <a:spLocks noGrp="1"/>
          </p:cNvSpPr>
          <p:nvPr>
            <p:ph type="body" idx="1"/>
          </p:nvPr>
        </p:nvSpPr>
        <p:spPr>
          <a:xfrm>
            <a:off x="780288" y="4788599"/>
            <a:ext cx="6242304" cy="4536567"/>
          </a:xfrm>
          <a:prstGeom prst="rect">
            <a:avLst/>
          </a:prstGeom>
          <a:noFill/>
          <a:ln>
            <a:noFill/>
          </a:ln>
        </p:spPr>
        <p:txBody>
          <a:bodyPr spcFirstLastPara="1" wrap="square" lIns="102125" tIns="102125" rIns="102125" bIns="102125" anchor="t" anchorCtr="0">
            <a:noAutofit/>
          </a:bodyPr>
          <a:lstStyle/>
          <a:p>
            <a:pPr marL="0" lvl="0" indent="0" algn="l" rtl="0">
              <a:spcBef>
                <a:spcPts val="0"/>
              </a:spcBef>
              <a:spcAft>
                <a:spcPts val="0"/>
              </a:spcAft>
              <a:buNone/>
            </a:pPr>
            <a:r>
              <a:rPr lang="en-US" b="1"/>
              <a:t>Dites : </a:t>
            </a:r>
            <a:r>
              <a:rPr lang="en-US"/>
              <a:t>La mise en œuvre de l’approche VIVRE pour le soutien de première ligne des enfants et des adolescents survivants est similaire à celle des adultes. Deux éléments et considérations supplémentaires sont cependant requis. Ce dispositif de soutien de première ligne est appelé « approche VIVRE + EPO ».  </a:t>
            </a:r>
            <a:endParaRPr/>
          </a:p>
          <a:p>
            <a:pPr marL="0" lvl="0" indent="0" algn="l" rtl="0">
              <a:spcBef>
                <a:spcPts val="0"/>
              </a:spcBef>
              <a:spcAft>
                <a:spcPts val="0"/>
              </a:spcAft>
              <a:buNone/>
            </a:pPr>
            <a:endParaRPr/>
          </a:p>
          <a:p>
            <a:pPr marL="0" lvl="0" indent="0" algn="l" rtl="0">
              <a:spcBef>
                <a:spcPts val="0"/>
              </a:spcBef>
              <a:spcAft>
                <a:spcPts val="0"/>
              </a:spcAft>
              <a:buNone/>
            </a:pPr>
            <a:r>
              <a:rPr lang="en-US"/>
              <a:t>Lors de la séance suivante, des jeux de rôle et des scénarios permettront de s’exercer à la fourniture dʼun soutien de première ligne aux enfants et aux adolescents et à la mise en œuvre de lʼapproche VIVRE + EPO.  </a:t>
            </a:r>
            <a:endParaRPr/>
          </a:p>
          <a:p>
            <a:pPr marL="0" lvl="0" indent="0" algn="l" rtl="0">
              <a:spcBef>
                <a:spcPts val="0"/>
              </a:spcBef>
              <a:spcAft>
                <a:spcPts val="0"/>
              </a:spcAft>
              <a:buNone/>
            </a:pPr>
            <a:endParaRPr/>
          </a:p>
          <a:p>
            <a:pPr marL="0" lvl="0" indent="0" algn="l" rtl="0">
              <a:spcBef>
                <a:spcPts val="0"/>
              </a:spcBef>
              <a:spcAft>
                <a:spcPts val="0"/>
              </a:spcAft>
              <a:buNone/>
            </a:pPr>
            <a:r>
              <a:rPr lang="en-US"/>
              <a:t>Une liste complète des composantes de l’approche VIVRE + EPO est présentée dans l’encadré 6.3 figurant à la page 40 du document </a:t>
            </a:r>
            <a:r>
              <a:rPr lang="en-US" i="1"/>
              <a:t>Prise en charge clinique des survivantes de viol et de violence exercée par un partenaire intime :</a:t>
            </a:r>
            <a:r>
              <a:rPr lang="en-US"/>
              <a:t> </a:t>
            </a:r>
            <a:r>
              <a:rPr lang="en-US" i="1"/>
              <a:t>Élaboration de protocoles à adopter dans les situations de crise humanitaire</a:t>
            </a:r>
            <a:r>
              <a:rPr lang="en-US"/>
              <a:t>.</a:t>
            </a:r>
            <a:endParaRPr i="1" baseline="300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6: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9" name="Google Shape;179;p6:notes"/>
          <p:cNvSpPr txBox="1">
            <a:spLocks noGrp="1"/>
          </p:cNvSpPr>
          <p:nvPr>
            <p:ph type="body" idx="1"/>
          </p:nvPr>
        </p:nvSpPr>
        <p:spPr>
          <a:xfrm>
            <a:off x="780288" y="4788599"/>
            <a:ext cx="6242304" cy="4536567"/>
          </a:xfrm>
          <a:prstGeom prst="rect">
            <a:avLst/>
          </a:prstGeom>
          <a:noFill/>
          <a:ln>
            <a:noFill/>
          </a:ln>
        </p:spPr>
        <p:txBody>
          <a:bodyPr spcFirstLastPara="1" wrap="square" lIns="102125" tIns="102125" rIns="102125" bIns="102125" anchor="t" anchorCtr="0">
            <a:noAutofit/>
          </a:bodyPr>
          <a:lstStyle/>
          <a:p>
            <a:pPr marL="0" marR="60315" lvl="0" indent="0" algn="l" rtl="0">
              <a:lnSpc>
                <a:spcPct val="118000"/>
              </a:lnSpc>
              <a:spcBef>
                <a:spcPts val="0"/>
              </a:spcBef>
              <a:spcAft>
                <a:spcPts val="0"/>
              </a:spcAft>
              <a:buNone/>
            </a:pPr>
            <a:r>
              <a:rPr lang="en-US" b="1"/>
              <a:t>Dites : </a:t>
            </a:r>
            <a:r>
              <a:rPr lang="en-US"/>
              <a:t>Les protocoles de signalement des cas de maltraitance des enfants sont soigneusement élaborés. En particulier si la maltraitance a lieu au domicile de l’enfant ou dans sa famille, le signalement de la maltraitance peut, s’il n’est pas effectué correctement, entraîner d’autres préjudices ou risques pour l’enfant.  </a:t>
            </a:r>
            <a:endParaRPr/>
          </a:p>
          <a:p>
            <a:pPr marL="0" marR="60315" lvl="0" indent="0" algn="l" rtl="0">
              <a:lnSpc>
                <a:spcPct val="118000"/>
              </a:lnSpc>
              <a:spcBef>
                <a:spcPts val="0"/>
              </a:spcBef>
              <a:spcAft>
                <a:spcPts val="0"/>
              </a:spcAft>
              <a:buNone/>
            </a:pPr>
            <a:endParaRPr/>
          </a:p>
          <a:p>
            <a:pPr marL="0" marR="60315" lvl="0" indent="0" algn="l" rtl="0">
              <a:lnSpc>
                <a:spcPct val="118000"/>
              </a:lnSpc>
              <a:spcBef>
                <a:spcPts val="0"/>
              </a:spcBef>
              <a:spcAft>
                <a:spcPts val="0"/>
              </a:spcAft>
              <a:buNone/>
            </a:pPr>
            <a:r>
              <a:rPr lang="en-US"/>
              <a:t>Suivez </a:t>
            </a:r>
            <a:r>
              <a:rPr lang="en-US" b="1"/>
              <a:t>toujours</a:t>
            </a:r>
            <a:r>
              <a:rPr lang="en-US"/>
              <a:t> les protocoles appropriés, notamment concernant le référencement et l’implication de spécialistes de la protection de l’enfance.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7: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6" name="Google Shape;186;p7:notes"/>
          <p:cNvSpPr txBox="1">
            <a:spLocks noGrp="1"/>
          </p:cNvSpPr>
          <p:nvPr>
            <p:ph type="body" idx="1"/>
          </p:nvPr>
        </p:nvSpPr>
        <p:spPr>
          <a:xfrm>
            <a:off x="780288" y="4788599"/>
            <a:ext cx="6242304" cy="4536567"/>
          </a:xfrm>
          <a:prstGeom prst="rect">
            <a:avLst/>
          </a:prstGeom>
          <a:noFill/>
          <a:ln>
            <a:noFill/>
          </a:ln>
        </p:spPr>
        <p:txBody>
          <a:bodyPr spcFirstLastPara="1" wrap="square" lIns="102125" tIns="102125" rIns="102125" bIns="1021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8: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5" name="Google Shape;195;p8:notes"/>
          <p:cNvSpPr txBox="1">
            <a:spLocks noGrp="1"/>
          </p:cNvSpPr>
          <p:nvPr>
            <p:ph type="body" idx="1"/>
          </p:nvPr>
        </p:nvSpPr>
        <p:spPr>
          <a:xfrm>
            <a:off x="780288" y="4788599"/>
            <a:ext cx="6242304" cy="4536567"/>
          </a:xfrm>
          <a:prstGeom prst="rect">
            <a:avLst/>
          </a:prstGeom>
          <a:noFill/>
          <a:ln>
            <a:noFill/>
          </a:ln>
        </p:spPr>
        <p:txBody>
          <a:bodyPr spcFirstLastPara="1" wrap="square" lIns="102125" tIns="102125" rIns="102125" bIns="1021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9: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4" name="Google Shape;204;p9:notes"/>
          <p:cNvSpPr txBox="1">
            <a:spLocks noGrp="1"/>
          </p:cNvSpPr>
          <p:nvPr>
            <p:ph type="body" idx="1"/>
          </p:nvPr>
        </p:nvSpPr>
        <p:spPr>
          <a:xfrm>
            <a:off x="780288" y="4788599"/>
            <a:ext cx="6242304" cy="4536567"/>
          </a:xfrm>
          <a:prstGeom prst="rect">
            <a:avLst/>
          </a:prstGeom>
          <a:noFill/>
          <a:ln>
            <a:noFill/>
          </a:ln>
        </p:spPr>
        <p:txBody>
          <a:bodyPr spcFirstLastPara="1" wrap="square" lIns="102125" tIns="102125" rIns="102125" bIns="1021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_Blank" type="title">
  <p:cSld name="TITLE">
    <p:spTree>
      <p:nvGrpSpPr>
        <p:cNvPr id="1" name="Shape 16"/>
        <p:cNvGrpSpPr/>
        <p:nvPr/>
      </p:nvGrpSpPr>
      <p:grpSpPr>
        <a:xfrm>
          <a:off x="0" y="0"/>
          <a:ext cx="0" cy="0"/>
          <a:chOff x="0" y="0"/>
          <a:chExt cx="0" cy="0"/>
        </a:xfrm>
      </p:grpSpPr>
      <p:sp>
        <p:nvSpPr>
          <p:cNvPr id="17" name="Google Shape;17;p20"/>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002060"/>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20"/>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rgbClr val="002060"/>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_WHO_Blue background and title">
  <p:cSld name="1_WHO_Blue background and title">
    <p:spTree>
      <p:nvGrpSpPr>
        <p:cNvPr id="1" name="Shape 61"/>
        <p:cNvGrpSpPr/>
        <p:nvPr/>
      </p:nvGrpSpPr>
      <p:grpSpPr>
        <a:xfrm>
          <a:off x="0" y="0"/>
          <a:ext cx="0" cy="0"/>
          <a:chOff x="0" y="0"/>
          <a:chExt cx="0" cy="0"/>
        </a:xfrm>
      </p:grpSpPr>
      <p:sp>
        <p:nvSpPr>
          <p:cNvPr id="62" name="Google Shape;62;p29"/>
          <p:cNvSpPr/>
          <p:nvPr/>
        </p:nvSpPr>
        <p:spPr>
          <a:xfrm>
            <a:off x="0" y="0"/>
            <a:ext cx="12192000" cy="6003407"/>
          </a:xfrm>
          <a:prstGeom prst="rect">
            <a:avLst/>
          </a:prstGeom>
          <a:solidFill>
            <a:srgbClr val="EBF1F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63" name="Google Shape;63;p29"/>
          <p:cNvPicPr preferRelativeResize="0"/>
          <p:nvPr/>
        </p:nvPicPr>
        <p:blipFill rotWithShape="1">
          <a:blip r:embed="rId2">
            <a:alphaModFix amt="50000"/>
          </a:blip>
          <a:srcRect t="18823" b="18824"/>
          <a:stretch/>
        </p:blipFill>
        <p:spPr>
          <a:xfrm>
            <a:off x="2317750" y="1260000"/>
            <a:ext cx="7556500" cy="4711629"/>
          </a:xfrm>
          <a:prstGeom prst="rect">
            <a:avLst/>
          </a:prstGeom>
          <a:noFill/>
          <a:ln>
            <a:noFill/>
          </a:ln>
        </p:spPr>
      </p:pic>
      <p:sp>
        <p:nvSpPr>
          <p:cNvPr id="64" name="Google Shape;64;p29"/>
          <p:cNvSpPr txBox="1">
            <a:spLocks noGrp="1"/>
          </p:cNvSpPr>
          <p:nvPr>
            <p:ph type="title"/>
          </p:nvPr>
        </p:nvSpPr>
        <p:spPr>
          <a:xfrm>
            <a:off x="415600" y="288000"/>
            <a:ext cx="11360800" cy="720000"/>
          </a:xfrm>
          <a:prstGeom prst="rect">
            <a:avLst/>
          </a:prstGeom>
          <a:noFill/>
          <a:ln>
            <a:noFill/>
          </a:ln>
        </p:spPr>
        <p:txBody>
          <a:bodyPr spcFirstLastPara="1" wrap="square" lIns="91425" tIns="91425" rIns="91425" bIns="91425" anchor="t" anchorCtr="0">
            <a:noAutofit/>
          </a:bodyPr>
          <a:lstStyle>
            <a:lvl1pPr marR="0" lvl="0" algn="ctr">
              <a:lnSpc>
                <a:spcPct val="100000"/>
              </a:lnSpc>
              <a:spcBef>
                <a:spcPts val="0"/>
              </a:spcBef>
              <a:spcAft>
                <a:spcPts val="0"/>
              </a:spcAft>
              <a:buClr>
                <a:srgbClr val="000000"/>
              </a:buClr>
              <a:buSzPts val="1400"/>
              <a:buFont typeface="Arial"/>
              <a:buNone/>
              <a:defRPr sz="3400" b="1" i="0" u="none" strike="noStrike" cap="none">
                <a:solidFill>
                  <a:schemeClr val="accent3"/>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5"/>
        <p:cNvGrpSpPr/>
        <p:nvPr/>
      </p:nvGrpSpPr>
      <p:grpSpPr>
        <a:xfrm>
          <a:off x="0" y="0"/>
          <a:ext cx="0" cy="0"/>
          <a:chOff x="0" y="0"/>
          <a:chExt cx="0" cy="0"/>
        </a:xfrm>
      </p:grpSpPr>
      <p:sp>
        <p:nvSpPr>
          <p:cNvPr id="66" name="Google Shape;66;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3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002060"/>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8"/>
        <p:cNvGrpSpPr/>
        <p:nvPr/>
      </p:nvGrpSpPr>
      <p:grpSpPr>
        <a:xfrm>
          <a:off x="0" y="0"/>
          <a:ext cx="0" cy="0"/>
          <a:chOff x="0" y="0"/>
          <a:chExt cx="0" cy="0"/>
        </a:xfrm>
      </p:grpSpPr>
      <p:sp>
        <p:nvSpPr>
          <p:cNvPr id="69" name="Google Shape;69;p31"/>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002060"/>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31"/>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757575"/>
              </a:buClr>
              <a:buSzPts val="2400"/>
              <a:buNone/>
              <a:defRPr sz="2400">
                <a:solidFill>
                  <a:srgbClr val="757575"/>
                </a:solidFill>
              </a:defRPr>
            </a:lvl1pPr>
            <a:lvl2pPr marL="914400" lvl="1" indent="-228600" algn="l">
              <a:lnSpc>
                <a:spcPct val="90000"/>
              </a:lnSpc>
              <a:spcBef>
                <a:spcPts val="500"/>
              </a:spcBef>
              <a:spcAft>
                <a:spcPts val="0"/>
              </a:spcAft>
              <a:buClr>
                <a:srgbClr val="757575"/>
              </a:buClr>
              <a:buSzPts val="2000"/>
              <a:buNone/>
              <a:defRPr sz="2000">
                <a:solidFill>
                  <a:srgbClr val="757575"/>
                </a:solidFill>
              </a:defRPr>
            </a:lvl2pPr>
            <a:lvl3pPr marL="1371600" lvl="2" indent="-228600" algn="l">
              <a:lnSpc>
                <a:spcPct val="90000"/>
              </a:lnSpc>
              <a:spcBef>
                <a:spcPts val="500"/>
              </a:spcBef>
              <a:spcAft>
                <a:spcPts val="0"/>
              </a:spcAft>
              <a:buClr>
                <a:srgbClr val="757575"/>
              </a:buClr>
              <a:buSzPts val="1800"/>
              <a:buNone/>
              <a:defRPr sz="1800">
                <a:solidFill>
                  <a:srgbClr val="757575"/>
                </a:solidFill>
              </a:defRPr>
            </a:lvl3pPr>
            <a:lvl4pPr marL="1828800" lvl="3" indent="-228600" algn="l">
              <a:lnSpc>
                <a:spcPct val="90000"/>
              </a:lnSpc>
              <a:spcBef>
                <a:spcPts val="500"/>
              </a:spcBef>
              <a:spcAft>
                <a:spcPts val="0"/>
              </a:spcAft>
              <a:buClr>
                <a:srgbClr val="757575"/>
              </a:buClr>
              <a:buSzPts val="1600"/>
              <a:buNone/>
              <a:defRPr sz="1600">
                <a:solidFill>
                  <a:srgbClr val="757575"/>
                </a:solidFill>
              </a:defRPr>
            </a:lvl4pPr>
            <a:lvl5pPr marL="2286000" lvl="4" indent="-228600" algn="l">
              <a:lnSpc>
                <a:spcPct val="90000"/>
              </a:lnSpc>
              <a:spcBef>
                <a:spcPts val="500"/>
              </a:spcBef>
              <a:spcAft>
                <a:spcPts val="0"/>
              </a:spcAft>
              <a:buClr>
                <a:srgbClr val="757575"/>
              </a:buClr>
              <a:buSzPts val="1600"/>
              <a:buNone/>
              <a:defRPr sz="1600">
                <a:solidFill>
                  <a:srgbClr val="757575"/>
                </a:solidFill>
              </a:defRPr>
            </a:lvl5pPr>
            <a:lvl6pPr marL="2743200" lvl="5" indent="-228600" algn="l">
              <a:lnSpc>
                <a:spcPct val="90000"/>
              </a:lnSpc>
              <a:spcBef>
                <a:spcPts val="500"/>
              </a:spcBef>
              <a:spcAft>
                <a:spcPts val="0"/>
              </a:spcAft>
              <a:buClr>
                <a:srgbClr val="757575"/>
              </a:buClr>
              <a:buSzPts val="1600"/>
              <a:buNone/>
              <a:defRPr sz="1600">
                <a:solidFill>
                  <a:srgbClr val="757575"/>
                </a:solidFill>
              </a:defRPr>
            </a:lvl6pPr>
            <a:lvl7pPr marL="3200400" lvl="6" indent="-228600" algn="l">
              <a:lnSpc>
                <a:spcPct val="90000"/>
              </a:lnSpc>
              <a:spcBef>
                <a:spcPts val="500"/>
              </a:spcBef>
              <a:spcAft>
                <a:spcPts val="0"/>
              </a:spcAft>
              <a:buClr>
                <a:srgbClr val="757575"/>
              </a:buClr>
              <a:buSzPts val="1600"/>
              <a:buNone/>
              <a:defRPr sz="1600">
                <a:solidFill>
                  <a:srgbClr val="757575"/>
                </a:solidFill>
              </a:defRPr>
            </a:lvl7pPr>
            <a:lvl8pPr marL="3657600" lvl="7" indent="-228600" algn="l">
              <a:lnSpc>
                <a:spcPct val="90000"/>
              </a:lnSpc>
              <a:spcBef>
                <a:spcPts val="500"/>
              </a:spcBef>
              <a:spcAft>
                <a:spcPts val="0"/>
              </a:spcAft>
              <a:buClr>
                <a:srgbClr val="757575"/>
              </a:buClr>
              <a:buSzPts val="1600"/>
              <a:buNone/>
              <a:defRPr sz="1600">
                <a:solidFill>
                  <a:srgbClr val="757575"/>
                </a:solidFill>
              </a:defRPr>
            </a:lvl8pPr>
            <a:lvl9pPr marL="4114800" lvl="8" indent="-228600" algn="l">
              <a:lnSpc>
                <a:spcPct val="90000"/>
              </a:lnSpc>
              <a:spcBef>
                <a:spcPts val="500"/>
              </a:spcBef>
              <a:spcAft>
                <a:spcPts val="0"/>
              </a:spcAft>
              <a:buClr>
                <a:srgbClr val="757575"/>
              </a:buClr>
              <a:buSzPts val="1600"/>
              <a:buNone/>
              <a:defRPr sz="1600">
                <a:solidFill>
                  <a:srgbClr val="757575"/>
                </a:solidFil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1"/>
        <p:cNvGrpSpPr/>
        <p:nvPr/>
      </p:nvGrpSpPr>
      <p:grpSpPr>
        <a:xfrm>
          <a:off x="0" y="0"/>
          <a:ext cx="0" cy="0"/>
          <a:chOff x="0" y="0"/>
          <a:chExt cx="0" cy="0"/>
        </a:xfrm>
      </p:grpSpPr>
      <p:sp>
        <p:nvSpPr>
          <p:cNvPr id="72" name="Google Shape;72;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32"/>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002060"/>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4" name="Google Shape;74;p32"/>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002060"/>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75"/>
        <p:cNvGrpSpPr/>
        <p:nvPr/>
      </p:nvGrpSpPr>
      <p:grpSpPr>
        <a:xfrm>
          <a:off x="0" y="0"/>
          <a:ext cx="0" cy="0"/>
          <a:chOff x="0" y="0"/>
          <a:chExt cx="0" cy="0"/>
        </a:xfrm>
      </p:grpSpPr>
      <p:sp>
        <p:nvSpPr>
          <p:cNvPr id="76" name="Google Shape;76;p33"/>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7" name="Google Shape;77;p33"/>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rgbClr val="002060"/>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8" name="Google Shape;78;p33"/>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002060"/>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 name="Google Shape;79;p33"/>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rgbClr val="002060"/>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80" name="Google Shape;80;p33"/>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002060"/>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1"/>
        <p:cNvGrpSpPr/>
        <p:nvPr/>
      </p:nvGrpSpPr>
      <p:grpSpPr>
        <a:xfrm>
          <a:off x="0" y="0"/>
          <a:ext cx="0" cy="0"/>
          <a:chOff x="0" y="0"/>
          <a:chExt cx="0" cy="0"/>
        </a:xfrm>
      </p:grpSpPr>
      <p:sp>
        <p:nvSpPr>
          <p:cNvPr id="82" name="Google Shape;82;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3"/>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84"/>
        <p:cNvGrpSpPr/>
        <p:nvPr/>
      </p:nvGrpSpPr>
      <p:grpSpPr>
        <a:xfrm>
          <a:off x="0" y="0"/>
          <a:ext cx="0" cy="0"/>
          <a:chOff x="0" y="0"/>
          <a:chExt cx="0" cy="0"/>
        </a:xfrm>
      </p:grpSpPr>
      <p:sp>
        <p:nvSpPr>
          <p:cNvPr id="85" name="Google Shape;85;p3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002060"/>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6" name="Google Shape;86;p36"/>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rgbClr val="002060"/>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87" name="Google Shape;87;p36"/>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002060"/>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8"/>
        <p:cNvGrpSpPr/>
        <p:nvPr/>
      </p:nvGrpSpPr>
      <p:grpSpPr>
        <a:xfrm>
          <a:off x="0" y="0"/>
          <a:ext cx="0" cy="0"/>
          <a:chOff x="0" y="0"/>
          <a:chExt cx="0" cy="0"/>
        </a:xfrm>
      </p:grpSpPr>
      <p:sp>
        <p:nvSpPr>
          <p:cNvPr id="89" name="Google Shape;89;p3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002060"/>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0" name="Google Shape;90;p37"/>
          <p:cNvSpPr>
            <a:spLocks noGrp="1"/>
          </p:cNvSpPr>
          <p:nvPr>
            <p:ph type="pic" idx="2"/>
          </p:nvPr>
        </p:nvSpPr>
        <p:spPr>
          <a:xfrm>
            <a:off x="5183188" y="987425"/>
            <a:ext cx="6172200" cy="4873625"/>
          </a:xfrm>
          <a:prstGeom prst="rect">
            <a:avLst/>
          </a:prstGeom>
          <a:noFill/>
          <a:ln>
            <a:noFill/>
          </a:ln>
        </p:spPr>
      </p:sp>
      <p:sp>
        <p:nvSpPr>
          <p:cNvPr id="91" name="Google Shape;91;p37"/>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002060"/>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92"/>
        <p:cNvGrpSpPr/>
        <p:nvPr/>
      </p:nvGrpSpPr>
      <p:grpSpPr>
        <a:xfrm>
          <a:off x="0" y="0"/>
          <a:ext cx="0" cy="0"/>
          <a:chOff x="0" y="0"/>
          <a:chExt cx="0" cy="0"/>
        </a:xfrm>
      </p:grpSpPr>
      <p:sp>
        <p:nvSpPr>
          <p:cNvPr id="93" name="Google Shape;93;p3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4" name="Google Shape;94;p38"/>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002060"/>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WHO_Session">
  <p:cSld name="WHO_Session">
    <p:spTree>
      <p:nvGrpSpPr>
        <p:cNvPr id="1" name="Shape 19"/>
        <p:cNvGrpSpPr/>
        <p:nvPr/>
      </p:nvGrpSpPr>
      <p:grpSpPr>
        <a:xfrm>
          <a:off x="0" y="0"/>
          <a:ext cx="0" cy="0"/>
          <a:chOff x="0" y="0"/>
          <a:chExt cx="0" cy="0"/>
        </a:xfrm>
      </p:grpSpPr>
      <p:sp>
        <p:nvSpPr>
          <p:cNvPr id="20" name="Google Shape;20;p21"/>
          <p:cNvSpPr/>
          <p:nvPr/>
        </p:nvSpPr>
        <p:spPr>
          <a:xfrm>
            <a:off x="0" y="0"/>
            <a:ext cx="12192000" cy="601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 name="Google Shape;21;p21"/>
          <p:cNvSpPr txBox="1">
            <a:spLocks noGrp="1"/>
          </p:cNvSpPr>
          <p:nvPr>
            <p:ph type="body" idx="1"/>
          </p:nvPr>
        </p:nvSpPr>
        <p:spPr>
          <a:xfrm>
            <a:off x="7382933" y="2782383"/>
            <a:ext cx="3780000" cy="241615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 name="Google Shape;22;p21"/>
          <p:cNvSpPr/>
          <p:nvPr/>
        </p:nvSpPr>
        <p:spPr>
          <a:xfrm>
            <a:off x="8480933" y="1918364"/>
            <a:ext cx="1584000" cy="3600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 name="Google Shape;23;p21"/>
          <p:cNvSpPr txBox="1">
            <a:spLocks noGrp="1"/>
          </p:cNvSpPr>
          <p:nvPr>
            <p:ph type="body" idx="2"/>
          </p:nvPr>
        </p:nvSpPr>
        <p:spPr>
          <a:xfrm>
            <a:off x="7382933" y="1918364"/>
            <a:ext cx="3780000" cy="397032"/>
          </a:xfrm>
          <a:prstGeom prst="rect">
            <a:avLst/>
          </a:prstGeom>
          <a:noFill/>
          <a:ln>
            <a:noFill/>
          </a:ln>
        </p:spPr>
        <p:txBody>
          <a:bodyPr spcFirstLastPara="1" wrap="square" lIns="91425" tIns="45700" rIns="91425" bIns="45700" anchor="t" anchorCtr="0">
            <a:spAutoFit/>
          </a:bodyPr>
          <a:lstStyle>
            <a:lvl1pPr marL="457200" lvl="0" indent="-228600" algn="ctr">
              <a:lnSpc>
                <a:spcPct val="90000"/>
              </a:lnSpc>
              <a:spcBef>
                <a:spcPts val="1000"/>
              </a:spcBef>
              <a:spcAft>
                <a:spcPts val="0"/>
              </a:spcAft>
              <a:buClr>
                <a:schemeClr val="lt1"/>
              </a:buClr>
              <a:buSzPts val="2200"/>
              <a:buNone/>
              <a:defRPr sz="2200" b="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21"/>
          <p:cNvSpPr/>
          <p:nvPr/>
        </p:nvSpPr>
        <p:spPr>
          <a:xfrm>
            <a:off x="10064933" y="-2204865"/>
            <a:ext cx="1500212" cy="1500212"/>
          </a:xfrm>
          <a:prstGeom prst="ellipse">
            <a:avLst/>
          </a:prstGeom>
          <a:solidFill>
            <a:srgbClr val="EDEDE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 name="Google Shape;25;p21"/>
          <p:cNvSpPr>
            <a:spLocks noGrp="1"/>
          </p:cNvSpPr>
          <p:nvPr>
            <p:ph type="pic" idx="3"/>
          </p:nvPr>
        </p:nvSpPr>
        <p:spPr>
          <a:xfrm>
            <a:off x="0" y="0"/>
            <a:ext cx="6696000" cy="6012000"/>
          </a:xfrm>
          <a:prstGeom prst="rect">
            <a:avLst/>
          </a:prstGeom>
          <a:noFill/>
          <a:ln>
            <a:noFill/>
          </a:ln>
        </p:spPr>
      </p:sp>
      <p:pic>
        <p:nvPicPr>
          <p:cNvPr id="26" name="Google Shape;26;p21"/>
          <p:cNvPicPr preferRelativeResize="0"/>
          <p:nvPr/>
        </p:nvPicPr>
        <p:blipFill rotWithShape="1">
          <a:blip r:embed="rId2">
            <a:alphaModFix/>
          </a:blip>
          <a:srcRect/>
          <a:stretch/>
        </p:blipFill>
        <p:spPr>
          <a:xfrm>
            <a:off x="10064933" y="4715909"/>
            <a:ext cx="1440000" cy="1440000"/>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5"/>
        <p:cNvGrpSpPr/>
        <p:nvPr/>
      </p:nvGrpSpPr>
      <p:grpSpPr>
        <a:xfrm>
          <a:off x="0" y="0"/>
          <a:ext cx="0" cy="0"/>
          <a:chOff x="0" y="0"/>
          <a:chExt cx="0" cy="0"/>
        </a:xfrm>
      </p:grpSpPr>
      <p:sp>
        <p:nvSpPr>
          <p:cNvPr id="96" name="Google Shape;96;p39"/>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7" name="Google Shape;97;p39"/>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002060"/>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03"/>
        <p:cNvGrpSpPr/>
        <p:nvPr/>
      </p:nvGrpSpPr>
      <p:grpSpPr>
        <a:xfrm>
          <a:off x="0" y="0"/>
          <a:ext cx="0" cy="0"/>
          <a:chOff x="0" y="0"/>
          <a:chExt cx="0" cy="0"/>
        </a:xfrm>
      </p:grpSpPr>
      <p:sp>
        <p:nvSpPr>
          <p:cNvPr id="104" name="Google Shape;104;p4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9pPr>
          </a:lstStyle>
          <a:p>
            <a:endParaRPr/>
          </a:p>
        </p:txBody>
      </p:sp>
      <p:sp>
        <p:nvSpPr>
          <p:cNvPr id="105" name="Google Shape;105;p4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ctr" anchorCtr="0">
            <a:noAutofit/>
          </a:bodyPr>
          <a:lstStyle>
            <a:lvl1pPr marL="457200" marR="0" lvl="0" indent="-317500" algn="l">
              <a:lnSpc>
                <a:spcPct val="100000"/>
              </a:lnSpc>
              <a:spcBef>
                <a:spcPts val="0"/>
              </a:spcBef>
              <a:spcAft>
                <a:spcPts val="0"/>
              </a:spcAft>
              <a:buClr>
                <a:srgbClr val="000000"/>
              </a:buClr>
              <a:buSzPts val="1400"/>
              <a:buFont typeface="Noto Sans Symbols"/>
              <a:buChar char="■"/>
              <a:defRPr sz="1867" b="0" i="0" u="none" strike="noStrike" cap="none">
                <a:solidFill>
                  <a:srgbClr val="000000"/>
                </a:solidFill>
                <a:latin typeface="Arial"/>
                <a:ea typeface="Arial"/>
                <a:cs typeface="Arial"/>
                <a:sym typeface="Arial"/>
              </a:defRPr>
            </a:lvl1pPr>
            <a:lvl2pPr marL="914400" marR="0" lvl="1" indent="-317500"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2pPr>
            <a:lvl3pPr marL="1371600" marR="0" lvl="2" indent="-317500"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3pPr>
            <a:lvl4pPr marL="1828800" marR="0" lvl="3" indent="-317500"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4pPr>
            <a:lvl5pPr marL="2286000" marR="0" lvl="4" indent="-317500"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5pPr>
            <a:lvl6pPr marL="2743200" marR="0" lvl="5" indent="-317500"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6pPr>
            <a:lvl7pPr marL="3200400" marR="0" lvl="6" indent="-317500"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7pPr>
            <a:lvl8pPr marL="3657600" marR="0" lvl="7" indent="-317500"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8pPr>
            <a:lvl9pPr marL="4114800" marR="0" lvl="8" indent="-317500"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WHO_Session objective">
  <p:cSld name="WHO_Session objective">
    <p:spTree>
      <p:nvGrpSpPr>
        <p:cNvPr id="1" name="Shape 27"/>
        <p:cNvGrpSpPr/>
        <p:nvPr/>
      </p:nvGrpSpPr>
      <p:grpSpPr>
        <a:xfrm>
          <a:off x="0" y="0"/>
          <a:ext cx="0" cy="0"/>
          <a:chOff x="0" y="0"/>
          <a:chExt cx="0" cy="0"/>
        </a:xfrm>
      </p:grpSpPr>
      <p:sp>
        <p:nvSpPr>
          <p:cNvPr id="28" name="Google Shape;28;p22"/>
          <p:cNvSpPr/>
          <p:nvPr/>
        </p:nvSpPr>
        <p:spPr>
          <a:xfrm>
            <a:off x="0" y="0"/>
            <a:ext cx="12192000" cy="6003407"/>
          </a:xfrm>
          <a:prstGeom prst="rect">
            <a:avLst/>
          </a:prstGeom>
          <a:solidFill>
            <a:srgbClr val="EBF1F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29" name="Google Shape;29;p22"/>
          <p:cNvGrpSpPr/>
          <p:nvPr/>
        </p:nvGrpSpPr>
        <p:grpSpPr>
          <a:xfrm>
            <a:off x="3564226" y="432000"/>
            <a:ext cx="4410541" cy="720000"/>
            <a:chOff x="3564226" y="288000"/>
            <a:chExt cx="4410541" cy="720000"/>
          </a:xfrm>
        </p:grpSpPr>
        <p:sp>
          <p:nvSpPr>
            <p:cNvPr id="30" name="Google Shape;30;p22"/>
            <p:cNvSpPr/>
            <p:nvPr/>
          </p:nvSpPr>
          <p:spPr>
            <a:xfrm>
              <a:off x="3926541" y="288000"/>
              <a:ext cx="4048226" cy="720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accent3"/>
                </a:solidFill>
                <a:latin typeface="Calibri"/>
                <a:ea typeface="Calibri"/>
                <a:cs typeface="Calibri"/>
                <a:sym typeface="Calibri"/>
              </a:endParaRPr>
            </a:p>
          </p:txBody>
        </p:sp>
        <p:pic>
          <p:nvPicPr>
            <p:cNvPr id="31" name="Google Shape;31;p22"/>
            <p:cNvPicPr preferRelativeResize="0"/>
            <p:nvPr/>
          </p:nvPicPr>
          <p:blipFill rotWithShape="1">
            <a:blip r:embed="rId2">
              <a:alphaModFix/>
            </a:blip>
            <a:srcRect/>
            <a:stretch/>
          </p:blipFill>
          <p:spPr>
            <a:xfrm>
              <a:off x="3564226" y="288000"/>
              <a:ext cx="720000" cy="720000"/>
            </a:xfrm>
            <a:prstGeom prst="rect">
              <a:avLst/>
            </a:prstGeom>
            <a:noFill/>
            <a:ln>
              <a:noFill/>
            </a:ln>
          </p:spPr>
        </p:pic>
      </p:grpSp>
      <p:sp>
        <p:nvSpPr>
          <p:cNvPr id="32" name="Google Shape;32;p22"/>
          <p:cNvSpPr txBox="1">
            <a:spLocks noGrp="1"/>
          </p:cNvSpPr>
          <p:nvPr>
            <p:ph type="title"/>
          </p:nvPr>
        </p:nvSpPr>
        <p:spPr>
          <a:xfrm>
            <a:off x="415600" y="432000"/>
            <a:ext cx="11360800" cy="720000"/>
          </a:xfrm>
          <a:prstGeom prst="rect">
            <a:avLst/>
          </a:prstGeom>
          <a:noFill/>
          <a:ln>
            <a:noFill/>
          </a:ln>
        </p:spPr>
        <p:txBody>
          <a:bodyPr spcFirstLastPara="1" wrap="square" lIns="91425" tIns="91425" rIns="91425" bIns="91425" anchor="t" anchorCtr="0">
            <a:noAutofit/>
          </a:bodyPr>
          <a:lstStyle>
            <a:lvl1pPr marR="0" lvl="0" algn="ctr">
              <a:lnSpc>
                <a:spcPct val="100000"/>
              </a:lnSpc>
              <a:spcBef>
                <a:spcPts val="0"/>
              </a:spcBef>
              <a:spcAft>
                <a:spcPts val="0"/>
              </a:spcAft>
              <a:buClr>
                <a:srgbClr val="000000"/>
              </a:buClr>
              <a:buSzPts val="1400"/>
              <a:buFont typeface="Arial"/>
              <a:buNone/>
              <a:defRPr sz="3400" b="1" i="0" u="none" strike="noStrike" cap="none">
                <a:solidFill>
                  <a:schemeClr val="lt1"/>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9pPr>
          </a:lstStyle>
          <a:p>
            <a:endParaRPr/>
          </a:p>
        </p:txBody>
      </p:sp>
      <p:pic>
        <p:nvPicPr>
          <p:cNvPr id="33" name="Google Shape;33;p22"/>
          <p:cNvPicPr preferRelativeResize="0"/>
          <p:nvPr/>
        </p:nvPicPr>
        <p:blipFill rotWithShape="1">
          <a:blip r:embed="rId3">
            <a:alphaModFix amt="50000"/>
          </a:blip>
          <a:srcRect t="18823" b="18824"/>
          <a:stretch/>
        </p:blipFill>
        <p:spPr>
          <a:xfrm>
            <a:off x="2317750" y="1260000"/>
            <a:ext cx="7556500" cy="4711629"/>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WHO_Image &amp; text">
  <p:cSld name="WHO_Image &amp; text">
    <p:spTree>
      <p:nvGrpSpPr>
        <p:cNvPr id="1" name="Shape 34"/>
        <p:cNvGrpSpPr/>
        <p:nvPr/>
      </p:nvGrpSpPr>
      <p:grpSpPr>
        <a:xfrm>
          <a:off x="0" y="0"/>
          <a:ext cx="0" cy="0"/>
          <a:chOff x="0" y="0"/>
          <a:chExt cx="0" cy="0"/>
        </a:xfrm>
      </p:grpSpPr>
      <p:sp>
        <p:nvSpPr>
          <p:cNvPr id="35" name="Google Shape;35;p23"/>
          <p:cNvSpPr/>
          <p:nvPr/>
        </p:nvSpPr>
        <p:spPr>
          <a:xfrm>
            <a:off x="-2" y="0"/>
            <a:ext cx="12192002" cy="6012000"/>
          </a:xfrm>
          <a:prstGeom prst="rect">
            <a:avLst/>
          </a:prstGeom>
          <a:solidFill>
            <a:srgbClr val="E2E1E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 name="Google Shape;36;p23"/>
          <p:cNvSpPr txBox="1">
            <a:spLocks noGrp="1"/>
          </p:cNvSpPr>
          <p:nvPr>
            <p:ph type="title"/>
          </p:nvPr>
        </p:nvSpPr>
        <p:spPr>
          <a:xfrm>
            <a:off x="6096000" y="287999"/>
            <a:ext cx="5857200" cy="1871877"/>
          </a:xfrm>
          <a:prstGeom prst="rect">
            <a:avLst/>
          </a:prstGeom>
          <a:noFill/>
          <a:ln>
            <a:noFill/>
          </a:ln>
        </p:spPr>
        <p:txBody>
          <a:bodyPr spcFirstLastPara="1" wrap="square" lIns="91425" tIns="91425" rIns="91425" bIns="91425" anchor="t" anchorCtr="0">
            <a:noAutofit/>
          </a:bodyPr>
          <a:lstStyle>
            <a:lvl1pPr marR="0" lvl="0" algn="ctr">
              <a:lnSpc>
                <a:spcPct val="100000"/>
              </a:lnSpc>
              <a:spcBef>
                <a:spcPts val="0"/>
              </a:spcBef>
              <a:spcAft>
                <a:spcPts val="0"/>
              </a:spcAft>
              <a:buClr>
                <a:srgbClr val="000000"/>
              </a:buClr>
              <a:buSzPts val="1400"/>
              <a:buFont typeface="Arial"/>
              <a:buNone/>
              <a:defRPr sz="3400" b="1" i="0" u="none" strike="noStrike" cap="none">
                <a:solidFill>
                  <a:schemeClr val="accent3"/>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9pPr>
          </a:lstStyle>
          <a:p>
            <a:endParaRPr/>
          </a:p>
        </p:txBody>
      </p:sp>
      <p:sp>
        <p:nvSpPr>
          <p:cNvPr id="37" name="Google Shape;37;p23"/>
          <p:cNvSpPr>
            <a:spLocks noGrp="1"/>
          </p:cNvSpPr>
          <p:nvPr>
            <p:ph type="pic" idx="2"/>
          </p:nvPr>
        </p:nvSpPr>
        <p:spPr>
          <a:xfrm>
            <a:off x="0" y="0"/>
            <a:ext cx="5857200" cy="6012000"/>
          </a:xfrm>
          <a:prstGeom prst="rect">
            <a:avLst/>
          </a:prstGeom>
          <a:noFill/>
          <a:ln>
            <a:noFill/>
          </a:ln>
        </p:spPr>
      </p:sp>
      <p:pic>
        <p:nvPicPr>
          <p:cNvPr id="38" name="Google Shape;38;p23"/>
          <p:cNvPicPr preferRelativeResize="0"/>
          <p:nvPr/>
        </p:nvPicPr>
        <p:blipFill rotWithShape="1">
          <a:blip r:embed="rId2">
            <a:alphaModFix amt="30000"/>
          </a:blip>
          <a:srcRect t="18823" b="18824"/>
          <a:stretch/>
        </p:blipFill>
        <p:spPr>
          <a:xfrm>
            <a:off x="5857198" y="1718446"/>
            <a:ext cx="6334801" cy="4012136"/>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WHO_Headline &amp; hands">
  <p:cSld name="WHO_Headline &amp; hands">
    <p:spTree>
      <p:nvGrpSpPr>
        <p:cNvPr id="1" name="Shape 39"/>
        <p:cNvGrpSpPr/>
        <p:nvPr/>
      </p:nvGrpSpPr>
      <p:grpSpPr>
        <a:xfrm>
          <a:off x="0" y="0"/>
          <a:ext cx="0" cy="0"/>
          <a:chOff x="0" y="0"/>
          <a:chExt cx="0" cy="0"/>
        </a:xfrm>
      </p:grpSpPr>
      <p:pic>
        <p:nvPicPr>
          <p:cNvPr id="40" name="Google Shape;40;p24" descr="A close-up of two hands  Description automatically generated"/>
          <p:cNvPicPr preferRelativeResize="0"/>
          <p:nvPr/>
        </p:nvPicPr>
        <p:blipFill rotWithShape="1">
          <a:blip r:embed="rId2">
            <a:alphaModFix amt="5000"/>
          </a:blip>
          <a:srcRect l="-1" r="-1"/>
          <a:stretch/>
        </p:blipFill>
        <p:spPr>
          <a:xfrm>
            <a:off x="2317750" y="1260000"/>
            <a:ext cx="7556500" cy="4711700"/>
          </a:xfrm>
          <a:prstGeom prst="rect">
            <a:avLst/>
          </a:prstGeom>
          <a:noFill/>
          <a:ln>
            <a:noFill/>
          </a:ln>
        </p:spPr>
      </p:pic>
      <p:sp>
        <p:nvSpPr>
          <p:cNvPr id="41" name="Google Shape;41;p24"/>
          <p:cNvSpPr txBox="1">
            <a:spLocks noGrp="1"/>
          </p:cNvSpPr>
          <p:nvPr>
            <p:ph type="title"/>
          </p:nvPr>
        </p:nvSpPr>
        <p:spPr>
          <a:xfrm>
            <a:off x="415600" y="288000"/>
            <a:ext cx="11360800" cy="720000"/>
          </a:xfrm>
          <a:prstGeom prst="rect">
            <a:avLst/>
          </a:prstGeom>
          <a:noFill/>
          <a:ln>
            <a:noFill/>
          </a:ln>
        </p:spPr>
        <p:txBody>
          <a:bodyPr spcFirstLastPara="1" wrap="square" lIns="91425" tIns="91425" rIns="91425" bIns="91425" anchor="t" anchorCtr="0">
            <a:noAutofit/>
          </a:bodyPr>
          <a:lstStyle>
            <a:lvl1pPr marR="0" lvl="0" algn="ctr">
              <a:lnSpc>
                <a:spcPct val="100000"/>
              </a:lnSpc>
              <a:spcBef>
                <a:spcPts val="0"/>
              </a:spcBef>
              <a:spcAft>
                <a:spcPts val="0"/>
              </a:spcAft>
              <a:buClr>
                <a:srgbClr val="000000"/>
              </a:buClr>
              <a:buSzPts val="1400"/>
              <a:buFont typeface="Arial"/>
              <a:buNone/>
              <a:defRPr sz="3400" b="1" i="0" u="none" strike="noStrike" cap="none">
                <a:solidFill>
                  <a:schemeClr val="accent3"/>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9pPr>
          </a:lstStyle>
          <a:p>
            <a:endParaRPr/>
          </a:p>
        </p:txBody>
      </p:sp>
      <p:cxnSp>
        <p:nvCxnSpPr>
          <p:cNvPr id="42" name="Google Shape;42;p24"/>
          <p:cNvCxnSpPr/>
          <p:nvPr/>
        </p:nvCxnSpPr>
        <p:spPr>
          <a:xfrm>
            <a:off x="0" y="6012000"/>
            <a:ext cx="12192000" cy="0"/>
          </a:xfrm>
          <a:prstGeom prst="straightConnector1">
            <a:avLst/>
          </a:prstGeom>
          <a:noFill/>
          <a:ln w="19050" cap="flat" cmpd="sng">
            <a:solidFill>
              <a:srgbClr val="EBF1FA"/>
            </a:solidFill>
            <a:prstDash val="solid"/>
            <a:miter lim="800000"/>
            <a:headEnd type="none" w="sm" len="sm"/>
            <a:tailEnd type="none" w="sm" len="sm"/>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WHO_Exercise">
  <p:cSld name="1_WHO_Exercise">
    <p:spTree>
      <p:nvGrpSpPr>
        <p:cNvPr id="1" name="Shape 43"/>
        <p:cNvGrpSpPr/>
        <p:nvPr/>
      </p:nvGrpSpPr>
      <p:grpSpPr>
        <a:xfrm>
          <a:off x="0" y="0"/>
          <a:ext cx="0" cy="0"/>
          <a:chOff x="0" y="0"/>
          <a:chExt cx="0" cy="0"/>
        </a:xfrm>
      </p:grpSpPr>
      <p:sp>
        <p:nvSpPr>
          <p:cNvPr id="44" name="Google Shape;44;p25"/>
          <p:cNvSpPr/>
          <p:nvPr/>
        </p:nvSpPr>
        <p:spPr>
          <a:xfrm>
            <a:off x="0" y="0"/>
            <a:ext cx="12192000" cy="6003407"/>
          </a:xfrm>
          <a:prstGeom prst="rect">
            <a:avLst/>
          </a:prstGeom>
          <a:solidFill>
            <a:srgbClr val="EBF1F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45" name="Google Shape;45;p25"/>
          <p:cNvGrpSpPr/>
          <p:nvPr/>
        </p:nvGrpSpPr>
        <p:grpSpPr>
          <a:xfrm>
            <a:off x="4046364" y="432000"/>
            <a:ext cx="3379274" cy="720000"/>
            <a:chOff x="3564226" y="288000"/>
            <a:chExt cx="3379274" cy="720000"/>
          </a:xfrm>
        </p:grpSpPr>
        <p:sp>
          <p:nvSpPr>
            <p:cNvPr id="46" name="Google Shape;46;p25"/>
            <p:cNvSpPr/>
            <p:nvPr/>
          </p:nvSpPr>
          <p:spPr>
            <a:xfrm>
              <a:off x="3926541" y="288000"/>
              <a:ext cx="3016959" cy="720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accent3"/>
                </a:solidFill>
                <a:latin typeface="Calibri"/>
                <a:ea typeface="Calibri"/>
                <a:cs typeface="Calibri"/>
                <a:sym typeface="Calibri"/>
              </a:endParaRPr>
            </a:p>
          </p:txBody>
        </p:sp>
        <p:pic>
          <p:nvPicPr>
            <p:cNvPr id="47" name="Google Shape;47;p25"/>
            <p:cNvPicPr preferRelativeResize="0"/>
            <p:nvPr/>
          </p:nvPicPr>
          <p:blipFill rotWithShape="1">
            <a:blip r:embed="rId2">
              <a:alphaModFix/>
            </a:blip>
            <a:srcRect/>
            <a:stretch/>
          </p:blipFill>
          <p:spPr>
            <a:xfrm>
              <a:off x="3564226" y="288000"/>
              <a:ext cx="720000" cy="720000"/>
            </a:xfrm>
            <a:prstGeom prst="rect">
              <a:avLst/>
            </a:prstGeom>
            <a:noFill/>
            <a:ln>
              <a:noFill/>
            </a:ln>
          </p:spPr>
        </p:pic>
      </p:grpSp>
      <p:pic>
        <p:nvPicPr>
          <p:cNvPr id="48" name="Google Shape;48;p25"/>
          <p:cNvPicPr preferRelativeResize="0"/>
          <p:nvPr/>
        </p:nvPicPr>
        <p:blipFill rotWithShape="1">
          <a:blip r:embed="rId3">
            <a:alphaModFix amt="50000"/>
          </a:blip>
          <a:srcRect t="18823" b="18824"/>
          <a:stretch/>
        </p:blipFill>
        <p:spPr>
          <a:xfrm>
            <a:off x="2317750" y="1260000"/>
            <a:ext cx="7556500" cy="4711629"/>
          </a:xfrm>
          <a:prstGeom prst="rect">
            <a:avLst/>
          </a:prstGeom>
          <a:noFill/>
          <a:ln>
            <a:noFill/>
          </a:ln>
        </p:spPr>
      </p:pic>
      <p:sp>
        <p:nvSpPr>
          <p:cNvPr id="49" name="Google Shape;49;p25"/>
          <p:cNvSpPr txBox="1">
            <a:spLocks noGrp="1"/>
          </p:cNvSpPr>
          <p:nvPr>
            <p:ph type="title"/>
          </p:nvPr>
        </p:nvSpPr>
        <p:spPr>
          <a:xfrm>
            <a:off x="415600" y="1292989"/>
            <a:ext cx="11360800" cy="720000"/>
          </a:xfrm>
          <a:prstGeom prst="rect">
            <a:avLst/>
          </a:prstGeom>
          <a:noFill/>
          <a:ln>
            <a:noFill/>
          </a:ln>
        </p:spPr>
        <p:txBody>
          <a:bodyPr spcFirstLastPara="1" wrap="square" lIns="91425" tIns="91425" rIns="91425" bIns="91425" anchor="t" anchorCtr="0">
            <a:noAutofit/>
          </a:bodyPr>
          <a:lstStyle>
            <a:lvl1pPr marR="0" lvl="0" algn="ctr">
              <a:lnSpc>
                <a:spcPct val="100000"/>
              </a:lnSpc>
              <a:spcBef>
                <a:spcPts val="0"/>
              </a:spcBef>
              <a:spcAft>
                <a:spcPts val="0"/>
              </a:spcAft>
              <a:buClr>
                <a:srgbClr val="000000"/>
              </a:buClr>
              <a:buSzPts val="1400"/>
              <a:buFont typeface="Arial"/>
              <a:buNone/>
              <a:defRPr sz="3400" b="1" i="0" u="none" strike="noStrike" cap="none">
                <a:solidFill>
                  <a:schemeClr val="accent3"/>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9pPr>
          </a:lstStyle>
          <a:p>
            <a:endParaRPr/>
          </a:p>
        </p:txBody>
      </p:sp>
      <p:sp>
        <p:nvSpPr>
          <p:cNvPr id="50" name="Google Shape;50;p25"/>
          <p:cNvSpPr txBox="1">
            <a:spLocks noGrp="1"/>
          </p:cNvSpPr>
          <p:nvPr>
            <p:ph type="body" idx="1"/>
          </p:nvPr>
        </p:nvSpPr>
        <p:spPr>
          <a:xfrm>
            <a:off x="415600" y="498500"/>
            <a:ext cx="11360800" cy="720000"/>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0"/>
              </a:spcBef>
              <a:spcAft>
                <a:spcPts val="0"/>
              </a:spcAft>
              <a:buClr>
                <a:schemeClr val="lt1"/>
              </a:buClr>
              <a:buSzPts val="3400"/>
              <a:buFont typeface="Calibri"/>
              <a:buNone/>
              <a:defRPr sz="3400" b="1">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WHO_light blue-that's a wrap">
  <p:cSld name="1_WHO_light blue-that's a wrap">
    <p:spTree>
      <p:nvGrpSpPr>
        <p:cNvPr id="1" name="Shape 51"/>
        <p:cNvGrpSpPr/>
        <p:nvPr/>
      </p:nvGrpSpPr>
      <p:grpSpPr>
        <a:xfrm>
          <a:off x="0" y="0"/>
          <a:ext cx="0" cy="0"/>
          <a:chOff x="0" y="0"/>
          <a:chExt cx="0" cy="0"/>
        </a:xfrm>
      </p:grpSpPr>
      <p:sp>
        <p:nvSpPr>
          <p:cNvPr id="52" name="Google Shape;52;p26"/>
          <p:cNvSpPr/>
          <p:nvPr/>
        </p:nvSpPr>
        <p:spPr>
          <a:xfrm>
            <a:off x="-2" y="0"/>
            <a:ext cx="12192002" cy="6012000"/>
          </a:xfrm>
          <a:prstGeom prst="rect">
            <a:avLst/>
          </a:prstGeom>
          <a:solidFill>
            <a:srgbClr val="D5E3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53" name="Google Shape;53;p26"/>
          <p:cNvPicPr preferRelativeResize="0"/>
          <p:nvPr/>
        </p:nvPicPr>
        <p:blipFill rotWithShape="1">
          <a:blip r:embed="rId2">
            <a:alphaModFix amt="50000"/>
          </a:blip>
          <a:srcRect/>
          <a:stretch/>
        </p:blipFill>
        <p:spPr>
          <a:xfrm>
            <a:off x="2824223" y="24860"/>
            <a:ext cx="6817488" cy="5970191"/>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body">
  <p:cSld name="WHO_Title ">
    <p:spTree>
      <p:nvGrpSpPr>
        <p:cNvPr id="1" name="Shape 54"/>
        <p:cNvGrpSpPr/>
        <p:nvPr/>
      </p:nvGrpSpPr>
      <p:grpSpPr>
        <a:xfrm>
          <a:off x="0" y="0"/>
          <a:ext cx="0" cy="0"/>
          <a:chOff x="0" y="0"/>
          <a:chExt cx="0" cy="0"/>
        </a:xfrm>
      </p:grpSpPr>
      <p:sp>
        <p:nvSpPr>
          <p:cNvPr id="55" name="Google Shape;55;p27"/>
          <p:cNvSpPr txBox="1">
            <a:spLocks noGrp="1"/>
          </p:cNvSpPr>
          <p:nvPr>
            <p:ph type="title"/>
          </p:nvPr>
        </p:nvSpPr>
        <p:spPr>
          <a:xfrm>
            <a:off x="415600" y="288000"/>
            <a:ext cx="11360800" cy="720000"/>
          </a:xfrm>
          <a:prstGeom prst="rect">
            <a:avLst/>
          </a:prstGeom>
          <a:noFill/>
          <a:ln>
            <a:noFill/>
          </a:ln>
        </p:spPr>
        <p:txBody>
          <a:bodyPr spcFirstLastPara="1" wrap="square" lIns="91425" tIns="91425" rIns="91425" bIns="91425" anchor="t" anchorCtr="0">
            <a:noAutofit/>
          </a:bodyPr>
          <a:lstStyle>
            <a:lvl1pPr marR="0" lvl="0" algn="ctr">
              <a:lnSpc>
                <a:spcPct val="100000"/>
              </a:lnSpc>
              <a:spcBef>
                <a:spcPts val="0"/>
              </a:spcBef>
              <a:spcAft>
                <a:spcPts val="0"/>
              </a:spcAft>
              <a:buClr>
                <a:srgbClr val="000000"/>
              </a:buClr>
              <a:buSzPts val="1400"/>
              <a:buFont typeface="Arial"/>
              <a:buNone/>
              <a:defRPr sz="3400" b="1" i="0" u="none" strike="noStrike" cap="none">
                <a:solidFill>
                  <a:schemeClr val="accent3"/>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WHO_Grey title only">
  <p:cSld name="WHO_Grey title only">
    <p:spTree>
      <p:nvGrpSpPr>
        <p:cNvPr id="1" name="Shape 56"/>
        <p:cNvGrpSpPr/>
        <p:nvPr/>
      </p:nvGrpSpPr>
      <p:grpSpPr>
        <a:xfrm>
          <a:off x="0" y="0"/>
          <a:ext cx="0" cy="0"/>
          <a:chOff x="0" y="0"/>
          <a:chExt cx="0" cy="0"/>
        </a:xfrm>
      </p:grpSpPr>
      <p:sp>
        <p:nvSpPr>
          <p:cNvPr id="57" name="Google Shape;57;p28"/>
          <p:cNvSpPr/>
          <p:nvPr/>
        </p:nvSpPr>
        <p:spPr>
          <a:xfrm>
            <a:off x="-2" y="0"/>
            <a:ext cx="12192002" cy="6012000"/>
          </a:xfrm>
          <a:prstGeom prst="rect">
            <a:avLst/>
          </a:prstGeom>
          <a:solidFill>
            <a:srgbClr val="E2E1E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58" name="Google Shape;58;p28"/>
          <p:cNvPicPr preferRelativeResize="0"/>
          <p:nvPr/>
        </p:nvPicPr>
        <p:blipFill rotWithShape="1">
          <a:blip r:embed="rId2">
            <a:alphaModFix/>
          </a:blip>
          <a:srcRect/>
          <a:stretch/>
        </p:blipFill>
        <p:spPr>
          <a:xfrm>
            <a:off x="2824223" y="24860"/>
            <a:ext cx="6817488" cy="5970191"/>
          </a:xfrm>
          <a:prstGeom prst="rect">
            <a:avLst/>
          </a:prstGeom>
          <a:noFill/>
          <a:ln>
            <a:noFill/>
          </a:ln>
        </p:spPr>
      </p:pic>
      <p:sp>
        <p:nvSpPr>
          <p:cNvPr id="59" name="Google Shape;59;p28"/>
          <p:cNvSpPr txBox="1">
            <a:spLocks noGrp="1"/>
          </p:cNvSpPr>
          <p:nvPr>
            <p:ph type="title"/>
          </p:nvPr>
        </p:nvSpPr>
        <p:spPr>
          <a:xfrm>
            <a:off x="1799400" y="2493061"/>
            <a:ext cx="8593200" cy="1871877"/>
          </a:xfrm>
          <a:prstGeom prst="rect">
            <a:avLst/>
          </a:prstGeom>
          <a:noFill/>
          <a:ln>
            <a:noFill/>
          </a:ln>
        </p:spPr>
        <p:txBody>
          <a:bodyPr spcFirstLastPara="1" wrap="square" lIns="91425" tIns="91425" rIns="91425" bIns="91425" anchor="t" anchorCtr="0">
            <a:noAutofit/>
          </a:bodyPr>
          <a:lstStyle>
            <a:lvl1pPr marR="0" lvl="0" algn="ctr">
              <a:lnSpc>
                <a:spcPct val="100000"/>
              </a:lnSpc>
              <a:spcBef>
                <a:spcPts val="0"/>
              </a:spcBef>
              <a:spcAft>
                <a:spcPts val="0"/>
              </a:spcAft>
              <a:buClr>
                <a:srgbClr val="000000"/>
              </a:buClr>
              <a:buSzPts val="1400"/>
              <a:buFont typeface="Arial"/>
              <a:buNone/>
              <a:defRPr sz="4800" b="1" i="0" u="none" strike="noStrike" cap="none">
                <a:solidFill>
                  <a:schemeClr val="accent1"/>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9pPr>
          </a:lstStyle>
          <a:p>
            <a:endParaRPr/>
          </a:p>
        </p:txBody>
      </p:sp>
      <p:pic>
        <p:nvPicPr>
          <p:cNvPr id="60" name="Google Shape;60;p28"/>
          <p:cNvPicPr preferRelativeResize="0"/>
          <p:nvPr/>
        </p:nvPicPr>
        <p:blipFill rotWithShape="1">
          <a:blip r:embed="rId3">
            <a:alphaModFix/>
          </a:blip>
          <a:srcRect/>
          <a:stretch/>
        </p:blipFill>
        <p:spPr>
          <a:xfrm>
            <a:off x="10064933" y="4715909"/>
            <a:ext cx="1440000" cy="14400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002060"/>
              </a:buClr>
              <a:buSzPts val="3600"/>
              <a:buFont typeface="Arial"/>
              <a:buNone/>
              <a:defRPr sz="3600" b="0" i="0" u="none" strike="noStrike" cap="none">
                <a:solidFill>
                  <a:srgbClr val="002060"/>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90000"/>
              </a:lnSpc>
              <a:spcBef>
                <a:spcPts val="1000"/>
              </a:spcBef>
              <a:spcAft>
                <a:spcPts val="0"/>
              </a:spcAft>
              <a:buClr>
                <a:srgbClr val="002060"/>
              </a:buClr>
              <a:buSzPts val="2400"/>
              <a:buFont typeface="Arial"/>
              <a:buChar char="•"/>
              <a:defRPr sz="2400" b="0" i="0" u="none" strike="noStrike" cap="none">
                <a:solidFill>
                  <a:srgbClr val="002060"/>
                </a:solidFill>
                <a:latin typeface="Arial"/>
                <a:ea typeface="Arial"/>
                <a:cs typeface="Arial"/>
                <a:sym typeface="Arial"/>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9"/>
          <p:cNvSpPr txBox="1"/>
          <p:nvPr/>
        </p:nvSpPr>
        <p:spPr>
          <a:xfrm>
            <a:off x="11618199" y="6353778"/>
            <a:ext cx="494967" cy="299389"/>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100" b="0" i="0" u="none" strike="noStrike" cap="none">
                <a:solidFill>
                  <a:schemeClr val="dk1"/>
                </a:solidFill>
                <a:latin typeface="Arial"/>
                <a:ea typeface="Arial"/>
                <a:cs typeface="Arial"/>
                <a:sym typeface="Arial"/>
              </a:rPr>
              <a:t> </a:t>
            </a:r>
            <a:endParaRPr/>
          </a:p>
        </p:txBody>
      </p:sp>
      <p:pic>
        <p:nvPicPr>
          <p:cNvPr id="15" name="Google Shape;15;p19"/>
          <p:cNvPicPr preferRelativeResize="0"/>
          <p:nvPr/>
        </p:nvPicPr>
        <p:blipFill rotWithShape="1">
          <a:blip r:embed="rId22">
            <a:alphaModFix/>
          </a:blip>
          <a:srcRect/>
          <a:stretch/>
        </p:blipFill>
        <p:spPr>
          <a:xfrm>
            <a:off x="176232" y="6241316"/>
            <a:ext cx="957553" cy="41185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8"/>
        <p:cNvGrpSpPr/>
        <p:nvPr/>
      </p:nvGrpSpPr>
      <p:grpSpPr>
        <a:xfrm>
          <a:off x="0" y="0"/>
          <a:ext cx="0" cy="0"/>
          <a:chOff x="0" y="0"/>
          <a:chExt cx="0" cy="0"/>
        </a:xfrm>
      </p:grpSpPr>
      <p:sp>
        <p:nvSpPr>
          <p:cNvPr id="99" name="Google Shape;99;p4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accent1"/>
              </a:buClr>
              <a:buSzPts val="3600"/>
              <a:buFont typeface="Calibri"/>
              <a:buNone/>
              <a:defRPr sz="3600" b="0" i="0" u="none" strike="noStrike" cap="none">
                <a:solidFill>
                  <a:schemeClr val="accen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0" name="Google Shape;100;p4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90000"/>
              </a:lnSpc>
              <a:spcBef>
                <a:spcPts val="1000"/>
              </a:spcBef>
              <a:spcAft>
                <a:spcPts val="0"/>
              </a:spcAft>
              <a:buClr>
                <a:srgbClr val="002060"/>
              </a:buClr>
              <a:buSzPts val="2400"/>
              <a:buFont typeface="Arial"/>
              <a:buChar char="•"/>
              <a:defRPr sz="2400" b="0" i="0" u="none" strike="noStrike" cap="none">
                <a:solidFill>
                  <a:srgbClr val="002060"/>
                </a:solidFill>
                <a:latin typeface="Arial"/>
                <a:ea typeface="Arial"/>
                <a:cs typeface="Arial"/>
                <a:sym typeface="Arial"/>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01" name="Google Shape;101;p40"/>
          <p:cNvSpPr txBox="1"/>
          <p:nvPr/>
        </p:nvSpPr>
        <p:spPr>
          <a:xfrm>
            <a:off x="11618199" y="6353778"/>
            <a:ext cx="494967" cy="365125"/>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100">
                <a:solidFill>
                  <a:schemeClr val="dk1"/>
                </a:solidFill>
                <a:latin typeface="Arial"/>
                <a:ea typeface="Arial"/>
                <a:cs typeface="Arial"/>
                <a:sym typeface="Arial"/>
              </a:rPr>
              <a:t> </a:t>
            </a:r>
            <a:endParaRPr/>
          </a:p>
        </p:txBody>
      </p:sp>
    </p:spTree>
  </p:cSld>
  <p:clrMap bg1="lt1" tx1="dk1" bg2="dk2" tx2="lt2" accent1="accent1" accent2="accent2" accent3="accent3" accent4="accent4" accent5="accent5" accent6="accent6" hlink="hlink" folHlink="folHlink"/>
  <p:sldLayoutIdLst>
    <p:sldLayoutId id="2147483670"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
          <p:cNvSpPr/>
          <p:nvPr/>
        </p:nvSpPr>
        <p:spPr>
          <a:xfrm>
            <a:off x="6096000" y="0"/>
            <a:ext cx="6096000" cy="5459526"/>
          </a:xfrm>
          <a:prstGeom prst="rect">
            <a:avLst/>
          </a:prstGeom>
          <a:solidFill>
            <a:srgbClr val="EDEDE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2" name="Google Shape;112;p1"/>
          <p:cNvSpPr/>
          <p:nvPr/>
        </p:nvSpPr>
        <p:spPr>
          <a:xfrm>
            <a:off x="6096000" y="4470750"/>
            <a:ext cx="6096000" cy="10800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3" name="Google Shape;113;p1"/>
          <p:cNvSpPr txBox="1"/>
          <p:nvPr/>
        </p:nvSpPr>
        <p:spPr>
          <a:xfrm>
            <a:off x="6719274" y="1736229"/>
            <a:ext cx="5138578" cy="280076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000" b="1" i="0" u="none" strike="noStrike" cap="none">
                <a:solidFill>
                  <a:schemeClr val="accent1"/>
                </a:solidFill>
                <a:latin typeface="Calibri"/>
                <a:ea typeface="Calibri"/>
                <a:cs typeface="Calibri"/>
                <a:sym typeface="Calibri"/>
              </a:rPr>
              <a:t>Prise en charge clinique des survivantes de viol et de violence exercée par un partenaire intime dans les situations d'urgence </a:t>
            </a:r>
            <a:endParaRPr/>
          </a:p>
          <a:p>
            <a:pPr marL="0" marR="0" lvl="0" indent="0" algn="l" rtl="0">
              <a:spcBef>
                <a:spcPts val="600"/>
              </a:spcBef>
              <a:spcAft>
                <a:spcPts val="0"/>
              </a:spcAft>
              <a:buNone/>
            </a:pPr>
            <a:r>
              <a:rPr lang="en-US" sz="2100" b="0" i="0" u="none" strike="noStrike" cap="none">
                <a:solidFill>
                  <a:schemeClr val="accent2"/>
                </a:solidFill>
                <a:latin typeface="Calibri"/>
                <a:ea typeface="Calibri"/>
                <a:cs typeface="Calibri"/>
                <a:sym typeface="Calibri"/>
              </a:rPr>
              <a:t>Programme de formation des agents de santé</a:t>
            </a:r>
            <a:endParaRPr/>
          </a:p>
        </p:txBody>
      </p:sp>
      <p:sp>
        <p:nvSpPr>
          <p:cNvPr id="114" name="Google Shape;114;p1"/>
          <p:cNvSpPr txBox="1">
            <a:spLocks noGrp="1"/>
          </p:cNvSpPr>
          <p:nvPr>
            <p:ph type="ctrTitle"/>
          </p:nvPr>
        </p:nvSpPr>
        <p:spPr>
          <a:xfrm>
            <a:off x="6655858" y="4772479"/>
            <a:ext cx="4976284" cy="541871"/>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35AFF"/>
              </a:buClr>
              <a:buSzPts val="6000"/>
              <a:buFont typeface="Arial"/>
              <a:buNone/>
            </a:pPr>
            <a:r>
              <a:rPr lang="en-US" sz="6000" b="0" i="0" u="none" strike="noStrike" cap="none" dirty="0">
                <a:solidFill>
                  <a:srgbClr val="035AFF"/>
                </a:solidFill>
                <a:latin typeface="Arial"/>
                <a:ea typeface="Arial"/>
                <a:cs typeface="Arial"/>
                <a:sym typeface="Arial"/>
              </a:rPr>
              <a:t>DIAPOSITIVES DE PRÉSENTATION</a:t>
            </a:r>
            <a:endParaRPr sz="6000" b="0" i="0" u="none" strike="noStrike" cap="none" dirty="0">
              <a:solidFill>
                <a:srgbClr val="035AFF"/>
              </a:solidFill>
              <a:latin typeface="Arial"/>
              <a:ea typeface="Arial"/>
              <a:cs typeface="Arial"/>
              <a:sym typeface="Arial"/>
            </a:endParaRPr>
          </a:p>
        </p:txBody>
      </p:sp>
      <p:sp>
        <p:nvSpPr>
          <p:cNvPr id="115" name="Google Shape;115;p1"/>
          <p:cNvSpPr/>
          <p:nvPr/>
        </p:nvSpPr>
        <p:spPr>
          <a:xfrm>
            <a:off x="0" y="0"/>
            <a:ext cx="6096000" cy="6858000"/>
          </a:xfrm>
          <a:prstGeom prst="rect">
            <a:avLst/>
          </a:prstGeom>
          <a:solidFill>
            <a:schemeClr val="accent1"/>
          </a:solidFill>
          <a:ln w="19050" cap="flat" cmpd="sng">
            <a:solidFill>
              <a:srgbClr val="0017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16" name="Google Shape;116;p1" descr="A black and white world map  Description automatically generated"/>
          <p:cNvPicPr preferRelativeResize="0"/>
          <p:nvPr/>
        </p:nvPicPr>
        <p:blipFill rotWithShape="1">
          <a:blip r:embed="rId3">
            <a:alphaModFix/>
          </a:blip>
          <a:srcRect/>
          <a:stretch/>
        </p:blipFill>
        <p:spPr>
          <a:xfrm>
            <a:off x="0" y="950451"/>
            <a:ext cx="6120000" cy="4790448"/>
          </a:xfrm>
          <a:prstGeom prst="rect">
            <a:avLst/>
          </a:prstGeom>
          <a:noFill/>
          <a:ln>
            <a:noFill/>
          </a:ln>
        </p:spPr>
      </p:pic>
      <p:pic>
        <p:nvPicPr>
          <p:cNvPr id="117" name="Google Shape;117;p1"/>
          <p:cNvPicPr preferRelativeResize="0"/>
          <p:nvPr/>
        </p:nvPicPr>
        <p:blipFill rotWithShape="1">
          <a:blip r:embed="rId4">
            <a:alphaModFix/>
          </a:blip>
          <a:srcRect/>
          <a:stretch/>
        </p:blipFill>
        <p:spPr>
          <a:xfrm>
            <a:off x="5516640" y="481433"/>
            <a:ext cx="1152000" cy="1152000"/>
          </a:xfrm>
          <a:prstGeom prst="rect">
            <a:avLst/>
          </a:prstGeom>
          <a:noFill/>
          <a:ln>
            <a:noFill/>
          </a:ln>
        </p:spPr>
      </p:pic>
      <p:grpSp>
        <p:nvGrpSpPr>
          <p:cNvPr id="118" name="Google Shape;118;p1"/>
          <p:cNvGrpSpPr/>
          <p:nvPr/>
        </p:nvGrpSpPr>
        <p:grpSpPr>
          <a:xfrm>
            <a:off x="6766398" y="6018223"/>
            <a:ext cx="983226" cy="415055"/>
            <a:chOff x="5121785" y="6180774"/>
            <a:chExt cx="1116156" cy="471170"/>
          </a:xfrm>
        </p:grpSpPr>
        <p:grpSp>
          <p:nvGrpSpPr>
            <p:cNvPr id="119" name="Google Shape;119;p1"/>
            <p:cNvGrpSpPr/>
            <p:nvPr/>
          </p:nvGrpSpPr>
          <p:grpSpPr>
            <a:xfrm>
              <a:off x="5665974" y="6311584"/>
              <a:ext cx="571967" cy="213640"/>
              <a:chOff x="-6" y="0"/>
              <a:chExt cx="571967" cy="214271"/>
            </a:xfrm>
          </p:grpSpPr>
          <p:sp>
            <p:nvSpPr>
              <p:cNvPr id="120" name="Google Shape;120;p1"/>
              <p:cNvSpPr/>
              <p:nvPr/>
            </p:nvSpPr>
            <p:spPr>
              <a:xfrm>
                <a:off x="502111" y="123249"/>
                <a:ext cx="69850" cy="89535"/>
              </a:xfrm>
              <a:custGeom>
                <a:avLst/>
                <a:gdLst/>
                <a:ahLst/>
                <a:cxnLst/>
                <a:rect l="l" t="t" r="r" b="b"/>
                <a:pathLst>
                  <a:path w="69850" h="89535" extrusionOk="0">
                    <a:moveTo>
                      <a:pt x="0" y="0"/>
                    </a:moveTo>
                    <a:lnTo>
                      <a:pt x="0" y="88950"/>
                    </a:lnTo>
                    <a:lnTo>
                      <a:pt x="17487" y="88950"/>
                    </a:lnTo>
                    <a:lnTo>
                      <a:pt x="17487" y="59156"/>
                    </a:lnTo>
                    <a:lnTo>
                      <a:pt x="50963" y="59156"/>
                    </a:lnTo>
                    <a:lnTo>
                      <a:pt x="48958" y="55880"/>
                    </a:lnTo>
                    <a:lnTo>
                      <a:pt x="50926" y="54635"/>
                    </a:lnTo>
                    <a:lnTo>
                      <a:pt x="52501" y="53695"/>
                    </a:lnTo>
                    <a:lnTo>
                      <a:pt x="59397" y="49072"/>
                    </a:lnTo>
                    <a:lnTo>
                      <a:pt x="62839" y="44094"/>
                    </a:lnTo>
                    <a:lnTo>
                      <a:pt x="63176" y="42811"/>
                    </a:lnTo>
                    <a:lnTo>
                      <a:pt x="17525" y="42811"/>
                    </a:lnTo>
                    <a:lnTo>
                      <a:pt x="17525" y="17272"/>
                    </a:lnTo>
                    <a:lnTo>
                      <a:pt x="24549" y="17081"/>
                    </a:lnTo>
                    <a:lnTo>
                      <a:pt x="31496" y="16370"/>
                    </a:lnTo>
                    <a:lnTo>
                      <a:pt x="62279" y="16370"/>
                    </a:lnTo>
                    <a:lnTo>
                      <a:pt x="21234" y="495"/>
                    </a:lnTo>
                    <a:lnTo>
                      <a:pt x="0" y="0"/>
                    </a:lnTo>
                    <a:close/>
                  </a:path>
                  <a:path w="69850" h="89535" extrusionOk="0">
                    <a:moveTo>
                      <a:pt x="50963" y="59156"/>
                    </a:moveTo>
                    <a:lnTo>
                      <a:pt x="31114" y="59156"/>
                    </a:lnTo>
                    <a:lnTo>
                      <a:pt x="49618" y="88950"/>
                    </a:lnTo>
                    <a:lnTo>
                      <a:pt x="69227" y="88950"/>
                    </a:lnTo>
                    <a:lnTo>
                      <a:pt x="55702" y="66840"/>
                    </a:lnTo>
                    <a:lnTo>
                      <a:pt x="50963" y="59156"/>
                    </a:lnTo>
                    <a:close/>
                  </a:path>
                  <a:path w="69850" h="89535" extrusionOk="0">
                    <a:moveTo>
                      <a:pt x="24803" y="42367"/>
                    </a:moveTo>
                    <a:lnTo>
                      <a:pt x="17525" y="42811"/>
                    </a:lnTo>
                    <a:lnTo>
                      <a:pt x="63176" y="42811"/>
                    </a:lnTo>
                    <a:lnTo>
                      <a:pt x="63253" y="42519"/>
                    </a:lnTo>
                    <a:lnTo>
                      <a:pt x="31623" y="42519"/>
                    </a:lnTo>
                    <a:lnTo>
                      <a:pt x="24803" y="42367"/>
                    </a:lnTo>
                    <a:close/>
                  </a:path>
                  <a:path w="69850" h="89535" extrusionOk="0">
                    <a:moveTo>
                      <a:pt x="62279" y="16370"/>
                    </a:moveTo>
                    <a:lnTo>
                      <a:pt x="31496" y="16370"/>
                    </a:lnTo>
                    <a:lnTo>
                      <a:pt x="43662" y="19354"/>
                    </a:lnTo>
                    <a:lnTo>
                      <a:pt x="46913" y="24015"/>
                    </a:lnTo>
                    <a:lnTo>
                      <a:pt x="47015" y="29514"/>
                    </a:lnTo>
                    <a:lnTo>
                      <a:pt x="47116" y="35356"/>
                    </a:lnTo>
                    <a:lnTo>
                      <a:pt x="44030" y="40373"/>
                    </a:lnTo>
                    <a:lnTo>
                      <a:pt x="31623" y="42519"/>
                    </a:lnTo>
                    <a:lnTo>
                      <a:pt x="63253" y="42519"/>
                    </a:lnTo>
                    <a:lnTo>
                      <a:pt x="64477" y="37858"/>
                    </a:lnTo>
                    <a:lnTo>
                      <a:pt x="65379" y="25282"/>
                    </a:lnTo>
                    <a:lnTo>
                      <a:pt x="62279" y="16370"/>
                    </a:lnTo>
                    <a:close/>
                  </a:path>
                </a:pathLst>
              </a:custGeom>
              <a:solidFill>
                <a:srgbClr val="090909"/>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1" name="Google Shape;121;p1"/>
              <p:cNvSpPr/>
              <p:nvPr/>
            </p:nvSpPr>
            <p:spPr>
              <a:xfrm>
                <a:off x="417433" y="59"/>
                <a:ext cx="73025" cy="87630"/>
              </a:xfrm>
              <a:custGeom>
                <a:avLst/>
                <a:gdLst/>
                <a:ahLst/>
                <a:cxnLst/>
                <a:rect l="l" t="t" r="r" b="b"/>
                <a:pathLst>
                  <a:path w="73025" h="87630" extrusionOk="0">
                    <a:moveTo>
                      <a:pt x="72796" y="12"/>
                    </a:moveTo>
                    <a:lnTo>
                      <a:pt x="55016" y="12"/>
                    </a:lnTo>
                    <a:lnTo>
                      <a:pt x="55016" y="34391"/>
                    </a:lnTo>
                    <a:lnTo>
                      <a:pt x="17449" y="34391"/>
                    </a:lnTo>
                    <a:lnTo>
                      <a:pt x="17449" y="0"/>
                    </a:lnTo>
                    <a:lnTo>
                      <a:pt x="0" y="0"/>
                    </a:lnTo>
                    <a:lnTo>
                      <a:pt x="0" y="87629"/>
                    </a:lnTo>
                    <a:lnTo>
                      <a:pt x="17729" y="87629"/>
                    </a:lnTo>
                    <a:lnTo>
                      <a:pt x="17729" y="52196"/>
                    </a:lnTo>
                    <a:lnTo>
                      <a:pt x="55372" y="52196"/>
                    </a:lnTo>
                    <a:lnTo>
                      <a:pt x="55372" y="87401"/>
                    </a:lnTo>
                    <a:lnTo>
                      <a:pt x="72796" y="87401"/>
                    </a:lnTo>
                    <a:lnTo>
                      <a:pt x="72796" y="12"/>
                    </a:lnTo>
                    <a:close/>
                  </a:path>
                </a:pathLst>
              </a:custGeom>
              <a:solidFill>
                <a:srgbClr val="1FA0D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2" name="Google Shape;122;p1"/>
              <p:cNvSpPr/>
              <p:nvPr/>
            </p:nvSpPr>
            <p:spPr>
              <a:xfrm>
                <a:off x="419887" y="124131"/>
                <a:ext cx="62865" cy="88265"/>
              </a:xfrm>
              <a:custGeom>
                <a:avLst/>
                <a:gdLst/>
                <a:ahLst/>
                <a:cxnLst/>
                <a:rect l="l" t="t" r="r" b="b"/>
                <a:pathLst>
                  <a:path w="62865" h="88265" extrusionOk="0">
                    <a:moveTo>
                      <a:pt x="62052" y="0"/>
                    </a:moveTo>
                    <a:lnTo>
                      <a:pt x="0" y="0"/>
                    </a:lnTo>
                    <a:lnTo>
                      <a:pt x="0" y="88061"/>
                    </a:lnTo>
                    <a:lnTo>
                      <a:pt x="62687" y="88061"/>
                    </a:lnTo>
                    <a:lnTo>
                      <a:pt x="62687" y="71361"/>
                    </a:lnTo>
                    <a:lnTo>
                      <a:pt x="17856" y="71361"/>
                    </a:lnTo>
                    <a:lnTo>
                      <a:pt x="17856" y="50926"/>
                    </a:lnTo>
                    <a:lnTo>
                      <a:pt x="52628" y="50926"/>
                    </a:lnTo>
                    <a:lnTo>
                      <a:pt x="52628" y="34670"/>
                    </a:lnTo>
                    <a:lnTo>
                      <a:pt x="17741" y="34670"/>
                    </a:lnTo>
                    <a:lnTo>
                      <a:pt x="17741" y="16294"/>
                    </a:lnTo>
                    <a:lnTo>
                      <a:pt x="62052" y="16294"/>
                    </a:lnTo>
                    <a:lnTo>
                      <a:pt x="62052" y="0"/>
                    </a:lnTo>
                    <a:close/>
                  </a:path>
                </a:pathLst>
              </a:custGeom>
              <a:solidFill>
                <a:srgbClr val="090909"/>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pic>
            <p:nvPicPr>
              <p:cNvPr id="123" name="Google Shape;123;p1"/>
              <p:cNvPicPr preferRelativeResize="0"/>
              <p:nvPr/>
            </p:nvPicPr>
            <p:blipFill rotWithShape="1">
              <a:blip r:embed="rId5">
                <a:alphaModFix/>
              </a:blip>
              <a:srcRect/>
              <a:stretch/>
            </p:blipFill>
            <p:spPr>
              <a:xfrm>
                <a:off x="5714" y="153"/>
                <a:ext cx="73025" cy="87388"/>
              </a:xfrm>
              <a:prstGeom prst="rect">
                <a:avLst/>
              </a:prstGeom>
              <a:noFill/>
              <a:ln>
                <a:noFill/>
              </a:ln>
            </p:spPr>
          </p:pic>
          <p:sp>
            <p:nvSpPr>
              <p:cNvPr id="124" name="Google Shape;124;p1"/>
              <p:cNvSpPr/>
              <p:nvPr/>
            </p:nvSpPr>
            <p:spPr>
              <a:xfrm>
                <a:off x="100006" y="60"/>
                <a:ext cx="169545" cy="88265"/>
              </a:xfrm>
              <a:custGeom>
                <a:avLst/>
                <a:gdLst/>
                <a:ahLst/>
                <a:cxnLst/>
                <a:rect l="l" t="t" r="r" b="b"/>
                <a:pathLst>
                  <a:path w="169545" h="88265" extrusionOk="0">
                    <a:moveTo>
                      <a:pt x="62750" y="71374"/>
                    </a:moveTo>
                    <a:lnTo>
                      <a:pt x="17805" y="71374"/>
                    </a:lnTo>
                    <a:lnTo>
                      <a:pt x="17805" y="50761"/>
                    </a:lnTo>
                    <a:lnTo>
                      <a:pt x="52705" y="50761"/>
                    </a:lnTo>
                    <a:lnTo>
                      <a:pt x="52705" y="34480"/>
                    </a:lnTo>
                    <a:lnTo>
                      <a:pt x="17767" y="34480"/>
                    </a:lnTo>
                    <a:lnTo>
                      <a:pt x="17767" y="16129"/>
                    </a:lnTo>
                    <a:lnTo>
                      <a:pt x="62001" y="16129"/>
                    </a:lnTo>
                    <a:lnTo>
                      <a:pt x="62001" y="50"/>
                    </a:lnTo>
                    <a:lnTo>
                      <a:pt x="0" y="50"/>
                    </a:lnTo>
                    <a:lnTo>
                      <a:pt x="0" y="87731"/>
                    </a:lnTo>
                    <a:lnTo>
                      <a:pt x="62750" y="87731"/>
                    </a:lnTo>
                    <a:lnTo>
                      <a:pt x="62750" y="71374"/>
                    </a:lnTo>
                    <a:close/>
                  </a:path>
                  <a:path w="169545" h="88265" extrusionOk="0">
                    <a:moveTo>
                      <a:pt x="168998" y="87718"/>
                    </a:moveTo>
                    <a:lnTo>
                      <a:pt x="162090" y="73355"/>
                    </a:lnTo>
                    <a:lnTo>
                      <a:pt x="153873" y="56261"/>
                    </a:lnTo>
                    <a:lnTo>
                      <a:pt x="139611" y="26568"/>
                    </a:lnTo>
                    <a:lnTo>
                      <a:pt x="134404" y="15748"/>
                    </a:lnTo>
                    <a:lnTo>
                      <a:pt x="134404" y="56261"/>
                    </a:lnTo>
                    <a:lnTo>
                      <a:pt x="106578" y="56261"/>
                    </a:lnTo>
                    <a:lnTo>
                      <a:pt x="120459" y="26568"/>
                    </a:lnTo>
                    <a:lnTo>
                      <a:pt x="134404" y="56261"/>
                    </a:lnTo>
                    <a:lnTo>
                      <a:pt x="134404" y="15748"/>
                    </a:lnTo>
                    <a:lnTo>
                      <a:pt x="126834" y="0"/>
                    </a:lnTo>
                    <a:lnTo>
                      <a:pt x="114134" y="0"/>
                    </a:lnTo>
                    <a:lnTo>
                      <a:pt x="72009" y="87566"/>
                    </a:lnTo>
                    <a:lnTo>
                      <a:pt x="91719" y="87566"/>
                    </a:lnTo>
                    <a:lnTo>
                      <a:pt x="98691" y="73355"/>
                    </a:lnTo>
                    <a:lnTo>
                      <a:pt x="142214" y="73355"/>
                    </a:lnTo>
                    <a:lnTo>
                      <a:pt x="149212" y="87566"/>
                    </a:lnTo>
                    <a:lnTo>
                      <a:pt x="149288" y="87718"/>
                    </a:lnTo>
                    <a:lnTo>
                      <a:pt x="168998" y="87718"/>
                    </a:lnTo>
                    <a:close/>
                  </a:path>
                </a:pathLst>
              </a:custGeom>
              <a:solidFill>
                <a:srgbClr val="1FA0D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5" name="Google Shape;125;p1"/>
              <p:cNvSpPr/>
              <p:nvPr/>
            </p:nvSpPr>
            <p:spPr>
              <a:xfrm>
                <a:off x="-6" y="122196"/>
                <a:ext cx="407670" cy="92075"/>
              </a:xfrm>
              <a:custGeom>
                <a:avLst/>
                <a:gdLst/>
                <a:ahLst/>
                <a:cxnLst/>
                <a:rect l="l" t="t" r="r" b="b"/>
                <a:pathLst>
                  <a:path w="407670" h="92075" extrusionOk="0">
                    <a:moveTo>
                      <a:pt x="86550" y="65697"/>
                    </a:moveTo>
                    <a:lnTo>
                      <a:pt x="69811" y="61277"/>
                    </a:lnTo>
                    <a:lnTo>
                      <a:pt x="59905" y="69850"/>
                    </a:lnTo>
                    <a:lnTo>
                      <a:pt x="48945" y="73888"/>
                    </a:lnTo>
                    <a:lnTo>
                      <a:pt x="37909" y="73291"/>
                    </a:lnTo>
                    <a:lnTo>
                      <a:pt x="27813" y="67957"/>
                    </a:lnTo>
                    <a:lnTo>
                      <a:pt x="21183" y="59105"/>
                    </a:lnTo>
                    <a:lnTo>
                      <a:pt x="18415" y="47993"/>
                    </a:lnTo>
                    <a:lnTo>
                      <a:pt x="19646" y="36487"/>
                    </a:lnTo>
                    <a:lnTo>
                      <a:pt x="24993" y="26454"/>
                    </a:lnTo>
                    <a:lnTo>
                      <a:pt x="34074" y="19596"/>
                    </a:lnTo>
                    <a:lnTo>
                      <a:pt x="44894" y="17589"/>
                    </a:lnTo>
                    <a:lnTo>
                      <a:pt x="56654" y="20396"/>
                    </a:lnTo>
                    <a:lnTo>
                      <a:pt x="68529" y="28054"/>
                    </a:lnTo>
                    <a:lnTo>
                      <a:pt x="85496" y="23495"/>
                    </a:lnTo>
                    <a:lnTo>
                      <a:pt x="76504" y="11531"/>
                    </a:lnTo>
                    <a:lnTo>
                      <a:pt x="63792" y="3517"/>
                    </a:lnTo>
                    <a:lnTo>
                      <a:pt x="48780" y="0"/>
                    </a:lnTo>
                    <a:lnTo>
                      <a:pt x="32969" y="1574"/>
                    </a:lnTo>
                    <a:lnTo>
                      <a:pt x="18592" y="8331"/>
                    </a:lnTo>
                    <a:lnTo>
                      <a:pt x="7886" y="19291"/>
                    </a:lnTo>
                    <a:lnTo>
                      <a:pt x="1473" y="33502"/>
                    </a:lnTo>
                    <a:lnTo>
                      <a:pt x="0" y="50025"/>
                    </a:lnTo>
                    <a:lnTo>
                      <a:pt x="3873" y="65443"/>
                    </a:lnTo>
                    <a:lnTo>
                      <a:pt x="12547" y="78193"/>
                    </a:lnTo>
                    <a:lnTo>
                      <a:pt x="25057" y="87274"/>
                    </a:lnTo>
                    <a:lnTo>
                      <a:pt x="40449" y="91706"/>
                    </a:lnTo>
                    <a:lnTo>
                      <a:pt x="55486" y="90881"/>
                    </a:lnTo>
                    <a:lnTo>
                      <a:pt x="69202" y="85725"/>
                    </a:lnTo>
                    <a:lnTo>
                      <a:pt x="80073" y="77050"/>
                    </a:lnTo>
                    <a:lnTo>
                      <a:pt x="86550" y="65697"/>
                    </a:lnTo>
                    <a:close/>
                  </a:path>
                  <a:path w="407670" h="92075" extrusionOk="0">
                    <a:moveTo>
                      <a:pt x="248310" y="5041"/>
                    </a:moveTo>
                    <a:lnTo>
                      <a:pt x="247891" y="1981"/>
                    </a:lnTo>
                    <a:lnTo>
                      <a:pt x="230530" y="1981"/>
                    </a:lnTo>
                    <a:lnTo>
                      <a:pt x="230479" y="56045"/>
                    </a:lnTo>
                    <a:lnTo>
                      <a:pt x="230009" y="58445"/>
                    </a:lnTo>
                    <a:lnTo>
                      <a:pt x="227469" y="65659"/>
                    </a:lnTo>
                    <a:lnTo>
                      <a:pt x="223088" y="70967"/>
                    </a:lnTo>
                    <a:lnTo>
                      <a:pt x="217068" y="74244"/>
                    </a:lnTo>
                    <a:lnTo>
                      <a:pt x="209588" y="75349"/>
                    </a:lnTo>
                    <a:lnTo>
                      <a:pt x="202044" y="74231"/>
                    </a:lnTo>
                    <a:lnTo>
                      <a:pt x="188417" y="5054"/>
                    </a:lnTo>
                    <a:lnTo>
                      <a:pt x="188010" y="1790"/>
                    </a:lnTo>
                    <a:lnTo>
                      <a:pt x="171183" y="1790"/>
                    </a:lnTo>
                    <a:lnTo>
                      <a:pt x="170840" y="31254"/>
                    </a:lnTo>
                    <a:lnTo>
                      <a:pt x="174650" y="72720"/>
                    </a:lnTo>
                    <a:lnTo>
                      <a:pt x="207899" y="91973"/>
                    </a:lnTo>
                    <a:lnTo>
                      <a:pt x="211023" y="91973"/>
                    </a:lnTo>
                    <a:lnTo>
                      <a:pt x="247497" y="62217"/>
                    </a:lnTo>
                    <a:lnTo>
                      <a:pt x="248285" y="55651"/>
                    </a:lnTo>
                    <a:lnTo>
                      <a:pt x="248310" y="5041"/>
                    </a:lnTo>
                    <a:close/>
                  </a:path>
                  <a:path w="407670" h="92075" extrusionOk="0">
                    <a:moveTo>
                      <a:pt x="329971" y="54673"/>
                    </a:moveTo>
                    <a:lnTo>
                      <a:pt x="324980" y="47739"/>
                    </a:lnTo>
                    <a:lnTo>
                      <a:pt x="310438" y="40665"/>
                    </a:lnTo>
                    <a:lnTo>
                      <a:pt x="304126" y="38608"/>
                    </a:lnTo>
                    <a:lnTo>
                      <a:pt x="289928" y="33058"/>
                    </a:lnTo>
                    <a:lnTo>
                      <a:pt x="283159" y="29743"/>
                    </a:lnTo>
                    <a:lnTo>
                      <a:pt x="281063" y="27419"/>
                    </a:lnTo>
                    <a:lnTo>
                      <a:pt x="281825" y="20370"/>
                    </a:lnTo>
                    <a:lnTo>
                      <a:pt x="283921" y="18249"/>
                    </a:lnTo>
                    <a:lnTo>
                      <a:pt x="286918" y="16878"/>
                    </a:lnTo>
                    <a:lnTo>
                      <a:pt x="293725" y="15265"/>
                    </a:lnTo>
                    <a:lnTo>
                      <a:pt x="300443" y="16294"/>
                    </a:lnTo>
                    <a:lnTo>
                      <a:pt x="306336" y="19685"/>
                    </a:lnTo>
                    <a:lnTo>
                      <a:pt x="310680" y="25196"/>
                    </a:lnTo>
                    <a:lnTo>
                      <a:pt x="312318" y="28663"/>
                    </a:lnTo>
                    <a:lnTo>
                      <a:pt x="328828" y="24053"/>
                    </a:lnTo>
                    <a:lnTo>
                      <a:pt x="319087" y="8496"/>
                    </a:lnTo>
                    <a:lnTo>
                      <a:pt x="303733" y="914"/>
                    </a:lnTo>
                    <a:lnTo>
                      <a:pt x="286740" y="800"/>
                    </a:lnTo>
                    <a:lnTo>
                      <a:pt x="272059" y="7683"/>
                    </a:lnTo>
                    <a:lnTo>
                      <a:pt x="264769" y="17195"/>
                    </a:lnTo>
                    <a:lnTo>
                      <a:pt x="263067" y="27698"/>
                    </a:lnTo>
                    <a:lnTo>
                      <a:pt x="266852" y="37630"/>
                    </a:lnTo>
                    <a:lnTo>
                      <a:pt x="275958" y="45427"/>
                    </a:lnTo>
                    <a:lnTo>
                      <a:pt x="281381" y="48298"/>
                    </a:lnTo>
                    <a:lnTo>
                      <a:pt x="287401" y="50050"/>
                    </a:lnTo>
                    <a:lnTo>
                      <a:pt x="297345" y="54051"/>
                    </a:lnTo>
                    <a:lnTo>
                      <a:pt x="301637" y="55562"/>
                    </a:lnTo>
                    <a:lnTo>
                      <a:pt x="309295" y="59486"/>
                    </a:lnTo>
                    <a:lnTo>
                      <a:pt x="312000" y="62407"/>
                    </a:lnTo>
                    <a:lnTo>
                      <a:pt x="310527" y="71437"/>
                    </a:lnTo>
                    <a:lnTo>
                      <a:pt x="307365" y="73596"/>
                    </a:lnTo>
                    <a:lnTo>
                      <a:pt x="303415" y="74879"/>
                    </a:lnTo>
                    <a:lnTo>
                      <a:pt x="296341" y="75844"/>
                    </a:lnTo>
                    <a:lnTo>
                      <a:pt x="289483" y="74383"/>
                    </a:lnTo>
                    <a:lnTo>
                      <a:pt x="283502" y="70751"/>
                    </a:lnTo>
                    <a:lnTo>
                      <a:pt x="279019" y="65189"/>
                    </a:lnTo>
                    <a:lnTo>
                      <a:pt x="276809" y="60629"/>
                    </a:lnTo>
                    <a:lnTo>
                      <a:pt x="260210" y="65227"/>
                    </a:lnTo>
                    <a:lnTo>
                      <a:pt x="270052" y="82207"/>
                    </a:lnTo>
                    <a:lnTo>
                      <a:pt x="285051" y="90525"/>
                    </a:lnTo>
                    <a:lnTo>
                      <a:pt x="301625" y="91694"/>
                    </a:lnTo>
                    <a:lnTo>
                      <a:pt x="316242" y="87198"/>
                    </a:lnTo>
                    <a:lnTo>
                      <a:pt x="322122" y="83070"/>
                    </a:lnTo>
                    <a:lnTo>
                      <a:pt x="326402" y="77939"/>
                    </a:lnTo>
                    <a:lnTo>
                      <a:pt x="329031" y="71805"/>
                    </a:lnTo>
                    <a:lnTo>
                      <a:pt x="329933" y="64630"/>
                    </a:lnTo>
                    <a:lnTo>
                      <a:pt x="329971" y="54673"/>
                    </a:lnTo>
                    <a:close/>
                  </a:path>
                  <a:path w="407670" h="92075" extrusionOk="0">
                    <a:moveTo>
                      <a:pt x="407466" y="2095"/>
                    </a:moveTo>
                    <a:lnTo>
                      <a:pt x="334924" y="2095"/>
                    </a:lnTo>
                    <a:lnTo>
                      <a:pt x="334924" y="18402"/>
                    </a:lnTo>
                    <a:lnTo>
                      <a:pt x="362102" y="18402"/>
                    </a:lnTo>
                    <a:lnTo>
                      <a:pt x="362102" y="89954"/>
                    </a:lnTo>
                    <a:lnTo>
                      <a:pt x="379768" y="89954"/>
                    </a:lnTo>
                    <a:lnTo>
                      <a:pt x="379768" y="18389"/>
                    </a:lnTo>
                    <a:lnTo>
                      <a:pt x="407466" y="18389"/>
                    </a:lnTo>
                    <a:lnTo>
                      <a:pt x="407466" y="2095"/>
                    </a:lnTo>
                    <a:close/>
                  </a:path>
                </a:pathLst>
              </a:custGeom>
              <a:solidFill>
                <a:srgbClr val="090909"/>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6" name="Google Shape;126;p1"/>
              <p:cNvSpPr/>
              <p:nvPr/>
            </p:nvSpPr>
            <p:spPr>
              <a:xfrm>
                <a:off x="332740" y="267"/>
                <a:ext cx="72390" cy="88265"/>
              </a:xfrm>
              <a:custGeom>
                <a:avLst/>
                <a:gdLst/>
                <a:ahLst/>
                <a:cxnLst/>
                <a:rect l="l" t="t" r="r" b="b"/>
                <a:pathLst>
                  <a:path w="72390" h="88265" extrusionOk="0">
                    <a:moveTo>
                      <a:pt x="72136" y="0"/>
                    </a:moveTo>
                    <a:lnTo>
                      <a:pt x="0" y="0"/>
                    </a:lnTo>
                    <a:lnTo>
                      <a:pt x="0" y="16040"/>
                    </a:lnTo>
                    <a:lnTo>
                      <a:pt x="26962" y="16040"/>
                    </a:lnTo>
                    <a:lnTo>
                      <a:pt x="26962" y="87693"/>
                    </a:lnTo>
                    <a:lnTo>
                      <a:pt x="45059" y="87693"/>
                    </a:lnTo>
                    <a:lnTo>
                      <a:pt x="45059" y="15887"/>
                    </a:lnTo>
                    <a:lnTo>
                      <a:pt x="72136" y="15887"/>
                    </a:lnTo>
                    <a:lnTo>
                      <a:pt x="72136" y="0"/>
                    </a:lnTo>
                    <a:close/>
                  </a:path>
                </a:pathLst>
              </a:custGeom>
              <a:solidFill>
                <a:srgbClr val="1FA0D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7" name="Google Shape;127;p1"/>
              <p:cNvSpPr/>
              <p:nvPr/>
            </p:nvSpPr>
            <p:spPr>
              <a:xfrm>
                <a:off x="99923" y="124103"/>
                <a:ext cx="60960" cy="88265"/>
              </a:xfrm>
              <a:custGeom>
                <a:avLst/>
                <a:gdLst/>
                <a:ahLst/>
                <a:cxnLst/>
                <a:rect l="l" t="t" r="r" b="b"/>
                <a:pathLst>
                  <a:path w="60960" h="88265" extrusionOk="0">
                    <a:moveTo>
                      <a:pt x="17551" y="0"/>
                    </a:moveTo>
                    <a:lnTo>
                      <a:pt x="0" y="0"/>
                    </a:lnTo>
                    <a:lnTo>
                      <a:pt x="0" y="87998"/>
                    </a:lnTo>
                    <a:lnTo>
                      <a:pt x="60718" y="87998"/>
                    </a:lnTo>
                    <a:lnTo>
                      <a:pt x="60718" y="71424"/>
                    </a:lnTo>
                    <a:lnTo>
                      <a:pt x="17551" y="71424"/>
                    </a:lnTo>
                    <a:lnTo>
                      <a:pt x="17551" y="0"/>
                    </a:lnTo>
                    <a:close/>
                  </a:path>
                </a:pathLst>
              </a:custGeom>
              <a:solidFill>
                <a:srgbClr val="090909"/>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8" name="Google Shape;128;p1"/>
              <p:cNvSpPr/>
              <p:nvPr/>
            </p:nvSpPr>
            <p:spPr>
              <a:xfrm>
                <a:off x="278163" y="0"/>
                <a:ext cx="60960" cy="87630"/>
              </a:xfrm>
              <a:custGeom>
                <a:avLst/>
                <a:gdLst/>
                <a:ahLst/>
                <a:cxnLst/>
                <a:rect l="l" t="t" r="r" b="b"/>
                <a:pathLst>
                  <a:path w="60960" h="87630" extrusionOk="0">
                    <a:moveTo>
                      <a:pt x="17132" y="0"/>
                    </a:moveTo>
                    <a:lnTo>
                      <a:pt x="0" y="0"/>
                    </a:lnTo>
                    <a:lnTo>
                      <a:pt x="0" y="87553"/>
                    </a:lnTo>
                    <a:lnTo>
                      <a:pt x="60756" y="87553"/>
                    </a:lnTo>
                    <a:lnTo>
                      <a:pt x="60756" y="71424"/>
                    </a:lnTo>
                    <a:lnTo>
                      <a:pt x="17132" y="71424"/>
                    </a:lnTo>
                    <a:lnTo>
                      <a:pt x="17132" y="0"/>
                    </a:lnTo>
                    <a:close/>
                  </a:path>
                </a:pathLst>
              </a:custGeom>
              <a:solidFill>
                <a:srgbClr val="1FA0D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9" name="Google Shape;129;p1"/>
              <p:cNvSpPr/>
              <p:nvPr/>
            </p:nvSpPr>
            <p:spPr>
              <a:xfrm>
                <a:off x="206584" y="26629"/>
                <a:ext cx="342900" cy="139700"/>
              </a:xfrm>
              <a:custGeom>
                <a:avLst/>
                <a:gdLst/>
                <a:ahLst/>
                <a:cxnLst/>
                <a:rect l="l" t="t" r="r" b="b"/>
                <a:pathLst>
                  <a:path w="342900" h="139700" extrusionOk="0">
                    <a:moveTo>
                      <a:pt x="27825" y="29692"/>
                    </a:moveTo>
                    <a:lnTo>
                      <a:pt x="13881" y="0"/>
                    </a:lnTo>
                    <a:lnTo>
                      <a:pt x="0" y="29692"/>
                    </a:lnTo>
                    <a:lnTo>
                      <a:pt x="27825" y="29692"/>
                    </a:lnTo>
                    <a:close/>
                  </a:path>
                  <a:path w="342900" h="139700" extrusionOk="0">
                    <a:moveTo>
                      <a:pt x="342633" y="131978"/>
                    </a:moveTo>
                    <a:lnTo>
                      <a:pt x="342430" y="120637"/>
                    </a:lnTo>
                    <a:lnTo>
                      <a:pt x="339178" y="115976"/>
                    </a:lnTo>
                    <a:lnTo>
                      <a:pt x="327012" y="112991"/>
                    </a:lnTo>
                    <a:lnTo>
                      <a:pt x="320065" y="113703"/>
                    </a:lnTo>
                    <a:lnTo>
                      <a:pt x="313042" y="113893"/>
                    </a:lnTo>
                    <a:lnTo>
                      <a:pt x="313042" y="139433"/>
                    </a:lnTo>
                    <a:lnTo>
                      <a:pt x="320319" y="138988"/>
                    </a:lnTo>
                    <a:lnTo>
                      <a:pt x="327139" y="139141"/>
                    </a:lnTo>
                    <a:lnTo>
                      <a:pt x="339547" y="136994"/>
                    </a:lnTo>
                    <a:lnTo>
                      <a:pt x="342633" y="131978"/>
                    </a:lnTo>
                    <a:close/>
                  </a:path>
                </a:pathLst>
              </a:custGeom>
              <a:solidFill>
                <a:srgbClr val="FDFE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pic>
          <p:nvPicPr>
            <p:cNvPr id="130" name="Google Shape;130;p1"/>
            <p:cNvPicPr preferRelativeResize="0"/>
            <p:nvPr/>
          </p:nvPicPr>
          <p:blipFill rotWithShape="1">
            <a:blip r:embed="rId6">
              <a:alphaModFix/>
            </a:blip>
            <a:srcRect/>
            <a:stretch/>
          </p:blipFill>
          <p:spPr>
            <a:xfrm>
              <a:off x="5121785" y="6180774"/>
              <a:ext cx="470535" cy="471170"/>
            </a:xfrm>
            <a:prstGeom prst="rect">
              <a:avLst/>
            </a:prstGeom>
            <a:noFill/>
            <a:ln>
              <a:noFill/>
            </a:ln>
          </p:spPr>
        </p:pic>
      </p:grpSp>
      <p:sp>
        <p:nvSpPr>
          <p:cNvPr id="132" name="Google Shape;132;p1"/>
          <p:cNvSpPr/>
          <p:nvPr/>
        </p:nvSpPr>
        <p:spPr>
          <a:xfrm>
            <a:off x="11538449" y="6279542"/>
            <a:ext cx="638805" cy="493398"/>
          </a:xfrm>
          <a:prstGeom prst="rect">
            <a:avLst/>
          </a:prstGeom>
          <a:solidFill>
            <a:schemeClr val="lt1"/>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10"/>
          <p:cNvSpPr txBox="1"/>
          <p:nvPr/>
        </p:nvSpPr>
        <p:spPr>
          <a:xfrm>
            <a:off x="0" y="-1"/>
            <a:ext cx="12192000" cy="1273215"/>
          </a:xfrm>
          <a:prstGeom prst="rect">
            <a:avLst/>
          </a:prstGeom>
          <a:noFill/>
          <a:ln>
            <a:noFill/>
          </a:ln>
        </p:spPr>
        <p:txBody>
          <a:bodyPr spcFirstLastPara="1" wrap="square" lIns="121900" tIns="121900" rIns="121900" bIns="121900" anchor="ctr" anchorCtr="0">
            <a:noAutofit/>
          </a:bodyPr>
          <a:lstStyle/>
          <a:p>
            <a:pPr marL="0" marR="0" lvl="0" indent="0" algn="ctr" rtl="0">
              <a:spcBef>
                <a:spcPts val="0"/>
              </a:spcBef>
              <a:spcAft>
                <a:spcPts val="0"/>
              </a:spcAft>
              <a:buNone/>
            </a:pPr>
            <a:r>
              <a:rPr lang="en-US" sz="3400" b="1">
                <a:solidFill>
                  <a:schemeClr val="accent3"/>
                </a:solidFill>
                <a:latin typeface="Calibri"/>
                <a:ea typeface="Calibri"/>
                <a:cs typeface="Calibri"/>
                <a:sym typeface="Calibri"/>
              </a:rPr>
              <a:t>Pratiques à éviter dans le cadre de l’approche </a:t>
            </a:r>
            <a:r>
              <a:rPr lang="en-US" sz="3400" b="1">
                <a:solidFill>
                  <a:schemeClr val="accent2"/>
                </a:solidFill>
                <a:latin typeface="Calibri"/>
                <a:ea typeface="Calibri"/>
                <a:cs typeface="Calibri"/>
                <a:sym typeface="Calibri"/>
              </a:rPr>
              <a:t>VIVRE</a:t>
            </a:r>
            <a:r>
              <a:rPr lang="en-US" sz="3400" b="1">
                <a:solidFill>
                  <a:schemeClr val="accent3"/>
                </a:solidFill>
                <a:latin typeface="Calibri"/>
                <a:ea typeface="Calibri"/>
                <a:cs typeface="Calibri"/>
                <a:sym typeface="Calibri"/>
              </a:rPr>
              <a:t> + </a:t>
            </a:r>
            <a:r>
              <a:rPr lang="en-US" sz="3400" b="1">
                <a:solidFill>
                  <a:schemeClr val="accent2"/>
                </a:solidFill>
                <a:latin typeface="Calibri"/>
                <a:ea typeface="Calibri"/>
                <a:cs typeface="Calibri"/>
                <a:sym typeface="Calibri"/>
              </a:rPr>
              <a:t>EPO</a:t>
            </a:r>
            <a:endParaRPr/>
          </a:p>
        </p:txBody>
      </p:sp>
      <p:sp>
        <p:nvSpPr>
          <p:cNvPr id="216" name="Google Shape;216;p10"/>
          <p:cNvSpPr txBox="1"/>
          <p:nvPr/>
        </p:nvSpPr>
        <p:spPr>
          <a:xfrm>
            <a:off x="1127051" y="2233270"/>
            <a:ext cx="9949443" cy="2726076"/>
          </a:xfrm>
          <a:prstGeom prst="rect">
            <a:avLst/>
          </a:prstGeom>
          <a:noFill/>
          <a:ln>
            <a:noFill/>
          </a:ln>
        </p:spPr>
        <p:txBody>
          <a:bodyPr spcFirstLastPara="1" wrap="square" lIns="121900" tIns="60925" rIns="121900" bIns="60925" anchor="t" anchorCtr="0">
            <a:spAutoFit/>
          </a:bodyPr>
          <a:lstStyle/>
          <a:p>
            <a:pPr marL="609585" marR="127842" lvl="0" indent="-457188" algn="l" rtl="0">
              <a:lnSpc>
                <a:spcPct val="113000"/>
              </a:lnSpc>
              <a:spcBef>
                <a:spcPts val="0"/>
              </a:spcBef>
              <a:spcAft>
                <a:spcPts val="0"/>
              </a:spcAft>
              <a:buClr>
                <a:schemeClr val="accent3"/>
              </a:buClr>
              <a:buSzPts val="2750"/>
              <a:buFont typeface="Arial"/>
              <a:buChar char="●"/>
            </a:pPr>
            <a:r>
              <a:rPr lang="en-US" sz="2200">
                <a:solidFill>
                  <a:schemeClr val="dk1"/>
                </a:solidFill>
                <a:latin typeface="Arial"/>
                <a:ea typeface="Arial"/>
                <a:cs typeface="Arial"/>
                <a:sym typeface="Arial"/>
              </a:rPr>
              <a:t>Présumer que les jeunes ne peuvent pas avoir de relation intime.</a:t>
            </a:r>
            <a:endParaRPr sz="2200">
              <a:solidFill>
                <a:schemeClr val="dk1"/>
              </a:solidFill>
              <a:latin typeface="Arial"/>
              <a:ea typeface="Arial"/>
              <a:cs typeface="Arial"/>
              <a:sym typeface="Arial"/>
            </a:endParaRPr>
          </a:p>
          <a:p>
            <a:pPr marL="609585" marR="127842" lvl="0" indent="-457188" algn="l" rtl="0">
              <a:lnSpc>
                <a:spcPct val="113000"/>
              </a:lnSpc>
              <a:spcBef>
                <a:spcPts val="600"/>
              </a:spcBef>
              <a:spcAft>
                <a:spcPts val="0"/>
              </a:spcAft>
              <a:buClr>
                <a:schemeClr val="accent3"/>
              </a:buClr>
              <a:buSzPts val="2750"/>
              <a:buFont typeface="Arial"/>
              <a:buChar char="●"/>
            </a:pPr>
            <a:r>
              <a:rPr lang="en-US" sz="2200">
                <a:solidFill>
                  <a:schemeClr val="dk1"/>
                </a:solidFill>
                <a:latin typeface="Arial"/>
                <a:ea typeface="Arial"/>
                <a:cs typeface="Arial"/>
                <a:sym typeface="Arial"/>
              </a:rPr>
              <a:t>Forcer les enfants ou les adolescents à répondre aux questions.</a:t>
            </a:r>
            <a:endParaRPr sz="2200">
              <a:solidFill>
                <a:schemeClr val="dk1"/>
              </a:solidFill>
              <a:latin typeface="Arial"/>
              <a:ea typeface="Arial"/>
              <a:cs typeface="Arial"/>
              <a:sym typeface="Arial"/>
            </a:endParaRPr>
          </a:p>
          <a:p>
            <a:pPr marL="609585" marR="127842" lvl="0" indent="-457188" algn="l" rtl="0">
              <a:lnSpc>
                <a:spcPct val="113000"/>
              </a:lnSpc>
              <a:spcBef>
                <a:spcPts val="600"/>
              </a:spcBef>
              <a:spcAft>
                <a:spcPts val="0"/>
              </a:spcAft>
              <a:buClr>
                <a:schemeClr val="accent3"/>
              </a:buClr>
              <a:buSzPts val="2750"/>
              <a:buFont typeface="Arial"/>
              <a:buChar char="●"/>
            </a:pPr>
            <a:r>
              <a:rPr lang="en-US" sz="2200">
                <a:solidFill>
                  <a:schemeClr val="dk1"/>
                </a:solidFill>
                <a:latin typeface="Arial"/>
                <a:ea typeface="Arial"/>
                <a:cs typeface="Arial"/>
                <a:sym typeface="Arial"/>
              </a:rPr>
              <a:t>S’attendre à ce que les enfants soient capables de communiquer toutes les informations verbalement.</a:t>
            </a:r>
            <a:endParaRPr sz="2200">
              <a:solidFill>
                <a:schemeClr val="dk1"/>
              </a:solidFill>
              <a:latin typeface="Arial"/>
              <a:ea typeface="Arial"/>
              <a:cs typeface="Arial"/>
              <a:sym typeface="Arial"/>
            </a:endParaRPr>
          </a:p>
          <a:p>
            <a:pPr marL="609585" marR="127842" lvl="0" indent="-457188" algn="l" rtl="0">
              <a:lnSpc>
                <a:spcPct val="113000"/>
              </a:lnSpc>
              <a:spcBef>
                <a:spcPts val="600"/>
              </a:spcBef>
              <a:spcAft>
                <a:spcPts val="600"/>
              </a:spcAft>
              <a:buClr>
                <a:schemeClr val="accent3"/>
              </a:buClr>
              <a:buSzPts val="2750"/>
              <a:buFont typeface="Arial"/>
              <a:buChar char="●"/>
            </a:pPr>
            <a:r>
              <a:rPr lang="en-US" sz="2200">
                <a:solidFill>
                  <a:schemeClr val="dk1"/>
                </a:solidFill>
                <a:latin typeface="Arial"/>
                <a:ea typeface="Arial"/>
                <a:cs typeface="Arial"/>
                <a:sym typeface="Arial"/>
              </a:rPr>
              <a:t>Présumer que l’adulte qui accompagne l’enfant est une personne non maltraitante.</a:t>
            </a:r>
            <a:endParaRPr sz="2200">
              <a:solidFill>
                <a:schemeClr val="dk1"/>
              </a:solidFill>
              <a:latin typeface="Arial"/>
              <a:ea typeface="Arial"/>
              <a:cs typeface="Arial"/>
              <a:sym typeface="Arial"/>
            </a:endParaRPr>
          </a:p>
        </p:txBody>
      </p:sp>
      <p:sp>
        <p:nvSpPr>
          <p:cNvPr id="217" name="Google Shape;217;p10"/>
          <p:cNvSpPr txBox="1"/>
          <p:nvPr/>
        </p:nvSpPr>
        <p:spPr>
          <a:xfrm>
            <a:off x="879833" y="1380451"/>
            <a:ext cx="10432334" cy="677054"/>
          </a:xfrm>
          <a:prstGeom prst="rect">
            <a:avLst/>
          </a:prstGeom>
          <a:solidFill>
            <a:schemeClr val="accent3"/>
          </a:solidFill>
          <a:ln w="25400" cap="flat" cmpd="sng">
            <a:solidFill>
              <a:schemeClr val="accent3"/>
            </a:solidFill>
            <a:prstDash val="solid"/>
            <a:round/>
            <a:headEnd type="none" w="sm" len="sm"/>
            <a:tailEnd type="none" w="sm" len="sm"/>
          </a:ln>
        </p:spPr>
        <p:txBody>
          <a:bodyPr spcFirstLastPara="1" wrap="square" lIns="121900" tIns="60925" rIns="121900" bIns="60925" anchor="t" anchorCtr="0">
            <a:spAutoFit/>
          </a:bodyPr>
          <a:lstStyle/>
          <a:p>
            <a:pPr marL="571500" marR="0" lvl="0" indent="-571500" algn="ctr" rtl="0">
              <a:spcBef>
                <a:spcPts val="0"/>
              </a:spcBef>
              <a:spcAft>
                <a:spcPts val="0"/>
              </a:spcAft>
              <a:buClr>
                <a:schemeClr val="lt1"/>
              </a:buClr>
              <a:buSzPts val="4500"/>
              <a:buFont typeface="Arial"/>
              <a:buChar char="●"/>
            </a:pPr>
            <a:r>
              <a:rPr lang="en-US" sz="3600" b="1">
                <a:solidFill>
                  <a:schemeClr val="lt1"/>
                </a:solidFill>
                <a:latin typeface="Arial"/>
                <a:ea typeface="Arial"/>
                <a:cs typeface="Arial"/>
                <a:sym typeface="Arial"/>
              </a:rPr>
              <a:t>À NE PAS FAIRE</a:t>
            </a:r>
            <a:endParaRPr sz="3600">
              <a:solidFill>
                <a:schemeClr val="lt1"/>
              </a:solidFill>
              <a:latin typeface="Arial"/>
              <a:ea typeface="Arial"/>
              <a:cs typeface="Arial"/>
              <a:sym typeface="Arial"/>
            </a:endParaRPr>
          </a:p>
        </p:txBody>
      </p:sp>
      <p:sp>
        <p:nvSpPr>
          <p:cNvPr id="218" name="Google Shape;218;p10"/>
          <p:cNvSpPr/>
          <p:nvPr/>
        </p:nvSpPr>
        <p:spPr>
          <a:xfrm>
            <a:off x="879833" y="2057505"/>
            <a:ext cx="10432334" cy="3009795"/>
          </a:xfrm>
          <a:prstGeom prst="rect">
            <a:avLst/>
          </a:prstGeom>
          <a:noFill/>
          <a:ln w="254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9" name="Google Shape;219;p10"/>
          <p:cNvSpPr txBox="1"/>
          <p:nvPr/>
        </p:nvSpPr>
        <p:spPr>
          <a:xfrm>
            <a:off x="11620072" y="6349429"/>
            <a:ext cx="517337" cy="358688"/>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r" rtl="0">
              <a:lnSpc>
                <a:spcPct val="200000"/>
              </a:lnSpc>
              <a:spcBef>
                <a:spcPts val="0"/>
              </a:spcBef>
              <a:spcAft>
                <a:spcPts val="0"/>
              </a:spcAft>
              <a:buNone/>
            </a:pPr>
            <a:r>
              <a:rPr lang="en-US" sz="1000">
                <a:solidFill>
                  <a:schemeClr val="dk1"/>
                </a:solidFill>
                <a:latin typeface="Arial"/>
                <a:ea typeface="Arial"/>
                <a:cs typeface="Arial"/>
                <a:sym typeface="Arial"/>
              </a:rPr>
              <a:t>7.10</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11"/>
          <p:cNvSpPr txBox="1"/>
          <p:nvPr/>
        </p:nvSpPr>
        <p:spPr>
          <a:xfrm>
            <a:off x="0" y="0"/>
            <a:ext cx="12192000" cy="1204686"/>
          </a:xfrm>
          <a:prstGeom prst="rect">
            <a:avLst/>
          </a:prstGeom>
          <a:noFill/>
          <a:ln>
            <a:noFill/>
          </a:ln>
        </p:spPr>
        <p:txBody>
          <a:bodyPr spcFirstLastPara="1" wrap="square" lIns="121900" tIns="121900" rIns="121900" bIns="121900" anchor="ctr" anchorCtr="0">
            <a:noAutofit/>
          </a:bodyPr>
          <a:lstStyle/>
          <a:p>
            <a:pPr marL="0" marR="0" lvl="0" indent="0" algn="ctr" rtl="0">
              <a:spcBef>
                <a:spcPts val="0"/>
              </a:spcBef>
              <a:spcAft>
                <a:spcPts val="0"/>
              </a:spcAft>
              <a:buNone/>
            </a:pPr>
            <a:r>
              <a:rPr lang="en-US" sz="3400" b="1">
                <a:solidFill>
                  <a:schemeClr val="accent3"/>
                </a:solidFill>
                <a:latin typeface="Calibri"/>
                <a:ea typeface="Calibri"/>
                <a:cs typeface="Calibri"/>
                <a:sym typeface="Calibri"/>
              </a:rPr>
              <a:t>V</a:t>
            </a:r>
            <a:r>
              <a:rPr lang="en-US" sz="3400" b="1">
                <a:solidFill>
                  <a:srgbClr val="00B0F0"/>
                </a:solidFill>
                <a:latin typeface="Calibri"/>
                <a:ea typeface="Calibri"/>
                <a:cs typeface="Calibri"/>
                <a:sym typeface="Calibri"/>
              </a:rPr>
              <a:t>raiment écouter</a:t>
            </a:r>
            <a:endParaRPr sz="3400">
              <a:solidFill>
                <a:srgbClr val="002060"/>
              </a:solidFill>
              <a:latin typeface="Arial"/>
              <a:ea typeface="Arial"/>
              <a:cs typeface="Arial"/>
              <a:sym typeface="Arial"/>
            </a:endParaRPr>
          </a:p>
        </p:txBody>
      </p:sp>
      <p:sp>
        <p:nvSpPr>
          <p:cNvPr id="225" name="Google Shape;225;p11"/>
          <p:cNvSpPr/>
          <p:nvPr/>
        </p:nvSpPr>
        <p:spPr>
          <a:xfrm>
            <a:off x="879832" y="2057505"/>
            <a:ext cx="10432334" cy="3420044"/>
          </a:xfrm>
          <a:prstGeom prst="rect">
            <a:avLst/>
          </a:pr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6" name="Google Shape;226;p11"/>
          <p:cNvSpPr txBox="1"/>
          <p:nvPr/>
        </p:nvSpPr>
        <p:spPr>
          <a:xfrm>
            <a:off x="1168924" y="2191779"/>
            <a:ext cx="10018853" cy="2420480"/>
          </a:xfrm>
          <a:prstGeom prst="rect">
            <a:avLst/>
          </a:prstGeom>
          <a:noFill/>
          <a:ln>
            <a:noFill/>
          </a:ln>
        </p:spPr>
        <p:txBody>
          <a:bodyPr spcFirstLastPara="1" wrap="square" lIns="121900" tIns="60925" rIns="121900" bIns="60925" anchor="t" anchorCtr="0">
            <a:spAutoFit/>
          </a:bodyPr>
          <a:lstStyle/>
          <a:p>
            <a:pPr marL="609585" marR="127842" lvl="0" indent="-457188" algn="l" rtl="0">
              <a:lnSpc>
                <a:spcPct val="113000"/>
              </a:lnSpc>
              <a:spcBef>
                <a:spcPts val="0"/>
              </a:spcBef>
              <a:spcAft>
                <a:spcPts val="0"/>
              </a:spcAft>
              <a:buClr>
                <a:schemeClr val="accent2"/>
              </a:buClr>
              <a:buSzPts val="2750"/>
              <a:buFont typeface="Arial"/>
              <a:buChar char="✓"/>
            </a:pPr>
            <a:r>
              <a:rPr lang="en-US" sz="2200">
                <a:solidFill>
                  <a:schemeClr val="dk1"/>
                </a:solidFill>
                <a:latin typeface="Arial"/>
                <a:ea typeface="Arial"/>
                <a:cs typeface="Arial"/>
                <a:sym typeface="Arial"/>
              </a:rPr>
              <a:t>Faites preuve de patience et de calme. Autorisez les silences. </a:t>
            </a:r>
            <a:endParaRPr/>
          </a:p>
          <a:p>
            <a:pPr marL="609585" marR="127842" lvl="0" indent="-457188" algn="l" rtl="0">
              <a:lnSpc>
                <a:spcPct val="113000"/>
              </a:lnSpc>
              <a:spcBef>
                <a:spcPts val="600"/>
              </a:spcBef>
              <a:spcAft>
                <a:spcPts val="0"/>
              </a:spcAft>
              <a:buClr>
                <a:schemeClr val="accent2"/>
              </a:buClr>
              <a:buSzPts val="2750"/>
              <a:buFont typeface="Arial"/>
              <a:buChar char="✓"/>
            </a:pPr>
            <a:r>
              <a:rPr lang="en-US" sz="2200">
                <a:solidFill>
                  <a:schemeClr val="dk1"/>
                </a:solidFill>
                <a:latin typeface="Arial"/>
                <a:ea typeface="Arial"/>
                <a:cs typeface="Arial"/>
                <a:sym typeface="Arial"/>
              </a:rPr>
              <a:t>Regardez la personne, hochez la tête et émettez des sons montrant votre compréhension (« mmh »).</a:t>
            </a:r>
            <a:endParaRPr/>
          </a:p>
          <a:p>
            <a:pPr marL="609585" marR="127842" lvl="0" indent="-457188" algn="l" rtl="0">
              <a:lnSpc>
                <a:spcPct val="113000"/>
              </a:lnSpc>
              <a:spcBef>
                <a:spcPts val="600"/>
              </a:spcBef>
              <a:spcAft>
                <a:spcPts val="0"/>
              </a:spcAft>
              <a:buClr>
                <a:schemeClr val="accent2"/>
              </a:buClr>
              <a:buSzPts val="2750"/>
              <a:buFont typeface="Arial"/>
              <a:buChar char="✓"/>
            </a:pPr>
            <a:r>
              <a:rPr lang="en-US" sz="2200">
                <a:solidFill>
                  <a:schemeClr val="dk1"/>
                </a:solidFill>
                <a:latin typeface="Arial"/>
                <a:ea typeface="Arial"/>
                <a:cs typeface="Arial"/>
                <a:sym typeface="Arial"/>
              </a:rPr>
              <a:t>Adoptez des expressions ouvertes et détendues. </a:t>
            </a:r>
            <a:endParaRPr/>
          </a:p>
          <a:p>
            <a:pPr marL="609585" marR="127842" lvl="0" indent="-457188" algn="l" rtl="0">
              <a:lnSpc>
                <a:spcPct val="113000"/>
              </a:lnSpc>
              <a:spcBef>
                <a:spcPts val="600"/>
              </a:spcBef>
              <a:spcAft>
                <a:spcPts val="0"/>
              </a:spcAft>
              <a:buClr>
                <a:schemeClr val="accent2"/>
              </a:buClr>
              <a:buSzPts val="2750"/>
              <a:buFont typeface="Arial"/>
              <a:buChar char="✓"/>
            </a:pPr>
            <a:r>
              <a:rPr lang="en-US" sz="2200">
                <a:solidFill>
                  <a:schemeClr val="dk1"/>
                </a:solidFill>
                <a:latin typeface="Arial"/>
                <a:ea typeface="Arial"/>
                <a:cs typeface="Arial"/>
                <a:sym typeface="Arial"/>
              </a:rPr>
              <a:t>Encouragez la personne à continuer à parler. Demander : « Voulez-vous m’en dire plus ? »</a:t>
            </a:r>
            <a:endParaRPr/>
          </a:p>
          <a:p>
            <a:pPr marL="609585" marR="127842" lvl="0" indent="-457188" algn="l" rtl="0">
              <a:lnSpc>
                <a:spcPct val="113000"/>
              </a:lnSpc>
              <a:spcBef>
                <a:spcPts val="600"/>
              </a:spcBef>
              <a:spcAft>
                <a:spcPts val="600"/>
              </a:spcAft>
              <a:buClr>
                <a:schemeClr val="accent2"/>
              </a:buClr>
              <a:buSzPts val="2750"/>
              <a:buFont typeface="Arial"/>
              <a:buChar char="✓"/>
            </a:pPr>
            <a:r>
              <a:rPr lang="en-US" sz="2200">
                <a:solidFill>
                  <a:schemeClr val="dk1"/>
                </a:solidFill>
                <a:latin typeface="Arial"/>
                <a:ea typeface="Arial"/>
                <a:cs typeface="Arial"/>
                <a:sym typeface="Arial"/>
              </a:rPr>
              <a:t>Invitez à la divulgation. Demander : « Comment puis-je vous aider ? »</a:t>
            </a:r>
            <a:endParaRPr/>
          </a:p>
        </p:txBody>
      </p:sp>
      <p:sp>
        <p:nvSpPr>
          <p:cNvPr id="227" name="Google Shape;227;p11"/>
          <p:cNvSpPr txBox="1"/>
          <p:nvPr/>
        </p:nvSpPr>
        <p:spPr>
          <a:xfrm>
            <a:off x="879833" y="1380451"/>
            <a:ext cx="10432334" cy="677054"/>
          </a:xfrm>
          <a:prstGeom prst="rect">
            <a:avLst/>
          </a:prstGeom>
          <a:solidFill>
            <a:schemeClr val="accent1"/>
          </a:solidFill>
          <a:ln w="25400" cap="flat" cmpd="sng">
            <a:solidFill>
              <a:schemeClr val="accent1"/>
            </a:solidFill>
            <a:prstDash val="solid"/>
            <a:round/>
            <a:headEnd type="none" w="sm" len="sm"/>
            <a:tailEnd type="none" w="sm" len="sm"/>
          </a:ln>
        </p:spPr>
        <p:txBody>
          <a:bodyPr spcFirstLastPara="1" wrap="square" lIns="121900" tIns="60925" rIns="121900" bIns="60925" anchor="t" anchorCtr="0">
            <a:spAutoFit/>
          </a:bodyPr>
          <a:lstStyle/>
          <a:p>
            <a:pPr marL="571500" marR="0" lvl="0" indent="-571500" algn="ctr" rtl="0">
              <a:spcBef>
                <a:spcPts val="0"/>
              </a:spcBef>
              <a:spcAft>
                <a:spcPts val="0"/>
              </a:spcAft>
              <a:buClr>
                <a:schemeClr val="lt1"/>
              </a:buClr>
              <a:buSzPts val="3600"/>
              <a:buFont typeface="Noto Sans Symbols"/>
              <a:buChar char="✔"/>
            </a:pPr>
            <a:r>
              <a:rPr lang="en-US" sz="3600" b="1">
                <a:solidFill>
                  <a:schemeClr val="lt1"/>
                </a:solidFill>
                <a:latin typeface="Arial"/>
                <a:ea typeface="Arial"/>
                <a:cs typeface="Arial"/>
                <a:sym typeface="Arial"/>
              </a:rPr>
              <a:t>À FAIRE</a:t>
            </a:r>
            <a:endParaRPr sz="3600">
              <a:solidFill>
                <a:schemeClr val="lt1"/>
              </a:solidFill>
              <a:latin typeface="Arial"/>
              <a:ea typeface="Arial"/>
              <a:cs typeface="Arial"/>
              <a:sym typeface="Arial"/>
            </a:endParaRPr>
          </a:p>
        </p:txBody>
      </p:sp>
      <p:sp>
        <p:nvSpPr>
          <p:cNvPr id="228" name="Google Shape;228;p11"/>
          <p:cNvSpPr txBox="1"/>
          <p:nvPr/>
        </p:nvSpPr>
        <p:spPr>
          <a:xfrm>
            <a:off x="11620072" y="6349429"/>
            <a:ext cx="517337" cy="358688"/>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r" rtl="0">
              <a:lnSpc>
                <a:spcPct val="200000"/>
              </a:lnSpc>
              <a:spcBef>
                <a:spcPts val="0"/>
              </a:spcBef>
              <a:spcAft>
                <a:spcPts val="0"/>
              </a:spcAft>
              <a:buNone/>
            </a:pPr>
            <a:r>
              <a:rPr lang="en-US" sz="1000">
                <a:solidFill>
                  <a:schemeClr val="dk1"/>
                </a:solidFill>
                <a:latin typeface="Arial"/>
                <a:ea typeface="Arial"/>
                <a:cs typeface="Arial"/>
                <a:sym typeface="Arial"/>
              </a:rPr>
              <a:t>7.11</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12"/>
          <p:cNvSpPr txBox="1"/>
          <p:nvPr/>
        </p:nvSpPr>
        <p:spPr>
          <a:xfrm>
            <a:off x="0" y="0"/>
            <a:ext cx="12192000" cy="1204686"/>
          </a:xfrm>
          <a:prstGeom prst="rect">
            <a:avLst/>
          </a:prstGeom>
          <a:noFill/>
          <a:ln>
            <a:noFill/>
          </a:ln>
        </p:spPr>
        <p:txBody>
          <a:bodyPr spcFirstLastPara="1" wrap="square" lIns="121900" tIns="121900" rIns="121900" bIns="121900" anchor="ctr" anchorCtr="0">
            <a:noAutofit/>
          </a:bodyPr>
          <a:lstStyle/>
          <a:p>
            <a:pPr marL="0" marR="0" lvl="0" indent="0" algn="ctr" rtl="0">
              <a:spcBef>
                <a:spcPts val="0"/>
              </a:spcBef>
              <a:spcAft>
                <a:spcPts val="0"/>
              </a:spcAft>
              <a:buNone/>
            </a:pPr>
            <a:r>
              <a:rPr lang="en-US" sz="3400" b="1">
                <a:solidFill>
                  <a:schemeClr val="accent3"/>
                </a:solidFill>
                <a:latin typeface="Calibri"/>
                <a:ea typeface="Calibri"/>
                <a:cs typeface="Calibri"/>
                <a:sym typeface="Calibri"/>
              </a:rPr>
              <a:t>V</a:t>
            </a:r>
            <a:r>
              <a:rPr lang="en-US" sz="3400" b="1">
                <a:solidFill>
                  <a:srgbClr val="00B0F0"/>
                </a:solidFill>
                <a:latin typeface="Calibri"/>
                <a:ea typeface="Calibri"/>
                <a:cs typeface="Calibri"/>
                <a:sym typeface="Calibri"/>
              </a:rPr>
              <a:t>raiment écouter</a:t>
            </a:r>
            <a:endParaRPr sz="3400">
              <a:solidFill>
                <a:schemeClr val="accent3"/>
              </a:solidFill>
              <a:latin typeface="Calibri"/>
              <a:ea typeface="Calibri"/>
              <a:cs typeface="Calibri"/>
              <a:sym typeface="Calibri"/>
            </a:endParaRPr>
          </a:p>
        </p:txBody>
      </p:sp>
      <p:sp>
        <p:nvSpPr>
          <p:cNvPr id="235" name="Google Shape;235;p12"/>
          <p:cNvSpPr txBox="1"/>
          <p:nvPr/>
        </p:nvSpPr>
        <p:spPr>
          <a:xfrm>
            <a:off x="1033806" y="2233270"/>
            <a:ext cx="10124388" cy="2740622"/>
          </a:xfrm>
          <a:prstGeom prst="rect">
            <a:avLst/>
          </a:prstGeom>
          <a:noFill/>
          <a:ln>
            <a:noFill/>
          </a:ln>
        </p:spPr>
        <p:txBody>
          <a:bodyPr spcFirstLastPara="1" wrap="square" lIns="91425" tIns="45700" rIns="91425" bIns="45700" anchor="t" anchorCtr="0">
            <a:spAutoFit/>
          </a:bodyPr>
          <a:lstStyle/>
          <a:p>
            <a:pPr marL="608965" marR="127635" lvl="0" indent="-456565" algn="l" rtl="0">
              <a:lnSpc>
                <a:spcPct val="113000"/>
              </a:lnSpc>
              <a:spcBef>
                <a:spcPts val="0"/>
              </a:spcBef>
              <a:spcAft>
                <a:spcPts val="0"/>
              </a:spcAft>
              <a:buClr>
                <a:schemeClr val="accent3"/>
              </a:buClr>
              <a:buSzPts val="2125"/>
              <a:buFont typeface="Arial"/>
              <a:buChar char="●"/>
            </a:pPr>
            <a:r>
              <a:rPr lang="en-US" sz="1700">
                <a:solidFill>
                  <a:schemeClr val="dk1"/>
                </a:solidFill>
                <a:latin typeface="Arial"/>
                <a:ea typeface="Arial"/>
                <a:cs typeface="Arial"/>
                <a:sym typeface="Arial"/>
              </a:rPr>
              <a:t>Ne pressez pas la personne pour qu’elle raconte son histoire. </a:t>
            </a:r>
            <a:endParaRPr sz="1700">
              <a:solidFill>
                <a:schemeClr val="dk1"/>
              </a:solidFill>
              <a:latin typeface="Calibri"/>
              <a:ea typeface="Calibri"/>
              <a:cs typeface="Calibri"/>
              <a:sym typeface="Calibri"/>
            </a:endParaRPr>
          </a:p>
          <a:p>
            <a:pPr marL="608965" marR="127635" lvl="0" indent="-456565" algn="l" rtl="0">
              <a:lnSpc>
                <a:spcPct val="113000"/>
              </a:lnSpc>
              <a:spcBef>
                <a:spcPts val="600"/>
              </a:spcBef>
              <a:spcAft>
                <a:spcPts val="0"/>
              </a:spcAft>
              <a:buClr>
                <a:schemeClr val="accent3"/>
              </a:buClr>
              <a:buSzPts val="2125"/>
              <a:buFont typeface="Arial"/>
              <a:buChar char="●"/>
            </a:pPr>
            <a:r>
              <a:rPr lang="en-US" sz="1700">
                <a:solidFill>
                  <a:schemeClr val="dk1"/>
                </a:solidFill>
                <a:latin typeface="Arial"/>
                <a:ea typeface="Arial"/>
                <a:cs typeface="Arial"/>
                <a:sym typeface="Arial"/>
              </a:rPr>
              <a:t>Ne regardez pas votre téléphone ou votre montre. Ne répondez pas au téléphone. Limitez la prise de notes. Refusez les interruptions ou les autres patients, sauf en cas dʼurgence vitale. </a:t>
            </a:r>
            <a:endParaRPr/>
          </a:p>
          <a:p>
            <a:pPr marL="608965" marR="127635" lvl="0" indent="-456565" algn="l" rtl="0">
              <a:lnSpc>
                <a:spcPct val="113000"/>
              </a:lnSpc>
              <a:spcBef>
                <a:spcPts val="600"/>
              </a:spcBef>
              <a:spcAft>
                <a:spcPts val="0"/>
              </a:spcAft>
              <a:buClr>
                <a:schemeClr val="accent3"/>
              </a:buClr>
              <a:buSzPts val="2125"/>
              <a:buFont typeface="Arial"/>
              <a:buChar char="●"/>
            </a:pPr>
            <a:r>
              <a:rPr lang="en-US" sz="1700">
                <a:solidFill>
                  <a:schemeClr val="dk1"/>
                </a:solidFill>
                <a:latin typeface="Arial"/>
                <a:ea typeface="Arial"/>
                <a:cs typeface="Arial"/>
                <a:sym typeface="Arial"/>
              </a:rPr>
              <a:t>Ne jugez pas ce que la personne vous dit et n’essayez pas de comprendre les raisons de ses actes.</a:t>
            </a:r>
            <a:endParaRPr sz="1700">
              <a:solidFill>
                <a:schemeClr val="dk1"/>
              </a:solidFill>
              <a:latin typeface="Arial"/>
              <a:ea typeface="Arial"/>
              <a:cs typeface="Arial"/>
              <a:sym typeface="Arial"/>
            </a:endParaRPr>
          </a:p>
          <a:p>
            <a:pPr marL="608965" marR="127635" lvl="0" indent="-456565" algn="l" rtl="0">
              <a:lnSpc>
                <a:spcPct val="113000"/>
              </a:lnSpc>
              <a:spcBef>
                <a:spcPts val="600"/>
              </a:spcBef>
              <a:spcAft>
                <a:spcPts val="0"/>
              </a:spcAft>
              <a:buClr>
                <a:schemeClr val="accent3"/>
              </a:buClr>
              <a:buSzPts val="2125"/>
              <a:buFont typeface="Arial"/>
              <a:buChar char="●"/>
            </a:pPr>
            <a:r>
              <a:rPr lang="en-US" sz="1700">
                <a:solidFill>
                  <a:schemeClr val="dk1"/>
                </a:solidFill>
                <a:latin typeface="Arial"/>
                <a:ea typeface="Arial"/>
                <a:cs typeface="Arial"/>
                <a:sym typeface="Arial"/>
              </a:rPr>
              <a:t>Ne présumez pas que vous savez comment elle devrait se sentir.</a:t>
            </a:r>
            <a:r>
              <a:rPr lang="en-US" sz="1700" b="1">
                <a:solidFill>
                  <a:schemeClr val="dk1"/>
                </a:solidFill>
                <a:latin typeface="Arial"/>
                <a:ea typeface="Arial"/>
                <a:cs typeface="Arial"/>
                <a:sym typeface="Arial"/>
              </a:rPr>
              <a:t> </a:t>
            </a:r>
            <a:r>
              <a:rPr lang="en-US" sz="1700" b="1">
                <a:solidFill>
                  <a:schemeClr val="accent3"/>
                </a:solidFill>
                <a:latin typeface="Arial"/>
                <a:ea typeface="Arial"/>
                <a:cs typeface="Arial"/>
                <a:sym typeface="Arial"/>
              </a:rPr>
              <a:t>Évitez</a:t>
            </a:r>
            <a:r>
              <a:rPr lang="en-US" sz="1700" b="1">
                <a:solidFill>
                  <a:schemeClr val="dk1"/>
                </a:solidFill>
                <a:latin typeface="Arial"/>
                <a:ea typeface="Arial"/>
                <a:cs typeface="Arial"/>
                <a:sym typeface="Arial"/>
              </a:rPr>
              <a:t> </a:t>
            </a:r>
            <a:r>
              <a:rPr lang="en-US" sz="1700">
                <a:solidFill>
                  <a:schemeClr val="dk1"/>
                </a:solidFill>
                <a:latin typeface="Arial"/>
                <a:ea typeface="Arial"/>
                <a:cs typeface="Arial"/>
                <a:sym typeface="Arial"/>
              </a:rPr>
              <a:t>de dire : « Vous devriez vous estimer heureuse d’être encore en vie ! » ou « Ne vous sentez pas comme ça ! »</a:t>
            </a:r>
            <a:endParaRPr/>
          </a:p>
          <a:p>
            <a:pPr marL="608965" marR="127635" lvl="0" indent="-456565" algn="l" rtl="0">
              <a:lnSpc>
                <a:spcPct val="113000"/>
              </a:lnSpc>
              <a:spcBef>
                <a:spcPts val="600"/>
              </a:spcBef>
              <a:spcAft>
                <a:spcPts val="0"/>
              </a:spcAft>
              <a:buClr>
                <a:schemeClr val="accent3"/>
              </a:buClr>
              <a:buSzPts val="2125"/>
              <a:buFont typeface="Arial"/>
              <a:buChar char="●"/>
            </a:pPr>
            <a:r>
              <a:rPr lang="en-US" sz="1700">
                <a:solidFill>
                  <a:schemeClr val="dk1"/>
                </a:solidFill>
                <a:latin typeface="Arial"/>
                <a:ea typeface="Arial"/>
                <a:cs typeface="Arial"/>
                <a:sym typeface="Arial"/>
              </a:rPr>
              <a:t>Ne lui racontez pas l’histoire de quelqu’un d’autre.</a:t>
            </a:r>
            <a:endParaRPr sz="1700">
              <a:solidFill>
                <a:schemeClr val="dk1"/>
              </a:solidFill>
              <a:latin typeface="Calibri"/>
              <a:ea typeface="Calibri"/>
              <a:cs typeface="Calibri"/>
              <a:sym typeface="Calibri"/>
            </a:endParaRPr>
          </a:p>
        </p:txBody>
      </p:sp>
      <p:sp>
        <p:nvSpPr>
          <p:cNvPr id="236" name="Google Shape;236;p12"/>
          <p:cNvSpPr txBox="1"/>
          <p:nvPr/>
        </p:nvSpPr>
        <p:spPr>
          <a:xfrm>
            <a:off x="879833" y="1380451"/>
            <a:ext cx="10432334" cy="677054"/>
          </a:xfrm>
          <a:prstGeom prst="rect">
            <a:avLst/>
          </a:prstGeom>
          <a:solidFill>
            <a:schemeClr val="accent3"/>
          </a:solidFill>
          <a:ln w="25400" cap="flat" cmpd="sng">
            <a:solidFill>
              <a:schemeClr val="accent3"/>
            </a:solidFill>
            <a:prstDash val="solid"/>
            <a:round/>
            <a:headEnd type="none" w="sm" len="sm"/>
            <a:tailEnd type="none" w="sm" len="sm"/>
          </a:ln>
        </p:spPr>
        <p:txBody>
          <a:bodyPr spcFirstLastPara="1" wrap="square" lIns="121900" tIns="60925" rIns="121900" bIns="60925" anchor="t" anchorCtr="0">
            <a:spAutoFit/>
          </a:bodyPr>
          <a:lstStyle/>
          <a:p>
            <a:pPr marL="571500" marR="0" lvl="0" indent="-571500" algn="ctr" rtl="0">
              <a:spcBef>
                <a:spcPts val="0"/>
              </a:spcBef>
              <a:spcAft>
                <a:spcPts val="0"/>
              </a:spcAft>
              <a:buClr>
                <a:schemeClr val="lt1"/>
              </a:buClr>
              <a:buSzPts val="4500"/>
              <a:buFont typeface="Arial"/>
              <a:buChar char="●"/>
            </a:pPr>
            <a:r>
              <a:rPr lang="en-US" sz="3600" b="1">
                <a:solidFill>
                  <a:schemeClr val="lt1"/>
                </a:solidFill>
                <a:latin typeface="Arial"/>
                <a:ea typeface="Arial"/>
                <a:cs typeface="Arial"/>
                <a:sym typeface="Arial"/>
              </a:rPr>
              <a:t>À NE PAS FAIRE</a:t>
            </a:r>
            <a:endParaRPr sz="3600">
              <a:solidFill>
                <a:schemeClr val="lt1"/>
              </a:solidFill>
              <a:latin typeface="Arial"/>
              <a:ea typeface="Arial"/>
              <a:cs typeface="Arial"/>
              <a:sym typeface="Arial"/>
            </a:endParaRPr>
          </a:p>
        </p:txBody>
      </p:sp>
      <p:sp>
        <p:nvSpPr>
          <p:cNvPr id="237" name="Google Shape;237;p12"/>
          <p:cNvSpPr/>
          <p:nvPr/>
        </p:nvSpPr>
        <p:spPr>
          <a:xfrm>
            <a:off x="879833" y="2057505"/>
            <a:ext cx="10432334" cy="3035195"/>
          </a:xfrm>
          <a:prstGeom prst="rect">
            <a:avLst/>
          </a:prstGeom>
          <a:noFill/>
          <a:ln w="254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8" name="Google Shape;238;p12"/>
          <p:cNvSpPr txBox="1"/>
          <p:nvPr/>
        </p:nvSpPr>
        <p:spPr>
          <a:xfrm>
            <a:off x="11620072" y="6349429"/>
            <a:ext cx="517337" cy="358688"/>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r" rtl="0">
              <a:lnSpc>
                <a:spcPct val="200000"/>
              </a:lnSpc>
              <a:spcBef>
                <a:spcPts val="0"/>
              </a:spcBef>
              <a:spcAft>
                <a:spcPts val="0"/>
              </a:spcAft>
              <a:buNone/>
            </a:pPr>
            <a:r>
              <a:rPr lang="en-US" sz="1000">
                <a:solidFill>
                  <a:schemeClr val="dk1"/>
                </a:solidFill>
                <a:latin typeface="Arial"/>
                <a:ea typeface="Arial"/>
                <a:cs typeface="Arial"/>
                <a:sym typeface="Arial"/>
              </a:rPr>
              <a:t>7.12</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13"/>
          <p:cNvSpPr txBox="1"/>
          <p:nvPr/>
        </p:nvSpPr>
        <p:spPr>
          <a:xfrm>
            <a:off x="0" y="1"/>
            <a:ext cx="12192000" cy="1138254"/>
          </a:xfrm>
          <a:prstGeom prst="rect">
            <a:avLst/>
          </a:prstGeom>
          <a:noFill/>
          <a:ln>
            <a:noFill/>
          </a:ln>
        </p:spPr>
        <p:txBody>
          <a:bodyPr spcFirstLastPara="1" wrap="square" lIns="121900" tIns="121900" rIns="121900" bIns="121900" anchor="ctr" anchorCtr="0">
            <a:noAutofit/>
          </a:bodyPr>
          <a:lstStyle/>
          <a:p>
            <a:pPr marL="0" marR="0" lvl="0" indent="0" algn="ctr" rtl="0">
              <a:spcBef>
                <a:spcPts val="0"/>
              </a:spcBef>
              <a:spcAft>
                <a:spcPts val="0"/>
              </a:spcAft>
              <a:buNone/>
            </a:pPr>
            <a:r>
              <a:rPr lang="en-US" sz="3400" b="1">
                <a:solidFill>
                  <a:srgbClr val="F26829"/>
                </a:solidFill>
                <a:latin typeface="Calibri"/>
                <a:ea typeface="Calibri"/>
                <a:cs typeface="Calibri"/>
                <a:sym typeface="Calibri"/>
              </a:rPr>
              <a:t>S’</a:t>
            </a:r>
            <a:r>
              <a:rPr lang="en-US" sz="3400" b="1">
                <a:solidFill>
                  <a:srgbClr val="00B0F0"/>
                </a:solidFill>
                <a:latin typeface="Calibri"/>
                <a:ea typeface="Calibri"/>
                <a:cs typeface="Calibri"/>
                <a:sym typeface="Calibri"/>
              </a:rPr>
              <a:t>I</a:t>
            </a:r>
            <a:r>
              <a:rPr lang="en-US" sz="3400" b="1">
                <a:solidFill>
                  <a:schemeClr val="accent3"/>
                </a:solidFill>
                <a:latin typeface="Calibri"/>
                <a:ea typeface="Calibri"/>
                <a:cs typeface="Calibri"/>
                <a:sym typeface="Calibri"/>
              </a:rPr>
              <a:t>nformer sur les besoins et les préoccupations (1)</a:t>
            </a:r>
            <a:endParaRPr sz="3400">
              <a:solidFill>
                <a:schemeClr val="accent3"/>
              </a:solidFill>
              <a:latin typeface="Calibri"/>
              <a:ea typeface="Calibri"/>
              <a:cs typeface="Calibri"/>
              <a:sym typeface="Calibri"/>
            </a:endParaRPr>
          </a:p>
        </p:txBody>
      </p:sp>
      <p:sp>
        <p:nvSpPr>
          <p:cNvPr id="244" name="Google Shape;244;p13"/>
          <p:cNvSpPr txBox="1"/>
          <p:nvPr/>
        </p:nvSpPr>
        <p:spPr>
          <a:xfrm>
            <a:off x="1958417" y="1663584"/>
            <a:ext cx="3113202"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B0F0"/>
              </a:buClr>
              <a:buSzPts val="2400"/>
              <a:buFont typeface="Arial"/>
              <a:buNone/>
            </a:pPr>
            <a:r>
              <a:rPr lang="en-US" sz="2400" b="1">
                <a:solidFill>
                  <a:srgbClr val="00B0F0"/>
                </a:solidFill>
                <a:latin typeface="Arial"/>
                <a:ea typeface="Arial"/>
                <a:cs typeface="Arial"/>
                <a:sym typeface="Arial"/>
              </a:rPr>
              <a:t>Principes à suivre pour s'informer</a:t>
            </a:r>
            <a:endParaRPr sz="2400" b="1">
              <a:solidFill>
                <a:schemeClr val="accent3"/>
              </a:solidFill>
              <a:latin typeface="Arial"/>
              <a:ea typeface="Arial"/>
              <a:cs typeface="Arial"/>
              <a:sym typeface="Arial"/>
            </a:endParaRPr>
          </a:p>
        </p:txBody>
      </p:sp>
      <p:sp>
        <p:nvSpPr>
          <p:cNvPr id="245" name="Google Shape;245;p13"/>
          <p:cNvSpPr txBox="1"/>
          <p:nvPr/>
        </p:nvSpPr>
        <p:spPr>
          <a:xfrm>
            <a:off x="7246464" y="1663584"/>
            <a:ext cx="3993036"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accent2"/>
                </a:solidFill>
                <a:latin typeface="Arial"/>
                <a:ea typeface="Arial"/>
                <a:cs typeface="Arial"/>
                <a:sym typeface="Arial"/>
              </a:rPr>
              <a:t>Exemples de questions</a:t>
            </a:r>
            <a:endParaRPr sz="2400">
              <a:solidFill>
                <a:schemeClr val="accent2"/>
              </a:solidFill>
              <a:latin typeface="Calibri"/>
              <a:ea typeface="Calibri"/>
              <a:cs typeface="Calibri"/>
              <a:sym typeface="Calibri"/>
            </a:endParaRPr>
          </a:p>
        </p:txBody>
      </p:sp>
      <p:sp>
        <p:nvSpPr>
          <p:cNvPr id="246" name="Google Shape;246;p13"/>
          <p:cNvSpPr/>
          <p:nvPr/>
        </p:nvSpPr>
        <p:spPr>
          <a:xfrm>
            <a:off x="5613576" y="1591642"/>
            <a:ext cx="1506807" cy="1229717"/>
          </a:xfrm>
          <a:prstGeom prst="wedgeEllipseCallout">
            <a:avLst>
              <a:gd name="adj1" fmla="val 28194"/>
              <a:gd name="adj2" fmla="val 68533"/>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6000" b="1">
                <a:solidFill>
                  <a:schemeClr val="lt1"/>
                </a:solidFill>
                <a:latin typeface="Arial"/>
                <a:ea typeface="Arial"/>
                <a:cs typeface="Arial"/>
                <a:sym typeface="Arial"/>
              </a:rPr>
              <a:t>?</a:t>
            </a:r>
            <a:endParaRPr/>
          </a:p>
        </p:txBody>
      </p:sp>
      <p:pic>
        <p:nvPicPr>
          <p:cNvPr id="247" name="Google Shape;247;p13"/>
          <p:cNvPicPr preferRelativeResize="0"/>
          <p:nvPr/>
        </p:nvPicPr>
        <p:blipFill rotWithShape="1">
          <a:blip r:embed="rId3">
            <a:alphaModFix/>
          </a:blip>
          <a:srcRect/>
          <a:stretch/>
        </p:blipFill>
        <p:spPr>
          <a:xfrm>
            <a:off x="0" y="1159833"/>
            <a:ext cx="2322655" cy="2322655"/>
          </a:xfrm>
          <a:prstGeom prst="rect">
            <a:avLst/>
          </a:prstGeom>
          <a:noFill/>
          <a:ln>
            <a:noFill/>
          </a:ln>
        </p:spPr>
      </p:pic>
      <p:sp>
        <p:nvSpPr>
          <p:cNvPr id="248" name="Google Shape;248;p13"/>
          <p:cNvSpPr txBox="1"/>
          <p:nvPr/>
        </p:nvSpPr>
        <p:spPr>
          <a:xfrm>
            <a:off x="798920" y="3171917"/>
            <a:ext cx="4696907" cy="2354491"/>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chemeClr val="accent2"/>
              </a:buClr>
              <a:buSzPts val="2750"/>
              <a:buFont typeface="Arial"/>
              <a:buChar char="•"/>
            </a:pPr>
            <a:r>
              <a:rPr lang="en-US" sz="2200">
                <a:solidFill>
                  <a:schemeClr val="dk1"/>
                </a:solidFill>
                <a:latin typeface="Arial"/>
                <a:ea typeface="Arial"/>
                <a:cs typeface="Arial"/>
                <a:sym typeface="Arial"/>
              </a:rPr>
              <a:t>Formulez vos questions comme des invitations à parler.</a:t>
            </a:r>
            <a:endParaRPr sz="1800">
              <a:solidFill>
                <a:schemeClr val="dk1"/>
              </a:solidFill>
              <a:latin typeface="Calibri"/>
              <a:ea typeface="Calibri"/>
              <a:cs typeface="Calibri"/>
              <a:sym typeface="Calibri"/>
            </a:endParaRPr>
          </a:p>
          <a:p>
            <a:pPr marL="342900" marR="0" lvl="0" indent="-342900" algn="l" rtl="0">
              <a:lnSpc>
                <a:spcPct val="100000"/>
              </a:lnSpc>
              <a:spcBef>
                <a:spcPts val="600"/>
              </a:spcBef>
              <a:spcAft>
                <a:spcPts val="0"/>
              </a:spcAft>
              <a:buClr>
                <a:schemeClr val="accent2"/>
              </a:buClr>
              <a:buSzPts val="2750"/>
              <a:buFont typeface="Arial"/>
              <a:buChar char="•"/>
            </a:pPr>
            <a:r>
              <a:rPr lang="en-US" sz="2200">
                <a:solidFill>
                  <a:schemeClr val="dk1"/>
                </a:solidFill>
                <a:latin typeface="Arial"/>
                <a:ea typeface="Arial"/>
                <a:cs typeface="Arial"/>
                <a:sym typeface="Arial"/>
              </a:rPr>
              <a:t>Posez des questions ouvertes.</a:t>
            </a:r>
            <a:endParaRPr sz="1800">
              <a:solidFill>
                <a:schemeClr val="dk1"/>
              </a:solidFill>
              <a:latin typeface="Calibri"/>
              <a:ea typeface="Calibri"/>
              <a:cs typeface="Calibri"/>
              <a:sym typeface="Calibri"/>
            </a:endParaRPr>
          </a:p>
          <a:p>
            <a:pPr marL="342900" marR="0" lvl="0" indent="-342900" algn="l" rtl="0">
              <a:lnSpc>
                <a:spcPct val="100000"/>
              </a:lnSpc>
              <a:spcBef>
                <a:spcPts val="600"/>
              </a:spcBef>
              <a:spcAft>
                <a:spcPts val="0"/>
              </a:spcAft>
              <a:buClr>
                <a:schemeClr val="accent2"/>
              </a:buClr>
              <a:buSzPts val="2750"/>
              <a:buFont typeface="Arial"/>
              <a:buChar char="•"/>
            </a:pPr>
            <a:r>
              <a:rPr lang="en-US" sz="2200">
                <a:solidFill>
                  <a:schemeClr val="dk1"/>
                </a:solidFill>
                <a:latin typeface="Arial"/>
                <a:ea typeface="Arial"/>
                <a:cs typeface="Arial"/>
                <a:sym typeface="Arial"/>
              </a:rPr>
              <a:t>Vérifiez que vous avez bien compris.</a:t>
            </a:r>
            <a:endParaRPr sz="1800">
              <a:solidFill>
                <a:schemeClr val="dk1"/>
              </a:solidFill>
              <a:latin typeface="Calibri"/>
              <a:ea typeface="Calibri"/>
              <a:cs typeface="Calibri"/>
              <a:sym typeface="Calibri"/>
            </a:endParaRPr>
          </a:p>
          <a:p>
            <a:pPr marL="342900" marR="0" lvl="0" indent="-342900" algn="l" rtl="0">
              <a:lnSpc>
                <a:spcPct val="100000"/>
              </a:lnSpc>
              <a:spcBef>
                <a:spcPts val="600"/>
              </a:spcBef>
              <a:spcAft>
                <a:spcPts val="0"/>
              </a:spcAft>
              <a:buClr>
                <a:schemeClr val="accent2"/>
              </a:buClr>
              <a:buSzPts val="2750"/>
              <a:buFont typeface="Arial"/>
              <a:buChar char="•"/>
            </a:pPr>
            <a:r>
              <a:rPr lang="en-US" sz="2200">
                <a:solidFill>
                  <a:schemeClr val="dk1"/>
                </a:solidFill>
                <a:latin typeface="Arial"/>
                <a:ea typeface="Arial"/>
                <a:cs typeface="Arial"/>
                <a:sym typeface="Arial"/>
              </a:rPr>
              <a:t>Traduisez ses sentiments.</a:t>
            </a:r>
            <a:endParaRPr sz="1800">
              <a:solidFill>
                <a:schemeClr val="dk1"/>
              </a:solidFill>
              <a:latin typeface="Calibri"/>
              <a:ea typeface="Calibri"/>
              <a:cs typeface="Calibri"/>
              <a:sym typeface="Calibri"/>
            </a:endParaRPr>
          </a:p>
        </p:txBody>
      </p:sp>
      <p:sp>
        <p:nvSpPr>
          <p:cNvPr id="249" name="Google Shape;249;p13"/>
          <p:cNvSpPr txBox="1"/>
          <p:nvPr/>
        </p:nvSpPr>
        <p:spPr>
          <a:xfrm>
            <a:off x="6096000" y="3171917"/>
            <a:ext cx="6041409" cy="2354491"/>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chemeClr val="accent2"/>
              </a:buClr>
              <a:buSzPts val="2750"/>
              <a:buFont typeface="Arial"/>
              <a:buChar char="•"/>
            </a:pPr>
            <a:r>
              <a:rPr lang="en-US" sz="2200">
                <a:solidFill>
                  <a:schemeClr val="dk1"/>
                </a:solidFill>
                <a:latin typeface="Arial"/>
                <a:ea typeface="Arial"/>
                <a:cs typeface="Arial"/>
                <a:sym typeface="Arial"/>
              </a:rPr>
              <a:t>« De quoi voulez-vous parler en premier ? »</a:t>
            </a:r>
            <a:endParaRPr/>
          </a:p>
          <a:p>
            <a:pPr marL="342900" marR="0" lvl="0" indent="-342900" algn="l" rtl="0">
              <a:lnSpc>
                <a:spcPct val="100000"/>
              </a:lnSpc>
              <a:spcBef>
                <a:spcPts val="600"/>
              </a:spcBef>
              <a:spcAft>
                <a:spcPts val="0"/>
              </a:spcAft>
              <a:buClr>
                <a:schemeClr val="accent2"/>
              </a:buClr>
              <a:buSzPts val="2750"/>
              <a:buFont typeface="Arial"/>
              <a:buChar char="•"/>
            </a:pPr>
            <a:r>
              <a:rPr lang="en-US" sz="2200">
                <a:solidFill>
                  <a:schemeClr val="dk1"/>
                </a:solidFill>
                <a:latin typeface="Arial"/>
                <a:ea typeface="Arial"/>
                <a:cs typeface="Arial"/>
                <a:sym typeface="Arial"/>
              </a:rPr>
              <a:t>« Que voulez-vous faire maintenant ? »</a:t>
            </a:r>
            <a:endParaRPr/>
          </a:p>
          <a:p>
            <a:pPr marL="342900" marR="0" lvl="0" indent="-342900" algn="l" rtl="0">
              <a:lnSpc>
                <a:spcPct val="100000"/>
              </a:lnSpc>
              <a:spcBef>
                <a:spcPts val="600"/>
              </a:spcBef>
              <a:spcAft>
                <a:spcPts val="0"/>
              </a:spcAft>
              <a:buClr>
                <a:schemeClr val="accent2"/>
              </a:buClr>
              <a:buSzPts val="2750"/>
              <a:buFont typeface="Arial"/>
              <a:buChar char="•"/>
            </a:pPr>
            <a:r>
              <a:rPr lang="en-US" sz="2200">
                <a:solidFill>
                  <a:schemeClr val="dk1"/>
                </a:solidFill>
                <a:latin typeface="Arial"/>
                <a:ea typeface="Arial"/>
                <a:cs typeface="Arial"/>
                <a:sym typeface="Arial"/>
              </a:rPr>
              <a:t>« Vous avez dit que vous craigniez d’être enceinte, cʼest bien ça ? »</a:t>
            </a:r>
            <a:endParaRPr/>
          </a:p>
          <a:p>
            <a:pPr marL="342900" marR="0" lvl="0" indent="-342900" algn="l" rtl="0">
              <a:lnSpc>
                <a:spcPct val="100000"/>
              </a:lnSpc>
              <a:spcBef>
                <a:spcPts val="600"/>
              </a:spcBef>
              <a:spcAft>
                <a:spcPts val="0"/>
              </a:spcAft>
              <a:buClr>
                <a:schemeClr val="accent2"/>
              </a:buClr>
              <a:buSzPts val="2750"/>
              <a:buFont typeface="Arial"/>
              <a:buChar char="•"/>
            </a:pPr>
            <a:r>
              <a:rPr lang="en-US" sz="2200">
                <a:solidFill>
                  <a:schemeClr val="dk1"/>
                </a:solidFill>
                <a:latin typeface="Arial"/>
                <a:ea typeface="Arial"/>
                <a:cs typeface="Arial"/>
                <a:sym typeface="Arial"/>
              </a:rPr>
              <a:t>« Il me semble que vous avez du mal à vous détendre... »</a:t>
            </a:r>
            <a:endParaRPr/>
          </a:p>
        </p:txBody>
      </p:sp>
      <p:sp>
        <p:nvSpPr>
          <p:cNvPr id="250" name="Google Shape;250;p13"/>
          <p:cNvSpPr txBox="1"/>
          <p:nvPr/>
        </p:nvSpPr>
        <p:spPr>
          <a:xfrm>
            <a:off x="11620072" y="6349429"/>
            <a:ext cx="517337" cy="358688"/>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r" rtl="0">
              <a:lnSpc>
                <a:spcPct val="200000"/>
              </a:lnSpc>
              <a:spcBef>
                <a:spcPts val="0"/>
              </a:spcBef>
              <a:spcAft>
                <a:spcPts val="0"/>
              </a:spcAft>
              <a:buNone/>
            </a:pPr>
            <a:r>
              <a:rPr lang="en-US" sz="1000">
                <a:solidFill>
                  <a:schemeClr val="dk1"/>
                </a:solidFill>
                <a:latin typeface="Arial"/>
                <a:ea typeface="Arial"/>
                <a:cs typeface="Arial"/>
                <a:sym typeface="Arial"/>
              </a:rPr>
              <a:t>7.13</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14"/>
          <p:cNvSpPr txBox="1"/>
          <p:nvPr/>
        </p:nvSpPr>
        <p:spPr>
          <a:xfrm>
            <a:off x="0" y="0"/>
            <a:ext cx="12192000" cy="1159833"/>
          </a:xfrm>
          <a:prstGeom prst="rect">
            <a:avLst/>
          </a:prstGeom>
          <a:noFill/>
          <a:ln>
            <a:noFill/>
          </a:ln>
        </p:spPr>
        <p:txBody>
          <a:bodyPr spcFirstLastPara="1" wrap="square" lIns="121900" tIns="121900" rIns="121900" bIns="121900" anchor="ctr" anchorCtr="0">
            <a:noAutofit/>
          </a:bodyPr>
          <a:lstStyle/>
          <a:p>
            <a:pPr marL="0" marR="0" lvl="0" indent="0" algn="ctr" rtl="0">
              <a:spcBef>
                <a:spcPts val="0"/>
              </a:spcBef>
              <a:spcAft>
                <a:spcPts val="0"/>
              </a:spcAft>
              <a:buNone/>
            </a:pPr>
            <a:r>
              <a:rPr lang="en-US" sz="3400" b="1">
                <a:solidFill>
                  <a:srgbClr val="F26829"/>
                </a:solidFill>
                <a:latin typeface="Calibri"/>
                <a:ea typeface="Calibri"/>
                <a:cs typeface="Calibri"/>
                <a:sym typeface="Calibri"/>
              </a:rPr>
              <a:t>S’</a:t>
            </a:r>
            <a:r>
              <a:rPr lang="en-US" sz="3400" b="1">
                <a:solidFill>
                  <a:srgbClr val="00B0F0"/>
                </a:solidFill>
                <a:latin typeface="Calibri"/>
                <a:ea typeface="Calibri"/>
                <a:cs typeface="Calibri"/>
                <a:sym typeface="Calibri"/>
              </a:rPr>
              <a:t>I</a:t>
            </a:r>
            <a:r>
              <a:rPr lang="en-US" sz="3400" b="1">
                <a:solidFill>
                  <a:schemeClr val="accent3"/>
                </a:solidFill>
                <a:latin typeface="Calibri"/>
                <a:ea typeface="Calibri"/>
                <a:cs typeface="Calibri"/>
                <a:sym typeface="Calibri"/>
              </a:rPr>
              <a:t>nformer sur les besoins et les préoccupations (2)</a:t>
            </a:r>
            <a:endParaRPr sz="3400">
              <a:solidFill>
                <a:schemeClr val="accent3"/>
              </a:solidFill>
              <a:latin typeface="Calibri"/>
              <a:ea typeface="Calibri"/>
              <a:cs typeface="Calibri"/>
              <a:sym typeface="Calibri"/>
            </a:endParaRPr>
          </a:p>
        </p:txBody>
      </p:sp>
      <p:sp>
        <p:nvSpPr>
          <p:cNvPr id="256" name="Google Shape;256;p14"/>
          <p:cNvSpPr txBox="1"/>
          <p:nvPr/>
        </p:nvSpPr>
        <p:spPr>
          <a:xfrm>
            <a:off x="1958417" y="1663584"/>
            <a:ext cx="3113202"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B0F0"/>
              </a:buClr>
              <a:buSzPts val="2400"/>
              <a:buFont typeface="Arial"/>
              <a:buNone/>
            </a:pPr>
            <a:r>
              <a:rPr lang="en-US" sz="2400" b="1">
                <a:solidFill>
                  <a:srgbClr val="00B0F0"/>
                </a:solidFill>
                <a:latin typeface="Arial"/>
                <a:ea typeface="Arial"/>
                <a:cs typeface="Arial"/>
                <a:sym typeface="Arial"/>
              </a:rPr>
              <a:t>Principes à suivre pour s'informer</a:t>
            </a:r>
            <a:endParaRPr sz="2400" b="1">
              <a:solidFill>
                <a:schemeClr val="accent3"/>
              </a:solidFill>
              <a:latin typeface="Arial"/>
              <a:ea typeface="Arial"/>
              <a:cs typeface="Arial"/>
              <a:sym typeface="Arial"/>
            </a:endParaRPr>
          </a:p>
        </p:txBody>
      </p:sp>
      <p:sp>
        <p:nvSpPr>
          <p:cNvPr id="257" name="Google Shape;257;p14"/>
          <p:cNvSpPr txBox="1"/>
          <p:nvPr/>
        </p:nvSpPr>
        <p:spPr>
          <a:xfrm>
            <a:off x="773520" y="3044917"/>
            <a:ext cx="4696907" cy="2954655"/>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chemeClr val="accent2"/>
              </a:buClr>
              <a:buSzPts val="2750"/>
              <a:buFont typeface="Arial"/>
              <a:buChar char="•"/>
            </a:pPr>
            <a:r>
              <a:rPr lang="en-US" sz="2200">
                <a:solidFill>
                  <a:schemeClr val="dk1"/>
                </a:solidFill>
                <a:latin typeface="Arial"/>
                <a:ea typeface="Arial"/>
                <a:cs typeface="Arial"/>
                <a:sym typeface="Arial"/>
              </a:rPr>
              <a:t>Demandez des clarifications si nécessaire.</a:t>
            </a:r>
            <a:endParaRPr sz="1800">
              <a:solidFill>
                <a:schemeClr val="dk1"/>
              </a:solidFill>
              <a:latin typeface="Calibri"/>
              <a:ea typeface="Calibri"/>
              <a:cs typeface="Calibri"/>
              <a:sym typeface="Calibri"/>
            </a:endParaRPr>
          </a:p>
          <a:p>
            <a:pPr marL="342900" marR="0" lvl="0" indent="-342900" algn="l" rtl="0">
              <a:lnSpc>
                <a:spcPct val="100000"/>
              </a:lnSpc>
              <a:spcBef>
                <a:spcPts val="600"/>
              </a:spcBef>
              <a:spcAft>
                <a:spcPts val="0"/>
              </a:spcAft>
              <a:buClr>
                <a:schemeClr val="accent2"/>
              </a:buClr>
              <a:buSzPts val="2750"/>
              <a:buFont typeface="Arial"/>
              <a:buChar char="•"/>
            </a:pPr>
            <a:r>
              <a:rPr lang="en-US" sz="2200">
                <a:solidFill>
                  <a:schemeClr val="dk1"/>
                </a:solidFill>
                <a:latin typeface="Arial"/>
                <a:ea typeface="Arial"/>
                <a:cs typeface="Arial"/>
                <a:sym typeface="Arial"/>
              </a:rPr>
              <a:t>Aider les personnes survivantes à identifier et à exprimer leurs besoins et leurs préoccupations.</a:t>
            </a:r>
            <a:endParaRPr sz="1800">
              <a:solidFill>
                <a:schemeClr val="dk1"/>
              </a:solidFill>
              <a:latin typeface="Calibri"/>
              <a:ea typeface="Calibri"/>
              <a:cs typeface="Calibri"/>
              <a:sym typeface="Calibri"/>
            </a:endParaRPr>
          </a:p>
          <a:p>
            <a:pPr marL="342900" marR="0" lvl="0" indent="-342900" algn="l" rtl="0">
              <a:lnSpc>
                <a:spcPct val="100000"/>
              </a:lnSpc>
              <a:spcBef>
                <a:spcPts val="600"/>
              </a:spcBef>
              <a:spcAft>
                <a:spcPts val="0"/>
              </a:spcAft>
              <a:buClr>
                <a:schemeClr val="accent2"/>
              </a:buClr>
              <a:buSzPts val="2750"/>
              <a:buFont typeface="Arial"/>
              <a:buChar char="•"/>
            </a:pPr>
            <a:r>
              <a:rPr lang="en-US" sz="2200">
                <a:solidFill>
                  <a:schemeClr val="dk1"/>
                </a:solidFill>
                <a:latin typeface="Arial"/>
                <a:ea typeface="Arial"/>
                <a:cs typeface="Arial"/>
                <a:sym typeface="Arial"/>
              </a:rPr>
              <a:t>Menez une analyse plus approfondie des événements si nécessaire.</a:t>
            </a:r>
            <a:endParaRPr sz="1800">
              <a:solidFill>
                <a:schemeClr val="dk1"/>
              </a:solidFill>
              <a:latin typeface="Calibri"/>
              <a:ea typeface="Calibri"/>
              <a:cs typeface="Calibri"/>
              <a:sym typeface="Calibri"/>
            </a:endParaRPr>
          </a:p>
        </p:txBody>
      </p:sp>
      <p:sp>
        <p:nvSpPr>
          <p:cNvPr id="258" name="Google Shape;258;p14"/>
          <p:cNvSpPr txBox="1"/>
          <p:nvPr/>
        </p:nvSpPr>
        <p:spPr>
          <a:xfrm>
            <a:off x="6243947" y="3044917"/>
            <a:ext cx="5706754" cy="1938992"/>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chemeClr val="accent2"/>
              </a:buClr>
              <a:buSzPts val="2750"/>
              <a:buFont typeface="Arial"/>
              <a:buChar char="•"/>
            </a:pPr>
            <a:r>
              <a:rPr lang="en-US" sz="2200">
                <a:solidFill>
                  <a:schemeClr val="dk1"/>
                </a:solidFill>
                <a:latin typeface="Arial"/>
                <a:ea typeface="Arial"/>
                <a:cs typeface="Arial"/>
                <a:sym typeface="Arial"/>
              </a:rPr>
              <a:t>« Pourriez-vous clarifier cela pour moi ? »</a:t>
            </a:r>
            <a:endParaRPr sz="2200" b="0" i="0" u="none" strike="noStrike" cap="none">
              <a:solidFill>
                <a:schemeClr val="dk1"/>
              </a:solidFill>
              <a:latin typeface="Arial"/>
              <a:ea typeface="Arial"/>
              <a:cs typeface="Arial"/>
              <a:sym typeface="Arial"/>
            </a:endParaRPr>
          </a:p>
          <a:p>
            <a:pPr marL="342900" marR="0" lvl="0" indent="-342900" algn="l" rtl="0">
              <a:lnSpc>
                <a:spcPct val="100000"/>
              </a:lnSpc>
              <a:spcBef>
                <a:spcPts val="600"/>
              </a:spcBef>
              <a:spcAft>
                <a:spcPts val="0"/>
              </a:spcAft>
              <a:buClr>
                <a:schemeClr val="accent2"/>
              </a:buClr>
              <a:buSzPts val="2750"/>
              <a:buFont typeface="Arial"/>
              <a:buChar char="•"/>
            </a:pPr>
            <a:r>
              <a:rPr lang="en-US" sz="2200">
                <a:solidFill>
                  <a:schemeClr val="dk1"/>
                </a:solidFill>
                <a:latin typeface="Arial"/>
                <a:ea typeface="Arial"/>
                <a:cs typeface="Arial"/>
                <a:sym typeface="Arial"/>
              </a:rPr>
              <a:t>« Quelles sont vos plus grandes inquiétudes en ce moment ? »</a:t>
            </a:r>
            <a:endParaRPr/>
          </a:p>
          <a:p>
            <a:pPr marL="342900" marR="0" lvl="0" indent="-342900" algn="l" rtl="0">
              <a:lnSpc>
                <a:spcPct val="100000"/>
              </a:lnSpc>
              <a:spcBef>
                <a:spcPts val="600"/>
              </a:spcBef>
              <a:spcAft>
                <a:spcPts val="0"/>
              </a:spcAft>
              <a:buClr>
                <a:schemeClr val="accent2"/>
              </a:buClr>
              <a:buSzPts val="2750"/>
              <a:buFont typeface="Arial"/>
              <a:buChar char="•"/>
            </a:pPr>
            <a:r>
              <a:rPr lang="en-US" sz="2200">
                <a:solidFill>
                  <a:schemeClr val="dk1"/>
                </a:solidFill>
                <a:latin typeface="Arial"/>
                <a:ea typeface="Arial"/>
                <a:cs typeface="Arial"/>
                <a:sym typeface="Arial"/>
              </a:rPr>
              <a:t>« Pouvez-vous m’en dire plus à ce sujet ? »</a:t>
            </a:r>
            <a:endParaRPr/>
          </a:p>
        </p:txBody>
      </p:sp>
      <p:sp>
        <p:nvSpPr>
          <p:cNvPr id="259" name="Google Shape;259;p14"/>
          <p:cNvSpPr txBox="1"/>
          <p:nvPr/>
        </p:nvSpPr>
        <p:spPr>
          <a:xfrm>
            <a:off x="7246464" y="1663584"/>
            <a:ext cx="3929536"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accent2"/>
                </a:solidFill>
                <a:latin typeface="Arial"/>
                <a:ea typeface="Arial"/>
                <a:cs typeface="Arial"/>
                <a:sym typeface="Arial"/>
              </a:rPr>
              <a:t>Exemples de questions</a:t>
            </a:r>
            <a:endParaRPr sz="2400">
              <a:solidFill>
                <a:schemeClr val="accent2"/>
              </a:solidFill>
              <a:latin typeface="Calibri"/>
              <a:ea typeface="Calibri"/>
              <a:cs typeface="Calibri"/>
              <a:sym typeface="Calibri"/>
            </a:endParaRPr>
          </a:p>
        </p:txBody>
      </p:sp>
      <p:sp>
        <p:nvSpPr>
          <p:cNvPr id="260" name="Google Shape;260;p14"/>
          <p:cNvSpPr/>
          <p:nvPr/>
        </p:nvSpPr>
        <p:spPr>
          <a:xfrm>
            <a:off x="5613576" y="1591642"/>
            <a:ext cx="1506807" cy="1229717"/>
          </a:xfrm>
          <a:prstGeom prst="wedgeEllipseCallout">
            <a:avLst>
              <a:gd name="adj1" fmla="val 28194"/>
              <a:gd name="adj2" fmla="val 68533"/>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6000" b="1">
                <a:solidFill>
                  <a:schemeClr val="lt1"/>
                </a:solidFill>
                <a:latin typeface="Arial"/>
                <a:ea typeface="Arial"/>
                <a:cs typeface="Arial"/>
                <a:sym typeface="Arial"/>
              </a:rPr>
              <a:t>?</a:t>
            </a:r>
            <a:endParaRPr/>
          </a:p>
        </p:txBody>
      </p:sp>
      <p:pic>
        <p:nvPicPr>
          <p:cNvPr id="261" name="Google Shape;261;p14"/>
          <p:cNvPicPr preferRelativeResize="0"/>
          <p:nvPr/>
        </p:nvPicPr>
        <p:blipFill rotWithShape="1">
          <a:blip r:embed="rId3">
            <a:alphaModFix/>
          </a:blip>
          <a:srcRect/>
          <a:stretch/>
        </p:blipFill>
        <p:spPr>
          <a:xfrm>
            <a:off x="0" y="1159833"/>
            <a:ext cx="2322655" cy="2322655"/>
          </a:xfrm>
          <a:prstGeom prst="rect">
            <a:avLst/>
          </a:prstGeom>
          <a:noFill/>
          <a:ln>
            <a:noFill/>
          </a:ln>
        </p:spPr>
      </p:pic>
      <p:sp>
        <p:nvSpPr>
          <p:cNvPr id="262" name="Google Shape;262;p14"/>
          <p:cNvSpPr txBox="1"/>
          <p:nvPr/>
        </p:nvSpPr>
        <p:spPr>
          <a:xfrm>
            <a:off x="11620072" y="6349429"/>
            <a:ext cx="517337" cy="358688"/>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r" rtl="0">
              <a:lnSpc>
                <a:spcPct val="200000"/>
              </a:lnSpc>
              <a:spcBef>
                <a:spcPts val="0"/>
              </a:spcBef>
              <a:spcAft>
                <a:spcPts val="0"/>
              </a:spcAft>
              <a:buNone/>
            </a:pPr>
            <a:r>
              <a:rPr lang="en-US" sz="1000">
                <a:solidFill>
                  <a:schemeClr val="dk1"/>
                </a:solidFill>
                <a:latin typeface="Arial"/>
                <a:ea typeface="Arial"/>
                <a:cs typeface="Arial"/>
                <a:sym typeface="Arial"/>
              </a:rPr>
              <a:t>7.14</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15"/>
          <p:cNvSpPr txBox="1"/>
          <p:nvPr/>
        </p:nvSpPr>
        <p:spPr>
          <a:xfrm>
            <a:off x="0" y="12921"/>
            <a:ext cx="12191999" cy="1117600"/>
          </a:xfrm>
          <a:prstGeom prst="rect">
            <a:avLst/>
          </a:prstGeom>
          <a:noFill/>
          <a:ln>
            <a:noFill/>
          </a:ln>
        </p:spPr>
        <p:txBody>
          <a:bodyPr spcFirstLastPara="1" wrap="square" lIns="121900" tIns="121900" rIns="121900" bIns="121900" anchor="ctr" anchorCtr="0">
            <a:noAutofit/>
          </a:bodyPr>
          <a:lstStyle/>
          <a:p>
            <a:pPr marL="0" marR="0" lvl="0" indent="0" algn="ctr" rtl="0">
              <a:spcBef>
                <a:spcPts val="0"/>
              </a:spcBef>
              <a:spcAft>
                <a:spcPts val="0"/>
              </a:spcAft>
              <a:buNone/>
            </a:pPr>
            <a:r>
              <a:rPr lang="en-US" sz="3400" b="1">
                <a:solidFill>
                  <a:srgbClr val="00B0F0"/>
                </a:solidFill>
                <a:latin typeface="Calibri"/>
                <a:ea typeface="Calibri"/>
                <a:cs typeface="Calibri"/>
                <a:sym typeface="Calibri"/>
              </a:rPr>
              <a:t>V</a:t>
            </a:r>
            <a:r>
              <a:rPr lang="en-US" sz="3400" b="1">
                <a:solidFill>
                  <a:schemeClr val="accent3"/>
                </a:solidFill>
                <a:latin typeface="Calibri"/>
                <a:ea typeface="Calibri"/>
                <a:cs typeface="Calibri"/>
                <a:sym typeface="Calibri"/>
              </a:rPr>
              <a:t>alider</a:t>
            </a:r>
            <a:endParaRPr sz="3400">
              <a:solidFill>
                <a:schemeClr val="accent3"/>
              </a:solidFill>
              <a:latin typeface="Calibri"/>
              <a:ea typeface="Calibri"/>
              <a:cs typeface="Calibri"/>
              <a:sym typeface="Calibri"/>
            </a:endParaRPr>
          </a:p>
        </p:txBody>
      </p:sp>
      <p:sp>
        <p:nvSpPr>
          <p:cNvPr id="268" name="Google Shape;268;p15"/>
          <p:cNvSpPr txBox="1"/>
          <p:nvPr/>
        </p:nvSpPr>
        <p:spPr>
          <a:xfrm>
            <a:off x="787561" y="1397620"/>
            <a:ext cx="10992091" cy="4013545"/>
          </a:xfrm>
          <a:prstGeom prst="rect">
            <a:avLst/>
          </a:prstGeom>
          <a:noFill/>
          <a:ln>
            <a:noFill/>
          </a:ln>
        </p:spPr>
        <p:txBody>
          <a:bodyPr spcFirstLastPara="1" wrap="square" lIns="121900" tIns="60925" rIns="121900" bIns="60925" anchor="t" anchorCtr="0">
            <a:spAutoFit/>
          </a:bodyPr>
          <a:lstStyle/>
          <a:p>
            <a:pPr marL="0" marR="0" lvl="0" indent="0" algn="l" rtl="0">
              <a:lnSpc>
                <a:spcPct val="108000"/>
              </a:lnSpc>
              <a:spcBef>
                <a:spcPts val="0"/>
              </a:spcBef>
              <a:spcAft>
                <a:spcPts val="0"/>
              </a:spcAft>
              <a:buNone/>
            </a:pPr>
            <a:r>
              <a:rPr lang="en-US" sz="2400" b="1">
                <a:solidFill>
                  <a:schemeClr val="accent2"/>
                </a:solidFill>
                <a:latin typeface="Arial"/>
                <a:ea typeface="Arial"/>
                <a:cs typeface="Arial"/>
                <a:sym typeface="Arial"/>
              </a:rPr>
              <a:t>Voici quelques phrases clés :</a:t>
            </a:r>
            <a:endParaRPr sz="2400" b="1">
              <a:solidFill>
                <a:schemeClr val="accent2"/>
              </a:solidFill>
              <a:latin typeface="Arial"/>
              <a:ea typeface="Arial"/>
              <a:cs typeface="Arial"/>
              <a:sym typeface="Arial"/>
            </a:endParaRPr>
          </a:p>
          <a:p>
            <a:pPr marL="2285989" marR="970256" lvl="4" indent="-457188" algn="l" rtl="0">
              <a:lnSpc>
                <a:spcPct val="108000"/>
              </a:lnSpc>
              <a:spcBef>
                <a:spcPts val="2600"/>
              </a:spcBef>
              <a:spcAft>
                <a:spcPts val="0"/>
              </a:spcAft>
              <a:buClr>
                <a:schemeClr val="accent2"/>
              </a:buClr>
              <a:buSzPts val="2125"/>
              <a:buFont typeface="Arial"/>
              <a:buChar char="•"/>
            </a:pPr>
            <a:r>
              <a:rPr lang="en-US" sz="1700" b="0" i="0" u="none" strike="noStrike" cap="none">
                <a:solidFill>
                  <a:srgbClr val="000000"/>
                </a:solidFill>
                <a:latin typeface="Arial"/>
                <a:ea typeface="Arial"/>
                <a:cs typeface="Arial"/>
                <a:sym typeface="Arial"/>
              </a:rPr>
              <a:t>« Ce n’est pas de votre faute. »</a:t>
            </a:r>
            <a:endParaRPr sz="1700" b="0" i="0" u="none" strike="noStrike" cap="none">
              <a:solidFill>
                <a:schemeClr val="dk1"/>
              </a:solidFill>
              <a:latin typeface="Arial"/>
              <a:ea typeface="Arial"/>
              <a:cs typeface="Arial"/>
              <a:sym typeface="Arial"/>
            </a:endParaRPr>
          </a:p>
          <a:p>
            <a:pPr marL="2285989" marR="970256" lvl="4" indent="-457188" algn="l" rtl="0">
              <a:lnSpc>
                <a:spcPct val="108000"/>
              </a:lnSpc>
              <a:spcBef>
                <a:spcPts val="800"/>
              </a:spcBef>
              <a:spcAft>
                <a:spcPts val="0"/>
              </a:spcAft>
              <a:buClr>
                <a:schemeClr val="accent2"/>
              </a:buClr>
              <a:buSzPts val="2125"/>
              <a:buFont typeface="Arial"/>
              <a:buChar char="•"/>
            </a:pPr>
            <a:r>
              <a:rPr lang="en-US" sz="1700" b="0" i="0" u="none" strike="noStrike" cap="none">
                <a:solidFill>
                  <a:srgbClr val="000000"/>
                </a:solidFill>
                <a:latin typeface="Arial"/>
                <a:ea typeface="Arial"/>
                <a:cs typeface="Arial"/>
                <a:sym typeface="Arial"/>
              </a:rPr>
              <a:t>« Vous pouvez en parler. » </a:t>
            </a:r>
            <a:endParaRPr sz="1700" b="0" i="0" u="none" strike="noStrike" cap="none">
              <a:solidFill>
                <a:schemeClr val="dk1"/>
              </a:solidFill>
              <a:latin typeface="Arial"/>
              <a:ea typeface="Arial"/>
              <a:cs typeface="Arial"/>
              <a:sym typeface="Arial"/>
            </a:endParaRPr>
          </a:p>
          <a:p>
            <a:pPr marL="2285989" marR="970256" lvl="4" indent="-457188" algn="l" rtl="0">
              <a:lnSpc>
                <a:spcPct val="108000"/>
              </a:lnSpc>
              <a:spcBef>
                <a:spcPts val="800"/>
              </a:spcBef>
              <a:spcAft>
                <a:spcPts val="0"/>
              </a:spcAft>
              <a:buClr>
                <a:schemeClr val="accent2"/>
              </a:buClr>
              <a:buSzPts val="2125"/>
              <a:buFont typeface="Arial"/>
              <a:buChar char="•"/>
            </a:pPr>
            <a:r>
              <a:rPr lang="en-US" sz="1700" b="0" i="0" u="none" strike="noStrike" cap="none">
                <a:solidFill>
                  <a:srgbClr val="000000"/>
                </a:solidFill>
                <a:latin typeface="Arial"/>
                <a:ea typeface="Arial"/>
                <a:cs typeface="Arial"/>
                <a:sym typeface="Arial"/>
              </a:rPr>
              <a:t>« Personne ne mérite d’être frappé par son partenaire. » </a:t>
            </a:r>
            <a:endParaRPr sz="1700" b="0" i="0" u="none" strike="noStrike" cap="none">
              <a:solidFill>
                <a:schemeClr val="dk1"/>
              </a:solidFill>
              <a:latin typeface="Arial"/>
              <a:ea typeface="Arial"/>
              <a:cs typeface="Arial"/>
              <a:sym typeface="Arial"/>
            </a:endParaRPr>
          </a:p>
          <a:p>
            <a:pPr marL="2285989" marR="970256" lvl="4" indent="-457188" algn="l" rtl="0">
              <a:lnSpc>
                <a:spcPct val="108000"/>
              </a:lnSpc>
              <a:spcBef>
                <a:spcPts val="800"/>
              </a:spcBef>
              <a:spcAft>
                <a:spcPts val="0"/>
              </a:spcAft>
              <a:buClr>
                <a:schemeClr val="accent2"/>
              </a:buClr>
              <a:buSzPts val="2125"/>
              <a:buFont typeface="Arial"/>
              <a:buChar char="•"/>
            </a:pPr>
            <a:r>
              <a:rPr lang="en-US" sz="1700" b="0" i="0" u="none" strike="noStrike" cap="none">
                <a:solidFill>
                  <a:srgbClr val="000000"/>
                </a:solidFill>
                <a:latin typeface="Arial"/>
                <a:ea typeface="Arial"/>
                <a:cs typeface="Arial"/>
                <a:sym typeface="Arial"/>
              </a:rPr>
              <a:t>« Vous avez de la valeur. Votre vie et votre santé sont importantes. »  </a:t>
            </a:r>
            <a:endParaRPr sz="1700" b="0" i="0" u="none" strike="noStrike" cap="none">
              <a:solidFill>
                <a:schemeClr val="dk1"/>
              </a:solidFill>
              <a:latin typeface="Arial"/>
              <a:ea typeface="Arial"/>
              <a:cs typeface="Arial"/>
              <a:sym typeface="Arial"/>
            </a:endParaRPr>
          </a:p>
          <a:p>
            <a:pPr marL="2285989" marR="970256" lvl="4" indent="-457188" algn="l" rtl="0">
              <a:lnSpc>
                <a:spcPct val="108000"/>
              </a:lnSpc>
              <a:spcBef>
                <a:spcPts val="800"/>
              </a:spcBef>
              <a:spcAft>
                <a:spcPts val="0"/>
              </a:spcAft>
              <a:buClr>
                <a:schemeClr val="accent2"/>
              </a:buClr>
              <a:buSzPts val="2125"/>
              <a:buFont typeface="Arial"/>
              <a:buChar char="•"/>
            </a:pPr>
            <a:r>
              <a:rPr lang="en-US" sz="1700" b="0" i="0" u="none" strike="noStrike" cap="none">
                <a:solidFill>
                  <a:srgbClr val="000000"/>
                </a:solidFill>
                <a:latin typeface="Arial"/>
                <a:ea typeface="Arial"/>
                <a:cs typeface="Arial"/>
                <a:sym typeface="Arial"/>
              </a:rPr>
              <a:t>« Vous n’êtes pas seul. Malheureusement, beaucoup dʼautres personnes ont vécu cela. » </a:t>
            </a:r>
            <a:endParaRPr sz="1700" b="0" i="0" u="none" strike="noStrike" cap="none">
              <a:solidFill>
                <a:schemeClr val="dk1"/>
              </a:solidFill>
              <a:latin typeface="Arial"/>
              <a:ea typeface="Arial"/>
              <a:cs typeface="Arial"/>
              <a:sym typeface="Arial"/>
            </a:endParaRPr>
          </a:p>
          <a:p>
            <a:pPr marL="2285989" marR="970256" lvl="4" indent="-457188" algn="l" rtl="0">
              <a:lnSpc>
                <a:spcPct val="108000"/>
              </a:lnSpc>
              <a:spcBef>
                <a:spcPts val="800"/>
              </a:spcBef>
              <a:spcAft>
                <a:spcPts val="0"/>
              </a:spcAft>
              <a:buClr>
                <a:schemeClr val="accent2"/>
              </a:buClr>
              <a:buSzPts val="2125"/>
              <a:buFont typeface="Arial"/>
              <a:buChar char="•"/>
            </a:pPr>
            <a:r>
              <a:rPr lang="en-US" sz="1700" b="0" i="0" u="none" strike="noStrike" cap="none">
                <a:solidFill>
                  <a:srgbClr val="000000"/>
                </a:solidFill>
                <a:latin typeface="Arial"/>
                <a:ea typeface="Arial"/>
                <a:cs typeface="Arial"/>
                <a:sym typeface="Arial"/>
              </a:rPr>
              <a:t>« Vos sentiments et votre manière de gérer la situation évolueront au fil du temps. Il est tout à fait normal d’éprouver des difficultés en ce moment. »</a:t>
            </a:r>
            <a:endParaRPr sz="1700" b="0" i="0" u="none" strike="noStrike" cap="none">
              <a:solidFill>
                <a:schemeClr val="dk1"/>
              </a:solidFill>
              <a:latin typeface="Arial"/>
              <a:ea typeface="Arial"/>
              <a:cs typeface="Arial"/>
              <a:sym typeface="Arial"/>
            </a:endParaRPr>
          </a:p>
          <a:p>
            <a:pPr marL="2285989" marR="970256" lvl="4" indent="-457188" algn="l" rtl="0">
              <a:lnSpc>
                <a:spcPct val="108000"/>
              </a:lnSpc>
              <a:spcBef>
                <a:spcPts val="800"/>
              </a:spcBef>
              <a:spcAft>
                <a:spcPts val="0"/>
              </a:spcAft>
              <a:buClr>
                <a:schemeClr val="accent2"/>
              </a:buClr>
              <a:buSzPts val="2125"/>
              <a:buFont typeface="Arial"/>
              <a:buChar char="•"/>
            </a:pPr>
            <a:r>
              <a:rPr lang="en-US" sz="1700" b="0" i="0" u="none" strike="noStrike" cap="none">
                <a:solidFill>
                  <a:srgbClr val="000000"/>
                </a:solidFill>
                <a:latin typeface="Arial"/>
                <a:ea typeface="Arial"/>
                <a:cs typeface="Arial"/>
                <a:sym typeface="Arial"/>
              </a:rPr>
              <a:t>« Vous pouvez obtenir de l’aide » (Ne le dites que si c’est vrai.)</a:t>
            </a:r>
            <a:endParaRPr sz="1700" b="0" i="0" u="none" strike="noStrike" cap="none">
              <a:solidFill>
                <a:srgbClr val="000000"/>
              </a:solidFill>
              <a:latin typeface="Arial"/>
              <a:ea typeface="Arial"/>
              <a:cs typeface="Arial"/>
              <a:sym typeface="Arial"/>
            </a:endParaRPr>
          </a:p>
        </p:txBody>
      </p:sp>
      <p:sp>
        <p:nvSpPr>
          <p:cNvPr id="269" name="Google Shape;269;p15"/>
          <p:cNvSpPr/>
          <p:nvPr/>
        </p:nvSpPr>
        <p:spPr>
          <a:xfrm flipH="1">
            <a:off x="533428" y="2463301"/>
            <a:ext cx="1842126" cy="1477103"/>
          </a:xfrm>
          <a:prstGeom prst="wedgeEllipseCallout">
            <a:avLst>
              <a:gd name="adj1" fmla="val -4964"/>
              <a:gd name="adj2" fmla="val 70833"/>
            </a:avLst>
          </a:prstGeom>
          <a:noFill/>
          <a:ln w="254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a:solidFill>
                  <a:schemeClr val="accent2"/>
                </a:solidFill>
                <a:latin typeface="Calibri"/>
                <a:ea typeface="Calibri"/>
                <a:cs typeface="Calibri"/>
                <a:sym typeface="Calibri"/>
              </a:rPr>
              <a:t>« …… »</a:t>
            </a:r>
            <a:endParaRPr/>
          </a:p>
        </p:txBody>
      </p:sp>
      <p:sp>
        <p:nvSpPr>
          <p:cNvPr id="270" name="Google Shape;270;p15"/>
          <p:cNvSpPr/>
          <p:nvPr/>
        </p:nvSpPr>
        <p:spPr>
          <a:xfrm>
            <a:off x="7281280" y="1667216"/>
            <a:ext cx="4224759" cy="1016466"/>
          </a:xfrm>
          <a:prstGeom prst="rect">
            <a:avLst/>
          </a:prstGeom>
          <a:solidFill>
            <a:schemeClr val="accent1"/>
          </a:solidFill>
          <a:ln>
            <a:noFill/>
          </a:ln>
        </p:spPr>
        <p:txBody>
          <a:bodyPr spcFirstLastPara="1" wrap="square" lIns="91425" tIns="45700" rIns="91425" bIns="45700" anchor="ctr" anchorCtr="0">
            <a:noAutofit/>
          </a:bodyPr>
          <a:lstStyle/>
          <a:p>
            <a:pPr marL="914400" marR="0" lvl="2" indent="0" algn="l" rtl="0">
              <a:spcBef>
                <a:spcPts val="0"/>
              </a:spcBef>
              <a:spcAft>
                <a:spcPts val="0"/>
              </a:spcAft>
              <a:buNone/>
            </a:pPr>
            <a:r>
              <a:rPr lang="en-US" sz="1800" b="1" i="0" u="none" strike="noStrike" cap="none">
                <a:solidFill>
                  <a:schemeClr val="lt1"/>
                </a:solidFill>
                <a:latin typeface="Arial"/>
                <a:ea typeface="Arial"/>
                <a:cs typeface="Arial"/>
                <a:sym typeface="Arial"/>
              </a:rPr>
              <a:t>Vous êtes peut-être la première ou la seule personne à lui parler ainsi !</a:t>
            </a:r>
            <a:endParaRPr sz="1800" b="0" i="0" u="none" strike="noStrike" cap="none">
              <a:solidFill>
                <a:schemeClr val="lt1"/>
              </a:solidFill>
              <a:latin typeface="Arial"/>
              <a:ea typeface="Arial"/>
              <a:cs typeface="Arial"/>
              <a:sym typeface="Arial"/>
            </a:endParaRPr>
          </a:p>
        </p:txBody>
      </p:sp>
      <p:sp>
        <p:nvSpPr>
          <p:cNvPr id="271" name="Google Shape;271;p15"/>
          <p:cNvSpPr/>
          <p:nvPr/>
        </p:nvSpPr>
        <p:spPr>
          <a:xfrm>
            <a:off x="7281280" y="1925077"/>
            <a:ext cx="664400" cy="500743"/>
          </a:xfrm>
          <a:prstGeom prst="rightArrow">
            <a:avLst>
              <a:gd name="adj1" fmla="val 50000"/>
              <a:gd name="adj2" fmla="val 50000"/>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2" name="Google Shape;272;p15"/>
          <p:cNvSpPr txBox="1"/>
          <p:nvPr/>
        </p:nvSpPr>
        <p:spPr>
          <a:xfrm>
            <a:off x="11620072" y="6349429"/>
            <a:ext cx="517337" cy="358688"/>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r" rtl="0">
              <a:lnSpc>
                <a:spcPct val="200000"/>
              </a:lnSpc>
              <a:spcBef>
                <a:spcPts val="0"/>
              </a:spcBef>
              <a:spcAft>
                <a:spcPts val="0"/>
              </a:spcAft>
              <a:buNone/>
            </a:pPr>
            <a:r>
              <a:rPr lang="en-US" sz="1000">
                <a:solidFill>
                  <a:schemeClr val="dk1"/>
                </a:solidFill>
                <a:latin typeface="Arial"/>
                <a:ea typeface="Arial"/>
                <a:cs typeface="Arial"/>
                <a:sym typeface="Arial"/>
              </a:rPr>
              <a:t>7.15</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16"/>
          <p:cNvSpPr txBox="1"/>
          <p:nvPr/>
        </p:nvSpPr>
        <p:spPr>
          <a:xfrm>
            <a:off x="2627453" y="2292676"/>
            <a:ext cx="8891448" cy="2788609"/>
          </a:xfrm>
          <a:prstGeom prst="rect">
            <a:avLst/>
          </a:prstGeom>
          <a:noFill/>
          <a:ln>
            <a:noFill/>
          </a:ln>
        </p:spPr>
        <p:txBody>
          <a:bodyPr spcFirstLastPara="1" wrap="square" lIns="121900" tIns="60925" rIns="121900" bIns="60925" anchor="t" anchorCtr="0">
            <a:spAutoFit/>
          </a:bodyPr>
          <a:lstStyle/>
          <a:p>
            <a:pPr marL="342900" marR="127842" lvl="0" indent="-342900" algn="l" rtl="0">
              <a:lnSpc>
                <a:spcPct val="108000"/>
              </a:lnSpc>
              <a:spcBef>
                <a:spcPts val="1600"/>
              </a:spcBef>
              <a:spcAft>
                <a:spcPts val="0"/>
              </a:spcAft>
              <a:buClr>
                <a:schemeClr val="accent2"/>
              </a:buClr>
              <a:buSzPts val="3000"/>
              <a:buFont typeface="Arial"/>
              <a:buChar char="•"/>
            </a:pPr>
            <a:r>
              <a:rPr lang="en-US" sz="2400">
                <a:solidFill>
                  <a:srgbClr val="000000"/>
                </a:solidFill>
                <a:latin typeface="Arial"/>
                <a:ea typeface="Arial"/>
                <a:cs typeface="Arial"/>
                <a:sym typeface="Arial"/>
              </a:rPr>
              <a:t>Observez le médecin appliquer les techniques des trois premières étapes : </a:t>
            </a:r>
            <a:r>
              <a:rPr lang="en-US" sz="2400" b="1">
                <a:solidFill>
                  <a:schemeClr val="accent2"/>
                </a:solidFill>
                <a:latin typeface="Arial"/>
                <a:ea typeface="Arial"/>
                <a:cs typeface="Arial"/>
                <a:sym typeface="Arial"/>
              </a:rPr>
              <a:t>V - I – V</a:t>
            </a:r>
            <a:r>
              <a:rPr lang="en-US" sz="2400" b="1">
                <a:solidFill>
                  <a:schemeClr val="dk1"/>
                </a:solidFill>
                <a:latin typeface="Arial"/>
                <a:ea typeface="Arial"/>
                <a:cs typeface="Arial"/>
                <a:sym typeface="Arial"/>
              </a:rPr>
              <a:t>.</a:t>
            </a:r>
            <a:endParaRPr sz="2400" b="1">
              <a:solidFill>
                <a:schemeClr val="dk1"/>
              </a:solidFill>
              <a:latin typeface="Arial"/>
              <a:ea typeface="Arial"/>
              <a:cs typeface="Arial"/>
              <a:sym typeface="Arial"/>
            </a:endParaRPr>
          </a:p>
          <a:p>
            <a:pPr marL="342900" marR="127842" lvl="0" indent="-342900" algn="l" rtl="0">
              <a:lnSpc>
                <a:spcPct val="108000"/>
              </a:lnSpc>
              <a:spcBef>
                <a:spcPts val="1600"/>
              </a:spcBef>
              <a:spcAft>
                <a:spcPts val="0"/>
              </a:spcAft>
              <a:buClr>
                <a:schemeClr val="accent2"/>
              </a:buClr>
              <a:buSzPts val="3000"/>
              <a:buFont typeface="Arial"/>
              <a:buChar char="•"/>
            </a:pPr>
            <a:r>
              <a:rPr lang="en-US" sz="2400">
                <a:solidFill>
                  <a:srgbClr val="000000"/>
                </a:solidFill>
                <a:latin typeface="Arial"/>
                <a:ea typeface="Arial"/>
                <a:cs typeface="Arial"/>
                <a:sym typeface="Arial"/>
              </a:rPr>
              <a:t>Réfléchissez à la manière dont vous pourriez fournir ces soins avec vos propres mots et votre propre style.</a:t>
            </a:r>
            <a:endParaRPr sz="2400">
              <a:solidFill>
                <a:schemeClr val="dk1"/>
              </a:solidFill>
              <a:latin typeface="Arial"/>
              <a:ea typeface="Arial"/>
              <a:cs typeface="Arial"/>
              <a:sym typeface="Arial"/>
            </a:endParaRPr>
          </a:p>
          <a:p>
            <a:pPr marL="342900" marR="127842" lvl="0" indent="-342900" algn="l" rtl="0">
              <a:lnSpc>
                <a:spcPct val="108000"/>
              </a:lnSpc>
              <a:spcBef>
                <a:spcPts val="1600"/>
              </a:spcBef>
              <a:spcAft>
                <a:spcPts val="0"/>
              </a:spcAft>
              <a:buClr>
                <a:schemeClr val="accent2"/>
              </a:buClr>
              <a:buSzPts val="3000"/>
              <a:buFont typeface="Arial"/>
              <a:buChar char="•"/>
            </a:pPr>
            <a:r>
              <a:rPr lang="en-US" sz="2400">
                <a:solidFill>
                  <a:srgbClr val="000000"/>
                </a:solidFill>
                <a:latin typeface="Arial"/>
                <a:ea typeface="Arial"/>
                <a:cs typeface="Arial"/>
                <a:sym typeface="Arial"/>
              </a:rPr>
              <a:t>Faites attention aux techniques d’écoute active.</a:t>
            </a:r>
            <a:endParaRPr sz="2400">
              <a:solidFill>
                <a:schemeClr val="dk1"/>
              </a:solidFill>
              <a:latin typeface="Arial"/>
              <a:ea typeface="Arial"/>
              <a:cs typeface="Arial"/>
              <a:sym typeface="Arial"/>
            </a:endParaRPr>
          </a:p>
        </p:txBody>
      </p:sp>
      <p:sp>
        <p:nvSpPr>
          <p:cNvPr id="278" name="Google Shape;278;p16"/>
          <p:cNvSpPr txBox="1">
            <a:spLocks noGrp="1"/>
          </p:cNvSpPr>
          <p:nvPr>
            <p:ph type="title"/>
          </p:nvPr>
        </p:nvSpPr>
        <p:spPr>
          <a:xfrm>
            <a:off x="415600" y="1292989"/>
            <a:ext cx="11360800" cy="7200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400"/>
              <a:buNone/>
            </a:pPr>
            <a:r>
              <a:rPr lang="en-US" b="1"/>
              <a:t>Vidéo « Prise en charge de la </a:t>
            </a:r>
            <a:r>
              <a:rPr lang="en-US"/>
              <a:t>violence </a:t>
            </a:r>
            <a:br>
              <a:rPr lang="en-US"/>
            </a:br>
            <a:r>
              <a:rPr lang="en-US" b="1"/>
              <a:t>exercée par un partenaire intime - </a:t>
            </a:r>
            <a:r>
              <a:rPr lang="en-US" b="1">
                <a:solidFill>
                  <a:schemeClr val="accent2"/>
                </a:solidFill>
              </a:rPr>
              <a:t>VIV</a:t>
            </a:r>
            <a:r>
              <a:rPr lang="en-US" b="1"/>
              <a:t> »</a:t>
            </a:r>
            <a:endParaRPr>
              <a:latin typeface="Calibri"/>
              <a:ea typeface="Calibri"/>
              <a:cs typeface="Calibri"/>
              <a:sym typeface="Calibri"/>
            </a:endParaRPr>
          </a:p>
        </p:txBody>
      </p:sp>
      <p:sp>
        <p:nvSpPr>
          <p:cNvPr id="279" name="Google Shape;279;p16"/>
          <p:cNvSpPr txBox="1">
            <a:spLocks noGrp="1"/>
          </p:cNvSpPr>
          <p:nvPr>
            <p:ph type="body" idx="1"/>
          </p:nvPr>
        </p:nvSpPr>
        <p:spPr>
          <a:xfrm>
            <a:off x="415600" y="498500"/>
            <a:ext cx="11360800" cy="720000"/>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Clr>
                <a:schemeClr val="lt1"/>
              </a:buClr>
              <a:buSzPts val="3400"/>
              <a:buNone/>
            </a:pPr>
            <a:r>
              <a:rPr lang="en-US"/>
              <a:t>Exercice 7.1</a:t>
            </a:r>
            <a:endParaRPr/>
          </a:p>
        </p:txBody>
      </p:sp>
      <p:grpSp>
        <p:nvGrpSpPr>
          <p:cNvPr id="280" name="Google Shape;280;p16"/>
          <p:cNvGrpSpPr/>
          <p:nvPr/>
        </p:nvGrpSpPr>
        <p:grpSpPr>
          <a:xfrm>
            <a:off x="1036882" y="2940940"/>
            <a:ext cx="1299943" cy="1299943"/>
            <a:chOff x="4706670" y="3561888"/>
            <a:chExt cx="1475315" cy="1475315"/>
          </a:xfrm>
        </p:grpSpPr>
        <p:sp>
          <p:nvSpPr>
            <p:cNvPr id="281" name="Google Shape;281;p16"/>
            <p:cNvSpPr/>
            <p:nvPr/>
          </p:nvSpPr>
          <p:spPr>
            <a:xfrm>
              <a:off x="4706670" y="3561888"/>
              <a:ext cx="1475315" cy="1475315"/>
            </a:xfrm>
            <a:prstGeom prst="ellipse">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282" name="Google Shape;282;p16"/>
            <p:cNvGrpSpPr/>
            <p:nvPr/>
          </p:nvGrpSpPr>
          <p:grpSpPr>
            <a:xfrm>
              <a:off x="4924538" y="3846334"/>
              <a:ext cx="1039577" cy="806498"/>
              <a:chOff x="511556" y="2988297"/>
              <a:chExt cx="1138555" cy="883285"/>
            </a:xfrm>
          </p:grpSpPr>
          <p:sp>
            <p:nvSpPr>
              <p:cNvPr id="283" name="Google Shape;283;p16"/>
              <p:cNvSpPr/>
              <p:nvPr/>
            </p:nvSpPr>
            <p:spPr>
              <a:xfrm>
                <a:off x="668034" y="3173383"/>
                <a:ext cx="170697" cy="17085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Arial"/>
                  <a:ea typeface="Arial"/>
                  <a:cs typeface="Arial"/>
                  <a:sym typeface="Arial"/>
                </a:endParaRPr>
              </a:p>
            </p:txBody>
          </p:sp>
          <p:sp>
            <p:nvSpPr>
              <p:cNvPr id="284" name="Google Shape;284;p16"/>
              <p:cNvSpPr/>
              <p:nvPr/>
            </p:nvSpPr>
            <p:spPr>
              <a:xfrm>
                <a:off x="1066327" y="3116432"/>
                <a:ext cx="170697" cy="17085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Arial"/>
                  <a:ea typeface="Arial"/>
                  <a:cs typeface="Arial"/>
                  <a:sym typeface="Arial"/>
                </a:endParaRPr>
              </a:p>
            </p:txBody>
          </p:sp>
          <p:sp>
            <p:nvSpPr>
              <p:cNvPr id="285" name="Google Shape;285;p16"/>
              <p:cNvSpPr/>
              <p:nvPr/>
            </p:nvSpPr>
            <p:spPr>
              <a:xfrm>
                <a:off x="511556" y="2988297"/>
                <a:ext cx="1138555" cy="883285"/>
              </a:xfrm>
              <a:custGeom>
                <a:avLst/>
                <a:gdLst/>
                <a:ahLst/>
                <a:cxnLst/>
                <a:rect l="l" t="t" r="r" b="b"/>
                <a:pathLst>
                  <a:path w="1138555" h="883285" extrusionOk="0">
                    <a:moveTo>
                      <a:pt x="853490" y="213563"/>
                    </a:moveTo>
                    <a:lnTo>
                      <a:pt x="847864" y="164528"/>
                    </a:lnTo>
                    <a:lnTo>
                      <a:pt x="831837" y="119545"/>
                    </a:lnTo>
                    <a:lnTo>
                      <a:pt x="810183" y="85432"/>
                    </a:lnTo>
                    <a:lnTo>
                      <a:pt x="806678" y="79895"/>
                    </a:lnTo>
                    <a:lnTo>
                      <a:pt x="773658" y="46850"/>
                    </a:lnTo>
                    <a:lnTo>
                      <a:pt x="768134" y="43345"/>
                    </a:lnTo>
                    <a:lnTo>
                      <a:pt x="768134" y="213563"/>
                    </a:lnTo>
                    <a:lnTo>
                      <a:pt x="758139" y="263626"/>
                    </a:lnTo>
                    <a:lnTo>
                      <a:pt x="730796" y="304330"/>
                    </a:lnTo>
                    <a:lnTo>
                      <a:pt x="711238" y="317500"/>
                    </a:lnTo>
                    <a:lnTo>
                      <a:pt x="711238" y="768832"/>
                    </a:lnTo>
                    <a:lnTo>
                      <a:pt x="708990" y="779894"/>
                    </a:lnTo>
                    <a:lnTo>
                      <a:pt x="702881" y="788949"/>
                    </a:lnTo>
                    <a:lnTo>
                      <a:pt x="693839" y="795058"/>
                    </a:lnTo>
                    <a:lnTo>
                      <a:pt x="682790" y="797306"/>
                    </a:lnTo>
                    <a:lnTo>
                      <a:pt x="671741" y="795058"/>
                    </a:lnTo>
                    <a:lnTo>
                      <a:pt x="662698" y="788949"/>
                    </a:lnTo>
                    <a:lnTo>
                      <a:pt x="656577" y="779894"/>
                    </a:lnTo>
                    <a:lnTo>
                      <a:pt x="654342" y="768832"/>
                    </a:lnTo>
                    <a:lnTo>
                      <a:pt x="656577" y="757770"/>
                    </a:lnTo>
                    <a:lnTo>
                      <a:pt x="662698" y="748728"/>
                    </a:lnTo>
                    <a:lnTo>
                      <a:pt x="671741" y="742607"/>
                    </a:lnTo>
                    <a:lnTo>
                      <a:pt x="682790" y="740359"/>
                    </a:lnTo>
                    <a:lnTo>
                      <a:pt x="693839" y="742607"/>
                    </a:lnTo>
                    <a:lnTo>
                      <a:pt x="702881" y="748728"/>
                    </a:lnTo>
                    <a:lnTo>
                      <a:pt x="708990" y="757770"/>
                    </a:lnTo>
                    <a:lnTo>
                      <a:pt x="711238" y="768832"/>
                    </a:lnTo>
                    <a:lnTo>
                      <a:pt x="711238" y="317500"/>
                    </a:lnTo>
                    <a:lnTo>
                      <a:pt x="690118" y="331698"/>
                    </a:lnTo>
                    <a:lnTo>
                      <a:pt x="640118" y="341706"/>
                    </a:lnTo>
                    <a:lnTo>
                      <a:pt x="590105" y="331698"/>
                    </a:lnTo>
                    <a:lnTo>
                      <a:pt x="560539" y="311810"/>
                    </a:lnTo>
                    <a:lnTo>
                      <a:pt x="549427" y="304330"/>
                    </a:lnTo>
                    <a:lnTo>
                      <a:pt x="533425" y="280504"/>
                    </a:lnTo>
                    <a:lnTo>
                      <a:pt x="533425" y="398653"/>
                    </a:lnTo>
                    <a:lnTo>
                      <a:pt x="412521" y="398653"/>
                    </a:lnTo>
                    <a:lnTo>
                      <a:pt x="425526" y="378879"/>
                    </a:lnTo>
                    <a:lnTo>
                      <a:pt x="436524" y="357898"/>
                    </a:lnTo>
                    <a:lnTo>
                      <a:pt x="445122" y="335584"/>
                    </a:lnTo>
                    <a:lnTo>
                      <a:pt x="450926" y="311810"/>
                    </a:lnTo>
                    <a:lnTo>
                      <a:pt x="466813" y="337388"/>
                    </a:lnTo>
                    <a:lnTo>
                      <a:pt x="486308" y="360565"/>
                    </a:lnTo>
                    <a:lnTo>
                      <a:pt x="508736" y="381076"/>
                    </a:lnTo>
                    <a:lnTo>
                      <a:pt x="533425" y="398653"/>
                    </a:lnTo>
                    <a:lnTo>
                      <a:pt x="533425" y="280504"/>
                    </a:lnTo>
                    <a:lnTo>
                      <a:pt x="522097" y="263626"/>
                    </a:lnTo>
                    <a:lnTo>
                      <a:pt x="512089" y="213563"/>
                    </a:lnTo>
                    <a:lnTo>
                      <a:pt x="520344" y="172275"/>
                    </a:lnTo>
                    <a:lnTo>
                      <a:pt x="549427" y="122809"/>
                    </a:lnTo>
                    <a:lnTo>
                      <a:pt x="590105" y="95440"/>
                    </a:lnTo>
                    <a:lnTo>
                      <a:pt x="640118" y="85432"/>
                    </a:lnTo>
                    <a:lnTo>
                      <a:pt x="690118" y="95440"/>
                    </a:lnTo>
                    <a:lnTo>
                      <a:pt x="730796" y="122809"/>
                    </a:lnTo>
                    <a:lnTo>
                      <a:pt x="758139" y="163512"/>
                    </a:lnTo>
                    <a:lnTo>
                      <a:pt x="768134" y="213563"/>
                    </a:lnTo>
                    <a:lnTo>
                      <a:pt x="768134" y="43345"/>
                    </a:lnTo>
                    <a:lnTo>
                      <a:pt x="734047" y="21666"/>
                    </a:lnTo>
                    <a:lnTo>
                      <a:pt x="689114" y="5626"/>
                    </a:lnTo>
                    <a:lnTo>
                      <a:pt x="640118" y="0"/>
                    </a:lnTo>
                    <a:lnTo>
                      <a:pt x="589953" y="5943"/>
                    </a:lnTo>
                    <a:lnTo>
                      <a:pt x="544169" y="22834"/>
                    </a:lnTo>
                    <a:lnTo>
                      <a:pt x="504088" y="49301"/>
                    </a:lnTo>
                    <a:lnTo>
                      <a:pt x="470992" y="83947"/>
                    </a:lnTo>
                    <a:lnTo>
                      <a:pt x="446201" y="125412"/>
                    </a:lnTo>
                    <a:lnTo>
                      <a:pt x="431012" y="172275"/>
                    </a:lnTo>
                    <a:lnTo>
                      <a:pt x="411137" y="142379"/>
                    </a:lnTo>
                    <a:lnTo>
                      <a:pt x="405599" y="134035"/>
                    </a:lnTo>
                    <a:lnTo>
                      <a:pt x="372808" y="102158"/>
                    </a:lnTo>
                    <a:lnTo>
                      <a:pt x="369849" y="100317"/>
                    </a:lnTo>
                    <a:lnTo>
                      <a:pt x="369849" y="270522"/>
                    </a:lnTo>
                    <a:lnTo>
                      <a:pt x="359841" y="320573"/>
                    </a:lnTo>
                    <a:lnTo>
                      <a:pt x="332498" y="361276"/>
                    </a:lnTo>
                    <a:lnTo>
                      <a:pt x="291833" y="388645"/>
                    </a:lnTo>
                    <a:lnTo>
                      <a:pt x="241820" y="398653"/>
                    </a:lnTo>
                    <a:lnTo>
                      <a:pt x="191808" y="388645"/>
                    </a:lnTo>
                    <a:lnTo>
                      <a:pt x="151142" y="361276"/>
                    </a:lnTo>
                    <a:lnTo>
                      <a:pt x="123799" y="320573"/>
                    </a:lnTo>
                    <a:lnTo>
                      <a:pt x="113792" y="270522"/>
                    </a:lnTo>
                    <a:lnTo>
                      <a:pt x="123799" y="220459"/>
                    </a:lnTo>
                    <a:lnTo>
                      <a:pt x="151142" y="179755"/>
                    </a:lnTo>
                    <a:lnTo>
                      <a:pt x="191808" y="152387"/>
                    </a:lnTo>
                    <a:lnTo>
                      <a:pt x="241820" y="142379"/>
                    </a:lnTo>
                    <a:lnTo>
                      <a:pt x="291833" y="152387"/>
                    </a:lnTo>
                    <a:lnTo>
                      <a:pt x="332498" y="179755"/>
                    </a:lnTo>
                    <a:lnTo>
                      <a:pt x="359841" y="220459"/>
                    </a:lnTo>
                    <a:lnTo>
                      <a:pt x="369849" y="270522"/>
                    </a:lnTo>
                    <a:lnTo>
                      <a:pt x="369849" y="100317"/>
                    </a:lnTo>
                    <a:lnTo>
                      <a:pt x="333819" y="77863"/>
                    </a:lnTo>
                    <a:lnTo>
                      <a:pt x="289763" y="62382"/>
                    </a:lnTo>
                    <a:lnTo>
                      <a:pt x="241820" y="56959"/>
                    </a:lnTo>
                    <a:lnTo>
                      <a:pt x="192824" y="62585"/>
                    </a:lnTo>
                    <a:lnTo>
                      <a:pt x="147891" y="78625"/>
                    </a:lnTo>
                    <a:lnTo>
                      <a:pt x="108267" y="103797"/>
                    </a:lnTo>
                    <a:lnTo>
                      <a:pt x="75260" y="136855"/>
                    </a:lnTo>
                    <a:lnTo>
                      <a:pt x="50101" y="176504"/>
                    </a:lnTo>
                    <a:lnTo>
                      <a:pt x="34074" y="221475"/>
                    </a:lnTo>
                    <a:lnTo>
                      <a:pt x="28448" y="270522"/>
                    </a:lnTo>
                    <a:lnTo>
                      <a:pt x="34582" y="321043"/>
                    </a:lnTo>
                    <a:lnTo>
                      <a:pt x="51917" y="367157"/>
                    </a:lnTo>
                    <a:lnTo>
                      <a:pt x="78854" y="407670"/>
                    </a:lnTo>
                    <a:lnTo>
                      <a:pt x="113792" y="441363"/>
                    </a:lnTo>
                    <a:lnTo>
                      <a:pt x="113792" y="484085"/>
                    </a:lnTo>
                    <a:lnTo>
                      <a:pt x="85344" y="484085"/>
                    </a:lnTo>
                    <a:lnTo>
                      <a:pt x="56896" y="455612"/>
                    </a:lnTo>
                    <a:lnTo>
                      <a:pt x="0" y="455612"/>
                    </a:lnTo>
                    <a:lnTo>
                      <a:pt x="0" y="597979"/>
                    </a:lnTo>
                    <a:lnTo>
                      <a:pt x="56896" y="597979"/>
                    </a:lnTo>
                    <a:lnTo>
                      <a:pt x="85344" y="569506"/>
                    </a:lnTo>
                    <a:lnTo>
                      <a:pt x="113792" y="569506"/>
                    </a:lnTo>
                    <a:lnTo>
                      <a:pt x="113792" y="825779"/>
                    </a:lnTo>
                    <a:lnTo>
                      <a:pt x="118287" y="847902"/>
                    </a:lnTo>
                    <a:lnTo>
                      <a:pt x="130517" y="866000"/>
                    </a:lnTo>
                    <a:lnTo>
                      <a:pt x="148602" y="878243"/>
                    </a:lnTo>
                    <a:lnTo>
                      <a:pt x="170700" y="882738"/>
                    </a:lnTo>
                    <a:lnTo>
                      <a:pt x="739686" y="882738"/>
                    </a:lnTo>
                    <a:lnTo>
                      <a:pt x="761784" y="878243"/>
                    </a:lnTo>
                    <a:lnTo>
                      <a:pt x="779868" y="866000"/>
                    </a:lnTo>
                    <a:lnTo>
                      <a:pt x="792099" y="847902"/>
                    </a:lnTo>
                    <a:lnTo>
                      <a:pt x="796582" y="825779"/>
                    </a:lnTo>
                    <a:lnTo>
                      <a:pt x="796582" y="797306"/>
                    </a:lnTo>
                    <a:lnTo>
                      <a:pt x="796582" y="740359"/>
                    </a:lnTo>
                    <a:lnTo>
                      <a:pt x="796582" y="569506"/>
                    </a:lnTo>
                    <a:lnTo>
                      <a:pt x="796582" y="484085"/>
                    </a:lnTo>
                    <a:lnTo>
                      <a:pt x="796582" y="455612"/>
                    </a:lnTo>
                    <a:lnTo>
                      <a:pt x="792581" y="434492"/>
                    </a:lnTo>
                    <a:lnTo>
                      <a:pt x="781646" y="416991"/>
                    </a:lnTo>
                    <a:lnTo>
                      <a:pt x="765378" y="404545"/>
                    </a:lnTo>
                    <a:lnTo>
                      <a:pt x="745375" y="398653"/>
                    </a:lnTo>
                    <a:lnTo>
                      <a:pt x="781202" y="372846"/>
                    </a:lnTo>
                    <a:lnTo>
                      <a:pt x="809942" y="341706"/>
                    </a:lnTo>
                    <a:lnTo>
                      <a:pt x="811085" y="340474"/>
                    </a:lnTo>
                    <a:lnTo>
                      <a:pt x="833869" y="302501"/>
                    </a:lnTo>
                    <a:lnTo>
                      <a:pt x="848385" y="259880"/>
                    </a:lnTo>
                    <a:lnTo>
                      <a:pt x="853490" y="213563"/>
                    </a:lnTo>
                    <a:close/>
                  </a:path>
                  <a:path w="1138555" h="883285" extrusionOk="0">
                    <a:moveTo>
                      <a:pt x="1137983" y="398653"/>
                    </a:moveTo>
                    <a:lnTo>
                      <a:pt x="1052639" y="398653"/>
                    </a:lnTo>
                    <a:lnTo>
                      <a:pt x="967282" y="484085"/>
                    </a:lnTo>
                    <a:lnTo>
                      <a:pt x="853490" y="484085"/>
                    </a:lnTo>
                    <a:lnTo>
                      <a:pt x="853490" y="797306"/>
                    </a:lnTo>
                    <a:lnTo>
                      <a:pt x="967282" y="797306"/>
                    </a:lnTo>
                    <a:lnTo>
                      <a:pt x="1052639" y="882738"/>
                    </a:lnTo>
                    <a:lnTo>
                      <a:pt x="1137983" y="882738"/>
                    </a:lnTo>
                    <a:lnTo>
                      <a:pt x="1137983" y="398653"/>
                    </a:lnTo>
                    <a:close/>
                  </a:path>
                </a:pathLst>
              </a:custGeom>
              <a:solidFill>
                <a:schemeClr val="lt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grpSp>
      </p:grpSp>
      <p:sp>
        <p:nvSpPr>
          <p:cNvPr id="286" name="Google Shape;286;p16"/>
          <p:cNvSpPr txBox="1"/>
          <p:nvPr/>
        </p:nvSpPr>
        <p:spPr>
          <a:xfrm>
            <a:off x="11620072" y="6349429"/>
            <a:ext cx="517337" cy="358688"/>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r" rtl="0">
              <a:lnSpc>
                <a:spcPct val="200000"/>
              </a:lnSpc>
              <a:spcBef>
                <a:spcPts val="0"/>
              </a:spcBef>
              <a:spcAft>
                <a:spcPts val="0"/>
              </a:spcAft>
              <a:buNone/>
            </a:pPr>
            <a:r>
              <a:rPr lang="en-US" sz="1000">
                <a:solidFill>
                  <a:schemeClr val="dk1"/>
                </a:solidFill>
                <a:latin typeface="Arial"/>
                <a:ea typeface="Arial"/>
                <a:cs typeface="Arial"/>
                <a:sym typeface="Arial"/>
              </a:rPr>
              <a:t>7.16</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17"/>
          <p:cNvSpPr txBox="1"/>
          <p:nvPr/>
        </p:nvSpPr>
        <p:spPr>
          <a:xfrm>
            <a:off x="841829" y="2350970"/>
            <a:ext cx="10596627" cy="2733066"/>
          </a:xfrm>
          <a:prstGeom prst="rect">
            <a:avLst/>
          </a:prstGeom>
          <a:noFill/>
          <a:ln>
            <a:noFill/>
          </a:ln>
        </p:spPr>
        <p:txBody>
          <a:bodyPr spcFirstLastPara="1" wrap="square" lIns="121900" tIns="60925" rIns="121900" bIns="60925" anchor="t" anchorCtr="0">
            <a:spAutoFit/>
          </a:bodyPr>
          <a:lstStyle/>
          <a:p>
            <a:pPr marL="457200" marR="127842" lvl="1" indent="0" algn="l" rtl="0">
              <a:lnSpc>
                <a:spcPct val="108000"/>
              </a:lnSpc>
              <a:spcBef>
                <a:spcPts val="1600"/>
              </a:spcBef>
              <a:spcAft>
                <a:spcPts val="0"/>
              </a:spcAft>
              <a:buNone/>
            </a:pPr>
            <a:r>
              <a:rPr lang="en-US" sz="2400" b="0" i="0" u="none" strike="noStrike" cap="none">
                <a:solidFill>
                  <a:srgbClr val="000000"/>
                </a:solidFill>
                <a:latin typeface="Arial"/>
                <a:ea typeface="Arial"/>
                <a:cs typeface="Arial"/>
                <a:sym typeface="Arial"/>
              </a:rPr>
              <a:t>Entraînez-vou</a:t>
            </a:r>
            <a:r>
              <a:rPr lang="en-US" sz="2400" b="0" i="0" u="none" strike="noStrike" cap="none">
                <a:solidFill>
                  <a:schemeClr val="dk1"/>
                </a:solidFill>
                <a:latin typeface="Arial"/>
                <a:ea typeface="Arial"/>
                <a:cs typeface="Arial"/>
                <a:sym typeface="Arial"/>
              </a:rPr>
              <a:t>s</a:t>
            </a:r>
            <a:r>
              <a:rPr lang="en-US" sz="2400" b="0" i="0" u="none" strike="noStrike" cap="none">
                <a:solidFill>
                  <a:srgbClr val="000000"/>
                </a:solidFill>
                <a:latin typeface="Arial"/>
                <a:ea typeface="Arial"/>
                <a:cs typeface="Arial"/>
                <a:sym typeface="Arial"/>
              </a:rPr>
              <a:t> à mettre en œuvre les trois premières étapes : </a:t>
            </a:r>
            <a:r>
              <a:rPr lang="en-US" sz="2400" b="1" i="0" u="none" strike="noStrike" cap="none">
                <a:solidFill>
                  <a:schemeClr val="accent2"/>
                </a:solidFill>
                <a:latin typeface="Arial"/>
                <a:ea typeface="Arial"/>
                <a:cs typeface="Arial"/>
                <a:sym typeface="Arial"/>
              </a:rPr>
              <a:t>V</a:t>
            </a:r>
            <a:r>
              <a:rPr lang="en-US" sz="2400" b="0" i="0" u="none" strike="noStrike" cap="none">
                <a:solidFill>
                  <a:srgbClr val="000000"/>
                </a:solidFill>
                <a:latin typeface="Arial"/>
                <a:ea typeface="Arial"/>
                <a:cs typeface="Arial"/>
                <a:sym typeface="Arial"/>
              </a:rPr>
              <a:t>raiment écouter – </a:t>
            </a:r>
            <a:r>
              <a:rPr lang="en-US" sz="2400" b="0" i="0" u="none" strike="noStrike" cap="none">
                <a:solidFill>
                  <a:schemeClr val="dk1"/>
                </a:solidFill>
                <a:latin typeface="Arial"/>
                <a:ea typeface="Arial"/>
                <a:cs typeface="Arial"/>
                <a:sym typeface="Arial"/>
              </a:rPr>
              <a:t>s’</a:t>
            </a:r>
            <a:r>
              <a:rPr lang="en-US" sz="2400" b="1" i="0" u="none" strike="noStrike" cap="none">
                <a:solidFill>
                  <a:schemeClr val="accent2"/>
                </a:solidFill>
                <a:latin typeface="Arial"/>
                <a:ea typeface="Arial"/>
                <a:cs typeface="Arial"/>
                <a:sym typeface="Arial"/>
              </a:rPr>
              <a:t>I</a:t>
            </a:r>
            <a:r>
              <a:rPr lang="en-US" sz="2400" b="0" i="0" u="none" strike="noStrike" cap="none">
                <a:solidFill>
                  <a:srgbClr val="000000"/>
                </a:solidFill>
                <a:latin typeface="Arial"/>
                <a:ea typeface="Arial"/>
                <a:cs typeface="Arial"/>
                <a:sym typeface="Arial"/>
              </a:rPr>
              <a:t>nformer sur les besoins et les préoccupations – </a:t>
            </a:r>
            <a:r>
              <a:rPr lang="en-US" sz="2400" b="1" i="0" u="none" strike="noStrike" cap="none">
                <a:solidFill>
                  <a:schemeClr val="accent2"/>
                </a:solidFill>
                <a:latin typeface="Arial"/>
                <a:ea typeface="Arial"/>
                <a:cs typeface="Arial"/>
                <a:sym typeface="Arial"/>
              </a:rPr>
              <a:t>V</a:t>
            </a:r>
            <a:r>
              <a:rPr lang="en-US" sz="2400" b="0" i="0" u="none" strike="noStrike" cap="none">
                <a:solidFill>
                  <a:srgbClr val="000000"/>
                </a:solidFill>
                <a:latin typeface="Arial"/>
                <a:ea typeface="Arial"/>
                <a:cs typeface="Arial"/>
                <a:sym typeface="Arial"/>
              </a:rPr>
              <a:t>alider</a:t>
            </a:r>
            <a:endParaRPr sz="2400" b="0" i="0" u="none" strike="noStrike" cap="none">
              <a:solidFill>
                <a:schemeClr val="dk1"/>
              </a:solidFill>
              <a:latin typeface="Arial"/>
              <a:ea typeface="Arial"/>
              <a:cs typeface="Arial"/>
              <a:sym typeface="Arial"/>
            </a:endParaRPr>
          </a:p>
          <a:p>
            <a:pPr marL="457200" marR="127842" lvl="1" indent="0" algn="l" rtl="0">
              <a:lnSpc>
                <a:spcPct val="108000"/>
              </a:lnSpc>
              <a:spcBef>
                <a:spcPts val="1600"/>
              </a:spcBef>
              <a:spcAft>
                <a:spcPts val="0"/>
              </a:spcAft>
              <a:buNone/>
            </a:pPr>
            <a:r>
              <a:rPr lang="en-US" sz="2400" b="0" i="0" u="none" strike="noStrike" cap="none">
                <a:solidFill>
                  <a:srgbClr val="000000"/>
                </a:solidFill>
                <a:latin typeface="Arial"/>
                <a:ea typeface="Arial"/>
                <a:cs typeface="Arial"/>
                <a:sym typeface="Arial"/>
              </a:rPr>
              <a:t>Évitez de réaliser tout de suite un examen physique ou de conseiller un traitement </a:t>
            </a:r>
            <a:endParaRPr sz="2400" b="0" i="0" u="none" strike="noStrike" cap="none">
              <a:solidFill>
                <a:schemeClr val="dk1"/>
              </a:solidFill>
              <a:latin typeface="Arial"/>
              <a:ea typeface="Arial"/>
              <a:cs typeface="Arial"/>
              <a:sym typeface="Arial"/>
            </a:endParaRPr>
          </a:p>
          <a:p>
            <a:pPr marL="457200" marR="127842" lvl="1" indent="0" algn="l" rtl="0">
              <a:lnSpc>
                <a:spcPct val="108000"/>
              </a:lnSpc>
              <a:spcBef>
                <a:spcPts val="1600"/>
              </a:spcBef>
              <a:spcAft>
                <a:spcPts val="0"/>
              </a:spcAft>
              <a:buNone/>
            </a:pPr>
            <a:r>
              <a:rPr lang="en-US" sz="2400" b="0" i="0" u="none" strike="noStrike" cap="none">
                <a:solidFill>
                  <a:srgbClr val="000000"/>
                </a:solidFill>
                <a:latin typeface="Arial"/>
                <a:ea typeface="Arial"/>
                <a:cs typeface="Arial"/>
                <a:sym typeface="Arial"/>
              </a:rPr>
              <a:t>Gardez les techniques d’écoute active à lʼesprit</a:t>
            </a:r>
            <a:endParaRPr sz="2400" b="0" i="0" u="none" strike="noStrike" cap="none">
              <a:solidFill>
                <a:schemeClr val="dk1"/>
              </a:solidFill>
              <a:latin typeface="Arial"/>
              <a:ea typeface="Arial"/>
              <a:cs typeface="Arial"/>
              <a:sym typeface="Arial"/>
            </a:endParaRPr>
          </a:p>
        </p:txBody>
      </p:sp>
      <p:sp>
        <p:nvSpPr>
          <p:cNvPr id="292" name="Google Shape;292;p17"/>
          <p:cNvSpPr txBox="1">
            <a:spLocks noGrp="1"/>
          </p:cNvSpPr>
          <p:nvPr>
            <p:ph type="title"/>
          </p:nvPr>
        </p:nvSpPr>
        <p:spPr>
          <a:xfrm>
            <a:off x="415600" y="1292989"/>
            <a:ext cx="11360800" cy="7200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400"/>
              <a:buNone/>
            </a:pPr>
            <a:r>
              <a:rPr lang="en-US">
                <a:solidFill>
                  <a:schemeClr val="accent3"/>
                </a:solidFill>
              </a:rPr>
              <a:t>Jeu de rôle sur l'approche </a:t>
            </a:r>
            <a:r>
              <a:rPr lang="en-US">
                <a:solidFill>
                  <a:schemeClr val="accent2"/>
                </a:solidFill>
              </a:rPr>
              <a:t>VIV</a:t>
            </a:r>
            <a:r>
              <a:rPr lang="en-US">
                <a:solidFill>
                  <a:schemeClr val="accent3"/>
                </a:solidFill>
              </a:rPr>
              <a:t>(RE), partie 1</a:t>
            </a:r>
            <a:endParaRPr>
              <a:solidFill>
                <a:schemeClr val="accent3"/>
              </a:solidFill>
              <a:latin typeface="Calibri"/>
              <a:ea typeface="Calibri"/>
              <a:cs typeface="Calibri"/>
              <a:sym typeface="Calibri"/>
            </a:endParaRPr>
          </a:p>
        </p:txBody>
      </p:sp>
      <p:sp>
        <p:nvSpPr>
          <p:cNvPr id="293" name="Google Shape;293;p17"/>
          <p:cNvSpPr txBox="1">
            <a:spLocks noGrp="1"/>
          </p:cNvSpPr>
          <p:nvPr>
            <p:ph type="body" idx="1"/>
          </p:nvPr>
        </p:nvSpPr>
        <p:spPr>
          <a:xfrm>
            <a:off x="415600" y="498500"/>
            <a:ext cx="11360800" cy="720000"/>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Clr>
                <a:schemeClr val="lt1"/>
              </a:buClr>
              <a:buSzPts val="3400"/>
              <a:buNone/>
            </a:pPr>
            <a:r>
              <a:rPr lang="en-US"/>
              <a:t>Exercice 7.2</a:t>
            </a:r>
            <a:endParaRPr/>
          </a:p>
        </p:txBody>
      </p:sp>
      <p:sp>
        <p:nvSpPr>
          <p:cNvPr id="294" name="Google Shape;294;p17"/>
          <p:cNvSpPr/>
          <p:nvPr/>
        </p:nvSpPr>
        <p:spPr>
          <a:xfrm>
            <a:off x="8862650" y="4109224"/>
            <a:ext cx="2757421" cy="1796276"/>
          </a:xfrm>
          <a:prstGeom prst="roundRect">
            <a:avLst>
              <a:gd name="adj" fmla="val 16667"/>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1">
                <a:solidFill>
                  <a:schemeClr val="lt1"/>
                </a:solidFill>
                <a:latin typeface="Arial"/>
                <a:ea typeface="Arial"/>
                <a:cs typeface="Arial"/>
                <a:sym typeface="Arial"/>
              </a:rPr>
              <a:t>Aide-mémoire 7a</a:t>
            </a:r>
            <a:endParaRPr sz="2000">
              <a:solidFill>
                <a:schemeClr val="lt1"/>
              </a:solidFill>
              <a:latin typeface="Arial"/>
              <a:ea typeface="Arial"/>
              <a:cs typeface="Arial"/>
              <a:sym typeface="Arial"/>
            </a:endParaRPr>
          </a:p>
          <a:p>
            <a:pPr marL="0" marR="0" lvl="0" indent="0" algn="ctr" rtl="0">
              <a:spcBef>
                <a:spcPts val="0"/>
              </a:spcBef>
              <a:spcAft>
                <a:spcPts val="0"/>
              </a:spcAft>
              <a:buNone/>
            </a:pPr>
            <a:r>
              <a:rPr lang="en-US" sz="2000">
                <a:solidFill>
                  <a:schemeClr val="lt1"/>
                </a:solidFill>
                <a:latin typeface="Arial"/>
                <a:ea typeface="Arial"/>
                <a:cs typeface="Arial"/>
                <a:sym typeface="Arial"/>
              </a:rPr>
              <a:t>de l’Annexe B en ligne. – </a:t>
            </a:r>
            <a:r>
              <a:rPr lang="en-US" sz="2000">
                <a:solidFill>
                  <a:schemeClr val="lt1"/>
                </a:solidFill>
                <a:latin typeface="Calibri"/>
                <a:ea typeface="Calibri"/>
                <a:cs typeface="Calibri"/>
                <a:sym typeface="Calibri"/>
              </a:rPr>
              <a:t>Aide-mémoire des participants</a:t>
            </a:r>
            <a:endParaRPr sz="2000">
              <a:solidFill>
                <a:schemeClr val="lt1"/>
              </a:solidFill>
              <a:latin typeface="Arial"/>
              <a:ea typeface="Arial"/>
              <a:cs typeface="Arial"/>
              <a:sym typeface="Arial"/>
            </a:endParaRPr>
          </a:p>
        </p:txBody>
      </p:sp>
      <p:pic>
        <p:nvPicPr>
          <p:cNvPr id="295" name="Google Shape;295;p17" descr="Checkbox Ticked with solid fill"/>
          <p:cNvPicPr preferRelativeResize="0"/>
          <p:nvPr/>
        </p:nvPicPr>
        <p:blipFill rotWithShape="1">
          <a:blip r:embed="rId3">
            <a:alphaModFix/>
          </a:blip>
          <a:srcRect/>
          <a:stretch/>
        </p:blipFill>
        <p:spPr>
          <a:xfrm>
            <a:off x="753544" y="2522412"/>
            <a:ext cx="612000" cy="612000"/>
          </a:xfrm>
          <a:prstGeom prst="rect">
            <a:avLst/>
          </a:prstGeom>
          <a:noFill/>
          <a:ln>
            <a:noFill/>
          </a:ln>
        </p:spPr>
      </p:pic>
      <p:pic>
        <p:nvPicPr>
          <p:cNvPr id="296" name="Google Shape;296;p17" descr="Checkbox Ticked with solid fill"/>
          <p:cNvPicPr preferRelativeResize="0"/>
          <p:nvPr/>
        </p:nvPicPr>
        <p:blipFill rotWithShape="1">
          <a:blip r:embed="rId3">
            <a:alphaModFix/>
          </a:blip>
          <a:srcRect/>
          <a:stretch/>
        </p:blipFill>
        <p:spPr>
          <a:xfrm>
            <a:off x="753544" y="3497224"/>
            <a:ext cx="612000" cy="612000"/>
          </a:xfrm>
          <a:prstGeom prst="rect">
            <a:avLst/>
          </a:prstGeom>
          <a:noFill/>
          <a:ln>
            <a:noFill/>
          </a:ln>
        </p:spPr>
      </p:pic>
      <p:pic>
        <p:nvPicPr>
          <p:cNvPr id="297" name="Google Shape;297;p17" descr="Checkbox Ticked with solid fill"/>
          <p:cNvPicPr preferRelativeResize="0"/>
          <p:nvPr/>
        </p:nvPicPr>
        <p:blipFill rotWithShape="1">
          <a:blip r:embed="rId3">
            <a:alphaModFix/>
          </a:blip>
          <a:srcRect/>
          <a:stretch/>
        </p:blipFill>
        <p:spPr>
          <a:xfrm>
            <a:off x="753544" y="4472036"/>
            <a:ext cx="612000" cy="612000"/>
          </a:xfrm>
          <a:prstGeom prst="rect">
            <a:avLst/>
          </a:prstGeom>
          <a:noFill/>
          <a:ln>
            <a:noFill/>
          </a:ln>
        </p:spPr>
      </p:pic>
      <p:sp>
        <p:nvSpPr>
          <p:cNvPr id="298" name="Google Shape;298;p17"/>
          <p:cNvSpPr txBox="1"/>
          <p:nvPr/>
        </p:nvSpPr>
        <p:spPr>
          <a:xfrm>
            <a:off x="11620072" y="6349429"/>
            <a:ext cx="517337" cy="358688"/>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r" rtl="0">
              <a:lnSpc>
                <a:spcPct val="200000"/>
              </a:lnSpc>
              <a:spcBef>
                <a:spcPts val="0"/>
              </a:spcBef>
              <a:spcAft>
                <a:spcPts val="0"/>
              </a:spcAft>
              <a:buNone/>
            </a:pPr>
            <a:r>
              <a:rPr lang="en-US" sz="1000">
                <a:solidFill>
                  <a:schemeClr val="dk1"/>
                </a:solidFill>
                <a:latin typeface="Arial"/>
                <a:ea typeface="Arial"/>
                <a:cs typeface="Arial"/>
                <a:sym typeface="Arial"/>
              </a:rPr>
              <a:t>7.17</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18"/>
          <p:cNvSpPr txBox="1"/>
          <p:nvPr/>
        </p:nvSpPr>
        <p:spPr>
          <a:xfrm>
            <a:off x="0" y="0"/>
            <a:ext cx="12192000" cy="1349829"/>
          </a:xfrm>
          <a:prstGeom prst="rect">
            <a:avLst/>
          </a:prstGeom>
          <a:noFill/>
          <a:ln>
            <a:noFill/>
          </a:ln>
        </p:spPr>
        <p:txBody>
          <a:bodyPr spcFirstLastPara="1" wrap="square" lIns="121900" tIns="121900" rIns="121900" bIns="121900" anchor="ctr" anchorCtr="0">
            <a:noAutofit/>
          </a:bodyPr>
          <a:lstStyle/>
          <a:p>
            <a:pPr marL="0" marR="0" lvl="0" indent="0" algn="ctr" rtl="0">
              <a:spcBef>
                <a:spcPts val="0"/>
              </a:spcBef>
              <a:spcAft>
                <a:spcPts val="0"/>
              </a:spcAft>
              <a:buNone/>
            </a:pPr>
            <a:r>
              <a:rPr lang="en-US" sz="3400" b="1">
                <a:solidFill>
                  <a:schemeClr val="accent3"/>
                </a:solidFill>
                <a:latin typeface="Calibri"/>
                <a:ea typeface="Calibri"/>
                <a:cs typeface="Calibri"/>
                <a:sym typeface="Calibri"/>
              </a:rPr>
              <a:t>Séance 7 : conclusion</a:t>
            </a:r>
            <a:endParaRPr/>
          </a:p>
        </p:txBody>
      </p:sp>
      <p:sp>
        <p:nvSpPr>
          <p:cNvPr id="304" name="Google Shape;304;p18"/>
          <p:cNvSpPr txBox="1"/>
          <p:nvPr/>
        </p:nvSpPr>
        <p:spPr>
          <a:xfrm>
            <a:off x="798652" y="1439126"/>
            <a:ext cx="10637135" cy="3857412"/>
          </a:xfrm>
          <a:prstGeom prst="rect">
            <a:avLst/>
          </a:prstGeom>
          <a:noFill/>
          <a:ln>
            <a:noFill/>
          </a:ln>
        </p:spPr>
        <p:txBody>
          <a:bodyPr spcFirstLastPara="1" wrap="square" lIns="121900" tIns="60925" rIns="121900" bIns="60925" anchor="t" anchorCtr="0">
            <a:spAutoFit/>
          </a:bodyPr>
          <a:lstStyle/>
          <a:p>
            <a:pPr marL="457189" marR="0" lvl="0" indent="-457189" algn="l" rtl="0">
              <a:lnSpc>
                <a:spcPct val="108000"/>
              </a:lnSpc>
              <a:spcBef>
                <a:spcPts val="800"/>
              </a:spcBef>
              <a:spcAft>
                <a:spcPts val="0"/>
              </a:spcAft>
              <a:buClr>
                <a:schemeClr val="accent3"/>
              </a:buClr>
              <a:buSzPts val="2500"/>
              <a:buFont typeface="Noto Sans Symbols"/>
              <a:buChar char="⮚"/>
            </a:pPr>
            <a:r>
              <a:rPr lang="en-US" sz="2000">
                <a:solidFill>
                  <a:srgbClr val="000000"/>
                </a:solidFill>
                <a:latin typeface="Arial"/>
                <a:ea typeface="Arial"/>
                <a:cs typeface="Arial"/>
                <a:sym typeface="Arial"/>
              </a:rPr>
              <a:t>L’écoute active et l’approche VIVRE peuvent représenter des outils thérapeutiques efficaces pour les personnes survivantes. Pour certaines personnes, le soutien de première ligne offre l'aide dont elles ont besoin pour avancer.</a:t>
            </a:r>
            <a:endParaRPr sz="2000">
              <a:solidFill>
                <a:schemeClr val="dk1"/>
              </a:solidFill>
              <a:latin typeface="Arial"/>
              <a:ea typeface="Arial"/>
              <a:cs typeface="Arial"/>
              <a:sym typeface="Arial"/>
            </a:endParaRPr>
          </a:p>
          <a:p>
            <a:pPr marL="457189" marR="0" lvl="0" indent="-457189" algn="l" rtl="0">
              <a:lnSpc>
                <a:spcPct val="108000"/>
              </a:lnSpc>
              <a:spcBef>
                <a:spcPts val="800"/>
              </a:spcBef>
              <a:spcAft>
                <a:spcPts val="0"/>
              </a:spcAft>
              <a:buClr>
                <a:schemeClr val="accent3"/>
              </a:buClr>
              <a:buSzPts val="2500"/>
              <a:buFont typeface="Noto Sans Symbols"/>
              <a:buChar char="⮚"/>
            </a:pPr>
            <a:r>
              <a:rPr lang="en-US" sz="2000">
                <a:solidFill>
                  <a:srgbClr val="000000"/>
                </a:solidFill>
                <a:latin typeface="Arial"/>
                <a:ea typeface="Arial"/>
                <a:cs typeface="Arial"/>
                <a:sym typeface="Arial"/>
              </a:rPr>
              <a:t>Minimisez les distractions et concentrez-vous sur votre patient(e) pour assurer la meilleure communication possible.</a:t>
            </a:r>
            <a:endParaRPr sz="2000">
              <a:solidFill>
                <a:schemeClr val="dk1"/>
              </a:solidFill>
              <a:latin typeface="Arial"/>
              <a:ea typeface="Arial"/>
              <a:cs typeface="Arial"/>
              <a:sym typeface="Arial"/>
            </a:endParaRPr>
          </a:p>
          <a:p>
            <a:pPr marL="457189" marR="0" lvl="0" indent="-457189" algn="l" rtl="0">
              <a:lnSpc>
                <a:spcPct val="108000"/>
              </a:lnSpc>
              <a:spcBef>
                <a:spcPts val="800"/>
              </a:spcBef>
              <a:spcAft>
                <a:spcPts val="0"/>
              </a:spcAft>
              <a:buClr>
                <a:schemeClr val="accent3"/>
              </a:buClr>
              <a:buSzPts val="2500"/>
              <a:buFont typeface="Noto Sans Symbols"/>
              <a:buChar char="⮚"/>
            </a:pPr>
            <a:r>
              <a:rPr lang="en-US" sz="2000">
                <a:solidFill>
                  <a:srgbClr val="000000"/>
                </a:solidFill>
                <a:latin typeface="Arial"/>
                <a:ea typeface="Arial"/>
                <a:cs typeface="Arial"/>
                <a:sym typeface="Arial"/>
              </a:rPr>
              <a:t>Lorsque vous apportez un soutien de première ligne à des survivants plus jeunes, veillez à ce que l'environnement leur soit adapté et à ce que les personnes s'occupant d'eux soient également soutenues. </a:t>
            </a:r>
            <a:endParaRPr sz="2000">
              <a:solidFill>
                <a:srgbClr val="000000"/>
              </a:solidFill>
              <a:latin typeface="Arial"/>
              <a:ea typeface="Arial"/>
              <a:cs typeface="Arial"/>
              <a:sym typeface="Arial"/>
            </a:endParaRPr>
          </a:p>
          <a:p>
            <a:pPr marL="457189" marR="0" lvl="0" indent="-457189" algn="l" rtl="0">
              <a:lnSpc>
                <a:spcPct val="108000"/>
              </a:lnSpc>
              <a:spcBef>
                <a:spcPts val="800"/>
              </a:spcBef>
              <a:spcAft>
                <a:spcPts val="0"/>
              </a:spcAft>
              <a:buClr>
                <a:schemeClr val="accent3"/>
              </a:buClr>
              <a:buSzPts val="2500"/>
              <a:buFont typeface="Noto Sans Symbols"/>
              <a:buChar char="⮚"/>
            </a:pPr>
            <a:r>
              <a:rPr lang="en-US" sz="2000">
                <a:solidFill>
                  <a:srgbClr val="000000"/>
                </a:solidFill>
                <a:latin typeface="Arial"/>
                <a:ea typeface="Arial"/>
                <a:cs typeface="Arial"/>
                <a:sym typeface="Arial"/>
              </a:rPr>
              <a:t>Entraînez-vous à appliquer les étapes VIV de l’approche VIVRE et réfléchissez aux mots que vous pourriez employer pour fournir un soutien de première ligne.</a:t>
            </a:r>
            <a:endParaRPr sz="2000">
              <a:solidFill>
                <a:schemeClr val="dk1"/>
              </a:solidFill>
              <a:latin typeface="Arial"/>
              <a:ea typeface="Arial"/>
              <a:cs typeface="Arial"/>
              <a:sym typeface="Arial"/>
            </a:endParaRPr>
          </a:p>
        </p:txBody>
      </p:sp>
      <p:sp>
        <p:nvSpPr>
          <p:cNvPr id="305" name="Google Shape;305;p18"/>
          <p:cNvSpPr txBox="1"/>
          <p:nvPr/>
        </p:nvSpPr>
        <p:spPr>
          <a:xfrm>
            <a:off x="11620072" y="6349429"/>
            <a:ext cx="517337" cy="358688"/>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r" rtl="0">
              <a:lnSpc>
                <a:spcPct val="200000"/>
              </a:lnSpc>
              <a:spcBef>
                <a:spcPts val="0"/>
              </a:spcBef>
              <a:spcAft>
                <a:spcPts val="0"/>
              </a:spcAft>
              <a:buNone/>
            </a:pPr>
            <a:r>
              <a:rPr lang="en-US" sz="1000">
                <a:solidFill>
                  <a:schemeClr val="dk1"/>
                </a:solidFill>
                <a:latin typeface="Arial"/>
                <a:ea typeface="Arial"/>
                <a:cs typeface="Arial"/>
                <a:sym typeface="Arial"/>
              </a:rPr>
              <a:t>7.18</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 descr="Close-up of two people holding hands"/>
          <p:cNvSpPr/>
          <p:nvPr/>
        </p:nvSpPr>
        <p:spPr>
          <a:xfrm>
            <a:off x="7400" y="-14717"/>
            <a:ext cx="6221201" cy="682856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Arial"/>
              <a:ea typeface="Arial"/>
              <a:cs typeface="Arial"/>
              <a:sym typeface="Arial"/>
            </a:endParaRPr>
          </a:p>
        </p:txBody>
      </p:sp>
      <p:pic>
        <p:nvPicPr>
          <p:cNvPr id="138" name="Google Shape;138;p2" descr="Close-up of two people holding hands"/>
          <p:cNvPicPr preferRelativeResize="0"/>
          <p:nvPr/>
        </p:nvPicPr>
        <p:blipFill rotWithShape="1">
          <a:blip r:embed="rId3">
            <a:alphaModFix/>
          </a:blip>
          <a:srcRect l="13349" t="832" r="20356" b="9970"/>
          <a:stretch/>
        </p:blipFill>
        <p:spPr>
          <a:xfrm>
            <a:off x="0" y="0"/>
            <a:ext cx="6696000" cy="6012000"/>
          </a:xfrm>
          <a:prstGeom prst="rect">
            <a:avLst/>
          </a:prstGeom>
          <a:noFill/>
          <a:ln>
            <a:noFill/>
          </a:ln>
        </p:spPr>
      </p:pic>
      <p:sp>
        <p:nvSpPr>
          <p:cNvPr id="139" name="Google Shape;139;p2"/>
          <p:cNvSpPr txBox="1">
            <a:spLocks noGrp="1"/>
          </p:cNvSpPr>
          <p:nvPr>
            <p:ph type="body" idx="1"/>
          </p:nvPr>
        </p:nvSpPr>
        <p:spPr>
          <a:xfrm>
            <a:off x="7382933" y="2631776"/>
            <a:ext cx="3780000" cy="241615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lt1"/>
              </a:buClr>
              <a:buSzPts val="2800"/>
              <a:buNone/>
            </a:pPr>
            <a:r>
              <a:rPr lang="en-US"/>
              <a:t>Soutien de première ligne avec l'approche VIV(RE), partie 1 : </a:t>
            </a:r>
            <a:br>
              <a:rPr lang="en-US"/>
            </a:br>
            <a:r>
              <a:rPr lang="en-US">
                <a:solidFill>
                  <a:schemeClr val="accent2"/>
                </a:solidFill>
              </a:rPr>
              <a:t>V</a:t>
            </a:r>
            <a:r>
              <a:rPr lang="en-US"/>
              <a:t>raiment écouter, s'</a:t>
            </a:r>
            <a:r>
              <a:rPr lang="en-US">
                <a:solidFill>
                  <a:schemeClr val="accent2"/>
                </a:solidFill>
              </a:rPr>
              <a:t>I</a:t>
            </a:r>
            <a:r>
              <a:rPr lang="en-US"/>
              <a:t>nformer, </a:t>
            </a:r>
            <a:r>
              <a:rPr lang="en-US">
                <a:solidFill>
                  <a:schemeClr val="accent2"/>
                </a:solidFill>
              </a:rPr>
              <a:t>V</a:t>
            </a:r>
            <a:r>
              <a:rPr lang="en-US"/>
              <a:t>alider</a:t>
            </a:r>
            <a:endParaRPr/>
          </a:p>
          <a:p>
            <a:pPr marL="0" lvl="0" indent="0" algn="ctr" rtl="0">
              <a:lnSpc>
                <a:spcPct val="90000"/>
              </a:lnSpc>
              <a:spcBef>
                <a:spcPts val="1000"/>
              </a:spcBef>
              <a:spcAft>
                <a:spcPts val="0"/>
              </a:spcAft>
              <a:buClr>
                <a:schemeClr val="lt1"/>
              </a:buClr>
              <a:buSzPts val="2800"/>
              <a:buNone/>
            </a:pPr>
            <a:endParaRPr/>
          </a:p>
          <a:p>
            <a:pPr marL="0" lvl="0" indent="0" algn="ctr" rtl="0">
              <a:lnSpc>
                <a:spcPct val="90000"/>
              </a:lnSpc>
              <a:spcBef>
                <a:spcPts val="1000"/>
              </a:spcBef>
              <a:spcAft>
                <a:spcPts val="0"/>
              </a:spcAft>
              <a:buClr>
                <a:schemeClr val="lt1"/>
              </a:buClr>
              <a:buSzPts val="2800"/>
              <a:buNone/>
            </a:pPr>
            <a:endParaRPr/>
          </a:p>
        </p:txBody>
      </p:sp>
      <p:sp>
        <p:nvSpPr>
          <p:cNvPr id="140" name="Google Shape;140;p2"/>
          <p:cNvSpPr txBox="1">
            <a:spLocks noGrp="1"/>
          </p:cNvSpPr>
          <p:nvPr>
            <p:ph type="body" idx="2"/>
          </p:nvPr>
        </p:nvSpPr>
        <p:spPr>
          <a:xfrm>
            <a:off x="7382933" y="1918364"/>
            <a:ext cx="3780000" cy="397032"/>
          </a:xfrm>
          <a:prstGeom prst="rect">
            <a:avLst/>
          </a:prstGeom>
          <a:noFill/>
          <a:ln>
            <a:noFill/>
          </a:ln>
        </p:spPr>
        <p:txBody>
          <a:bodyPr spcFirstLastPara="1" wrap="square" lIns="91425" tIns="45700" rIns="91425" bIns="45700" anchor="t" anchorCtr="0">
            <a:spAutoFit/>
          </a:bodyPr>
          <a:lstStyle/>
          <a:p>
            <a:pPr marL="0" lvl="0" indent="0" algn="ctr" rtl="0">
              <a:lnSpc>
                <a:spcPct val="90000"/>
              </a:lnSpc>
              <a:spcBef>
                <a:spcPts val="0"/>
              </a:spcBef>
              <a:spcAft>
                <a:spcPts val="0"/>
              </a:spcAft>
              <a:buClr>
                <a:schemeClr val="lt1"/>
              </a:buClr>
              <a:buSzPts val="2200"/>
              <a:buNone/>
            </a:pPr>
            <a:r>
              <a:rPr lang="en-US" sz="2200" b="0">
                <a:solidFill>
                  <a:schemeClr val="lt1"/>
                </a:solidFill>
                <a:latin typeface="Calibri"/>
                <a:ea typeface="Calibri"/>
                <a:cs typeface="Calibri"/>
                <a:sym typeface="Calibri"/>
              </a:rPr>
              <a:t>Séance 7.</a:t>
            </a:r>
            <a:endParaRPr/>
          </a:p>
        </p:txBody>
      </p:sp>
      <p:sp>
        <p:nvSpPr>
          <p:cNvPr id="141" name="Google Shape;141;p2"/>
          <p:cNvSpPr txBox="1"/>
          <p:nvPr/>
        </p:nvSpPr>
        <p:spPr>
          <a:xfrm>
            <a:off x="11620072" y="6349429"/>
            <a:ext cx="517337" cy="358688"/>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r" rtl="0">
              <a:lnSpc>
                <a:spcPct val="200000"/>
              </a:lnSpc>
              <a:spcBef>
                <a:spcPts val="0"/>
              </a:spcBef>
              <a:spcAft>
                <a:spcPts val="0"/>
              </a:spcAft>
              <a:buNone/>
            </a:pPr>
            <a:r>
              <a:rPr lang="en-US" sz="1000">
                <a:solidFill>
                  <a:schemeClr val="dk1"/>
                </a:solidFill>
                <a:latin typeface="Arial"/>
                <a:ea typeface="Arial"/>
                <a:cs typeface="Arial"/>
                <a:sym typeface="Arial"/>
              </a:rPr>
              <a:t>7,2</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txBox="1"/>
          <p:nvPr/>
        </p:nvSpPr>
        <p:spPr>
          <a:xfrm>
            <a:off x="633273" y="1596087"/>
            <a:ext cx="11264685" cy="3199197"/>
          </a:xfrm>
          <a:prstGeom prst="rect">
            <a:avLst/>
          </a:prstGeom>
          <a:noFill/>
          <a:ln>
            <a:noFill/>
          </a:ln>
        </p:spPr>
        <p:txBody>
          <a:bodyPr spcFirstLastPara="1" wrap="square" lIns="121900" tIns="60925" rIns="121900" bIns="60925" anchor="t" anchorCtr="0">
            <a:noAutofit/>
          </a:bodyPr>
          <a:lstStyle/>
          <a:p>
            <a:pPr marL="1797050" marR="118530" lvl="0" indent="-1797050" algn="l" rtl="0">
              <a:lnSpc>
                <a:spcPct val="108000"/>
              </a:lnSpc>
              <a:spcBef>
                <a:spcPts val="0"/>
              </a:spcBef>
              <a:spcAft>
                <a:spcPts val="0"/>
              </a:spcAft>
              <a:buNone/>
            </a:pPr>
            <a:r>
              <a:rPr lang="en-US" sz="2400" u="sng">
                <a:solidFill>
                  <a:schemeClr val="accent3"/>
                </a:solidFill>
                <a:latin typeface="Arial"/>
                <a:ea typeface="Arial"/>
                <a:cs typeface="Arial"/>
                <a:sym typeface="Arial"/>
              </a:rPr>
              <a:t>Objectif 3 :</a:t>
            </a:r>
            <a:r>
              <a:rPr lang="en-US" sz="2400">
                <a:solidFill>
                  <a:srgbClr val="00B0F0"/>
                </a:solidFill>
                <a:latin typeface="Arial"/>
                <a:ea typeface="Arial"/>
                <a:cs typeface="Arial"/>
                <a:sym typeface="Arial"/>
              </a:rPr>
              <a:t>	Démontrer des compétences cliniques adaptées au champ de pratique pour prendre en charge les agressions sexuelles et la VPI.</a:t>
            </a:r>
            <a:endParaRPr sz="2400">
              <a:solidFill>
                <a:srgbClr val="00B0F0"/>
              </a:solidFill>
              <a:latin typeface="Arial"/>
              <a:ea typeface="Arial"/>
              <a:cs typeface="Arial"/>
              <a:sym typeface="Arial"/>
            </a:endParaRPr>
          </a:p>
          <a:p>
            <a:pPr marL="0" marR="118530" lvl="0" indent="0" algn="l" rtl="0">
              <a:spcBef>
                <a:spcPts val="1600"/>
              </a:spcBef>
              <a:spcAft>
                <a:spcPts val="0"/>
              </a:spcAft>
              <a:buNone/>
            </a:pPr>
            <a:endParaRPr sz="1000" b="1">
              <a:solidFill>
                <a:schemeClr val="accent1"/>
              </a:solidFill>
              <a:latin typeface="Arial"/>
              <a:ea typeface="Arial"/>
              <a:cs typeface="Arial"/>
              <a:sym typeface="Arial"/>
            </a:endParaRPr>
          </a:p>
          <a:p>
            <a:pPr marL="0" marR="118530" lvl="0" indent="0" algn="l" rtl="0">
              <a:spcBef>
                <a:spcPts val="0"/>
              </a:spcBef>
              <a:spcAft>
                <a:spcPts val="0"/>
              </a:spcAft>
              <a:buNone/>
            </a:pPr>
            <a:r>
              <a:rPr lang="en-US" sz="2200" b="1">
                <a:solidFill>
                  <a:schemeClr val="accent1"/>
                </a:solidFill>
                <a:latin typeface="Arial"/>
                <a:ea typeface="Arial"/>
                <a:cs typeface="Arial"/>
                <a:sym typeface="Arial"/>
              </a:rPr>
              <a:t>Compétences :</a:t>
            </a:r>
            <a:endParaRPr sz="2200">
              <a:solidFill>
                <a:schemeClr val="accent1"/>
              </a:solidFill>
              <a:latin typeface="Arial"/>
              <a:ea typeface="Arial"/>
              <a:cs typeface="Arial"/>
              <a:sym typeface="Arial"/>
            </a:endParaRPr>
          </a:p>
          <a:p>
            <a:pPr marL="360000" marR="18626" lvl="0" indent="-360000" algn="l" rtl="0">
              <a:lnSpc>
                <a:spcPct val="108000"/>
              </a:lnSpc>
              <a:spcBef>
                <a:spcPts val="600"/>
              </a:spcBef>
              <a:spcAft>
                <a:spcPts val="0"/>
              </a:spcAft>
              <a:buClr>
                <a:schemeClr val="accent2"/>
              </a:buClr>
              <a:buSzPts val="2400"/>
              <a:buFont typeface="Arial"/>
              <a:buChar char="•"/>
            </a:pPr>
            <a:r>
              <a:rPr lang="en-US" sz="2000">
                <a:solidFill>
                  <a:srgbClr val="000000"/>
                </a:solidFill>
                <a:latin typeface="Arial"/>
                <a:ea typeface="Arial"/>
                <a:cs typeface="Arial"/>
                <a:sym typeface="Arial"/>
              </a:rPr>
              <a:t>Connaître le contenu du soutien de première ligne (VIVRE).</a:t>
            </a:r>
            <a:endParaRPr sz="2000">
              <a:solidFill>
                <a:srgbClr val="000000"/>
              </a:solidFill>
              <a:latin typeface="Arial"/>
              <a:ea typeface="Arial"/>
              <a:cs typeface="Arial"/>
              <a:sym typeface="Arial"/>
            </a:endParaRPr>
          </a:p>
          <a:p>
            <a:pPr marL="360000" marR="18626" lvl="0" indent="-360000" algn="l" rtl="0">
              <a:lnSpc>
                <a:spcPct val="108000"/>
              </a:lnSpc>
              <a:spcBef>
                <a:spcPts val="600"/>
              </a:spcBef>
              <a:spcAft>
                <a:spcPts val="600"/>
              </a:spcAft>
              <a:buClr>
                <a:schemeClr val="accent2"/>
              </a:buClr>
              <a:buSzPts val="2400"/>
              <a:buFont typeface="Arial"/>
              <a:buChar char="•"/>
            </a:pPr>
            <a:r>
              <a:rPr lang="en-US" sz="2000">
                <a:solidFill>
                  <a:srgbClr val="000000"/>
                </a:solidFill>
                <a:latin typeface="Arial"/>
                <a:ea typeface="Arial"/>
                <a:cs typeface="Arial"/>
                <a:sym typeface="Arial"/>
              </a:rPr>
              <a:t>Démontrer des compétences pour mettre en oeuvre les trois premiers éléments (vraiment écouter, s'informer sur les besoins et les préoccupations, et valider) du soutien de première ligne aux personnes survivantes qui divulguent des abus.</a:t>
            </a:r>
            <a:endParaRPr sz="2000">
              <a:solidFill>
                <a:srgbClr val="000000"/>
              </a:solidFill>
              <a:latin typeface="Arial"/>
              <a:ea typeface="Arial"/>
              <a:cs typeface="Arial"/>
              <a:sym typeface="Arial"/>
            </a:endParaRPr>
          </a:p>
        </p:txBody>
      </p:sp>
      <p:sp>
        <p:nvSpPr>
          <p:cNvPr id="147" name="Google Shape;147;p3"/>
          <p:cNvSpPr txBox="1">
            <a:spLocks noGrp="1"/>
          </p:cNvSpPr>
          <p:nvPr>
            <p:ph type="title"/>
          </p:nvPr>
        </p:nvSpPr>
        <p:spPr>
          <a:xfrm>
            <a:off x="415600" y="432000"/>
            <a:ext cx="11360800" cy="561254"/>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2800"/>
              <a:t>Objectifs de la séance</a:t>
            </a:r>
            <a:endParaRPr/>
          </a:p>
        </p:txBody>
      </p:sp>
      <p:sp>
        <p:nvSpPr>
          <p:cNvPr id="148" name="Google Shape;148;p3"/>
          <p:cNvSpPr txBox="1"/>
          <p:nvPr/>
        </p:nvSpPr>
        <p:spPr>
          <a:xfrm>
            <a:off x="11620072" y="6349429"/>
            <a:ext cx="517337" cy="358688"/>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r" rtl="0">
              <a:lnSpc>
                <a:spcPct val="200000"/>
              </a:lnSpc>
              <a:spcBef>
                <a:spcPts val="0"/>
              </a:spcBef>
              <a:spcAft>
                <a:spcPts val="0"/>
              </a:spcAft>
              <a:buNone/>
            </a:pPr>
            <a:r>
              <a:rPr lang="en-US" sz="1000">
                <a:solidFill>
                  <a:schemeClr val="dk1"/>
                </a:solidFill>
                <a:latin typeface="Arial"/>
                <a:ea typeface="Arial"/>
                <a:cs typeface="Arial"/>
                <a:sym typeface="Arial"/>
              </a:rPr>
              <a:t>7.3</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4"/>
          <p:cNvSpPr txBox="1"/>
          <p:nvPr/>
        </p:nvSpPr>
        <p:spPr>
          <a:xfrm>
            <a:off x="0" y="0"/>
            <a:ext cx="12192000" cy="1166493"/>
          </a:xfrm>
          <a:prstGeom prst="rect">
            <a:avLst/>
          </a:prstGeom>
          <a:noFill/>
          <a:ln>
            <a:noFill/>
          </a:ln>
        </p:spPr>
        <p:txBody>
          <a:bodyPr spcFirstLastPara="1" wrap="square" lIns="121900" tIns="121900" rIns="121900" bIns="121900" anchor="ctr" anchorCtr="0">
            <a:noAutofit/>
          </a:bodyPr>
          <a:lstStyle/>
          <a:p>
            <a:pPr marL="0" marR="0" lvl="0" indent="0" algn="ctr" rtl="0">
              <a:lnSpc>
                <a:spcPct val="90000"/>
              </a:lnSpc>
              <a:spcBef>
                <a:spcPts val="0"/>
              </a:spcBef>
              <a:spcAft>
                <a:spcPts val="800"/>
              </a:spcAft>
              <a:buNone/>
            </a:pPr>
            <a:endParaRPr sz="3400" b="1">
              <a:solidFill>
                <a:schemeClr val="accent3"/>
              </a:solidFill>
              <a:latin typeface="Calibri"/>
              <a:ea typeface="Calibri"/>
              <a:cs typeface="Calibri"/>
              <a:sym typeface="Calibri"/>
            </a:endParaRPr>
          </a:p>
        </p:txBody>
      </p:sp>
      <p:sp>
        <p:nvSpPr>
          <p:cNvPr id="154" name="Google Shape;154;p4"/>
          <p:cNvSpPr/>
          <p:nvPr/>
        </p:nvSpPr>
        <p:spPr>
          <a:xfrm>
            <a:off x="1070776" y="1145634"/>
            <a:ext cx="4611757" cy="485590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Arial"/>
              <a:ea typeface="Arial"/>
              <a:cs typeface="Arial"/>
              <a:sym typeface="Arial"/>
            </a:endParaRPr>
          </a:p>
        </p:txBody>
      </p:sp>
      <p:sp>
        <p:nvSpPr>
          <p:cNvPr id="155" name="Google Shape;155;p4" descr="Eye with solid fill"/>
          <p:cNvSpPr/>
          <p:nvPr/>
        </p:nvSpPr>
        <p:spPr>
          <a:xfrm>
            <a:off x="6509469" y="2124987"/>
            <a:ext cx="906448" cy="90644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Arial"/>
              <a:ea typeface="Arial"/>
              <a:cs typeface="Arial"/>
              <a:sym typeface="Arial"/>
            </a:endParaRPr>
          </a:p>
        </p:txBody>
      </p:sp>
      <p:sp>
        <p:nvSpPr>
          <p:cNvPr id="156" name="Google Shape;156;p4" descr="Ear outline"/>
          <p:cNvSpPr/>
          <p:nvPr/>
        </p:nvSpPr>
        <p:spPr>
          <a:xfrm>
            <a:off x="6459110" y="3153474"/>
            <a:ext cx="1007167" cy="100716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Arial"/>
              <a:ea typeface="Arial"/>
              <a:cs typeface="Arial"/>
              <a:sym typeface="Arial"/>
            </a:endParaRPr>
          </a:p>
        </p:txBody>
      </p:sp>
      <p:sp>
        <p:nvSpPr>
          <p:cNvPr id="157" name="Google Shape;157;p4" descr="Sparkling Heart outline"/>
          <p:cNvSpPr/>
          <p:nvPr/>
        </p:nvSpPr>
        <p:spPr>
          <a:xfrm>
            <a:off x="6591633" y="4430767"/>
            <a:ext cx="906448" cy="90644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Arial"/>
              <a:ea typeface="Arial"/>
              <a:cs typeface="Arial"/>
              <a:sym typeface="Arial"/>
            </a:endParaRPr>
          </a:p>
        </p:txBody>
      </p:sp>
      <p:sp>
        <p:nvSpPr>
          <p:cNvPr id="158" name="Google Shape;158;p4"/>
          <p:cNvSpPr txBox="1">
            <a:spLocks noGrp="1"/>
          </p:cNvSpPr>
          <p:nvPr>
            <p:ph type="title"/>
          </p:nvPr>
        </p:nvSpPr>
        <p:spPr>
          <a:xfrm>
            <a:off x="6096000" y="288000"/>
            <a:ext cx="5857200" cy="878494"/>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400"/>
              <a:buNone/>
            </a:pPr>
            <a:r>
              <a:rPr lang="en-US" sz="3400" b="1">
                <a:solidFill>
                  <a:schemeClr val="accent3"/>
                </a:solidFill>
                <a:latin typeface="Calibri"/>
                <a:ea typeface="Calibri"/>
                <a:cs typeface="Calibri"/>
                <a:sym typeface="Calibri"/>
              </a:rPr>
              <a:t>Soutien de première ligne</a:t>
            </a:r>
            <a:endParaRPr/>
          </a:p>
        </p:txBody>
      </p:sp>
      <p:grpSp>
        <p:nvGrpSpPr>
          <p:cNvPr id="159" name="Google Shape;159;p4"/>
          <p:cNvGrpSpPr/>
          <p:nvPr/>
        </p:nvGrpSpPr>
        <p:grpSpPr>
          <a:xfrm>
            <a:off x="6407348" y="1541243"/>
            <a:ext cx="5317414" cy="4345751"/>
            <a:chOff x="6407348" y="1541243"/>
            <a:chExt cx="5317414" cy="4345751"/>
          </a:xfrm>
        </p:grpSpPr>
        <p:sp>
          <p:nvSpPr>
            <p:cNvPr id="160" name="Google Shape;160;p4"/>
            <p:cNvSpPr txBox="1"/>
            <p:nvPr/>
          </p:nvSpPr>
          <p:spPr>
            <a:xfrm>
              <a:off x="6445097" y="1541243"/>
              <a:ext cx="5279665" cy="4345751"/>
            </a:xfrm>
            <a:prstGeom prst="rect">
              <a:avLst/>
            </a:prstGeom>
            <a:noFill/>
            <a:ln>
              <a:noFill/>
            </a:ln>
          </p:spPr>
          <p:txBody>
            <a:bodyPr spcFirstLastPara="1" wrap="square" lIns="121900" tIns="60925" rIns="121900" bIns="60925" anchor="t" anchorCtr="0">
              <a:spAutoFit/>
            </a:bodyPr>
            <a:lstStyle/>
            <a:p>
              <a:pPr marL="0" marR="0" lvl="0" indent="0" algn="l" rtl="0">
                <a:lnSpc>
                  <a:spcPct val="108000"/>
                </a:lnSpc>
                <a:spcBef>
                  <a:spcPts val="0"/>
                </a:spcBef>
                <a:spcAft>
                  <a:spcPts val="0"/>
                </a:spcAft>
                <a:buNone/>
              </a:pPr>
              <a:r>
                <a:rPr lang="en-US" sz="2000">
                  <a:solidFill>
                    <a:srgbClr val="000000"/>
                  </a:solidFill>
                  <a:latin typeface="Arial"/>
                  <a:ea typeface="Arial"/>
                  <a:cs typeface="Arial"/>
                  <a:sym typeface="Arial"/>
                </a:rPr>
                <a:t>Apprenez à écouter avec :</a:t>
              </a:r>
              <a:endParaRPr sz="2000">
                <a:solidFill>
                  <a:srgbClr val="000000"/>
                </a:solidFill>
                <a:latin typeface="Arial"/>
                <a:ea typeface="Arial"/>
                <a:cs typeface="Arial"/>
                <a:sym typeface="Arial"/>
              </a:endParaRPr>
            </a:p>
            <a:p>
              <a:pPr marL="892175" marR="0" lvl="0" indent="0" algn="l" rtl="0">
                <a:lnSpc>
                  <a:spcPct val="108000"/>
                </a:lnSpc>
                <a:spcBef>
                  <a:spcPts val="2400"/>
                </a:spcBef>
                <a:spcAft>
                  <a:spcPts val="0"/>
                </a:spcAft>
                <a:buNone/>
              </a:pPr>
              <a:r>
                <a:rPr lang="en-US" sz="2000">
                  <a:solidFill>
                    <a:srgbClr val="000000"/>
                  </a:solidFill>
                  <a:latin typeface="Arial"/>
                  <a:ea typeface="Arial"/>
                  <a:cs typeface="Arial"/>
                  <a:sym typeface="Arial"/>
                </a:rPr>
                <a:t>	vos yeux, en accordant 	toute votre attention à la personne survivante</a:t>
              </a:r>
              <a:endParaRPr sz="2000">
                <a:solidFill>
                  <a:srgbClr val="000000"/>
                </a:solidFill>
                <a:latin typeface="Arial"/>
                <a:ea typeface="Arial"/>
                <a:cs typeface="Arial"/>
                <a:sym typeface="Arial"/>
              </a:endParaRPr>
            </a:p>
            <a:p>
              <a:pPr marL="892175" marR="0" lvl="0" indent="0" algn="l" rtl="0">
                <a:lnSpc>
                  <a:spcPct val="108000"/>
                </a:lnSpc>
                <a:spcBef>
                  <a:spcPts val="2400"/>
                </a:spcBef>
                <a:spcAft>
                  <a:spcPts val="0"/>
                </a:spcAft>
                <a:buNone/>
              </a:pPr>
              <a:r>
                <a:rPr lang="en-US" sz="2000">
                  <a:solidFill>
                    <a:srgbClr val="000000"/>
                  </a:solidFill>
                  <a:latin typeface="Arial"/>
                  <a:ea typeface="Arial"/>
                  <a:cs typeface="Arial"/>
                  <a:sym typeface="Arial"/>
                </a:rPr>
                <a:t>	vos oreilles, en écoutant vraiment les préoccupations et les questions de la personne survivante</a:t>
              </a:r>
              <a:endParaRPr sz="2000">
                <a:solidFill>
                  <a:srgbClr val="000000"/>
                </a:solidFill>
                <a:latin typeface="Arial"/>
                <a:ea typeface="Arial"/>
                <a:cs typeface="Arial"/>
                <a:sym typeface="Arial"/>
              </a:endParaRPr>
            </a:p>
            <a:p>
              <a:pPr marL="892175" marR="0" lvl="0" indent="0" algn="l" rtl="0">
                <a:lnSpc>
                  <a:spcPct val="108000"/>
                </a:lnSpc>
                <a:spcBef>
                  <a:spcPts val="2400"/>
                </a:spcBef>
                <a:spcAft>
                  <a:spcPts val="2400"/>
                </a:spcAft>
                <a:buNone/>
              </a:pPr>
              <a:r>
                <a:rPr lang="en-US" sz="2000">
                  <a:solidFill>
                    <a:srgbClr val="000000"/>
                  </a:solidFill>
                  <a:latin typeface="Arial"/>
                  <a:ea typeface="Arial"/>
                  <a:cs typeface="Arial"/>
                  <a:sym typeface="Arial"/>
                </a:rPr>
                <a:t>	votre cœur, en écoutant la personne survivante avec bienveillance et respect</a:t>
              </a:r>
              <a:endParaRPr sz="2000">
                <a:solidFill>
                  <a:schemeClr val="dk1"/>
                </a:solidFill>
                <a:latin typeface="Arial"/>
                <a:ea typeface="Arial"/>
                <a:cs typeface="Arial"/>
                <a:sym typeface="Arial"/>
              </a:endParaRPr>
            </a:p>
          </p:txBody>
        </p:sp>
        <p:pic>
          <p:nvPicPr>
            <p:cNvPr id="161" name="Google Shape;161;p4" descr="Ear outline"/>
            <p:cNvPicPr preferRelativeResize="0"/>
            <p:nvPr/>
          </p:nvPicPr>
          <p:blipFill rotWithShape="1">
            <a:blip r:embed="rId3">
              <a:alphaModFix/>
            </a:blip>
            <a:srcRect/>
            <a:stretch/>
          </p:blipFill>
          <p:spPr>
            <a:xfrm>
              <a:off x="6407348" y="3201565"/>
              <a:ext cx="1007167" cy="1007167"/>
            </a:xfrm>
            <a:prstGeom prst="rect">
              <a:avLst/>
            </a:prstGeom>
            <a:noFill/>
            <a:ln>
              <a:noFill/>
            </a:ln>
          </p:spPr>
        </p:pic>
        <p:pic>
          <p:nvPicPr>
            <p:cNvPr id="162" name="Google Shape;162;p4" descr="Sparkling Heart outline"/>
            <p:cNvPicPr preferRelativeResize="0"/>
            <p:nvPr/>
          </p:nvPicPr>
          <p:blipFill rotWithShape="1">
            <a:blip r:embed="rId4">
              <a:alphaModFix/>
            </a:blip>
            <a:srcRect/>
            <a:stretch/>
          </p:blipFill>
          <p:spPr>
            <a:xfrm>
              <a:off x="6459110" y="4410309"/>
              <a:ext cx="906448" cy="906448"/>
            </a:xfrm>
            <a:prstGeom prst="rect">
              <a:avLst/>
            </a:prstGeom>
            <a:noFill/>
            <a:ln>
              <a:noFill/>
            </a:ln>
          </p:spPr>
        </p:pic>
        <p:pic>
          <p:nvPicPr>
            <p:cNvPr id="163" name="Google Shape;163;p4" descr="Eye with solid fill"/>
            <p:cNvPicPr preferRelativeResize="0"/>
            <p:nvPr/>
          </p:nvPicPr>
          <p:blipFill rotWithShape="1">
            <a:blip r:embed="rId5">
              <a:alphaModFix/>
            </a:blip>
            <a:srcRect/>
            <a:stretch/>
          </p:blipFill>
          <p:spPr>
            <a:xfrm>
              <a:off x="6459110" y="2097868"/>
              <a:ext cx="906448" cy="906448"/>
            </a:xfrm>
            <a:prstGeom prst="rect">
              <a:avLst/>
            </a:prstGeom>
            <a:noFill/>
            <a:ln>
              <a:noFill/>
            </a:ln>
          </p:spPr>
        </p:pic>
      </p:grpSp>
      <p:sp>
        <p:nvSpPr>
          <p:cNvPr id="164" name="Google Shape;164;p4"/>
          <p:cNvSpPr txBox="1"/>
          <p:nvPr/>
        </p:nvSpPr>
        <p:spPr>
          <a:xfrm>
            <a:off x="11620072" y="6349429"/>
            <a:ext cx="517337" cy="358688"/>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r" rtl="0">
              <a:lnSpc>
                <a:spcPct val="200000"/>
              </a:lnSpc>
              <a:spcBef>
                <a:spcPts val="0"/>
              </a:spcBef>
              <a:spcAft>
                <a:spcPts val="0"/>
              </a:spcAft>
              <a:buNone/>
            </a:pPr>
            <a:r>
              <a:rPr lang="en-US" sz="1000">
                <a:solidFill>
                  <a:schemeClr val="dk1"/>
                </a:solidFill>
                <a:latin typeface="Arial"/>
                <a:ea typeface="Arial"/>
                <a:cs typeface="Arial"/>
                <a:sym typeface="Arial"/>
              </a:rPr>
              <a:t>7.4</a:t>
            </a:r>
            <a:endParaRPr/>
          </a:p>
        </p:txBody>
      </p:sp>
      <p:pic>
        <p:nvPicPr>
          <p:cNvPr id="165" name="Google Shape;165;p4"/>
          <p:cNvPicPr preferRelativeResize="0"/>
          <p:nvPr/>
        </p:nvPicPr>
        <p:blipFill>
          <a:blip r:embed="rId6">
            <a:alphaModFix/>
          </a:blip>
          <a:stretch>
            <a:fillRect/>
          </a:stretch>
        </p:blipFill>
        <p:spPr>
          <a:xfrm>
            <a:off x="0" y="0"/>
            <a:ext cx="5317399" cy="600155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5"/>
          <p:cNvSpPr txBox="1"/>
          <p:nvPr/>
        </p:nvSpPr>
        <p:spPr>
          <a:xfrm>
            <a:off x="0" y="0"/>
            <a:ext cx="12191999" cy="1157862"/>
          </a:xfrm>
          <a:prstGeom prst="rect">
            <a:avLst/>
          </a:prstGeom>
          <a:noFill/>
          <a:ln>
            <a:noFill/>
          </a:ln>
        </p:spPr>
        <p:txBody>
          <a:bodyPr spcFirstLastPara="1" wrap="square" lIns="121900" tIns="121900" rIns="121900" bIns="121900" anchor="ctr" anchorCtr="0">
            <a:noAutofit/>
          </a:bodyPr>
          <a:lstStyle/>
          <a:p>
            <a:pPr marL="0" marR="0" lvl="0" indent="0" algn="ctr" rtl="0">
              <a:lnSpc>
                <a:spcPct val="90000"/>
              </a:lnSpc>
              <a:spcBef>
                <a:spcPts val="0"/>
              </a:spcBef>
              <a:spcAft>
                <a:spcPts val="800"/>
              </a:spcAft>
              <a:buNone/>
            </a:pPr>
            <a:r>
              <a:rPr lang="en-US" sz="3400" b="1">
                <a:solidFill>
                  <a:schemeClr val="accent3"/>
                </a:solidFill>
                <a:latin typeface="Calibri"/>
                <a:ea typeface="Calibri"/>
                <a:cs typeface="Calibri"/>
                <a:sym typeface="Calibri"/>
              </a:rPr>
              <a:t>Soutien de première ligne pour les enfants et les adolescents</a:t>
            </a:r>
            <a:endParaRPr/>
          </a:p>
        </p:txBody>
      </p:sp>
      <p:sp>
        <p:nvSpPr>
          <p:cNvPr id="171" name="Google Shape;171;p5"/>
          <p:cNvSpPr txBox="1"/>
          <p:nvPr/>
        </p:nvSpPr>
        <p:spPr>
          <a:xfrm>
            <a:off x="6322742" y="3020437"/>
            <a:ext cx="5515392" cy="2893045"/>
          </a:xfrm>
          <a:prstGeom prst="rect">
            <a:avLst/>
          </a:prstGeom>
          <a:noFill/>
          <a:ln w="25400" cap="flat" cmpd="sng">
            <a:solidFill>
              <a:srgbClr val="EF8600"/>
            </a:solidFill>
            <a:prstDash val="solid"/>
            <a:round/>
            <a:headEnd type="none" w="sm" len="sm"/>
            <a:tailEnd type="none" w="sm" len="sm"/>
          </a:ln>
        </p:spPr>
        <p:txBody>
          <a:bodyPr spcFirstLastPara="1" wrap="square" lIns="121900" tIns="60925" rIns="121900" bIns="60925" anchor="t" anchorCtr="0">
            <a:spAutoFit/>
          </a:bodyPr>
          <a:lstStyle/>
          <a:p>
            <a:pPr marL="0" marR="0" lvl="0" indent="0" algn="l" rtl="0">
              <a:spcBef>
                <a:spcPts val="0"/>
              </a:spcBef>
              <a:spcAft>
                <a:spcPts val="0"/>
              </a:spcAft>
              <a:buNone/>
            </a:pPr>
            <a:r>
              <a:rPr lang="en-US" sz="2000">
                <a:solidFill>
                  <a:schemeClr val="dk1"/>
                </a:solidFill>
                <a:latin typeface="Arial"/>
                <a:ea typeface="Arial"/>
                <a:cs typeface="Arial"/>
                <a:sym typeface="Arial"/>
              </a:rPr>
              <a:t>Faites participer un adulte non impliqué dans la violence contre la personne survivante à tous les aspects du soutien de première ligne.</a:t>
            </a:r>
            <a:endParaRPr sz="2000">
              <a:solidFill>
                <a:schemeClr val="dk1"/>
              </a:solidFill>
              <a:latin typeface="Calibri"/>
              <a:ea typeface="Calibri"/>
              <a:cs typeface="Calibri"/>
              <a:sym typeface="Calibri"/>
            </a:endParaRPr>
          </a:p>
          <a:p>
            <a:pPr marL="0" marR="0" lvl="0" indent="0" algn="l" rtl="0">
              <a:spcBef>
                <a:spcPts val="2400"/>
              </a:spcBef>
              <a:spcAft>
                <a:spcPts val="0"/>
              </a:spcAft>
              <a:buNone/>
            </a:pPr>
            <a:r>
              <a:rPr lang="en-US" sz="2000">
                <a:solidFill>
                  <a:schemeClr val="dk1"/>
                </a:solidFill>
                <a:latin typeface="Arial"/>
                <a:ea typeface="Arial"/>
                <a:cs typeface="Arial"/>
                <a:sym typeface="Arial"/>
              </a:rPr>
              <a:t>Donnez aux personnes qui sʼoccupent dʼenfants non maltraitantes des informations sur les soins, les ressources de référencement, le soutien continu et la guérison.</a:t>
            </a:r>
            <a:endParaRPr sz="2000">
              <a:solidFill>
                <a:schemeClr val="dk1"/>
              </a:solidFill>
              <a:latin typeface="Arial"/>
              <a:ea typeface="Arial"/>
              <a:cs typeface="Arial"/>
              <a:sym typeface="Arial"/>
            </a:endParaRPr>
          </a:p>
        </p:txBody>
      </p:sp>
      <p:sp>
        <p:nvSpPr>
          <p:cNvPr id="172" name="Google Shape;172;p5"/>
          <p:cNvSpPr txBox="1"/>
          <p:nvPr/>
        </p:nvSpPr>
        <p:spPr>
          <a:xfrm>
            <a:off x="447504" y="3020436"/>
            <a:ext cx="5515392" cy="2585269"/>
          </a:xfrm>
          <a:prstGeom prst="rect">
            <a:avLst/>
          </a:prstGeom>
          <a:noFill/>
          <a:ln w="25400" cap="flat" cmpd="sng">
            <a:solidFill>
              <a:srgbClr val="EF8600"/>
            </a:solidFill>
            <a:prstDash val="solid"/>
            <a:round/>
            <a:headEnd type="none" w="sm" len="sm"/>
            <a:tailEnd type="none" w="sm" len="sm"/>
          </a:ln>
        </p:spPr>
        <p:txBody>
          <a:bodyPr spcFirstLastPara="1" wrap="square" lIns="121900" tIns="60925" rIns="121900" bIns="60925" anchor="t" anchorCtr="0">
            <a:spAutoFit/>
          </a:bodyPr>
          <a:lstStyle/>
          <a:p>
            <a:pPr marL="0" marR="0" lvl="0" indent="0" algn="l" rtl="0">
              <a:spcBef>
                <a:spcPts val="0"/>
              </a:spcBef>
              <a:spcAft>
                <a:spcPts val="0"/>
              </a:spcAft>
              <a:buNone/>
            </a:pPr>
            <a:r>
              <a:rPr lang="en-US" sz="2000">
                <a:solidFill>
                  <a:schemeClr val="dk1"/>
                </a:solidFill>
                <a:latin typeface="Arial"/>
                <a:ea typeface="Arial"/>
                <a:cs typeface="Arial"/>
                <a:sym typeface="Arial"/>
              </a:rPr>
              <a:t>Fournissez des informations adaptées à l’âge dans un environnement et dans un format adaptés à l’âge et au stade de développement.</a:t>
            </a:r>
            <a:endParaRPr sz="2000">
              <a:solidFill>
                <a:schemeClr val="dk1"/>
              </a:solidFill>
              <a:latin typeface="Calibri"/>
              <a:ea typeface="Calibri"/>
              <a:cs typeface="Calibri"/>
              <a:sym typeface="Calibri"/>
            </a:endParaRPr>
          </a:p>
          <a:p>
            <a:pPr marL="0" marR="0" lvl="0" indent="0" algn="l" rtl="0">
              <a:spcBef>
                <a:spcPts val="2400"/>
              </a:spcBef>
              <a:spcAft>
                <a:spcPts val="0"/>
              </a:spcAft>
              <a:buNone/>
            </a:pPr>
            <a:r>
              <a:rPr lang="en-US" sz="2000">
                <a:solidFill>
                  <a:schemeClr val="dk1"/>
                </a:solidFill>
                <a:latin typeface="Arial"/>
                <a:ea typeface="Arial"/>
                <a:cs typeface="Arial"/>
                <a:sym typeface="Arial"/>
              </a:rPr>
              <a:t>Respectez les opinions, les croyances, les pensées et les choix des personnes survivantes, quel que soit leur âge.</a:t>
            </a:r>
            <a:endParaRPr sz="2000">
              <a:solidFill>
                <a:schemeClr val="dk1"/>
              </a:solidFill>
              <a:latin typeface="Arial"/>
              <a:ea typeface="Arial"/>
              <a:cs typeface="Arial"/>
              <a:sym typeface="Arial"/>
            </a:endParaRPr>
          </a:p>
        </p:txBody>
      </p:sp>
      <p:sp>
        <p:nvSpPr>
          <p:cNvPr id="173" name="Google Shape;173;p5"/>
          <p:cNvSpPr txBox="1"/>
          <p:nvPr/>
        </p:nvSpPr>
        <p:spPr>
          <a:xfrm>
            <a:off x="447504" y="2033763"/>
            <a:ext cx="5515392" cy="986674"/>
          </a:xfrm>
          <a:prstGeom prst="rect">
            <a:avLst/>
          </a:prstGeom>
          <a:solidFill>
            <a:schemeClr val="accent3"/>
          </a:solidFill>
          <a:ln w="25400" cap="flat" cmpd="sng">
            <a:solidFill>
              <a:schemeClr val="accent3"/>
            </a:solidFill>
            <a:prstDash val="solid"/>
            <a:round/>
            <a:headEnd type="none" w="sm" len="sm"/>
            <a:tailEnd type="none" w="sm" len="sm"/>
          </a:ln>
        </p:spPr>
        <p:txBody>
          <a:bodyPr spcFirstLastPara="1" wrap="square" lIns="121900" tIns="60925" rIns="121900" bIns="60925" anchor="ctr" anchorCtr="0">
            <a:noAutofit/>
          </a:bodyPr>
          <a:lstStyle/>
          <a:p>
            <a:pPr marL="0" marR="0" lvl="0" indent="0" algn="ctr" rtl="0">
              <a:lnSpc>
                <a:spcPct val="90000"/>
              </a:lnSpc>
              <a:spcBef>
                <a:spcPts val="0"/>
              </a:spcBef>
              <a:spcAft>
                <a:spcPts val="800"/>
              </a:spcAft>
              <a:buNone/>
            </a:pPr>
            <a:r>
              <a:rPr lang="en-US" sz="2400" b="1">
                <a:solidFill>
                  <a:schemeClr val="lt1"/>
                </a:solidFill>
                <a:latin typeface="Calibri"/>
                <a:ea typeface="Calibri"/>
                <a:cs typeface="Calibri"/>
                <a:sym typeface="Calibri"/>
              </a:rPr>
              <a:t>Environnement adapté aux </a:t>
            </a:r>
            <a:r>
              <a:rPr lang="en-US" sz="2400" b="1">
                <a:solidFill>
                  <a:srgbClr val="009ADE"/>
                </a:solidFill>
                <a:latin typeface="Calibri"/>
                <a:ea typeface="Calibri"/>
                <a:cs typeface="Calibri"/>
                <a:sym typeface="Calibri"/>
              </a:rPr>
              <a:t>E</a:t>
            </a:r>
            <a:r>
              <a:rPr lang="en-US" sz="2400" b="1">
                <a:solidFill>
                  <a:schemeClr val="lt1"/>
                </a:solidFill>
                <a:latin typeface="Calibri"/>
                <a:ea typeface="Calibri"/>
                <a:cs typeface="Calibri"/>
                <a:sym typeface="Calibri"/>
              </a:rPr>
              <a:t>nfants et aux adolescents</a:t>
            </a:r>
            <a:endParaRPr sz="2400" b="1">
              <a:solidFill>
                <a:schemeClr val="lt1"/>
              </a:solidFill>
              <a:latin typeface="Calibri"/>
              <a:ea typeface="Calibri"/>
              <a:cs typeface="Calibri"/>
              <a:sym typeface="Calibri"/>
            </a:endParaRPr>
          </a:p>
        </p:txBody>
      </p:sp>
      <p:sp>
        <p:nvSpPr>
          <p:cNvPr id="174" name="Google Shape;174;p5"/>
          <p:cNvSpPr txBox="1"/>
          <p:nvPr/>
        </p:nvSpPr>
        <p:spPr>
          <a:xfrm>
            <a:off x="6322742" y="2033762"/>
            <a:ext cx="5515392" cy="986673"/>
          </a:xfrm>
          <a:prstGeom prst="rect">
            <a:avLst/>
          </a:prstGeom>
          <a:solidFill>
            <a:schemeClr val="accent3"/>
          </a:solidFill>
          <a:ln w="25400" cap="flat" cmpd="sng">
            <a:solidFill>
              <a:schemeClr val="accent3"/>
            </a:solidFill>
            <a:prstDash val="solid"/>
            <a:round/>
            <a:headEnd type="none" w="sm" len="sm"/>
            <a:tailEnd type="none" w="sm" len="sm"/>
          </a:ln>
        </p:spPr>
        <p:txBody>
          <a:bodyPr spcFirstLastPara="1" wrap="square" lIns="121900" tIns="60925" rIns="121900" bIns="60925" anchor="ctr" anchorCtr="0">
            <a:noAutofit/>
          </a:bodyPr>
          <a:lstStyle/>
          <a:p>
            <a:pPr marL="0" marR="0" lvl="0" indent="0" algn="ctr" rtl="0">
              <a:lnSpc>
                <a:spcPct val="90000"/>
              </a:lnSpc>
              <a:spcBef>
                <a:spcPts val="0"/>
              </a:spcBef>
              <a:spcAft>
                <a:spcPts val="800"/>
              </a:spcAft>
              <a:buNone/>
            </a:pPr>
            <a:r>
              <a:rPr lang="en-US" sz="2400" b="1">
                <a:solidFill>
                  <a:schemeClr val="lt1"/>
                </a:solidFill>
                <a:latin typeface="Calibri"/>
                <a:ea typeface="Calibri"/>
                <a:cs typeface="Calibri"/>
                <a:sym typeface="Calibri"/>
              </a:rPr>
              <a:t>Aide aux </a:t>
            </a:r>
            <a:r>
              <a:rPr lang="en-US" sz="2400" b="1">
                <a:solidFill>
                  <a:srgbClr val="009ADE"/>
                </a:solidFill>
                <a:latin typeface="Calibri"/>
                <a:ea typeface="Calibri"/>
                <a:cs typeface="Calibri"/>
                <a:sym typeface="Calibri"/>
              </a:rPr>
              <a:t>P</a:t>
            </a:r>
            <a:r>
              <a:rPr lang="en-US" sz="2400" b="1">
                <a:solidFill>
                  <a:schemeClr val="lt1"/>
                </a:solidFill>
                <a:latin typeface="Calibri"/>
                <a:ea typeface="Calibri"/>
                <a:cs typeface="Calibri"/>
                <a:sym typeface="Calibri"/>
              </a:rPr>
              <a:t>ersonnes s'</a:t>
            </a:r>
            <a:r>
              <a:rPr lang="en-US" sz="2400" b="1">
                <a:solidFill>
                  <a:srgbClr val="009ADE"/>
                </a:solidFill>
                <a:latin typeface="Calibri"/>
                <a:ea typeface="Calibri"/>
                <a:cs typeface="Calibri"/>
                <a:sym typeface="Calibri"/>
              </a:rPr>
              <a:t>O</a:t>
            </a:r>
            <a:r>
              <a:rPr lang="en-US" sz="2400" b="1">
                <a:solidFill>
                  <a:schemeClr val="lt1"/>
                </a:solidFill>
                <a:latin typeface="Calibri"/>
                <a:ea typeface="Calibri"/>
                <a:cs typeface="Calibri"/>
                <a:sym typeface="Calibri"/>
              </a:rPr>
              <a:t>ccupant d'enfants</a:t>
            </a:r>
            <a:endParaRPr sz="2400" b="1">
              <a:solidFill>
                <a:schemeClr val="lt1"/>
              </a:solidFill>
              <a:latin typeface="Calibri"/>
              <a:ea typeface="Calibri"/>
              <a:cs typeface="Calibri"/>
              <a:sym typeface="Calibri"/>
            </a:endParaRPr>
          </a:p>
        </p:txBody>
      </p:sp>
      <p:sp>
        <p:nvSpPr>
          <p:cNvPr id="175" name="Google Shape;175;p5"/>
          <p:cNvSpPr txBox="1"/>
          <p:nvPr/>
        </p:nvSpPr>
        <p:spPr>
          <a:xfrm>
            <a:off x="717549" y="980258"/>
            <a:ext cx="10756900" cy="61555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400" b="1">
                <a:solidFill>
                  <a:schemeClr val="accent2"/>
                </a:solidFill>
                <a:latin typeface="Calibri"/>
                <a:ea typeface="Calibri"/>
                <a:cs typeface="Calibri"/>
                <a:sym typeface="Calibri"/>
              </a:rPr>
              <a:t>2 composantes additionnelles à prendre en compte</a:t>
            </a:r>
            <a:endParaRPr sz="1800">
              <a:solidFill>
                <a:schemeClr val="dk1"/>
              </a:solidFill>
              <a:latin typeface="Calibri"/>
              <a:ea typeface="Calibri"/>
              <a:cs typeface="Calibri"/>
              <a:sym typeface="Calibri"/>
            </a:endParaRPr>
          </a:p>
        </p:txBody>
      </p:sp>
      <p:sp>
        <p:nvSpPr>
          <p:cNvPr id="176" name="Google Shape;176;p5"/>
          <p:cNvSpPr txBox="1"/>
          <p:nvPr/>
        </p:nvSpPr>
        <p:spPr>
          <a:xfrm>
            <a:off x="11620072" y="6349429"/>
            <a:ext cx="517337" cy="358688"/>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r" rtl="0">
              <a:lnSpc>
                <a:spcPct val="200000"/>
              </a:lnSpc>
              <a:spcBef>
                <a:spcPts val="0"/>
              </a:spcBef>
              <a:spcAft>
                <a:spcPts val="0"/>
              </a:spcAft>
              <a:buNone/>
            </a:pPr>
            <a:r>
              <a:rPr lang="en-US" sz="1000">
                <a:solidFill>
                  <a:schemeClr val="dk1"/>
                </a:solidFill>
                <a:latin typeface="Arial"/>
                <a:ea typeface="Arial"/>
                <a:cs typeface="Arial"/>
                <a:sym typeface="Arial"/>
              </a:rPr>
              <a:t>7,5</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6"/>
          <p:cNvSpPr txBox="1"/>
          <p:nvPr/>
        </p:nvSpPr>
        <p:spPr>
          <a:xfrm>
            <a:off x="0" y="-1"/>
            <a:ext cx="12192000" cy="1458411"/>
          </a:xfrm>
          <a:prstGeom prst="rect">
            <a:avLst/>
          </a:prstGeom>
          <a:noFill/>
          <a:ln>
            <a:noFill/>
          </a:ln>
        </p:spPr>
        <p:txBody>
          <a:bodyPr spcFirstLastPara="1" wrap="square" lIns="121900" tIns="60925" rIns="121900" bIns="60925" anchor="ctr" anchorCtr="0">
            <a:normAutofit/>
          </a:bodyPr>
          <a:lstStyle/>
          <a:p>
            <a:pPr marL="0" marR="0" lvl="0" indent="0" algn="ctr" rtl="0">
              <a:lnSpc>
                <a:spcPct val="90000"/>
              </a:lnSpc>
              <a:spcBef>
                <a:spcPts val="0"/>
              </a:spcBef>
              <a:spcAft>
                <a:spcPts val="800"/>
              </a:spcAft>
              <a:buNone/>
            </a:pPr>
            <a:r>
              <a:rPr lang="en-US" sz="3400" b="1">
                <a:solidFill>
                  <a:schemeClr val="accent3"/>
                </a:solidFill>
                <a:latin typeface="Calibri"/>
                <a:ea typeface="Calibri"/>
                <a:cs typeface="Calibri"/>
                <a:sym typeface="Calibri"/>
              </a:rPr>
              <a:t>Considérations particulières pour sʼinformer</a:t>
            </a:r>
            <a:endParaRPr sz="3400" b="1">
              <a:solidFill>
                <a:schemeClr val="accent3"/>
              </a:solidFill>
              <a:latin typeface="Calibri"/>
              <a:ea typeface="Calibri"/>
              <a:cs typeface="Calibri"/>
              <a:sym typeface="Calibri"/>
            </a:endParaRPr>
          </a:p>
        </p:txBody>
      </p:sp>
      <p:sp>
        <p:nvSpPr>
          <p:cNvPr id="182" name="Google Shape;182;p6"/>
          <p:cNvSpPr txBox="1"/>
          <p:nvPr/>
        </p:nvSpPr>
        <p:spPr>
          <a:xfrm>
            <a:off x="1081244" y="1626668"/>
            <a:ext cx="10123050" cy="3026355"/>
          </a:xfrm>
          <a:prstGeom prst="rect">
            <a:avLst/>
          </a:prstGeom>
          <a:noFill/>
          <a:ln>
            <a:noFill/>
          </a:ln>
        </p:spPr>
        <p:txBody>
          <a:bodyPr spcFirstLastPara="1" wrap="square" lIns="121900" tIns="60925" rIns="121900" bIns="60925" anchor="t" anchorCtr="0">
            <a:noAutofit/>
          </a:bodyPr>
          <a:lstStyle/>
          <a:p>
            <a:pPr marL="457189" marR="970256" lvl="0" indent="-457189" algn="l" rtl="0">
              <a:lnSpc>
                <a:spcPct val="108000"/>
              </a:lnSpc>
              <a:spcBef>
                <a:spcPts val="1600"/>
              </a:spcBef>
              <a:spcAft>
                <a:spcPts val="0"/>
              </a:spcAft>
              <a:buClr>
                <a:schemeClr val="accent2"/>
              </a:buClr>
              <a:buSzPts val="2750"/>
              <a:buFont typeface="Arial"/>
              <a:buChar char="•"/>
            </a:pPr>
            <a:r>
              <a:rPr lang="en-US" sz="2200">
                <a:solidFill>
                  <a:srgbClr val="000000"/>
                </a:solidFill>
                <a:latin typeface="Arial"/>
                <a:ea typeface="Arial"/>
                <a:cs typeface="Arial"/>
                <a:sym typeface="Arial"/>
              </a:rPr>
              <a:t>Connaissez et respectez les lois et protocoles relatifs au signalement obligatoire de la violence contre les enfants.</a:t>
            </a:r>
            <a:endParaRPr sz="2200">
              <a:solidFill>
                <a:schemeClr val="dk1"/>
              </a:solidFill>
              <a:latin typeface="Arial"/>
              <a:ea typeface="Arial"/>
              <a:cs typeface="Arial"/>
              <a:sym typeface="Arial"/>
            </a:endParaRPr>
          </a:p>
          <a:p>
            <a:pPr marL="457189" marR="970256" lvl="0" indent="-457189" algn="l" rtl="0">
              <a:lnSpc>
                <a:spcPct val="108000"/>
              </a:lnSpc>
              <a:spcBef>
                <a:spcPts val="1600"/>
              </a:spcBef>
              <a:spcAft>
                <a:spcPts val="0"/>
              </a:spcAft>
              <a:buClr>
                <a:schemeClr val="accent2"/>
              </a:buClr>
              <a:buSzPts val="2750"/>
              <a:buFont typeface="Arial"/>
              <a:buChar char="•"/>
            </a:pPr>
            <a:r>
              <a:rPr lang="en-US" sz="2200">
                <a:solidFill>
                  <a:srgbClr val="000000"/>
                </a:solidFill>
                <a:latin typeface="Arial"/>
                <a:ea typeface="Arial"/>
                <a:cs typeface="Arial"/>
                <a:sym typeface="Arial"/>
              </a:rPr>
              <a:t>Connaissez les lois nationales et locales relatives au consentement des mineurs aux soins et aux traitements médicaux.</a:t>
            </a:r>
            <a:endParaRPr sz="2200">
              <a:solidFill>
                <a:schemeClr val="dk1"/>
              </a:solidFill>
              <a:latin typeface="Arial"/>
              <a:ea typeface="Arial"/>
              <a:cs typeface="Arial"/>
              <a:sym typeface="Arial"/>
            </a:endParaRPr>
          </a:p>
          <a:p>
            <a:pPr marL="457189" marR="970256" lvl="0" indent="-457189" algn="l" rtl="0">
              <a:lnSpc>
                <a:spcPct val="108000"/>
              </a:lnSpc>
              <a:spcBef>
                <a:spcPts val="1600"/>
              </a:spcBef>
              <a:spcAft>
                <a:spcPts val="0"/>
              </a:spcAft>
              <a:buClr>
                <a:schemeClr val="accent2"/>
              </a:buClr>
              <a:buSzPts val="2750"/>
              <a:buFont typeface="Arial"/>
              <a:buChar char="•"/>
            </a:pPr>
            <a:r>
              <a:rPr lang="en-US" sz="2200">
                <a:solidFill>
                  <a:srgbClr val="000000"/>
                </a:solidFill>
                <a:latin typeface="Arial"/>
                <a:ea typeface="Arial"/>
                <a:cs typeface="Arial"/>
                <a:sym typeface="Arial"/>
              </a:rPr>
              <a:t>N’oubliez pas que l’adulte qui a amené l’enfant au centre de santé peut être à lʼorigine ou complice de la violence.</a:t>
            </a:r>
            <a:endParaRPr sz="2200">
              <a:solidFill>
                <a:srgbClr val="000000"/>
              </a:solidFill>
              <a:latin typeface="Arial"/>
              <a:ea typeface="Arial"/>
              <a:cs typeface="Arial"/>
              <a:sym typeface="Arial"/>
            </a:endParaRPr>
          </a:p>
        </p:txBody>
      </p:sp>
      <p:sp>
        <p:nvSpPr>
          <p:cNvPr id="183" name="Google Shape;183;p6"/>
          <p:cNvSpPr txBox="1"/>
          <p:nvPr/>
        </p:nvSpPr>
        <p:spPr>
          <a:xfrm>
            <a:off x="11620072" y="6349429"/>
            <a:ext cx="517337" cy="358688"/>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r" rtl="0">
              <a:lnSpc>
                <a:spcPct val="200000"/>
              </a:lnSpc>
              <a:spcBef>
                <a:spcPts val="0"/>
              </a:spcBef>
              <a:spcAft>
                <a:spcPts val="0"/>
              </a:spcAft>
              <a:buNone/>
            </a:pPr>
            <a:r>
              <a:rPr lang="en-US" sz="1000">
                <a:solidFill>
                  <a:schemeClr val="dk1"/>
                </a:solidFill>
                <a:latin typeface="Arial"/>
                <a:ea typeface="Arial"/>
                <a:cs typeface="Arial"/>
                <a:sym typeface="Arial"/>
              </a:rPr>
              <a:t>7.6</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7"/>
          <p:cNvSpPr/>
          <p:nvPr/>
        </p:nvSpPr>
        <p:spPr>
          <a:xfrm>
            <a:off x="879832" y="2057505"/>
            <a:ext cx="10432333" cy="3473723"/>
          </a:xfrm>
          <a:prstGeom prst="rect">
            <a:avLst/>
          </a:pr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9" name="Google Shape;189;p7"/>
          <p:cNvSpPr txBox="1"/>
          <p:nvPr/>
        </p:nvSpPr>
        <p:spPr>
          <a:xfrm>
            <a:off x="1293312" y="2150763"/>
            <a:ext cx="10018853" cy="3443965"/>
          </a:xfrm>
          <a:prstGeom prst="rect">
            <a:avLst/>
          </a:prstGeom>
          <a:noFill/>
          <a:ln>
            <a:noFill/>
          </a:ln>
        </p:spPr>
        <p:txBody>
          <a:bodyPr spcFirstLastPara="1" wrap="square" lIns="121900" tIns="60925" rIns="121900" bIns="60925" anchor="t" anchorCtr="0">
            <a:spAutoFit/>
          </a:bodyPr>
          <a:lstStyle/>
          <a:p>
            <a:pPr marL="609585" marR="127842" lvl="0" indent="-457188" algn="l" rtl="0">
              <a:lnSpc>
                <a:spcPct val="113000"/>
              </a:lnSpc>
              <a:spcBef>
                <a:spcPts val="0"/>
              </a:spcBef>
              <a:spcAft>
                <a:spcPts val="0"/>
              </a:spcAft>
              <a:buClr>
                <a:schemeClr val="accent2"/>
              </a:buClr>
              <a:buSzPts val="2500"/>
              <a:buFont typeface="Arial"/>
              <a:buChar char="✓"/>
            </a:pPr>
            <a:r>
              <a:rPr lang="en-US" sz="2000">
                <a:solidFill>
                  <a:schemeClr val="dk1"/>
                </a:solidFill>
                <a:latin typeface="Arial"/>
                <a:ea typeface="Arial"/>
                <a:cs typeface="Arial"/>
                <a:sym typeface="Arial"/>
              </a:rPr>
              <a:t>Identifier les besoins et les préoccupations des personnes survivantes.</a:t>
            </a:r>
            <a:endParaRPr sz="2000">
              <a:solidFill>
                <a:schemeClr val="dk1"/>
              </a:solidFill>
              <a:latin typeface="Arial"/>
              <a:ea typeface="Arial"/>
              <a:cs typeface="Arial"/>
              <a:sym typeface="Arial"/>
            </a:endParaRPr>
          </a:p>
          <a:p>
            <a:pPr marL="609585" marR="127842" lvl="0" indent="-457188" algn="l" rtl="0">
              <a:lnSpc>
                <a:spcPct val="113000"/>
              </a:lnSpc>
              <a:spcBef>
                <a:spcPts val="600"/>
              </a:spcBef>
              <a:spcAft>
                <a:spcPts val="0"/>
              </a:spcAft>
              <a:buClr>
                <a:schemeClr val="accent2"/>
              </a:buClr>
              <a:buSzPts val="2500"/>
              <a:buFont typeface="Arial"/>
              <a:buChar char="✓"/>
            </a:pPr>
            <a:r>
              <a:rPr lang="en-US" sz="2000">
                <a:solidFill>
                  <a:schemeClr val="dk1"/>
                </a:solidFill>
                <a:latin typeface="Arial"/>
                <a:ea typeface="Arial"/>
                <a:cs typeface="Arial"/>
                <a:sym typeface="Arial"/>
              </a:rPr>
              <a:t>Répondre à leurs besoins émotionnels, physiques, de sécurité et de soutien.</a:t>
            </a:r>
            <a:endParaRPr sz="2000">
              <a:solidFill>
                <a:schemeClr val="dk1"/>
              </a:solidFill>
              <a:latin typeface="Arial"/>
              <a:ea typeface="Arial"/>
              <a:cs typeface="Arial"/>
              <a:sym typeface="Arial"/>
            </a:endParaRPr>
          </a:p>
          <a:p>
            <a:pPr marL="609585" marR="127842" lvl="0" indent="-457188" algn="l" rtl="0">
              <a:lnSpc>
                <a:spcPct val="113000"/>
              </a:lnSpc>
              <a:spcBef>
                <a:spcPts val="600"/>
              </a:spcBef>
              <a:spcAft>
                <a:spcPts val="0"/>
              </a:spcAft>
              <a:buClr>
                <a:schemeClr val="accent2"/>
              </a:buClr>
              <a:buSzPts val="2500"/>
              <a:buFont typeface="Arial"/>
              <a:buChar char="✓"/>
            </a:pPr>
            <a:r>
              <a:rPr lang="en-US" sz="2000">
                <a:solidFill>
                  <a:schemeClr val="dk1"/>
                </a:solidFill>
                <a:latin typeface="Arial"/>
                <a:ea typeface="Arial"/>
                <a:cs typeface="Arial"/>
                <a:sym typeface="Arial"/>
              </a:rPr>
              <a:t>Écouter et valider leurs expériences et leurs préoccupations.</a:t>
            </a:r>
            <a:endParaRPr sz="2000">
              <a:solidFill>
                <a:schemeClr val="dk1"/>
              </a:solidFill>
              <a:latin typeface="Arial"/>
              <a:ea typeface="Arial"/>
              <a:cs typeface="Arial"/>
              <a:sym typeface="Arial"/>
            </a:endParaRPr>
          </a:p>
          <a:p>
            <a:pPr marL="609585" marR="127842" lvl="0" indent="-457188" algn="l" rtl="0">
              <a:lnSpc>
                <a:spcPct val="113000"/>
              </a:lnSpc>
              <a:spcBef>
                <a:spcPts val="600"/>
              </a:spcBef>
              <a:spcAft>
                <a:spcPts val="0"/>
              </a:spcAft>
              <a:buClr>
                <a:schemeClr val="accent2"/>
              </a:buClr>
              <a:buSzPts val="2500"/>
              <a:buFont typeface="Arial"/>
              <a:buChar char="✓"/>
            </a:pPr>
            <a:r>
              <a:rPr lang="en-US" sz="2000">
                <a:solidFill>
                  <a:schemeClr val="dk1"/>
                </a:solidFill>
                <a:latin typeface="Arial"/>
                <a:ea typeface="Arial"/>
                <a:cs typeface="Arial"/>
                <a:sym typeface="Arial"/>
              </a:rPr>
              <a:t>Aider les personnes survivantes à créer des liens, à rester calmes et optimistes.</a:t>
            </a:r>
            <a:endParaRPr sz="2000">
              <a:solidFill>
                <a:schemeClr val="dk1"/>
              </a:solidFill>
              <a:latin typeface="Arial"/>
              <a:ea typeface="Arial"/>
              <a:cs typeface="Arial"/>
              <a:sym typeface="Arial"/>
            </a:endParaRPr>
          </a:p>
          <a:p>
            <a:pPr marL="609585" marR="127842" lvl="0" indent="-457188" algn="l" rtl="0">
              <a:lnSpc>
                <a:spcPct val="113000"/>
              </a:lnSpc>
              <a:spcBef>
                <a:spcPts val="600"/>
              </a:spcBef>
              <a:spcAft>
                <a:spcPts val="0"/>
              </a:spcAft>
              <a:buClr>
                <a:schemeClr val="accent2"/>
              </a:buClr>
              <a:buSzPts val="2500"/>
              <a:buFont typeface="Arial"/>
              <a:buChar char="✓"/>
            </a:pPr>
            <a:r>
              <a:rPr lang="en-US" sz="2000">
                <a:solidFill>
                  <a:schemeClr val="dk1"/>
                </a:solidFill>
                <a:latin typeface="Arial"/>
                <a:ea typeface="Arial"/>
                <a:cs typeface="Arial"/>
                <a:sym typeface="Arial"/>
              </a:rPr>
              <a:t>Redonner confiance aux personnes survivantes dans leur capacité à s’en sortir et à demander de l’aide.</a:t>
            </a:r>
            <a:endParaRPr sz="2000">
              <a:solidFill>
                <a:schemeClr val="dk1"/>
              </a:solidFill>
              <a:latin typeface="Arial"/>
              <a:ea typeface="Arial"/>
              <a:cs typeface="Arial"/>
              <a:sym typeface="Arial"/>
            </a:endParaRPr>
          </a:p>
          <a:p>
            <a:pPr marL="609585" marR="127842" lvl="0" indent="-457188" algn="l" rtl="0">
              <a:lnSpc>
                <a:spcPct val="113000"/>
              </a:lnSpc>
              <a:spcBef>
                <a:spcPts val="600"/>
              </a:spcBef>
              <a:spcAft>
                <a:spcPts val="0"/>
              </a:spcAft>
              <a:buClr>
                <a:schemeClr val="accent2"/>
              </a:buClr>
              <a:buSzPts val="2500"/>
              <a:buFont typeface="Arial"/>
              <a:buChar char="✓"/>
            </a:pPr>
            <a:r>
              <a:rPr lang="en-US" sz="2000">
                <a:solidFill>
                  <a:schemeClr val="dk1"/>
                </a:solidFill>
                <a:latin typeface="Arial"/>
                <a:ea typeface="Arial"/>
                <a:cs typeface="Arial"/>
                <a:sym typeface="Arial"/>
              </a:rPr>
              <a:t>Étudier les options disponibles.</a:t>
            </a:r>
            <a:endParaRPr sz="2000">
              <a:solidFill>
                <a:schemeClr val="dk1"/>
              </a:solidFill>
              <a:latin typeface="Arial"/>
              <a:ea typeface="Arial"/>
              <a:cs typeface="Arial"/>
              <a:sym typeface="Arial"/>
            </a:endParaRPr>
          </a:p>
          <a:p>
            <a:pPr marL="609585" marR="127842" lvl="0" indent="-457188" algn="l" rtl="0">
              <a:lnSpc>
                <a:spcPct val="113000"/>
              </a:lnSpc>
              <a:spcBef>
                <a:spcPts val="600"/>
              </a:spcBef>
              <a:spcAft>
                <a:spcPts val="600"/>
              </a:spcAft>
              <a:buClr>
                <a:schemeClr val="accent2"/>
              </a:buClr>
              <a:buSzPts val="2500"/>
              <a:buFont typeface="Arial"/>
              <a:buChar char="✓"/>
            </a:pPr>
            <a:r>
              <a:rPr lang="en-US" sz="2000">
                <a:solidFill>
                  <a:schemeClr val="dk1"/>
                </a:solidFill>
                <a:latin typeface="Arial"/>
                <a:ea typeface="Arial"/>
                <a:cs typeface="Arial"/>
                <a:sym typeface="Arial"/>
              </a:rPr>
              <a:t>Respecter leurs souhaits.</a:t>
            </a:r>
            <a:endParaRPr sz="2000">
              <a:solidFill>
                <a:schemeClr val="dk1"/>
              </a:solidFill>
              <a:latin typeface="Calibri"/>
              <a:ea typeface="Calibri"/>
              <a:cs typeface="Calibri"/>
              <a:sym typeface="Calibri"/>
            </a:endParaRPr>
          </a:p>
        </p:txBody>
      </p:sp>
      <p:sp>
        <p:nvSpPr>
          <p:cNvPr id="190" name="Google Shape;190;p7"/>
          <p:cNvSpPr txBox="1"/>
          <p:nvPr/>
        </p:nvSpPr>
        <p:spPr>
          <a:xfrm>
            <a:off x="0" y="1"/>
            <a:ext cx="12192000" cy="1351136"/>
          </a:xfrm>
          <a:prstGeom prst="rect">
            <a:avLst/>
          </a:prstGeom>
          <a:noFill/>
          <a:ln>
            <a:noFill/>
          </a:ln>
        </p:spPr>
        <p:txBody>
          <a:bodyPr spcFirstLastPara="1" wrap="square" lIns="121900" tIns="121900" rIns="121900" bIns="121900" anchor="ctr" anchorCtr="0">
            <a:noAutofit/>
          </a:bodyPr>
          <a:lstStyle/>
          <a:p>
            <a:pPr marL="0" marR="0" lvl="0" indent="0" algn="ctr" rtl="0">
              <a:lnSpc>
                <a:spcPct val="90000"/>
              </a:lnSpc>
              <a:spcBef>
                <a:spcPts val="0"/>
              </a:spcBef>
              <a:spcAft>
                <a:spcPts val="800"/>
              </a:spcAft>
              <a:buNone/>
            </a:pPr>
            <a:r>
              <a:rPr lang="en-US" sz="3400" b="1">
                <a:solidFill>
                  <a:schemeClr val="accent3"/>
                </a:solidFill>
                <a:latin typeface="Calibri"/>
                <a:ea typeface="Calibri"/>
                <a:cs typeface="Calibri"/>
                <a:sym typeface="Calibri"/>
              </a:rPr>
              <a:t>Qu’est-ce que le soutien de première ligne ?</a:t>
            </a:r>
            <a:endParaRPr/>
          </a:p>
        </p:txBody>
      </p:sp>
      <p:sp>
        <p:nvSpPr>
          <p:cNvPr id="191" name="Google Shape;191;p7"/>
          <p:cNvSpPr txBox="1"/>
          <p:nvPr/>
        </p:nvSpPr>
        <p:spPr>
          <a:xfrm>
            <a:off x="879833" y="1380451"/>
            <a:ext cx="10432334" cy="677054"/>
          </a:xfrm>
          <a:prstGeom prst="rect">
            <a:avLst/>
          </a:prstGeom>
          <a:solidFill>
            <a:schemeClr val="accent1"/>
          </a:solidFill>
          <a:ln w="25400" cap="flat" cmpd="sng">
            <a:solidFill>
              <a:schemeClr val="accent1"/>
            </a:solidFill>
            <a:prstDash val="solid"/>
            <a:round/>
            <a:headEnd type="none" w="sm" len="sm"/>
            <a:tailEnd type="none" w="sm" len="sm"/>
          </a:ln>
        </p:spPr>
        <p:txBody>
          <a:bodyPr spcFirstLastPara="1" wrap="square" lIns="121900" tIns="60925" rIns="121900" bIns="60925" anchor="t" anchorCtr="0">
            <a:spAutoFit/>
          </a:bodyPr>
          <a:lstStyle/>
          <a:p>
            <a:pPr marL="571500" marR="0" lvl="0" indent="-571500" algn="ctr" rtl="0">
              <a:spcBef>
                <a:spcPts val="0"/>
              </a:spcBef>
              <a:spcAft>
                <a:spcPts val="0"/>
              </a:spcAft>
              <a:buClr>
                <a:schemeClr val="lt1"/>
              </a:buClr>
              <a:buSzPts val="3600"/>
              <a:buFont typeface="Noto Sans Symbols"/>
              <a:buChar char="✔"/>
            </a:pPr>
            <a:r>
              <a:rPr lang="en-US" sz="3600" b="1">
                <a:solidFill>
                  <a:schemeClr val="lt1"/>
                </a:solidFill>
                <a:latin typeface="Arial"/>
                <a:ea typeface="Arial"/>
                <a:cs typeface="Arial"/>
                <a:sym typeface="Arial"/>
              </a:rPr>
              <a:t>À FAIRE</a:t>
            </a:r>
            <a:endParaRPr sz="3600">
              <a:solidFill>
                <a:schemeClr val="lt1"/>
              </a:solidFill>
              <a:latin typeface="Arial"/>
              <a:ea typeface="Arial"/>
              <a:cs typeface="Arial"/>
              <a:sym typeface="Arial"/>
            </a:endParaRPr>
          </a:p>
        </p:txBody>
      </p:sp>
      <p:sp>
        <p:nvSpPr>
          <p:cNvPr id="192" name="Google Shape;192;p7"/>
          <p:cNvSpPr txBox="1"/>
          <p:nvPr/>
        </p:nvSpPr>
        <p:spPr>
          <a:xfrm>
            <a:off x="11620072" y="6349429"/>
            <a:ext cx="517337" cy="358688"/>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r" rtl="0">
              <a:lnSpc>
                <a:spcPct val="200000"/>
              </a:lnSpc>
              <a:spcBef>
                <a:spcPts val="0"/>
              </a:spcBef>
              <a:spcAft>
                <a:spcPts val="0"/>
              </a:spcAft>
              <a:buNone/>
            </a:pPr>
            <a:r>
              <a:rPr lang="en-US" sz="1000">
                <a:solidFill>
                  <a:schemeClr val="dk1"/>
                </a:solidFill>
                <a:latin typeface="Arial"/>
                <a:ea typeface="Arial"/>
                <a:cs typeface="Arial"/>
                <a:sym typeface="Arial"/>
              </a:rPr>
              <a:t>7.7</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8"/>
          <p:cNvSpPr txBox="1"/>
          <p:nvPr/>
        </p:nvSpPr>
        <p:spPr>
          <a:xfrm>
            <a:off x="0" y="-1"/>
            <a:ext cx="12192000" cy="1289297"/>
          </a:xfrm>
          <a:prstGeom prst="rect">
            <a:avLst/>
          </a:prstGeom>
          <a:noFill/>
          <a:ln>
            <a:noFill/>
          </a:ln>
        </p:spPr>
        <p:txBody>
          <a:bodyPr spcFirstLastPara="1" wrap="square" lIns="121900" tIns="121900" rIns="121900" bIns="121900" anchor="ctr" anchorCtr="0">
            <a:noAutofit/>
          </a:bodyPr>
          <a:lstStyle/>
          <a:p>
            <a:pPr marL="0" marR="0" lvl="0" indent="0" algn="ctr" rtl="0">
              <a:lnSpc>
                <a:spcPct val="90000"/>
              </a:lnSpc>
              <a:spcBef>
                <a:spcPts val="0"/>
              </a:spcBef>
              <a:spcAft>
                <a:spcPts val="800"/>
              </a:spcAft>
              <a:buNone/>
            </a:pPr>
            <a:r>
              <a:rPr lang="en-US" sz="3400" b="1">
                <a:solidFill>
                  <a:schemeClr val="accent3"/>
                </a:solidFill>
                <a:latin typeface="Calibri"/>
                <a:ea typeface="Calibri"/>
                <a:cs typeface="Calibri"/>
                <a:sym typeface="Calibri"/>
              </a:rPr>
              <a:t>Pratiques promues dans le cadre </a:t>
            </a:r>
            <a:r>
              <a:rPr lang="en-US" sz="3200" b="1">
                <a:solidFill>
                  <a:schemeClr val="accent3"/>
                </a:solidFill>
                <a:latin typeface="Calibri"/>
                <a:ea typeface="Calibri"/>
                <a:cs typeface="Calibri"/>
                <a:sym typeface="Calibri"/>
              </a:rPr>
              <a:t>l’approche VIVRE + EPO</a:t>
            </a:r>
            <a:endParaRPr sz="3200" b="1">
              <a:solidFill>
                <a:schemeClr val="accent3"/>
              </a:solidFill>
              <a:latin typeface="Calibri"/>
              <a:ea typeface="Calibri"/>
              <a:cs typeface="Calibri"/>
              <a:sym typeface="Calibri"/>
            </a:endParaRPr>
          </a:p>
        </p:txBody>
      </p:sp>
      <p:sp>
        <p:nvSpPr>
          <p:cNvPr id="198" name="Google Shape;198;p8"/>
          <p:cNvSpPr/>
          <p:nvPr/>
        </p:nvSpPr>
        <p:spPr>
          <a:xfrm>
            <a:off x="879833" y="2057506"/>
            <a:ext cx="10432334" cy="3420044"/>
          </a:xfrm>
          <a:prstGeom prst="rect">
            <a:avLst/>
          </a:pr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9" name="Google Shape;199;p8"/>
          <p:cNvSpPr txBox="1"/>
          <p:nvPr/>
        </p:nvSpPr>
        <p:spPr>
          <a:xfrm>
            <a:off x="1187777" y="2151483"/>
            <a:ext cx="10124390" cy="3561160"/>
          </a:xfrm>
          <a:prstGeom prst="rect">
            <a:avLst/>
          </a:prstGeom>
          <a:noFill/>
          <a:ln>
            <a:noFill/>
          </a:ln>
        </p:spPr>
        <p:txBody>
          <a:bodyPr spcFirstLastPara="1" wrap="square" lIns="121900" tIns="121900" rIns="121900" bIns="121900" anchor="t" anchorCtr="0">
            <a:noAutofit/>
          </a:bodyPr>
          <a:lstStyle/>
          <a:p>
            <a:pPr marL="609585" marR="127842" lvl="0" indent="-457188" algn="l" rtl="0">
              <a:lnSpc>
                <a:spcPct val="113000"/>
              </a:lnSpc>
              <a:spcBef>
                <a:spcPts val="0"/>
              </a:spcBef>
              <a:spcAft>
                <a:spcPts val="0"/>
              </a:spcAft>
              <a:buClr>
                <a:schemeClr val="accent2"/>
              </a:buClr>
              <a:buSzPts val="2125"/>
              <a:buFont typeface="Arial"/>
              <a:buChar char="✓"/>
            </a:pPr>
            <a:r>
              <a:rPr lang="en-US" sz="1700">
                <a:solidFill>
                  <a:schemeClr val="dk1"/>
                </a:solidFill>
                <a:latin typeface="Arial"/>
                <a:ea typeface="Arial"/>
                <a:cs typeface="Arial"/>
                <a:sym typeface="Arial"/>
              </a:rPr>
              <a:t>Employer des mots que les enfants peuvent comprendre.</a:t>
            </a:r>
            <a:endParaRPr sz="1700">
              <a:solidFill>
                <a:schemeClr val="dk1"/>
              </a:solidFill>
              <a:latin typeface="Arial"/>
              <a:ea typeface="Arial"/>
              <a:cs typeface="Arial"/>
              <a:sym typeface="Arial"/>
            </a:endParaRPr>
          </a:p>
          <a:p>
            <a:pPr marL="609585" marR="127842" lvl="0" indent="-457188" algn="l" rtl="0">
              <a:lnSpc>
                <a:spcPct val="113000"/>
              </a:lnSpc>
              <a:spcBef>
                <a:spcPts val="600"/>
              </a:spcBef>
              <a:spcAft>
                <a:spcPts val="0"/>
              </a:spcAft>
              <a:buClr>
                <a:schemeClr val="accent2"/>
              </a:buClr>
              <a:buSzPts val="2125"/>
              <a:buFont typeface="Arial"/>
              <a:buChar char="✓"/>
            </a:pPr>
            <a:r>
              <a:rPr lang="en-US" sz="1700">
                <a:solidFill>
                  <a:schemeClr val="dk1"/>
                </a:solidFill>
                <a:latin typeface="Arial"/>
                <a:ea typeface="Arial"/>
                <a:cs typeface="Arial"/>
                <a:sym typeface="Arial"/>
              </a:rPr>
              <a:t>Aider les enfants à se sentir en sécurité.</a:t>
            </a:r>
            <a:endParaRPr sz="1700">
              <a:solidFill>
                <a:schemeClr val="dk1"/>
              </a:solidFill>
              <a:latin typeface="Arial"/>
              <a:ea typeface="Arial"/>
              <a:cs typeface="Arial"/>
              <a:sym typeface="Arial"/>
            </a:endParaRPr>
          </a:p>
          <a:p>
            <a:pPr marL="609585" marR="127842" lvl="0" indent="-457188" algn="l" rtl="0">
              <a:lnSpc>
                <a:spcPct val="113000"/>
              </a:lnSpc>
              <a:spcBef>
                <a:spcPts val="600"/>
              </a:spcBef>
              <a:spcAft>
                <a:spcPts val="0"/>
              </a:spcAft>
              <a:buClr>
                <a:schemeClr val="accent2"/>
              </a:buClr>
              <a:buSzPts val="2125"/>
              <a:buFont typeface="Arial"/>
              <a:buChar char="✓"/>
            </a:pPr>
            <a:r>
              <a:rPr lang="en-US" sz="1700">
                <a:solidFill>
                  <a:schemeClr val="dk1"/>
                </a:solidFill>
                <a:latin typeface="Arial"/>
                <a:ea typeface="Arial"/>
                <a:cs typeface="Arial"/>
                <a:sym typeface="Arial"/>
              </a:rPr>
              <a:t>Faire attention à la communication non verbale.</a:t>
            </a:r>
            <a:endParaRPr sz="1700">
              <a:solidFill>
                <a:schemeClr val="dk1"/>
              </a:solidFill>
              <a:latin typeface="Arial"/>
              <a:ea typeface="Arial"/>
              <a:cs typeface="Arial"/>
              <a:sym typeface="Arial"/>
            </a:endParaRPr>
          </a:p>
          <a:p>
            <a:pPr marL="609585" marR="127842" lvl="0" indent="-457188" algn="l" rtl="0">
              <a:lnSpc>
                <a:spcPct val="113000"/>
              </a:lnSpc>
              <a:spcBef>
                <a:spcPts val="600"/>
              </a:spcBef>
              <a:spcAft>
                <a:spcPts val="0"/>
              </a:spcAft>
              <a:buClr>
                <a:schemeClr val="accent2"/>
              </a:buClr>
              <a:buSzPts val="2125"/>
              <a:buFont typeface="Arial"/>
              <a:buChar char="✓"/>
            </a:pPr>
            <a:r>
              <a:rPr lang="en-US" sz="1700">
                <a:solidFill>
                  <a:schemeClr val="dk1"/>
                </a:solidFill>
                <a:latin typeface="Arial"/>
                <a:ea typeface="Arial"/>
                <a:cs typeface="Arial"/>
                <a:sym typeface="Arial"/>
              </a:rPr>
              <a:t>Rassurer les enfant ou les adolescentes en leur disant qu'ils ne sont pas responsables.</a:t>
            </a:r>
            <a:endParaRPr sz="1700">
              <a:solidFill>
                <a:schemeClr val="dk1"/>
              </a:solidFill>
              <a:latin typeface="Arial"/>
              <a:ea typeface="Arial"/>
              <a:cs typeface="Arial"/>
              <a:sym typeface="Arial"/>
            </a:endParaRPr>
          </a:p>
          <a:p>
            <a:pPr marL="609585" marR="127842" lvl="0" indent="-457188" algn="l" rtl="0">
              <a:lnSpc>
                <a:spcPct val="113000"/>
              </a:lnSpc>
              <a:spcBef>
                <a:spcPts val="600"/>
              </a:spcBef>
              <a:spcAft>
                <a:spcPts val="0"/>
              </a:spcAft>
              <a:buClr>
                <a:schemeClr val="accent2"/>
              </a:buClr>
              <a:buSzPts val="2125"/>
              <a:buFont typeface="Arial"/>
              <a:buChar char="✓"/>
            </a:pPr>
            <a:r>
              <a:rPr lang="en-US" sz="1700">
                <a:solidFill>
                  <a:schemeClr val="dk1"/>
                </a:solidFill>
                <a:latin typeface="Arial"/>
                <a:ea typeface="Arial"/>
                <a:cs typeface="Arial"/>
                <a:sym typeface="Arial"/>
              </a:rPr>
              <a:t>Prendre le temps de leur expliquer les choses et de les aider à comprendre pourquoi vous leur parlez de ces incidents.</a:t>
            </a:r>
            <a:endParaRPr sz="1700">
              <a:solidFill>
                <a:schemeClr val="dk1"/>
              </a:solidFill>
              <a:latin typeface="Arial"/>
              <a:ea typeface="Arial"/>
              <a:cs typeface="Arial"/>
              <a:sym typeface="Arial"/>
            </a:endParaRPr>
          </a:p>
          <a:p>
            <a:pPr marL="609585" marR="127842" lvl="0" indent="-457188" algn="l" rtl="0">
              <a:lnSpc>
                <a:spcPct val="113000"/>
              </a:lnSpc>
              <a:spcBef>
                <a:spcPts val="600"/>
              </a:spcBef>
              <a:spcAft>
                <a:spcPts val="600"/>
              </a:spcAft>
              <a:buClr>
                <a:schemeClr val="accent2"/>
              </a:buClr>
              <a:buSzPts val="2125"/>
              <a:buFont typeface="Arial"/>
              <a:buChar char="✓"/>
            </a:pPr>
            <a:r>
              <a:rPr lang="en-US" sz="1700">
                <a:solidFill>
                  <a:schemeClr val="dk1"/>
                </a:solidFill>
                <a:latin typeface="Arial"/>
                <a:ea typeface="Arial"/>
                <a:cs typeface="Arial"/>
                <a:sym typeface="Arial"/>
              </a:rPr>
              <a:t>Référer la personne survivante vers des défenseurs des droits de l'enfant ou des travailleurs sociaux, ou de solliciter leur intervention, si aucun membre de la famille non maltraitant n'est disponible.</a:t>
            </a:r>
            <a:endParaRPr sz="1700">
              <a:solidFill>
                <a:schemeClr val="dk1"/>
              </a:solidFill>
              <a:latin typeface="Arial"/>
              <a:ea typeface="Arial"/>
              <a:cs typeface="Arial"/>
              <a:sym typeface="Arial"/>
            </a:endParaRPr>
          </a:p>
        </p:txBody>
      </p:sp>
      <p:sp>
        <p:nvSpPr>
          <p:cNvPr id="200" name="Google Shape;200;p8"/>
          <p:cNvSpPr txBox="1"/>
          <p:nvPr/>
        </p:nvSpPr>
        <p:spPr>
          <a:xfrm>
            <a:off x="879833" y="1380451"/>
            <a:ext cx="10432334" cy="677054"/>
          </a:xfrm>
          <a:prstGeom prst="rect">
            <a:avLst/>
          </a:prstGeom>
          <a:solidFill>
            <a:schemeClr val="accent1"/>
          </a:solidFill>
          <a:ln w="25400" cap="flat" cmpd="sng">
            <a:solidFill>
              <a:schemeClr val="accent1"/>
            </a:solidFill>
            <a:prstDash val="solid"/>
            <a:round/>
            <a:headEnd type="none" w="sm" len="sm"/>
            <a:tailEnd type="none" w="sm" len="sm"/>
          </a:ln>
        </p:spPr>
        <p:txBody>
          <a:bodyPr spcFirstLastPara="1" wrap="square" lIns="121900" tIns="60925" rIns="121900" bIns="60925" anchor="t" anchorCtr="0">
            <a:spAutoFit/>
          </a:bodyPr>
          <a:lstStyle/>
          <a:p>
            <a:pPr marL="571500" marR="0" lvl="0" indent="-571500" algn="ctr" rtl="0">
              <a:spcBef>
                <a:spcPts val="0"/>
              </a:spcBef>
              <a:spcAft>
                <a:spcPts val="0"/>
              </a:spcAft>
              <a:buClr>
                <a:schemeClr val="lt1"/>
              </a:buClr>
              <a:buSzPts val="3600"/>
              <a:buFont typeface="Noto Sans Symbols"/>
              <a:buChar char="✔"/>
            </a:pPr>
            <a:r>
              <a:rPr lang="en-US" sz="3600" b="1">
                <a:solidFill>
                  <a:schemeClr val="lt1"/>
                </a:solidFill>
                <a:latin typeface="Arial"/>
                <a:ea typeface="Arial"/>
                <a:cs typeface="Arial"/>
                <a:sym typeface="Arial"/>
              </a:rPr>
              <a:t>À FAIRE</a:t>
            </a:r>
            <a:endParaRPr sz="3600">
              <a:solidFill>
                <a:schemeClr val="lt1"/>
              </a:solidFill>
              <a:latin typeface="Arial"/>
              <a:ea typeface="Arial"/>
              <a:cs typeface="Arial"/>
              <a:sym typeface="Arial"/>
            </a:endParaRPr>
          </a:p>
        </p:txBody>
      </p:sp>
      <p:sp>
        <p:nvSpPr>
          <p:cNvPr id="201" name="Google Shape;201;p8"/>
          <p:cNvSpPr txBox="1"/>
          <p:nvPr/>
        </p:nvSpPr>
        <p:spPr>
          <a:xfrm>
            <a:off x="11620072" y="6349429"/>
            <a:ext cx="517337" cy="358688"/>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r" rtl="0">
              <a:lnSpc>
                <a:spcPct val="200000"/>
              </a:lnSpc>
              <a:spcBef>
                <a:spcPts val="0"/>
              </a:spcBef>
              <a:spcAft>
                <a:spcPts val="0"/>
              </a:spcAft>
              <a:buNone/>
            </a:pPr>
            <a:r>
              <a:rPr lang="en-US" sz="1000">
                <a:solidFill>
                  <a:schemeClr val="dk1"/>
                </a:solidFill>
                <a:latin typeface="Arial"/>
                <a:ea typeface="Arial"/>
                <a:cs typeface="Arial"/>
                <a:sym typeface="Arial"/>
              </a:rPr>
              <a:t>7.8</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9"/>
          <p:cNvSpPr txBox="1"/>
          <p:nvPr/>
        </p:nvSpPr>
        <p:spPr>
          <a:xfrm>
            <a:off x="0" y="0"/>
            <a:ext cx="12192000" cy="1203767"/>
          </a:xfrm>
          <a:prstGeom prst="rect">
            <a:avLst/>
          </a:prstGeom>
          <a:noFill/>
          <a:ln>
            <a:noFill/>
          </a:ln>
        </p:spPr>
        <p:txBody>
          <a:bodyPr spcFirstLastPara="1" wrap="square" lIns="121900" tIns="121900" rIns="121900" bIns="121900" anchor="ctr" anchorCtr="0">
            <a:noAutofit/>
          </a:bodyPr>
          <a:lstStyle/>
          <a:p>
            <a:pPr marL="0" marR="0" lvl="0" indent="0" algn="ctr" rtl="0">
              <a:spcBef>
                <a:spcPts val="0"/>
              </a:spcBef>
              <a:spcAft>
                <a:spcPts val="0"/>
              </a:spcAft>
              <a:buNone/>
            </a:pPr>
            <a:r>
              <a:rPr lang="en-US" sz="3400" b="1">
                <a:solidFill>
                  <a:schemeClr val="accent3"/>
                </a:solidFill>
                <a:latin typeface="Calibri"/>
                <a:ea typeface="Calibri"/>
                <a:cs typeface="Calibri"/>
                <a:sym typeface="Calibri"/>
              </a:rPr>
              <a:t>Qu’est-ce que le soutien de première ligne ?</a:t>
            </a:r>
            <a:endParaRPr/>
          </a:p>
        </p:txBody>
      </p:sp>
      <p:sp>
        <p:nvSpPr>
          <p:cNvPr id="207" name="Google Shape;207;p9"/>
          <p:cNvSpPr txBox="1"/>
          <p:nvPr/>
        </p:nvSpPr>
        <p:spPr>
          <a:xfrm>
            <a:off x="1562100" y="2284743"/>
            <a:ext cx="9334499" cy="2517622"/>
          </a:xfrm>
          <a:prstGeom prst="rect">
            <a:avLst/>
          </a:prstGeom>
          <a:noFill/>
          <a:ln>
            <a:noFill/>
          </a:ln>
        </p:spPr>
        <p:txBody>
          <a:bodyPr spcFirstLastPara="1" wrap="square" lIns="121900" tIns="60925" rIns="121900" bIns="60925" anchor="t" anchorCtr="0">
            <a:spAutoFit/>
          </a:bodyPr>
          <a:lstStyle/>
          <a:p>
            <a:pPr marL="609585" marR="127842" lvl="0" indent="-457188" algn="l" rtl="0">
              <a:lnSpc>
                <a:spcPct val="113000"/>
              </a:lnSpc>
              <a:spcBef>
                <a:spcPts val="0"/>
              </a:spcBef>
              <a:spcAft>
                <a:spcPts val="0"/>
              </a:spcAft>
              <a:buClr>
                <a:schemeClr val="accent3"/>
              </a:buClr>
              <a:buSzPts val="3000"/>
              <a:buFont typeface="Arial"/>
              <a:buChar char="●"/>
            </a:pPr>
            <a:r>
              <a:rPr lang="en-US" sz="2400">
                <a:solidFill>
                  <a:schemeClr val="dk1"/>
                </a:solidFill>
                <a:latin typeface="Arial"/>
                <a:ea typeface="Arial"/>
                <a:cs typeface="Arial"/>
                <a:sym typeface="Arial"/>
              </a:rPr>
              <a:t>Tenter de résoudre les problèmes des personnes survivantes.</a:t>
            </a:r>
            <a:endParaRPr sz="2400">
              <a:solidFill>
                <a:schemeClr val="dk1"/>
              </a:solidFill>
              <a:latin typeface="Arial"/>
              <a:ea typeface="Arial"/>
              <a:cs typeface="Arial"/>
              <a:sym typeface="Arial"/>
            </a:endParaRPr>
          </a:p>
          <a:p>
            <a:pPr marL="609585" marR="127842" lvl="0" indent="-457188" algn="l" rtl="0">
              <a:lnSpc>
                <a:spcPct val="113000"/>
              </a:lnSpc>
              <a:spcBef>
                <a:spcPts val="600"/>
              </a:spcBef>
              <a:spcAft>
                <a:spcPts val="0"/>
              </a:spcAft>
              <a:buClr>
                <a:schemeClr val="accent3"/>
              </a:buClr>
              <a:buSzPts val="3000"/>
              <a:buFont typeface="Arial"/>
              <a:buChar char="●"/>
            </a:pPr>
            <a:r>
              <a:rPr lang="en-US" sz="2400">
                <a:solidFill>
                  <a:schemeClr val="dk1"/>
                </a:solidFill>
                <a:latin typeface="Arial"/>
                <a:ea typeface="Arial"/>
                <a:cs typeface="Arial"/>
                <a:sym typeface="Arial"/>
              </a:rPr>
              <a:t>Tenter de les convaincre de quitter une relation violente.</a:t>
            </a:r>
            <a:endParaRPr sz="2400">
              <a:solidFill>
                <a:schemeClr val="dk1"/>
              </a:solidFill>
              <a:latin typeface="Arial"/>
              <a:ea typeface="Arial"/>
              <a:cs typeface="Arial"/>
              <a:sym typeface="Arial"/>
            </a:endParaRPr>
          </a:p>
          <a:p>
            <a:pPr marL="609585" marR="127842" lvl="0" indent="-457188" algn="l" rtl="0">
              <a:lnSpc>
                <a:spcPct val="113000"/>
              </a:lnSpc>
              <a:spcBef>
                <a:spcPts val="600"/>
              </a:spcBef>
              <a:spcAft>
                <a:spcPts val="0"/>
              </a:spcAft>
              <a:buClr>
                <a:schemeClr val="accent3"/>
              </a:buClr>
              <a:buSzPts val="3000"/>
              <a:buFont typeface="Arial"/>
              <a:buChar char="●"/>
            </a:pPr>
            <a:r>
              <a:rPr lang="en-US" sz="2400">
                <a:solidFill>
                  <a:schemeClr val="dk1"/>
                </a:solidFill>
                <a:latin typeface="Arial"/>
                <a:ea typeface="Arial"/>
                <a:cs typeface="Arial"/>
                <a:sym typeface="Arial"/>
              </a:rPr>
              <a:t>Tenter de les convaincre de s’adresser à la police ou à la justice.</a:t>
            </a:r>
            <a:endParaRPr sz="2400">
              <a:solidFill>
                <a:schemeClr val="dk1"/>
              </a:solidFill>
              <a:latin typeface="Arial"/>
              <a:ea typeface="Arial"/>
              <a:cs typeface="Arial"/>
              <a:sym typeface="Arial"/>
            </a:endParaRPr>
          </a:p>
          <a:p>
            <a:pPr marL="609585" marR="127842" lvl="0" indent="-457188" algn="l" rtl="0">
              <a:lnSpc>
                <a:spcPct val="113000"/>
              </a:lnSpc>
              <a:spcBef>
                <a:spcPts val="600"/>
              </a:spcBef>
              <a:spcAft>
                <a:spcPts val="600"/>
              </a:spcAft>
              <a:buClr>
                <a:schemeClr val="accent3"/>
              </a:buClr>
              <a:buSzPts val="3000"/>
              <a:buFont typeface="Arial"/>
              <a:buChar char="●"/>
            </a:pPr>
            <a:r>
              <a:rPr lang="en-US" sz="2400">
                <a:solidFill>
                  <a:schemeClr val="dk1"/>
                </a:solidFill>
                <a:latin typeface="Arial"/>
                <a:ea typeface="Arial"/>
                <a:cs typeface="Arial"/>
                <a:sym typeface="Arial"/>
              </a:rPr>
              <a:t>Tenter de comprendre pourquoi un incident s’est produit.</a:t>
            </a:r>
            <a:endParaRPr sz="2400">
              <a:solidFill>
                <a:schemeClr val="dk1"/>
              </a:solidFill>
              <a:latin typeface="Arial"/>
              <a:ea typeface="Arial"/>
              <a:cs typeface="Arial"/>
              <a:sym typeface="Arial"/>
            </a:endParaRPr>
          </a:p>
        </p:txBody>
      </p:sp>
      <p:sp>
        <p:nvSpPr>
          <p:cNvPr id="208" name="Google Shape;208;p9"/>
          <p:cNvSpPr txBox="1"/>
          <p:nvPr/>
        </p:nvSpPr>
        <p:spPr>
          <a:xfrm>
            <a:off x="879833" y="1380451"/>
            <a:ext cx="10432334" cy="677054"/>
          </a:xfrm>
          <a:prstGeom prst="rect">
            <a:avLst/>
          </a:prstGeom>
          <a:solidFill>
            <a:schemeClr val="accent3"/>
          </a:solidFill>
          <a:ln w="25400" cap="flat" cmpd="sng">
            <a:solidFill>
              <a:schemeClr val="accent3"/>
            </a:solidFill>
            <a:prstDash val="solid"/>
            <a:round/>
            <a:headEnd type="none" w="sm" len="sm"/>
            <a:tailEnd type="none" w="sm" len="sm"/>
          </a:ln>
        </p:spPr>
        <p:txBody>
          <a:bodyPr spcFirstLastPara="1" wrap="square" lIns="121900" tIns="60925" rIns="121900" bIns="60925" anchor="t" anchorCtr="0">
            <a:spAutoFit/>
          </a:bodyPr>
          <a:lstStyle/>
          <a:p>
            <a:pPr marL="571500" marR="0" lvl="0" indent="-571500" algn="ctr" rtl="0">
              <a:spcBef>
                <a:spcPts val="0"/>
              </a:spcBef>
              <a:spcAft>
                <a:spcPts val="0"/>
              </a:spcAft>
              <a:buClr>
                <a:schemeClr val="lt1"/>
              </a:buClr>
              <a:buSzPts val="4500"/>
              <a:buFont typeface="Arial"/>
              <a:buChar char="●"/>
            </a:pPr>
            <a:r>
              <a:rPr lang="en-US" sz="3600" b="1">
                <a:solidFill>
                  <a:schemeClr val="lt1"/>
                </a:solidFill>
                <a:latin typeface="Arial"/>
                <a:ea typeface="Arial"/>
                <a:cs typeface="Arial"/>
                <a:sym typeface="Arial"/>
              </a:rPr>
              <a:t>À NE PAS FAIRE</a:t>
            </a:r>
            <a:endParaRPr sz="3600">
              <a:solidFill>
                <a:schemeClr val="lt1"/>
              </a:solidFill>
              <a:latin typeface="Arial"/>
              <a:ea typeface="Arial"/>
              <a:cs typeface="Arial"/>
              <a:sym typeface="Arial"/>
            </a:endParaRPr>
          </a:p>
        </p:txBody>
      </p:sp>
      <p:sp>
        <p:nvSpPr>
          <p:cNvPr id="209" name="Google Shape;209;p9"/>
          <p:cNvSpPr/>
          <p:nvPr/>
        </p:nvSpPr>
        <p:spPr>
          <a:xfrm>
            <a:off x="879833" y="2057506"/>
            <a:ext cx="10432334" cy="3060594"/>
          </a:xfrm>
          <a:prstGeom prst="rect">
            <a:avLst/>
          </a:prstGeom>
          <a:noFill/>
          <a:ln w="254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0" name="Google Shape;210;p9"/>
          <p:cNvSpPr txBox="1"/>
          <p:nvPr/>
        </p:nvSpPr>
        <p:spPr>
          <a:xfrm>
            <a:off x="11620072" y="6349429"/>
            <a:ext cx="517337" cy="358688"/>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r" rtl="0">
              <a:lnSpc>
                <a:spcPct val="200000"/>
              </a:lnSpc>
              <a:spcBef>
                <a:spcPts val="0"/>
              </a:spcBef>
              <a:spcAft>
                <a:spcPts val="0"/>
              </a:spcAft>
              <a:buNone/>
            </a:pPr>
            <a:r>
              <a:rPr lang="en-US" sz="1000">
                <a:solidFill>
                  <a:schemeClr val="dk1"/>
                </a:solidFill>
                <a:latin typeface="Arial"/>
                <a:ea typeface="Arial"/>
                <a:cs typeface="Arial"/>
                <a:sym typeface="Arial"/>
              </a:rPr>
              <a:t>7,9</a:t>
            </a:r>
            <a:endParaRPr/>
          </a:p>
        </p:txBody>
      </p:sp>
    </p:spTree>
  </p:cSld>
  <p:clrMapOvr>
    <a:masterClrMapping/>
  </p:clrMapOvr>
</p:sld>
</file>

<file path=ppt/theme/theme1.xml><?xml version="1.0" encoding="utf-8"?>
<a:theme xmlns:a="http://schemas.openxmlformats.org/drawingml/2006/main" name="1_Office Theme 4 - WHO">
  <a:themeElements>
    <a:clrScheme name="WHO">
      <a:dk1>
        <a:srgbClr val="000000"/>
      </a:dk1>
      <a:lt1>
        <a:srgbClr val="FFFFFF"/>
      </a:lt1>
      <a:dk2>
        <a:srgbClr val="000000"/>
      </a:dk2>
      <a:lt2>
        <a:srgbClr val="E7E6E6"/>
      </a:lt2>
      <a:accent1>
        <a:srgbClr val="00205C"/>
      </a:accent1>
      <a:accent2>
        <a:srgbClr val="009ADE"/>
      </a:accent2>
      <a:accent3>
        <a:srgbClr val="F26829"/>
      </a:accent3>
      <a:accent4>
        <a:srgbClr val="A6228C"/>
      </a:accent4>
      <a:accent5>
        <a:srgbClr val="80BC00"/>
      </a:accent5>
      <a:accent6>
        <a:srgbClr val="5B2C86"/>
      </a:accent6>
      <a:hlink>
        <a:srgbClr val="009ADE"/>
      </a:hlink>
      <a:folHlink>
        <a:srgbClr val="009AD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5">
  <a:themeElements>
    <a:clrScheme name="WHO">
      <a:dk1>
        <a:srgbClr val="000000"/>
      </a:dk1>
      <a:lt1>
        <a:srgbClr val="FFFFFF"/>
      </a:lt1>
      <a:dk2>
        <a:srgbClr val="000000"/>
      </a:dk2>
      <a:lt2>
        <a:srgbClr val="E7E6E6"/>
      </a:lt2>
      <a:accent1>
        <a:srgbClr val="00205C"/>
      </a:accent1>
      <a:accent2>
        <a:srgbClr val="009ADE"/>
      </a:accent2>
      <a:accent3>
        <a:srgbClr val="F26829"/>
      </a:accent3>
      <a:accent4>
        <a:srgbClr val="A6228C"/>
      </a:accent4>
      <a:accent5>
        <a:srgbClr val="80BC00"/>
      </a:accent5>
      <a:accent6>
        <a:srgbClr val="5B2C86"/>
      </a:accent6>
      <a:hlink>
        <a:srgbClr val="009ADE"/>
      </a:hlink>
      <a:folHlink>
        <a:srgbClr val="009AD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2348</Words>
  <Application>Microsoft Office PowerPoint</Application>
  <PresentationFormat>Widescreen</PresentationFormat>
  <Paragraphs>176</Paragraphs>
  <Slides>18</Slides>
  <Notes>18</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18</vt:i4>
      </vt:variant>
    </vt:vector>
  </HeadingPairs>
  <TitlesOfParts>
    <vt:vector size="23" baseType="lpstr">
      <vt:lpstr>Arial</vt:lpstr>
      <vt:lpstr>Calibri</vt:lpstr>
      <vt:lpstr>Noto Sans Symbols</vt:lpstr>
      <vt:lpstr>1_Office Theme 4 - WHO</vt:lpstr>
      <vt:lpstr>1_Office Theme 5</vt:lpstr>
      <vt:lpstr>DIAPOSITIVES DE PRÉSENTATION</vt:lpstr>
      <vt:lpstr>PowerPoint Presentation</vt:lpstr>
      <vt:lpstr>Objectifs de la séance</vt:lpstr>
      <vt:lpstr>Soutien de première ligne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Vidéo « Prise en charge de la violence  exercée par un partenaire intime - VIV »</vt:lpstr>
      <vt:lpstr>Jeu de rôle sur l'approche VIV(RE), partie 1</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DIAPOSITIVES DE PRÉSENTATION</dc:title>
  <dc:creator>Jessica Money (Green Ink)</dc:creator>
  <cp:lastModifiedBy>رفعت عبدالغني</cp:lastModifiedBy>
  <cp:revision>1</cp:revision>
  <dcterms:created xsi:type="dcterms:W3CDTF">2024-07-22T16:05:02Z</dcterms:created>
  <dcterms:modified xsi:type="dcterms:W3CDTF">2025-10-02T21:31:57Z</dcterms:modified>
</cp:coreProperties>
</file>