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SFO91k0aGR2rNKaycg02EFogZ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9868C-78CF-4EC6-BD57-96FE8C703024}">
  <a:tblStyle styleId="{C3E9868C-78CF-4EC6-BD57-96FE8C70302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1"/>
          </a:solidFill>
        </a:fill>
      </a:tcStyle>
    </a:band1H>
    <a:band2H>
      <a:tcTxStyle/>
      <a:tcStyle>
        <a:tcBdr/>
      </a:tcStyle>
    </a:band2H>
    <a:band1V>
      <a:tcTxStyle/>
      <a:tcStyle>
        <a:tcBdr/>
        <a:fill>
          <a:solidFill>
            <a:srgbClr val="CACBD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6468798-12F2-4F11-8CDA-FF12EF52C3C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s-CO"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s-CO" b="1"/>
              <a:t>Notas para el facilitador:</a:t>
            </a:r>
            <a:r>
              <a:rPr lang="es-CO">
                <a:latin typeface="Arial"/>
                <a:ea typeface="Arial"/>
                <a:cs typeface="Arial"/>
                <a:sym typeface="Arial"/>
              </a:rPr>
              <a:t> El </a:t>
            </a:r>
            <a:r>
              <a:rPr lang="es-CO" b="1"/>
              <a:t>icono de exclamación en un triángulo</a:t>
            </a:r>
            <a:r>
              <a:rPr lang="es-CO">
                <a:latin typeface="Arial"/>
                <a:ea typeface="Arial"/>
                <a:cs typeface="Arial"/>
                <a:sym typeface="Arial"/>
              </a:rPr>
              <a:t> destaca las diapositivas que requieren modificaciones para su adaptación contextual.</a:t>
            </a:r>
            <a:endParaRPr sz="12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s-CO">
                <a:latin typeface="Arial"/>
                <a:ea typeface="Arial"/>
                <a:cs typeface="Arial"/>
                <a:sym typeface="Arial"/>
              </a:rPr>
              <a:t>Revise la diapositiva y realice los ajustes necesarios (p. ej., actualice los ejemplos, los datos o el lenguaje).</a:t>
            </a:r>
            <a:endParaRPr sz="12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s-CO" b="1"/>
              <a:t>Elimine el icono</a:t>
            </a:r>
            <a:r>
              <a:rPr lang="es-CO">
                <a:latin typeface="Arial"/>
                <a:ea typeface="Arial"/>
                <a:cs typeface="Arial"/>
                <a:sym typeface="Arial"/>
              </a:rPr>
              <a:t> una vez finalizada la edición. </a:t>
            </a:r>
            <a:endParaRPr sz="1200">
              <a:latin typeface="Arial"/>
              <a:ea typeface="Arial"/>
              <a:cs typeface="Arial"/>
              <a:sym typeface="Arial"/>
            </a:endParaRPr>
          </a:p>
          <a:p>
            <a:pPr marL="0" lvl="0" indent="0" algn="l" rtl="0">
              <a:spcBef>
                <a:spcPts val="0"/>
              </a:spcBef>
              <a:spcAft>
                <a:spcPts val="0"/>
              </a:spcAft>
              <a:buNone/>
            </a:pPr>
            <a:r>
              <a:rPr lang="es-CO">
                <a:latin typeface="Arial"/>
                <a:ea typeface="Arial"/>
                <a:cs typeface="Arial"/>
                <a:sym typeface="Arial"/>
              </a:rPr>
              <a:t> </a:t>
            </a:r>
            <a:endParaRPr sz="1200">
              <a:latin typeface="Arial"/>
              <a:ea typeface="Arial"/>
              <a:cs typeface="Arial"/>
              <a:sym typeface="Arial"/>
            </a:endParaRPr>
          </a:p>
          <a:p>
            <a:pPr marL="0" lvl="0" indent="0" algn="l" rtl="0">
              <a:spcBef>
                <a:spcPts val="0"/>
              </a:spcBef>
              <a:spcAft>
                <a:spcPts val="0"/>
              </a:spcAft>
              <a:buNone/>
            </a:pPr>
            <a:r>
              <a:rPr lang="es-CO" sz="1200" b="0" i="0">
                <a:solidFill>
                  <a:schemeClr val="dk1"/>
                </a:solidFill>
                <a:latin typeface="Arial"/>
                <a:ea typeface="Arial"/>
                <a:cs typeface="Arial"/>
                <a:sym typeface="Arial"/>
              </a:rPr>
              <a:t>En las Notas, las modificaciones necesarias se resaltan con el subtítulo:</a:t>
            </a:r>
            <a:endParaRPr/>
          </a:p>
          <a:p>
            <a:pPr marL="0" lvl="0" indent="0" algn="l" rtl="0">
              <a:spcBef>
                <a:spcPts val="0"/>
              </a:spcBef>
              <a:spcAft>
                <a:spcPts val="0"/>
              </a:spcAft>
              <a:buNone/>
            </a:pPr>
            <a:r>
              <a:rPr lang="es-CO"/>
              <a:t>►⮞</a:t>
            </a:r>
            <a:r>
              <a:rPr lang="es-CO" b="1">
                <a:latin typeface="Arial"/>
                <a:ea typeface="Arial"/>
                <a:cs typeface="Arial"/>
                <a:sym typeface="Arial"/>
              </a:rPr>
              <a:t>&gt; </a:t>
            </a:r>
            <a:r>
              <a:rPr lang="es-CO">
                <a:highlight>
                  <a:srgbClr val="FFFF00"/>
                </a:highlight>
              </a:rPr>
              <a:t>Acción del facilitador:</a:t>
            </a:r>
            <a:endParaRPr/>
          </a:p>
        </p:txBody>
      </p:sp>
      <p:sp>
        <p:nvSpPr>
          <p:cNvPr id="109" name="Google Shape;109;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CO"/>
              <a:t>►⮞&gt; Acción del facilitador: </a:t>
            </a:r>
            <a:r>
              <a:rPr lang="es-CO">
                <a:solidFill>
                  <a:schemeClr val="lt1"/>
                </a:solidFill>
              </a:rPr>
              <a:t>Adapte el contenido de la diapositiva para reflejar las leyes y las políticas del país en el que se imparte la capacitación).</a:t>
            </a:r>
            <a:endParaRPr b="1">
              <a:solidFill>
                <a:schemeClr val="lt1"/>
              </a:solidFill>
              <a:latin typeface="Arial"/>
              <a:ea typeface="Arial"/>
              <a:cs typeface="Arial"/>
              <a:sym typeface="Arial"/>
            </a:endParaRPr>
          </a:p>
          <a:p>
            <a:pPr marL="0" lvl="0" indent="0" algn="l" rtl="0">
              <a:spcBef>
                <a:spcPts val="0"/>
              </a:spcBef>
              <a:spcAft>
                <a:spcPts val="0"/>
              </a:spcAft>
              <a:buNone/>
            </a:pPr>
            <a:endParaRPr b="1">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Arial"/>
              <a:buNone/>
            </a:pPr>
            <a:r>
              <a:rPr lang="es-CO"/>
              <a:t>N</a:t>
            </a:r>
            <a:r>
              <a:rPr lang="es-CO" b="1">
                <a:solidFill>
                  <a:schemeClr val="lt1"/>
                </a:solidFill>
                <a:latin typeface="Arial"/>
                <a:ea typeface="Arial"/>
                <a:cs typeface="Arial"/>
                <a:sym typeface="Arial"/>
              </a:rPr>
              <a:t>otas para el facilitador: </a:t>
            </a:r>
            <a:endParaRPr/>
          </a:p>
          <a:p>
            <a:pPr marL="0" lvl="0" indent="0" algn="l" rtl="0">
              <a:spcBef>
                <a:spcPts val="0"/>
              </a:spcBef>
              <a:spcAft>
                <a:spcPts val="0"/>
              </a:spcAft>
              <a:buNone/>
            </a:pPr>
            <a:r>
              <a:rPr lang="es-CO" sz="1200" b="0" i="0">
                <a:solidFill>
                  <a:schemeClr val="dk1"/>
                </a:solidFill>
                <a:latin typeface="Arial"/>
                <a:ea typeface="Arial"/>
                <a:cs typeface="Arial"/>
                <a:sym typeface="Arial"/>
              </a:rPr>
              <a:t>Es fundamental conocer el contexto jurídico y normativo en el que trabajamos. Los marcos normativos pueden influir en cuándo y cómo ofrecemos las derivaciones, y también en los tipos de tratamiento y asistencia que estamos en condiciones de ofrecer.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a:latin typeface="Arial"/>
                <a:ea typeface="Arial"/>
                <a:cs typeface="Arial"/>
                <a:sym typeface="Arial"/>
              </a:rPr>
              <a:t>La OMS señala que la obligación de denunciar puede ser perjudicial. No obstante, cabe la posibilidad de que la normativa local estipule que los profesionales deben adoptar otras medidas. Además, las leyes que imponen la obligación de denunciar (cuando existen) pueden modularse en función de la edad de la persona sobreviviente, el tipo de agresión o su estado cognoscitivo.</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a:t>►⮞&gt; Acción del facilitador: </a:t>
            </a:r>
            <a:r>
              <a:rPr lang="es-CO">
                <a:solidFill>
                  <a:srgbClr val="EF8600"/>
                </a:solidFill>
              </a:rPr>
              <a:t>El facilitador habrá de perfeccionar el contenido de esta diapositiva, si procede. Suprímase si no es de aplicación.</a:t>
            </a:r>
            <a:endParaRPr b="1" i="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latin typeface="Calibri"/>
                <a:ea typeface="Calibri"/>
                <a:cs typeface="Calibri"/>
                <a:sym typeface="Calibri"/>
              </a:rPr>
              <a:t>Notas para el facilitador:</a:t>
            </a:r>
            <a:endParaRPr/>
          </a:p>
          <a:p>
            <a:pPr marL="0" lvl="0" indent="0" algn="l" rtl="0">
              <a:spcBef>
                <a:spcPts val="0"/>
              </a:spcBef>
              <a:spcAft>
                <a:spcPts val="0"/>
              </a:spcAft>
              <a:buNone/>
            </a:pPr>
            <a:r>
              <a:rPr lang="es-CO" sz="1800">
                <a:solidFill>
                  <a:srgbClr val="000000"/>
                </a:solidFill>
              </a:rPr>
              <a:t>Utilice una estrategia de agrupación para crear cuatro grupos de participantes de igual tamaño. Entregue un estudio de caso del recurso 5.2 a cada grupo.  </a:t>
            </a:r>
            <a:endParaRPr/>
          </a:p>
          <a:p>
            <a:pPr marL="0" marR="0" lvl="0" indent="0" algn="l" rtl="0">
              <a:lnSpc>
                <a:spcPct val="100000"/>
              </a:lnSpc>
              <a:spcBef>
                <a:spcPts val="0"/>
              </a:spcBef>
              <a:spcAft>
                <a:spcPts val="0"/>
              </a:spcAft>
              <a:buClr>
                <a:srgbClr val="000000"/>
              </a:buClr>
              <a:buSzPts val="1100"/>
              <a:buFont typeface="Arial"/>
              <a:buNone/>
            </a:pPr>
            <a:r>
              <a:rPr lang="es-CO" sz="1800">
                <a:solidFill>
                  <a:srgbClr val="000000"/>
                </a:solidFill>
                <a:latin typeface="Arial"/>
                <a:ea typeface="Arial"/>
                <a:cs typeface="Arial"/>
                <a:sym typeface="Arial"/>
              </a:rPr>
              <a:t>Explique las preguntas que los grupos deberán responder y aclare las dudas que puedan tener los participantes.  </a:t>
            </a: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Notas para el facilitador:</a:t>
            </a:r>
            <a:endParaRPr/>
          </a:p>
          <a:p>
            <a:pPr marL="0" lvl="0" indent="0" algn="l" rtl="0">
              <a:spcBef>
                <a:spcPts val="0"/>
              </a:spcBef>
              <a:spcAft>
                <a:spcPts val="0"/>
              </a:spcAft>
              <a:buNone/>
            </a:pPr>
            <a:r>
              <a:rPr lang="es-CO" sz="1200" b="0" i="0">
                <a:solidFill>
                  <a:schemeClr val="dk1"/>
                </a:solidFill>
                <a:latin typeface="Arial"/>
                <a:ea typeface="Arial"/>
                <a:cs typeface="Arial"/>
                <a:sym typeface="Arial"/>
              </a:rPr>
              <a:t>Puede alternar entre los ejercicios 5.2 y 5.3 recordando a los participantes que cualquier información relativa a una derivación que faciliten durante el asesoramiento sobre el consentimiento o en el marco de la prestación de asistencia debe ser lo más precisa posible, para facilitar las derivaciones directas.  </a:t>
            </a:r>
            <a:endParaRPr i="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a:latin typeface="Arial"/>
                <a:ea typeface="Arial"/>
                <a:cs typeface="Arial"/>
                <a:sym typeface="Arial"/>
              </a:rPr>
              <a:t>En esta sesión, hablaremos de cómo son unas redes de derivación óptimas, y también cómo ofrecer un apoyo integral de primera línea durante las situaciones de emergencia que han provocado o están provocando que las redes y los mecanismos de derivación se desintegren o cambien con frecuencia.  </a:t>
            </a:r>
            <a:endParaRPr/>
          </a:p>
          <a:p>
            <a:pPr marL="0" lvl="0" indent="0" algn="l" rtl="0">
              <a:spcBef>
                <a:spcPts val="0"/>
              </a:spcBef>
              <a:spcAft>
                <a:spcPts val="0"/>
              </a:spcAft>
              <a:buNone/>
            </a:pPr>
            <a:endParaRPr/>
          </a:p>
          <a:p>
            <a:pPr marL="0" lvl="0" indent="0" algn="l" rtl="0">
              <a:spcBef>
                <a:spcPts val="0"/>
              </a:spcBef>
              <a:spcAft>
                <a:spcPts val="0"/>
              </a:spcAft>
              <a:buNone/>
            </a:pPr>
            <a:r>
              <a:rPr lang="es-CO" sz="1200" b="0" i="0">
                <a:solidFill>
                  <a:schemeClr val="dk1"/>
                </a:solidFill>
                <a:latin typeface="Arial"/>
                <a:ea typeface="Arial"/>
                <a:cs typeface="Arial"/>
                <a:sym typeface="Arial"/>
              </a:rPr>
              <a:t>¿En qué ámbitos de apoyo o respuesta no pueden proporcionar asistencia y ya están haciendo derivaciones, o desearían hacerlo?  </a:t>
            </a:r>
            <a:endParaRPr/>
          </a:p>
          <a:p>
            <a:pPr marL="0" lvl="0" indent="0" algn="l" rtl="0">
              <a:spcBef>
                <a:spcPts val="0"/>
              </a:spcBef>
              <a:spcAft>
                <a:spcPts val="0"/>
              </a:spcAft>
              <a:buNone/>
            </a:pPr>
            <a:r>
              <a:rPr lang="es-CO" b="1"/>
              <a:t>Dedique 5 minutos al debate.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latin typeface="Arial"/>
                <a:ea typeface="Arial"/>
                <a:cs typeface="Arial"/>
                <a:sym typeface="Arial"/>
              </a:rPr>
              <a:t>Notas para el facilitador:</a:t>
            </a:r>
            <a:endParaRPr/>
          </a:p>
          <a:p>
            <a:pPr marL="0" lvl="0" indent="0" algn="l" rtl="0">
              <a:spcBef>
                <a:spcPts val="0"/>
              </a:spcBef>
              <a:spcAft>
                <a:spcPts val="0"/>
              </a:spcAft>
              <a:buNone/>
            </a:pPr>
            <a:r>
              <a:rPr lang="es-CO">
                <a:latin typeface="Arial"/>
                <a:ea typeface="Arial"/>
                <a:cs typeface="Arial"/>
                <a:sym typeface="Arial"/>
              </a:rPr>
              <a:t>Muchos participantes que han recibido formación previa sobre violencia de género, manejo clínico de la violación o la asistencia de primera línea a la violencia de pareja quizás se centren en derivaciones a formación sobre medios de subsistencia, servicios de reinserción, etc. Si tiene muchos participantes que respondan a este perfil, es posible que necesite reforzar las derivaciones básicas y esenciales durante las crisis.</a:t>
            </a:r>
            <a:endParaRPr i="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i="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latin typeface="Arial"/>
                <a:ea typeface="Arial"/>
                <a:cs typeface="Arial"/>
                <a:sym typeface="Arial"/>
              </a:rPr>
              <a:t>Notas para el facilitador:</a:t>
            </a:r>
            <a:endParaRPr/>
          </a:p>
          <a:p>
            <a:pPr marL="0" lvl="0" indent="0" algn="l" rtl="0">
              <a:spcBef>
                <a:spcPts val="0"/>
              </a:spcBef>
              <a:spcAft>
                <a:spcPts val="0"/>
              </a:spcAft>
              <a:buNone/>
            </a:pPr>
            <a:r>
              <a:rPr lang="es-CO">
                <a:latin typeface="Arial"/>
                <a:ea typeface="Arial"/>
                <a:cs typeface="Arial"/>
                <a:sym typeface="Arial"/>
              </a:rPr>
              <a:t>Hay muchos directorios de derivaciones de muestra. Compruebe si ya existe un directorio local actualizado para su contexto.</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s-CO" b="1">
                <a:latin typeface="Arial"/>
                <a:ea typeface="Arial"/>
                <a:cs typeface="Arial"/>
                <a:sym typeface="Arial"/>
              </a:rPr>
              <a:t>Remita a los participantes al material de apoyo 5a.  </a:t>
            </a:r>
            <a:endParaRPr/>
          </a:p>
          <a:p>
            <a:pPr marL="0" lvl="0" indent="0" algn="l" rtl="0">
              <a:spcBef>
                <a:spcPts val="0"/>
              </a:spcBef>
              <a:spcAft>
                <a:spcPts val="0"/>
              </a:spcAft>
              <a:buNone/>
            </a:pPr>
            <a:r>
              <a:rPr lang="es-CO"/>
              <a:t>►⮞&gt; Acción del facilitador: A</a:t>
            </a:r>
            <a:r>
              <a:rPr lang="es-CO" b="1">
                <a:latin typeface="Arial"/>
                <a:ea typeface="Arial"/>
                <a:cs typeface="Arial"/>
                <a:sym typeface="Arial"/>
              </a:rPr>
              <a:t>ntes de imprimir el material de apoyo puede optar por rellenarlo con derivaciones locales o proporcionar un documento con las derivaciones locales digital o impreso separado, si procede.  </a:t>
            </a:r>
            <a:endParaRPr b="1"/>
          </a:p>
          <a:p>
            <a:pPr marL="0" lvl="0" indent="0" algn="l" rtl="0">
              <a:spcBef>
                <a:spcPts val="0"/>
              </a:spcBef>
              <a:spcAft>
                <a:spcPts val="0"/>
              </a:spcAft>
              <a:buNone/>
            </a:pPr>
            <a:endParaRPr b="1"/>
          </a:p>
          <a:p>
            <a:pPr marL="0" lvl="0" indent="0" algn="l" rtl="0">
              <a:spcBef>
                <a:spcPts val="0"/>
              </a:spcBef>
              <a:spcAft>
                <a:spcPts val="0"/>
              </a:spcAft>
              <a:buNone/>
            </a:pPr>
            <a:r>
              <a:rPr lang="es-CO" b="1"/>
              <a:t>Nota para la labor del facilitador: </a:t>
            </a:r>
            <a:r>
              <a:rPr lang="es-CO" sz="1200" b="0" i="0">
                <a:solidFill>
                  <a:schemeClr val="dk1"/>
                </a:solidFill>
                <a:latin typeface="Arial"/>
                <a:ea typeface="Arial"/>
                <a:cs typeface="Arial"/>
                <a:sym typeface="Arial"/>
              </a:rPr>
              <a:t>A continuación pasará al entorno normativo. Fíjese en cómo están los participantes. Puede ser un buen momento para hacer un descanso o una actividad dinámica que los active.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La gran mayoría de los países son signatarios de tres convenios internacionales principales que influyen en el entorno jurídico relativo a la violencia sexual y la violencia de pareja.  </a:t>
            </a:r>
            <a:endParaRPr/>
          </a:p>
          <a:p>
            <a:pPr marL="0" lvl="0" indent="0" algn="l" rtl="0">
              <a:spcBef>
                <a:spcPts val="0"/>
              </a:spcBef>
              <a:spcAft>
                <a:spcPts val="0"/>
              </a:spcAft>
              <a:buNone/>
            </a:pPr>
            <a:endParaRPr/>
          </a:p>
          <a:p>
            <a:pPr marL="0" lvl="0" indent="0" algn="l" rtl="0">
              <a:spcBef>
                <a:spcPts val="0"/>
              </a:spcBef>
              <a:spcAft>
                <a:spcPts val="0"/>
              </a:spcAft>
              <a:buNone/>
            </a:pPr>
            <a:r>
              <a:rPr lang="es-CO" sz="1200" b="0" i="0">
                <a:solidFill>
                  <a:schemeClr val="dk1"/>
                </a:solidFill>
                <a:latin typeface="Arial"/>
                <a:ea typeface="Arial"/>
                <a:cs typeface="Arial"/>
                <a:sym typeface="Arial"/>
              </a:rPr>
              <a:t>El sólido marco jurídico internacional protege a las personas de la violencia de género, al contemplar medidas específicas para las mujeres y las niñas, y tipifica ciertos actos de violencia sexual como crímenes de lesa humanidad, por ejemplo, cuando se utilizan para perpetuar conflictos armados.  </a:t>
            </a:r>
            <a:endParaRPr/>
          </a:p>
          <a:p>
            <a:pPr marL="0" lvl="0" indent="0" algn="l" rtl="0">
              <a:spcBef>
                <a:spcPts val="0"/>
              </a:spcBef>
              <a:spcAft>
                <a:spcPts val="0"/>
              </a:spcAft>
              <a:buNone/>
            </a:pPr>
            <a:endParaRPr/>
          </a:p>
          <a:p>
            <a:pPr marL="0" lvl="0" indent="0" algn="l" rtl="0">
              <a:spcBef>
                <a:spcPts val="0"/>
              </a:spcBef>
              <a:spcAft>
                <a:spcPts val="0"/>
              </a:spcAft>
              <a:buNone/>
            </a:pPr>
            <a:r>
              <a:rPr lang="es-CO" sz="1200" b="0" i="0">
                <a:solidFill>
                  <a:schemeClr val="dk1"/>
                </a:solidFill>
                <a:latin typeface="Arial"/>
                <a:ea typeface="Arial"/>
                <a:cs typeface="Arial"/>
                <a:sym typeface="Arial"/>
              </a:rPr>
              <a:t>Muchas políticas y estrategias nacionales contra la violencia sexual y la violencia de pareja se basan en estos marcos.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060"/>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63"/>
        <p:cNvGrpSpPr/>
        <p:nvPr/>
      </p:nvGrpSpPr>
      <p:grpSpPr>
        <a:xfrm>
          <a:off x="0" y="0"/>
          <a:ext cx="0" cy="0"/>
          <a:chOff x="0" y="0"/>
          <a:chExt cx="0" cy="0"/>
        </a:xfrm>
      </p:grpSpPr>
      <p:sp>
        <p:nvSpPr>
          <p:cNvPr id="64" name="Google Shape;64;p29"/>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9"/>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6" name="Google Shape;66;p29"/>
          <p:cNvSpPr>
            <a:spLocks noGrp="1"/>
          </p:cNvSpPr>
          <p:nvPr>
            <p:ph type="pic" idx="2"/>
          </p:nvPr>
        </p:nvSpPr>
        <p:spPr>
          <a:xfrm>
            <a:off x="0" y="0"/>
            <a:ext cx="5857200" cy="6012000"/>
          </a:xfrm>
          <a:prstGeom prst="rect">
            <a:avLst/>
          </a:prstGeom>
          <a:noFill/>
          <a:ln>
            <a:noFill/>
          </a:ln>
        </p:spPr>
      </p:sp>
      <p:pic>
        <p:nvPicPr>
          <p:cNvPr id="67" name="Google Shape;67;p29"/>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6"/>
          <p:cNvSpPr>
            <a:spLocks noGrp="1"/>
          </p:cNvSpPr>
          <p:nvPr>
            <p:ph type="pic" idx="2"/>
          </p:nvPr>
        </p:nvSpPr>
        <p:spPr>
          <a:xfrm>
            <a:off x="5183188" y="987425"/>
            <a:ext cx="6172200" cy="4873625"/>
          </a:xfrm>
          <a:prstGeom prst="rect">
            <a:avLst/>
          </a:prstGeom>
          <a:noFill/>
          <a:ln>
            <a:noFill/>
          </a:ln>
        </p:spPr>
      </p:sp>
      <p:sp>
        <p:nvSpPr>
          <p:cNvPr id="91" name="Google Shape;9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19"/>
        <p:cNvGrpSpPr/>
        <p:nvPr/>
      </p:nvGrpSpPr>
      <p:grpSpPr>
        <a:xfrm>
          <a:off x="0" y="0"/>
          <a:ext cx="0" cy="0"/>
          <a:chOff x="0" y="0"/>
          <a:chExt cx="0" cy="0"/>
        </a:xfrm>
      </p:grpSpPr>
      <p:sp>
        <p:nvSpPr>
          <p:cNvPr id="20" name="Google Shape;20;p20"/>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0"/>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0"/>
          <p:cNvSpPr/>
          <p:nvPr/>
        </p:nvSpPr>
        <p:spPr>
          <a:xfrm>
            <a:off x="8480933"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20"/>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2200"/>
              <a:buNone/>
              <a:defRPr sz="22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p:nvPr/>
        </p:nvSpPr>
        <p:spPr>
          <a:xfrm>
            <a:off x="10064933"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0"/>
          <p:cNvSpPr>
            <a:spLocks noGrp="1"/>
          </p:cNvSpPr>
          <p:nvPr>
            <p:ph type="pic" idx="3"/>
          </p:nvPr>
        </p:nvSpPr>
        <p:spPr>
          <a:xfrm>
            <a:off x="0" y="0"/>
            <a:ext cx="6696000" cy="6012000"/>
          </a:xfrm>
          <a:prstGeom prst="rect">
            <a:avLst/>
          </a:prstGeom>
          <a:noFill/>
          <a:ln>
            <a:noFill/>
          </a:ln>
        </p:spPr>
      </p:sp>
      <p:pic>
        <p:nvPicPr>
          <p:cNvPr id="26" name="Google Shape;26;p20"/>
          <p:cNvPicPr preferRelativeResize="0"/>
          <p:nvPr/>
        </p:nvPicPr>
        <p:blipFill rotWithShape="1">
          <a:blip r:embed="rId2">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5" name="Google Shape;105;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27"/>
        <p:cNvGrpSpPr/>
        <p:nvPr/>
      </p:nvGrpSpPr>
      <p:grpSpPr>
        <a:xfrm>
          <a:off x="0" y="0"/>
          <a:ext cx="0" cy="0"/>
          <a:chOff x="0" y="0"/>
          <a:chExt cx="0" cy="0"/>
        </a:xfrm>
      </p:grpSpPr>
      <p:sp>
        <p:nvSpPr>
          <p:cNvPr id="28" name="Google Shape;28;p21"/>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1"/>
          <p:cNvGrpSpPr/>
          <p:nvPr/>
        </p:nvGrpSpPr>
        <p:grpSpPr>
          <a:xfrm>
            <a:off x="3564226" y="432000"/>
            <a:ext cx="4410541" cy="720000"/>
            <a:chOff x="3564226" y="288000"/>
            <a:chExt cx="4410541" cy="720000"/>
          </a:xfrm>
        </p:grpSpPr>
        <p:sp>
          <p:nvSpPr>
            <p:cNvPr id="30" name="Google Shape;30;p21"/>
            <p:cNvSpPr/>
            <p:nvPr/>
          </p:nvSpPr>
          <p:spPr>
            <a:xfrm>
              <a:off x="3926541" y="288000"/>
              <a:ext cx="4048226"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31" name="Google Shape;31;p21"/>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2" name="Google Shape;32;p21"/>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3" name="Google Shape;33;p21"/>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34"/>
        <p:cNvGrpSpPr/>
        <p:nvPr/>
      </p:nvGrpSpPr>
      <p:grpSpPr>
        <a:xfrm>
          <a:off x="0" y="0"/>
          <a:ext cx="0" cy="0"/>
          <a:chOff x="0" y="0"/>
          <a:chExt cx="0" cy="0"/>
        </a:xfrm>
      </p:grpSpPr>
      <p:sp>
        <p:nvSpPr>
          <p:cNvPr id="35" name="Google Shape;35;p22"/>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22"/>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37" name="Google Shape;37;p22"/>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38"/>
        <p:cNvGrpSpPr/>
        <p:nvPr/>
      </p:nvGrpSpPr>
      <p:grpSpPr>
        <a:xfrm>
          <a:off x="0" y="0"/>
          <a:ext cx="0" cy="0"/>
          <a:chOff x="0" y="0"/>
          <a:chExt cx="0" cy="0"/>
        </a:xfrm>
      </p:grpSpPr>
      <p:sp>
        <p:nvSpPr>
          <p:cNvPr id="39" name="Google Shape;39;p23"/>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23"/>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41" name="Google Shape;41;p23"/>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42" name="Google Shape;42;p23"/>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43"/>
        <p:cNvGrpSpPr/>
        <p:nvPr/>
      </p:nvGrpSpPr>
      <p:grpSpPr>
        <a:xfrm>
          <a:off x="0" y="0"/>
          <a:ext cx="0" cy="0"/>
          <a:chOff x="0" y="0"/>
          <a:chExt cx="0" cy="0"/>
        </a:xfrm>
      </p:grpSpPr>
      <p:pic>
        <p:nvPicPr>
          <p:cNvPr id="44" name="Google Shape;44;p24"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5" name="Google Shape;45;p24"/>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6" name="Google Shape;46;p24"/>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47"/>
        <p:cNvGrpSpPr/>
        <p:nvPr/>
      </p:nvGrpSpPr>
      <p:grpSpPr>
        <a:xfrm>
          <a:off x="0" y="0"/>
          <a:ext cx="0" cy="0"/>
          <a:chOff x="0" y="0"/>
          <a:chExt cx="0" cy="0"/>
        </a:xfrm>
      </p:grpSpPr>
      <p:sp>
        <p:nvSpPr>
          <p:cNvPr id="48" name="Google Shape;48;p2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 name="Google Shape;49;p25"/>
          <p:cNvGrpSpPr/>
          <p:nvPr/>
        </p:nvGrpSpPr>
        <p:grpSpPr>
          <a:xfrm>
            <a:off x="4046364" y="432000"/>
            <a:ext cx="3379274" cy="720000"/>
            <a:chOff x="3564226" y="288000"/>
            <a:chExt cx="3379274" cy="720000"/>
          </a:xfrm>
        </p:grpSpPr>
        <p:sp>
          <p:nvSpPr>
            <p:cNvPr id="50" name="Google Shape;50;p25"/>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51" name="Google Shape;51;p25"/>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52" name="Google Shape;52;p25"/>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53" name="Google Shape;53;p25"/>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54" name="Google Shape;54;p25"/>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5"/>
        <p:cNvGrpSpPr/>
        <p:nvPr/>
      </p:nvGrpSpPr>
      <p:grpSpPr>
        <a:xfrm>
          <a:off x="0" y="0"/>
          <a:ext cx="0" cy="0"/>
          <a:chOff x="0" y="0"/>
          <a:chExt cx="0" cy="0"/>
        </a:xfrm>
      </p:grpSpPr>
      <p:sp>
        <p:nvSpPr>
          <p:cNvPr id="56" name="Google Shape;56;p26"/>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 name="Google Shape;57;p26"/>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p:nvPr/>
        </p:nvSpPr>
        <p:spPr>
          <a:xfrm>
            <a:off x="11618199" y="6353778"/>
            <a:ext cx="494967" cy="299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b="0" i="0" u="none" strike="noStrike" cap="none">
                <a:solidFill>
                  <a:schemeClr val="dk1"/>
                </a:solidFill>
                <a:latin typeface="Arial"/>
                <a:ea typeface="Arial"/>
                <a:cs typeface="Arial"/>
                <a:sym typeface="Arial"/>
              </a:rPr>
              <a:t> </a:t>
            </a:r>
            <a:endParaRPr/>
          </a:p>
        </p:txBody>
      </p:sp>
      <p:pic>
        <p:nvPicPr>
          <p:cNvPr id="15" name="Google Shape;15;p18"/>
          <p:cNvPicPr preferRelativeResize="0"/>
          <p:nvPr/>
        </p:nvPicPr>
        <p:blipFill rotWithShape="1">
          <a:blip r:embed="rId22">
            <a:alphaModFix/>
          </a:blip>
          <a:srcRect/>
          <a:stretch/>
        </p:blipFill>
        <p:spPr>
          <a:xfrm>
            <a:off x="176232"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39"/>
          <p:cNvSpPr txBox="1"/>
          <p:nvPr/>
        </p:nvSpPr>
        <p:spPr>
          <a:xfrm>
            <a:off x="11618199" y="6353778"/>
            <a:ext cx="494967" cy="3651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p:nvPr/>
        </p:nvSpPr>
        <p:spPr>
          <a:xfrm>
            <a:off x="609600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
          <p:cNvSpPr/>
          <p:nvPr/>
        </p:nvSpPr>
        <p:spPr>
          <a:xfrm>
            <a:off x="609600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6719274" y="1736229"/>
            <a:ext cx="5138578" cy="2662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000" b="1" i="0" u="none" strike="noStrike" cap="none">
                <a:solidFill>
                  <a:schemeClr val="accent1"/>
                </a:solidFill>
                <a:latin typeface="Calibri"/>
                <a:ea typeface="Calibri"/>
                <a:cs typeface="Calibri"/>
                <a:sym typeface="Calibri"/>
              </a:rPr>
              <a:t>Manejo clínico de las personas sobrevivientes de violación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y de violencia de pareja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en situaciones de emergencia </a:t>
            </a:r>
            <a:endParaRPr/>
          </a:p>
          <a:p>
            <a:pPr marL="0" marR="0" lvl="0" indent="0" algn="l" rtl="0">
              <a:spcBef>
                <a:spcPts val="600"/>
              </a:spcBef>
              <a:spcAft>
                <a:spcPts val="0"/>
              </a:spcAft>
              <a:buNone/>
            </a:pPr>
            <a:r>
              <a:rPr lang="es-CO" sz="2100" b="0" i="0" u="none" strike="noStrike" cap="none">
                <a:solidFill>
                  <a:schemeClr val="accent2"/>
                </a:solidFill>
                <a:latin typeface="Calibri"/>
                <a:ea typeface="Calibri"/>
                <a:cs typeface="Calibri"/>
                <a:sym typeface="Calibri"/>
              </a:rPr>
              <a:t>Programa de capacitación para los prestadores de servicios de salud</a:t>
            </a:r>
            <a:endParaRPr/>
          </a:p>
        </p:txBody>
      </p:sp>
      <p:sp>
        <p:nvSpPr>
          <p:cNvPr id="114" name="Google Shape;114;p1"/>
          <p:cNvSpPr txBox="1">
            <a:spLocks noGrp="1"/>
          </p:cNvSpPr>
          <p:nvPr>
            <p:ph type="ctrTitle"/>
          </p:nvPr>
        </p:nvSpPr>
        <p:spPr>
          <a:xfrm>
            <a:off x="6712616" y="4792635"/>
            <a:ext cx="5243409" cy="5418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35AFF"/>
              </a:buClr>
              <a:buSzPts val="6000"/>
              <a:buFont typeface="Arial"/>
              <a:buNone/>
            </a:pPr>
            <a:r>
              <a:rPr lang="es-CO" sz="6000" b="0" i="0" u="none" strike="noStrike" cap="none">
                <a:solidFill>
                  <a:srgbClr val="035AFF"/>
                </a:solidFill>
                <a:latin typeface="Arial"/>
                <a:ea typeface="Arial"/>
                <a:cs typeface="Arial"/>
                <a:sym typeface="Arial"/>
              </a:rPr>
              <a:t>PRESENTACIÓN CON DIAPOSITIVAS </a:t>
            </a:r>
            <a:endParaRPr/>
          </a:p>
        </p:txBody>
      </p:sp>
      <p:sp>
        <p:nvSpPr>
          <p:cNvPr id="115" name="Google Shape;115;p1"/>
          <p:cNvSpPr/>
          <p:nvPr/>
        </p:nvSpPr>
        <p:spPr>
          <a:xfrm>
            <a:off x="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 descr="A black and white world map  Description automatically generated"/>
          <p:cNvPicPr preferRelativeResize="0"/>
          <p:nvPr/>
        </p:nvPicPr>
        <p:blipFill rotWithShape="1">
          <a:blip r:embed="rId3">
            <a:alphaModFix/>
          </a:blip>
          <a:srcRect/>
          <a:stretch/>
        </p:blipFill>
        <p:spPr>
          <a:xfrm>
            <a:off x="0" y="950451"/>
            <a:ext cx="6120000" cy="4790448"/>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5516640" y="481433"/>
            <a:ext cx="1152000" cy="1152000"/>
          </a:xfrm>
          <a:prstGeom prst="rect">
            <a:avLst/>
          </a:prstGeom>
          <a:noFill/>
          <a:ln>
            <a:noFill/>
          </a:ln>
        </p:spPr>
      </p:pic>
      <p:grpSp>
        <p:nvGrpSpPr>
          <p:cNvPr id="118" name="Google Shape;118;p1"/>
          <p:cNvGrpSpPr/>
          <p:nvPr/>
        </p:nvGrpSpPr>
        <p:grpSpPr>
          <a:xfrm>
            <a:off x="6766398" y="6018223"/>
            <a:ext cx="983226" cy="415055"/>
            <a:chOff x="5121785" y="6180774"/>
            <a:chExt cx="1116156" cy="471170"/>
          </a:xfrm>
        </p:grpSpPr>
        <p:grpSp>
          <p:nvGrpSpPr>
            <p:cNvPr id="119" name="Google Shape;119;p1"/>
            <p:cNvGrpSpPr/>
            <p:nvPr/>
          </p:nvGrpSpPr>
          <p:grpSpPr>
            <a:xfrm>
              <a:off x="5665974" y="6311584"/>
              <a:ext cx="571967" cy="213640"/>
              <a:chOff x="-6" y="0"/>
              <a:chExt cx="571967" cy="214271"/>
            </a:xfrm>
          </p:grpSpPr>
          <p:sp>
            <p:nvSpPr>
              <p:cNvPr id="120" name="Google Shape;120;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3" name="Google Shape;123;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4" name="Google Shape;124;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0" name="Google Shape;130;p1"/>
            <p:cNvPicPr preferRelativeResize="0"/>
            <p:nvPr/>
          </p:nvPicPr>
          <p:blipFill rotWithShape="1">
            <a:blip r:embed="rId6">
              <a:alphaModFix/>
            </a:blip>
            <a:srcRect/>
            <a:stretch/>
          </p:blipFill>
          <p:spPr>
            <a:xfrm>
              <a:off x="5121785" y="6180774"/>
              <a:ext cx="470535" cy="471170"/>
            </a:xfrm>
            <a:prstGeom prst="rect">
              <a:avLst/>
            </a:prstGeom>
            <a:noFill/>
            <a:ln>
              <a:noFill/>
            </a:ln>
          </p:spPr>
        </p:pic>
      </p:grpSp>
      <p:sp>
        <p:nvSpPr>
          <p:cNvPr id="132" name="Google Shape;132;p1"/>
          <p:cNvSpPr/>
          <p:nvPr/>
        </p:nvSpPr>
        <p:spPr>
          <a:xfrm>
            <a:off x="11538449" y="6279542"/>
            <a:ext cx="638805" cy="493398"/>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p:nvPr/>
        </p:nvSpPr>
        <p:spPr>
          <a:xfrm>
            <a:off x="0" y="0"/>
            <a:ext cx="12192000" cy="1135117"/>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Contexto jurídico y normativo nacional y local</a:t>
            </a:r>
            <a:endParaRPr sz="3400" b="1">
              <a:solidFill>
                <a:schemeClr val="accent3"/>
              </a:solidFill>
              <a:latin typeface="Calibri"/>
              <a:ea typeface="Calibri"/>
              <a:cs typeface="Calibri"/>
              <a:sym typeface="Calibri"/>
            </a:endParaRPr>
          </a:p>
        </p:txBody>
      </p:sp>
      <p:sp>
        <p:nvSpPr>
          <p:cNvPr id="209" name="Google Shape;209;p10"/>
          <p:cNvSpPr txBox="1"/>
          <p:nvPr/>
        </p:nvSpPr>
        <p:spPr>
          <a:xfrm>
            <a:off x="942681" y="1247879"/>
            <a:ext cx="10019610" cy="49238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1"/>
                </a:solidFill>
                <a:latin typeface="Arial"/>
                <a:ea typeface="Arial"/>
                <a:cs typeface="Arial"/>
                <a:sym typeface="Arial"/>
              </a:rPr>
              <a:t>Conozca la legislación y las políticas que afectan a la asistencia que presta:</a:t>
            </a:r>
            <a:endParaRPr sz="2400" b="1">
              <a:solidFill>
                <a:schemeClr val="accent1"/>
              </a:solidFill>
              <a:latin typeface="Arial"/>
              <a:ea typeface="Arial"/>
              <a:cs typeface="Arial"/>
              <a:sym typeface="Arial"/>
            </a:endParaRPr>
          </a:p>
        </p:txBody>
      </p:sp>
      <p:sp>
        <p:nvSpPr>
          <p:cNvPr id="210" name="Google Shape;210;p10"/>
          <p:cNvSpPr txBox="1"/>
          <p:nvPr/>
        </p:nvSpPr>
        <p:spPr>
          <a:xfrm>
            <a:off x="942681" y="2199067"/>
            <a:ext cx="10177264" cy="2727102"/>
          </a:xfrm>
          <a:prstGeom prst="rect">
            <a:avLst/>
          </a:prstGeom>
          <a:noFill/>
          <a:ln>
            <a:noFill/>
          </a:ln>
        </p:spPr>
        <p:txBody>
          <a:bodyPr spcFirstLastPara="1" wrap="square" lIns="121900" tIns="60925" rIns="121900" bIns="60925" anchor="t" anchorCtr="0">
            <a:spAutoFit/>
          </a:bodyPr>
          <a:lstStyle/>
          <a:p>
            <a:pPr marL="456565" marR="0" lvl="0" indent="-456565" algn="l" rtl="0">
              <a:lnSpc>
                <a:spcPct val="108000"/>
              </a:lnSpc>
              <a:spcBef>
                <a:spcPts val="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Leyes sobre la violencia en la pareja, la violación conyugal, la edad de consentimiento y otras facetas de la violencia de pareja o la violencia sexual</a:t>
            </a:r>
            <a:endParaRPr sz="2200">
              <a:solidFill>
                <a:schemeClr val="dk1"/>
              </a:solidFill>
              <a:latin typeface="Arial"/>
              <a:ea typeface="Arial"/>
              <a:cs typeface="Arial"/>
              <a:sym typeface="Arial"/>
            </a:endParaRPr>
          </a:p>
          <a:p>
            <a:pPr marL="456565" marR="0" lvl="0" indent="-456565" algn="l" rtl="0">
              <a:lnSpc>
                <a:spcPct val="108000"/>
              </a:lnSpc>
              <a:spcBef>
                <a:spcPts val="8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Leyes sobre servicios de aborto para sobrevivientes de violencia</a:t>
            </a:r>
            <a:endParaRPr sz="2200">
              <a:solidFill>
                <a:schemeClr val="dk1"/>
              </a:solidFill>
              <a:latin typeface="Arial"/>
              <a:ea typeface="Arial"/>
              <a:cs typeface="Arial"/>
              <a:sym typeface="Arial"/>
            </a:endParaRPr>
          </a:p>
          <a:p>
            <a:pPr marL="456565" marR="0" lvl="0" indent="-456565" algn="l" rtl="0">
              <a:lnSpc>
                <a:spcPct val="108000"/>
              </a:lnSpc>
              <a:spcBef>
                <a:spcPts val="8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Limitaciones o restricciones del consentimiento de los cónyuges o progenitores para proporcionar anticoncepción poscoital</a:t>
            </a:r>
            <a:endParaRPr sz="2200">
              <a:solidFill>
                <a:schemeClr val="dk1"/>
              </a:solidFill>
              <a:latin typeface="Arial"/>
              <a:ea typeface="Arial"/>
              <a:cs typeface="Arial"/>
              <a:sym typeface="Arial"/>
            </a:endParaRPr>
          </a:p>
          <a:p>
            <a:pPr marL="456565" marR="0" lvl="0" indent="-456565" algn="l" rtl="0">
              <a:lnSpc>
                <a:spcPct val="108000"/>
              </a:lnSpc>
              <a:spcBef>
                <a:spcPts val="800"/>
              </a:spcBef>
              <a:spcAft>
                <a:spcPts val="800"/>
              </a:spcAft>
              <a:buClr>
                <a:schemeClr val="accent2"/>
              </a:buClr>
              <a:buSzPts val="2750"/>
              <a:buFont typeface="Arial"/>
              <a:buChar char="•"/>
            </a:pPr>
            <a:r>
              <a:rPr lang="es-CO" sz="2200">
                <a:solidFill>
                  <a:srgbClr val="000000"/>
                </a:solidFill>
                <a:latin typeface="Arial"/>
                <a:ea typeface="Arial"/>
                <a:cs typeface="Arial"/>
                <a:sym typeface="Arial"/>
              </a:rPr>
              <a:t>Requisitos relativos a la edad de consentimiento paterno para adolescentes</a:t>
            </a:r>
            <a:endParaRPr sz="2200">
              <a:solidFill>
                <a:schemeClr val="dk1"/>
              </a:solidFill>
              <a:latin typeface="Arial"/>
              <a:ea typeface="Arial"/>
              <a:cs typeface="Arial"/>
              <a:sym typeface="Arial"/>
            </a:endParaRPr>
          </a:p>
        </p:txBody>
      </p:sp>
      <p:sp>
        <p:nvSpPr>
          <p:cNvPr id="211" name="Google Shape;211;p1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5.10</a:t>
            </a:r>
            <a:endParaRPr/>
          </a:p>
        </p:txBody>
      </p:sp>
      <p:pic>
        <p:nvPicPr>
          <p:cNvPr id="212" name="Google Shape;212;p10" descr="Warning with solid fill"/>
          <p:cNvPicPr preferRelativeResize="0"/>
          <p:nvPr/>
        </p:nvPicPr>
        <p:blipFill rotWithShape="1">
          <a:blip r:embed="rId3">
            <a:alphaModFix/>
          </a:blip>
          <a:srcRect/>
          <a:stretch/>
        </p:blipFill>
        <p:spPr>
          <a:xfrm>
            <a:off x="11223009" y="-37214"/>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p:nvPr/>
        </p:nvSpPr>
        <p:spPr>
          <a:xfrm>
            <a:off x="714521" y="1234911"/>
            <a:ext cx="9383208" cy="86172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1"/>
                </a:solidFill>
                <a:latin typeface="Arial"/>
                <a:ea typeface="Arial"/>
                <a:cs typeface="Arial"/>
                <a:sym typeface="Arial"/>
              </a:rPr>
              <a:t>Conozca la legislación y las políticas que afectan a la asistencia que presta:</a:t>
            </a:r>
            <a:endParaRPr sz="2400" b="1">
              <a:solidFill>
                <a:schemeClr val="accent1"/>
              </a:solidFill>
              <a:latin typeface="Arial"/>
              <a:ea typeface="Arial"/>
              <a:cs typeface="Arial"/>
              <a:sym typeface="Arial"/>
            </a:endParaRPr>
          </a:p>
        </p:txBody>
      </p:sp>
      <p:sp>
        <p:nvSpPr>
          <p:cNvPr id="218" name="Google Shape;218;p11"/>
          <p:cNvSpPr txBox="1"/>
          <p:nvPr/>
        </p:nvSpPr>
        <p:spPr>
          <a:xfrm>
            <a:off x="714521" y="2145136"/>
            <a:ext cx="10762958" cy="3766105"/>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200">
                <a:solidFill>
                  <a:srgbClr val="000000"/>
                </a:solidFill>
                <a:latin typeface="Arial"/>
                <a:ea typeface="Arial"/>
                <a:cs typeface="Arial"/>
                <a:sym typeface="Arial"/>
              </a:rPr>
              <a:t>Obligaciones legales o normativas en torno a lo siguiente:</a:t>
            </a:r>
            <a:endParaRPr sz="2200">
              <a:solidFill>
                <a:schemeClr val="dk1"/>
              </a:solidFill>
              <a:latin typeface="Arial"/>
              <a:ea typeface="Arial"/>
              <a:cs typeface="Arial"/>
              <a:sym typeface="Arial"/>
            </a:endParaRPr>
          </a:p>
          <a:p>
            <a:pPr marL="914388" marR="0" lvl="1" indent="-457188" algn="l" rtl="0">
              <a:lnSpc>
                <a:spcPct val="108000"/>
              </a:lnSpc>
              <a:spcBef>
                <a:spcPts val="800"/>
              </a:spcBef>
              <a:spcAft>
                <a:spcPts val="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¿Existe la obligación de denunciar ante la policía?</a:t>
            </a:r>
            <a:endParaRPr sz="2200" b="0" i="0" u="none" strike="noStrike" cap="none">
              <a:solidFill>
                <a:schemeClr val="dk1"/>
              </a:solidFill>
              <a:latin typeface="Arial"/>
              <a:ea typeface="Arial"/>
              <a:cs typeface="Arial"/>
              <a:sym typeface="Arial"/>
            </a:endParaRPr>
          </a:p>
          <a:p>
            <a:pPr marL="914388" marR="0" lvl="1" indent="-457188" algn="l" rtl="0">
              <a:lnSpc>
                <a:spcPct val="108000"/>
              </a:lnSpc>
              <a:spcBef>
                <a:spcPts val="800"/>
              </a:spcBef>
              <a:spcAft>
                <a:spcPts val="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¿Es obligatorio avisar a los progenitores o tutores?</a:t>
            </a:r>
            <a:endParaRPr sz="2200" b="0" i="0" u="none" strike="noStrike" cap="none">
              <a:solidFill>
                <a:schemeClr val="dk1"/>
              </a:solidFill>
              <a:latin typeface="Arial"/>
              <a:ea typeface="Arial"/>
              <a:cs typeface="Arial"/>
              <a:sym typeface="Arial"/>
            </a:endParaRPr>
          </a:p>
          <a:p>
            <a:pPr marL="914388" marR="0" lvl="1" indent="-457188" algn="l" rtl="0">
              <a:lnSpc>
                <a:spcPct val="108000"/>
              </a:lnSpc>
              <a:spcBef>
                <a:spcPts val="800"/>
              </a:spcBef>
              <a:spcAft>
                <a:spcPts val="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¿Es obligatorio practicar una prueba forense o contar con certificados médico-legales en los casos de violencia sexual?</a:t>
            </a:r>
            <a:endParaRPr sz="2200" b="0" i="0" u="none" strike="noStrike" cap="none">
              <a:solidFill>
                <a:schemeClr val="dk1"/>
              </a:solidFill>
              <a:latin typeface="Arial"/>
              <a:ea typeface="Arial"/>
              <a:cs typeface="Arial"/>
              <a:sym typeface="Arial"/>
            </a:endParaRPr>
          </a:p>
          <a:p>
            <a:pPr marL="914388" marR="0" lvl="1" indent="-457188" algn="l" rtl="0">
              <a:lnSpc>
                <a:spcPct val="108000"/>
              </a:lnSpc>
              <a:spcBef>
                <a:spcPts val="800"/>
              </a:spcBef>
              <a:spcAft>
                <a:spcPts val="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¿Quién está autorizado a hacer las pruebas forenses?</a:t>
            </a:r>
            <a:endParaRPr sz="2200" b="0" i="0" u="none" strike="noStrike" cap="none">
              <a:solidFill>
                <a:schemeClr val="dk1"/>
              </a:solidFill>
              <a:latin typeface="Arial"/>
              <a:ea typeface="Arial"/>
              <a:cs typeface="Arial"/>
              <a:sym typeface="Arial"/>
            </a:endParaRPr>
          </a:p>
          <a:p>
            <a:pPr marL="914388" marR="0" lvl="1" indent="-457188" algn="l" rtl="0">
              <a:lnSpc>
                <a:spcPct val="108000"/>
              </a:lnSpc>
              <a:spcBef>
                <a:spcPts val="800"/>
              </a:spcBef>
              <a:spcAft>
                <a:spcPts val="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¿Quién está autorizado a testificar en un procedimiento judicial?</a:t>
            </a:r>
            <a:endParaRPr sz="2200" b="0" i="0" u="none" strike="noStrike" cap="none">
              <a:solidFill>
                <a:schemeClr val="dk1"/>
              </a:solidFill>
              <a:latin typeface="Arial"/>
              <a:ea typeface="Arial"/>
              <a:cs typeface="Arial"/>
              <a:sym typeface="Arial"/>
            </a:endParaRPr>
          </a:p>
          <a:p>
            <a:pPr marL="914388" marR="0" lvl="1" indent="-457188" algn="l" rtl="0">
              <a:lnSpc>
                <a:spcPct val="108000"/>
              </a:lnSpc>
              <a:spcBef>
                <a:spcPts val="800"/>
              </a:spcBef>
              <a:spcAft>
                <a:spcPts val="800"/>
              </a:spcAft>
              <a:buClr>
                <a:srgbClr val="00B0F0"/>
              </a:buClr>
              <a:buSzPts val="2750"/>
              <a:buFont typeface="Arial"/>
              <a:buChar char="•"/>
            </a:pPr>
            <a:r>
              <a:rPr lang="es-CO" sz="2200" b="0" i="0" u="none" strike="noStrike" cap="none">
                <a:solidFill>
                  <a:srgbClr val="000000"/>
                </a:solidFill>
                <a:latin typeface="Arial"/>
                <a:ea typeface="Arial"/>
                <a:cs typeface="Arial"/>
                <a:sym typeface="Arial"/>
              </a:rPr>
              <a:t>¿Cuál es la normativa sobre registros o difusión de información?</a:t>
            </a:r>
            <a:endParaRPr sz="2200" b="0" i="0" u="none" strike="noStrike" cap="none">
              <a:solidFill>
                <a:schemeClr val="dk1"/>
              </a:solidFill>
              <a:latin typeface="Arial"/>
              <a:ea typeface="Arial"/>
              <a:cs typeface="Arial"/>
              <a:sym typeface="Arial"/>
            </a:endParaRPr>
          </a:p>
        </p:txBody>
      </p:sp>
      <p:sp>
        <p:nvSpPr>
          <p:cNvPr id="219" name="Google Shape;219;p11"/>
          <p:cNvSpPr txBox="1"/>
          <p:nvPr/>
        </p:nvSpPr>
        <p:spPr>
          <a:xfrm>
            <a:off x="0" y="0"/>
            <a:ext cx="12192000" cy="1234911"/>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Contexto jurídico y normativo nacional y local</a:t>
            </a:r>
            <a:r>
              <a:rPr lang="es-CO" sz="3200">
                <a:solidFill>
                  <a:schemeClr val="accent3"/>
                </a:solidFill>
                <a:latin typeface="Calibri"/>
                <a:ea typeface="Calibri"/>
                <a:cs typeface="Calibri"/>
                <a:sym typeface="Calibri"/>
              </a:rPr>
              <a:t> (continuación)</a:t>
            </a:r>
            <a:endParaRPr sz="3200">
              <a:solidFill>
                <a:schemeClr val="accent3"/>
              </a:solidFill>
              <a:latin typeface="Calibri"/>
              <a:ea typeface="Calibri"/>
              <a:cs typeface="Calibri"/>
              <a:sym typeface="Calibri"/>
            </a:endParaRPr>
          </a:p>
        </p:txBody>
      </p:sp>
      <p:sp>
        <p:nvSpPr>
          <p:cNvPr id="220" name="Google Shape;220;p1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0" y="1"/>
            <a:ext cx="12191999" cy="1166648"/>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Advertencia sobre la obligación de denunciar</a:t>
            </a:r>
            <a:endParaRPr sz="3400" b="1">
              <a:solidFill>
                <a:schemeClr val="accent3"/>
              </a:solidFill>
              <a:latin typeface="Calibri"/>
              <a:ea typeface="Calibri"/>
              <a:cs typeface="Calibri"/>
              <a:sym typeface="Calibri"/>
            </a:endParaRPr>
          </a:p>
        </p:txBody>
      </p:sp>
      <p:sp>
        <p:nvSpPr>
          <p:cNvPr id="226" name="Google Shape;226;p12"/>
          <p:cNvSpPr txBox="1"/>
          <p:nvPr/>
        </p:nvSpPr>
        <p:spPr>
          <a:xfrm>
            <a:off x="1244338" y="1765738"/>
            <a:ext cx="9247696" cy="2189584"/>
          </a:xfrm>
          <a:prstGeom prst="rect">
            <a:avLst/>
          </a:prstGeom>
          <a:noFill/>
          <a:ln>
            <a:noFill/>
          </a:ln>
        </p:spPr>
        <p:txBody>
          <a:bodyPr spcFirstLastPara="1" wrap="square" lIns="121900" tIns="60925" rIns="121900" bIns="60925" anchor="t" anchorCtr="0">
            <a:spAutoFit/>
          </a:bodyPr>
          <a:lstStyle/>
          <a:p>
            <a:pPr marL="456565" marR="0" lvl="1" indent="-456565" algn="l" rtl="0">
              <a:lnSpc>
                <a:spcPct val="108000"/>
              </a:lnSpc>
              <a:spcBef>
                <a:spcPts val="0"/>
              </a:spcBef>
              <a:spcAft>
                <a:spcPts val="0"/>
              </a:spcAft>
              <a:buClr>
                <a:schemeClr val="accent2"/>
              </a:buClr>
              <a:buSzPts val="3000"/>
              <a:buFont typeface="Arial"/>
              <a:buChar char="•"/>
            </a:pPr>
            <a:r>
              <a:rPr lang="es-CO" sz="2400" b="1" i="0" u="none" strike="noStrike" cap="none">
                <a:solidFill>
                  <a:srgbClr val="00B0F0"/>
                </a:solidFill>
                <a:latin typeface="Arial"/>
                <a:ea typeface="Arial"/>
                <a:cs typeface="Arial"/>
                <a:sym typeface="Arial"/>
              </a:rPr>
              <a:t>La OMS no</a:t>
            </a:r>
            <a:r>
              <a:rPr lang="es-CO" sz="2200" b="0" i="0" u="none" strike="noStrike" cap="none">
                <a:solidFill>
                  <a:srgbClr val="000000"/>
                </a:solidFill>
                <a:latin typeface="Arial"/>
                <a:ea typeface="Arial"/>
                <a:cs typeface="Arial"/>
                <a:sym typeface="Arial"/>
              </a:rPr>
              <a:t> recomienda que se imponga la obligación de denunciar cuando las personas sobrevivientes de agresiones sexuales o violencia de pareja son adultas.</a:t>
            </a:r>
            <a:endParaRPr sz="2200" b="0" i="0" u="none" strike="noStrike" cap="none">
              <a:solidFill>
                <a:schemeClr val="dk1"/>
              </a:solidFill>
              <a:latin typeface="Arial"/>
              <a:ea typeface="Arial"/>
              <a:cs typeface="Arial"/>
              <a:sym typeface="Arial"/>
            </a:endParaRPr>
          </a:p>
          <a:p>
            <a:pPr marL="456565" marR="0" lvl="1" indent="-456565" algn="l" rtl="0">
              <a:lnSpc>
                <a:spcPct val="108000"/>
              </a:lnSpc>
              <a:spcBef>
                <a:spcPts val="1600"/>
              </a:spcBef>
              <a:spcAft>
                <a:spcPts val="0"/>
              </a:spcAft>
              <a:buClr>
                <a:schemeClr val="accent2"/>
              </a:buClr>
              <a:buSzPts val="2750"/>
              <a:buFont typeface="Arial"/>
              <a:buChar char="•"/>
            </a:pPr>
            <a:r>
              <a:rPr lang="es-CO" sz="2200" b="0" i="0" u="none" strike="noStrike" cap="none">
                <a:solidFill>
                  <a:srgbClr val="000000"/>
                </a:solidFill>
                <a:latin typeface="Arial"/>
                <a:ea typeface="Arial"/>
                <a:cs typeface="Arial"/>
                <a:sym typeface="Arial"/>
              </a:rPr>
              <a:t>Dicha obligación supone un obstáculo para el acceso de las personas sobrevivientes a la atención sanitaria urgente y puede disuadirlas de revelar lo ocurrido. Viola el principio de libre determinación.  </a:t>
            </a:r>
            <a:endParaRPr sz="2200" b="0" i="0" u="none" strike="noStrike" cap="none">
              <a:solidFill>
                <a:srgbClr val="000000"/>
              </a:solidFill>
              <a:latin typeface="Arial"/>
              <a:ea typeface="Arial"/>
              <a:cs typeface="Arial"/>
              <a:sym typeface="Arial"/>
            </a:endParaRPr>
          </a:p>
        </p:txBody>
      </p:sp>
      <p:sp>
        <p:nvSpPr>
          <p:cNvPr id="227" name="Google Shape;227;p1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p:nvPr/>
        </p:nvSpPr>
        <p:spPr>
          <a:xfrm>
            <a:off x="0" y="0"/>
            <a:ext cx="12192000" cy="123105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Contexto jurídico y normativo temporal</a:t>
            </a:r>
            <a:endParaRPr sz="3400" b="1">
              <a:solidFill>
                <a:schemeClr val="accent3"/>
              </a:solidFill>
              <a:latin typeface="Calibri"/>
              <a:ea typeface="Calibri"/>
              <a:cs typeface="Calibri"/>
              <a:sym typeface="Calibri"/>
            </a:endParaRPr>
          </a:p>
        </p:txBody>
      </p:sp>
      <p:sp>
        <p:nvSpPr>
          <p:cNvPr id="233" name="Google Shape;233;p13"/>
          <p:cNvSpPr txBox="1"/>
          <p:nvPr/>
        </p:nvSpPr>
        <p:spPr>
          <a:xfrm>
            <a:off x="-19093" y="1092306"/>
            <a:ext cx="11897833" cy="1526157"/>
          </a:xfrm>
          <a:prstGeom prst="rect">
            <a:avLst/>
          </a:prstGeom>
          <a:noFill/>
          <a:ln>
            <a:noFill/>
          </a:ln>
        </p:spPr>
        <p:txBody>
          <a:bodyPr spcFirstLastPara="1" wrap="square" lIns="1584000" tIns="288000" rIns="540000" bIns="251975" anchor="ctr" anchorCtr="0">
            <a:noAutofit/>
          </a:bodyPr>
          <a:lstStyle/>
          <a:p>
            <a:pPr marL="0" marR="0" lvl="0" indent="0" algn="l" rtl="0">
              <a:spcBef>
                <a:spcPts val="0"/>
              </a:spcBef>
              <a:spcAft>
                <a:spcPts val="0"/>
              </a:spcAft>
              <a:buNone/>
            </a:pPr>
            <a:r>
              <a:rPr lang="es-CO" sz="2400">
                <a:solidFill>
                  <a:schemeClr val="dk1"/>
                </a:solidFill>
                <a:latin typeface="Arial"/>
                <a:ea typeface="Arial"/>
                <a:cs typeface="Arial"/>
                <a:sym typeface="Arial"/>
              </a:rPr>
              <a:t>Debe saber cuáles son los cambios en el ámbito de trabajo, los protocolos de tratamiento recomendados y la autoridad de firma que pueden imponerse temporalmente en momentos de crisis o situaciones de emergencia</a:t>
            </a:r>
            <a:endParaRPr/>
          </a:p>
        </p:txBody>
      </p:sp>
      <p:sp>
        <p:nvSpPr>
          <p:cNvPr id="234" name="Google Shape;234;p1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5.13</a:t>
            </a:r>
            <a:endParaRPr/>
          </a:p>
        </p:txBody>
      </p:sp>
      <p:pic>
        <p:nvPicPr>
          <p:cNvPr id="235" name="Google Shape;235;p13" descr="Warning with solid fill"/>
          <p:cNvPicPr preferRelativeResize="0"/>
          <p:nvPr/>
        </p:nvPicPr>
        <p:blipFill rotWithShape="1">
          <a:blip r:embed="rId3">
            <a:alphaModFix/>
          </a:blip>
          <a:srcRect/>
          <a:stretch/>
        </p:blipFill>
        <p:spPr>
          <a:xfrm>
            <a:off x="11277600" y="0"/>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p:nvPr/>
        </p:nvSpPr>
        <p:spPr>
          <a:xfrm>
            <a:off x="1690577" y="2282975"/>
            <a:ext cx="9614542" cy="3176649"/>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600" b="1">
                <a:solidFill>
                  <a:srgbClr val="002060"/>
                </a:solidFill>
                <a:latin typeface="Arial"/>
                <a:ea typeface="Arial"/>
                <a:cs typeface="Arial"/>
                <a:sym typeface="Arial"/>
              </a:rPr>
              <a:t>Instrucciones</a:t>
            </a:r>
            <a:endParaRPr sz="2600">
              <a:solidFill>
                <a:srgbClr val="002060"/>
              </a:solidFill>
              <a:latin typeface="Arial"/>
              <a:ea typeface="Arial"/>
              <a:cs typeface="Arial"/>
              <a:sym typeface="Arial"/>
            </a:endParaRPr>
          </a:p>
          <a:p>
            <a:pPr marL="0" marR="0" lvl="1" indent="0" algn="l" rtl="0">
              <a:lnSpc>
                <a:spcPct val="108000"/>
              </a:lnSpc>
              <a:spcBef>
                <a:spcPts val="3200"/>
              </a:spcBef>
              <a:spcAft>
                <a:spcPts val="0"/>
              </a:spcAft>
              <a:buNone/>
            </a:pPr>
            <a:r>
              <a:rPr lang="es-CO" sz="2400" b="0" i="0" u="none" strike="noStrike" cap="none">
                <a:solidFill>
                  <a:srgbClr val="000000"/>
                </a:solidFill>
                <a:latin typeface="Arial"/>
                <a:ea typeface="Arial"/>
                <a:cs typeface="Arial"/>
                <a:sym typeface="Arial"/>
              </a:rPr>
              <a:t>	Lean el resumen del caso en el grupo que se le haya asignado</a:t>
            </a:r>
            <a:endParaRPr sz="2400" b="0" i="0" u="none" strike="noStrike" cap="none">
              <a:solidFill>
                <a:schemeClr val="dk1"/>
              </a:solidFill>
              <a:latin typeface="Arial"/>
              <a:ea typeface="Arial"/>
              <a:cs typeface="Arial"/>
              <a:sym typeface="Arial"/>
            </a:endParaRPr>
          </a:p>
          <a:p>
            <a:pPr marL="0" marR="0" lvl="1" indent="0" algn="l" rtl="0">
              <a:lnSpc>
                <a:spcPct val="108000"/>
              </a:lnSpc>
              <a:spcBef>
                <a:spcPts val="1600"/>
              </a:spcBef>
              <a:spcAft>
                <a:spcPts val="0"/>
              </a:spcAft>
              <a:buNone/>
            </a:pPr>
            <a:r>
              <a:rPr lang="es-CO" sz="2400" b="0" i="0" u="none" strike="noStrike" cap="none">
                <a:solidFill>
                  <a:srgbClr val="000000"/>
                </a:solidFill>
                <a:latin typeface="Arial"/>
                <a:ea typeface="Arial"/>
                <a:cs typeface="Arial"/>
                <a:sym typeface="Arial"/>
              </a:rPr>
              <a:t>	Debatan y respondan en grupo a las preguntas planteadas</a:t>
            </a:r>
            <a:endParaRPr sz="2400" b="0" i="0" u="none" strike="noStrike" cap="none">
              <a:solidFill>
                <a:schemeClr val="dk1"/>
              </a:solidFill>
              <a:latin typeface="Arial"/>
              <a:ea typeface="Arial"/>
              <a:cs typeface="Arial"/>
              <a:sym typeface="Arial"/>
            </a:endParaRPr>
          </a:p>
          <a:p>
            <a:pPr marL="0" marR="0" lvl="1" indent="0" algn="l" rtl="0">
              <a:lnSpc>
                <a:spcPct val="108000"/>
              </a:lnSpc>
              <a:spcBef>
                <a:spcPts val="1600"/>
              </a:spcBef>
              <a:spcAft>
                <a:spcPts val="1600"/>
              </a:spcAft>
              <a:buNone/>
            </a:pPr>
            <a:r>
              <a:rPr lang="es-CO" sz="2400" b="0" i="0" u="none" strike="noStrike" cap="none">
                <a:solidFill>
                  <a:srgbClr val="000000"/>
                </a:solidFill>
                <a:latin typeface="Arial"/>
                <a:ea typeface="Arial"/>
                <a:cs typeface="Arial"/>
                <a:sym typeface="Arial"/>
              </a:rPr>
              <a:t>	Elijan a un miembro del grupo para que conteste ante todos los 	participantes</a:t>
            </a:r>
            <a:endParaRPr sz="2400" b="0" i="0" u="none" strike="noStrike" cap="none">
              <a:solidFill>
                <a:schemeClr val="dk1"/>
              </a:solidFill>
              <a:latin typeface="Arial"/>
              <a:ea typeface="Arial"/>
              <a:cs typeface="Arial"/>
              <a:sym typeface="Arial"/>
            </a:endParaRPr>
          </a:p>
        </p:txBody>
      </p:sp>
      <p:sp>
        <p:nvSpPr>
          <p:cNvPr id="241" name="Google Shape;241;p14"/>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s-CO"/>
              <a:t>La repercusión de las políticas en la atención prestada </a:t>
            </a:r>
            <a:endParaRPr/>
          </a:p>
        </p:txBody>
      </p:sp>
      <p:sp>
        <p:nvSpPr>
          <p:cNvPr id="242" name="Google Shape;242;p14"/>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Font typeface="Calibri"/>
              <a:buNone/>
            </a:pPr>
            <a:r>
              <a:rPr lang="es-CO"/>
              <a:t>Ejercicio 5.2</a:t>
            </a:r>
            <a:endParaRPr/>
          </a:p>
        </p:txBody>
      </p:sp>
      <p:pic>
        <p:nvPicPr>
          <p:cNvPr id="243" name="Google Shape;243;p14" descr="Checkbox Ticked with solid fill"/>
          <p:cNvPicPr preferRelativeResize="0"/>
          <p:nvPr/>
        </p:nvPicPr>
        <p:blipFill rotWithShape="1">
          <a:blip r:embed="rId3">
            <a:alphaModFix/>
          </a:blip>
          <a:srcRect/>
          <a:stretch/>
        </p:blipFill>
        <p:spPr>
          <a:xfrm>
            <a:off x="1663066" y="3026318"/>
            <a:ext cx="612000" cy="612000"/>
          </a:xfrm>
          <a:prstGeom prst="rect">
            <a:avLst/>
          </a:prstGeom>
          <a:noFill/>
          <a:ln>
            <a:noFill/>
          </a:ln>
        </p:spPr>
      </p:pic>
      <p:pic>
        <p:nvPicPr>
          <p:cNvPr id="244" name="Google Shape;244;p14" descr="Checkbox Ticked with solid fill"/>
          <p:cNvPicPr preferRelativeResize="0"/>
          <p:nvPr/>
        </p:nvPicPr>
        <p:blipFill rotWithShape="1">
          <a:blip r:embed="rId3">
            <a:alphaModFix/>
          </a:blip>
          <a:srcRect/>
          <a:stretch/>
        </p:blipFill>
        <p:spPr>
          <a:xfrm>
            <a:off x="1663066" y="3631144"/>
            <a:ext cx="612000" cy="612000"/>
          </a:xfrm>
          <a:prstGeom prst="rect">
            <a:avLst/>
          </a:prstGeom>
          <a:noFill/>
          <a:ln>
            <a:noFill/>
          </a:ln>
        </p:spPr>
      </p:pic>
      <p:pic>
        <p:nvPicPr>
          <p:cNvPr id="245" name="Google Shape;245;p14" descr="Checkbox Ticked with solid fill"/>
          <p:cNvPicPr preferRelativeResize="0"/>
          <p:nvPr/>
        </p:nvPicPr>
        <p:blipFill rotWithShape="1">
          <a:blip r:embed="rId3">
            <a:alphaModFix/>
          </a:blip>
          <a:srcRect/>
          <a:stretch/>
        </p:blipFill>
        <p:spPr>
          <a:xfrm>
            <a:off x="1663066" y="4245391"/>
            <a:ext cx="612000" cy="612000"/>
          </a:xfrm>
          <a:prstGeom prst="rect">
            <a:avLst/>
          </a:prstGeom>
          <a:noFill/>
          <a:ln>
            <a:noFill/>
          </a:ln>
        </p:spPr>
      </p:pic>
      <p:sp>
        <p:nvSpPr>
          <p:cNvPr id="246" name="Google Shape;246;p1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p:nvPr/>
        </p:nvSpPr>
        <p:spPr>
          <a:xfrm>
            <a:off x="1313537" y="2324048"/>
            <a:ext cx="9580606" cy="3678132"/>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600" b="1">
                <a:solidFill>
                  <a:srgbClr val="002060"/>
                </a:solidFill>
                <a:latin typeface="Arial"/>
                <a:ea typeface="Arial"/>
                <a:cs typeface="Arial"/>
                <a:sym typeface="Arial"/>
              </a:rPr>
              <a:t>Instrucciones para cada grupo</a:t>
            </a:r>
            <a:endParaRPr sz="2600">
              <a:solidFill>
                <a:srgbClr val="002060"/>
              </a:solidFill>
              <a:latin typeface="Arial"/>
              <a:ea typeface="Arial"/>
              <a:cs typeface="Arial"/>
              <a:sym typeface="Arial"/>
            </a:endParaRPr>
          </a:p>
          <a:p>
            <a:pPr marL="0" marR="0" lvl="1" indent="0" algn="l" rtl="0">
              <a:lnSpc>
                <a:spcPct val="108000"/>
              </a:lnSpc>
              <a:spcBef>
                <a:spcPts val="2400"/>
              </a:spcBef>
              <a:spcAft>
                <a:spcPts val="0"/>
              </a:spcAft>
              <a:buNone/>
            </a:pPr>
            <a:r>
              <a:rPr lang="es-CO" sz="2400" b="0" i="0" u="none" strike="noStrike" cap="none">
                <a:solidFill>
                  <a:srgbClr val="000000"/>
                </a:solidFill>
                <a:latin typeface="Arial"/>
                <a:ea typeface="Arial"/>
                <a:cs typeface="Arial"/>
                <a:sym typeface="Arial"/>
              </a:rPr>
              <a:t>	Elijan a una persona para tomar notas</a:t>
            </a:r>
            <a:endParaRPr sz="2400" b="0" i="0" u="none" strike="noStrike" cap="none">
              <a:solidFill>
                <a:schemeClr val="dk1"/>
              </a:solidFill>
              <a:latin typeface="Arial"/>
              <a:ea typeface="Arial"/>
              <a:cs typeface="Arial"/>
              <a:sym typeface="Arial"/>
            </a:endParaRPr>
          </a:p>
          <a:p>
            <a:pPr marL="0" marR="0" lvl="1" indent="0" algn="l" rtl="0">
              <a:lnSpc>
                <a:spcPct val="108000"/>
              </a:lnSpc>
              <a:spcBef>
                <a:spcPts val="1600"/>
              </a:spcBef>
              <a:spcAft>
                <a:spcPts val="0"/>
              </a:spcAft>
              <a:buNone/>
            </a:pPr>
            <a:r>
              <a:rPr lang="es-CO" sz="2400" b="0" i="0" u="none" strike="noStrike" cap="none">
                <a:solidFill>
                  <a:srgbClr val="000000"/>
                </a:solidFill>
                <a:latin typeface="Arial"/>
                <a:ea typeface="Arial"/>
                <a:cs typeface="Arial"/>
                <a:sym typeface="Arial"/>
              </a:rPr>
              <a:t>	Examinen el estudio de caso asignado</a:t>
            </a:r>
            <a:endParaRPr sz="2400" b="0" i="0" u="none" strike="noStrike" cap="none">
              <a:solidFill>
                <a:schemeClr val="dk1"/>
              </a:solidFill>
              <a:latin typeface="Arial"/>
              <a:ea typeface="Arial"/>
              <a:cs typeface="Arial"/>
              <a:sym typeface="Arial"/>
            </a:endParaRPr>
          </a:p>
          <a:p>
            <a:pPr marL="0" marR="0" lvl="1" indent="0" algn="l" rtl="0">
              <a:lnSpc>
                <a:spcPct val="108000"/>
              </a:lnSpc>
              <a:spcBef>
                <a:spcPts val="1600"/>
              </a:spcBef>
              <a:spcAft>
                <a:spcPts val="0"/>
              </a:spcAft>
              <a:buNone/>
            </a:pPr>
            <a:r>
              <a:rPr lang="es-CO" sz="2400" b="0" i="0" u="none" strike="noStrike" cap="none">
                <a:solidFill>
                  <a:srgbClr val="000000"/>
                </a:solidFill>
                <a:latin typeface="Arial"/>
                <a:ea typeface="Arial"/>
                <a:cs typeface="Arial"/>
                <a:sym typeface="Arial"/>
              </a:rPr>
              <a:t>	Anoten las reflexiones del grupo en el rotafolio o póster 	proporcionado</a:t>
            </a:r>
            <a:endParaRPr sz="2400" b="0" i="0" u="none" strike="noStrike" cap="none">
              <a:solidFill>
                <a:schemeClr val="dk1"/>
              </a:solidFill>
              <a:latin typeface="Arial"/>
              <a:ea typeface="Arial"/>
              <a:cs typeface="Arial"/>
              <a:sym typeface="Arial"/>
            </a:endParaRPr>
          </a:p>
          <a:p>
            <a:pPr marL="0" marR="0" lvl="1" indent="0" algn="l" rtl="0">
              <a:lnSpc>
                <a:spcPct val="108000"/>
              </a:lnSpc>
              <a:spcBef>
                <a:spcPts val="1600"/>
              </a:spcBef>
              <a:spcAft>
                <a:spcPts val="1600"/>
              </a:spcAft>
              <a:buNone/>
            </a:pPr>
            <a:r>
              <a:rPr lang="es-CO" sz="2400" b="0" i="0" u="none" strike="noStrike" cap="none">
                <a:solidFill>
                  <a:srgbClr val="000000"/>
                </a:solidFill>
                <a:latin typeface="Arial"/>
                <a:ea typeface="Arial"/>
                <a:cs typeface="Arial"/>
                <a:sym typeface="Arial"/>
              </a:rPr>
              <a:t>	Elijan a un relator que resuma las reflexiones  </a:t>
            </a:r>
            <a:endParaRPr sz="2400" b="0" i="0" u="none" strike="noStrike" cap="none">
              <a:solidFill>
                <a:schemeClr val="dk1"/>
              </a:solidFill>
              <a:latin typeface="Arial"/>
              <a:ea typeface="Arial"/>
              <a:cs typeface="Arial"/>
              <a:sym typeface="Arial"/>
            </a:endParaRPr>
          </a:p>
        </p:txBody>
      </p:sp>
      <p:sp>
        <p:nvSpPr>
          <p:cNvPr id="252" name="Google Shape;252;p15"/>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s-CO"/>
              <a:t>Cuando las redes de remisión se desintegran </a:t>
            </a:r>
            <a:endParaRPr/>
          </a:p>
        </p:txBody>
      </p:sp>
      <p:sp>
        <p:nvSpPr>
          <p:cNvPr id="253" name="Google Shape;253;p15"/>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Font typeface="Calibri"/>
              <a:buNone/>
            </a:pPr>
            <a:r>
              <a:rPr lang="es-CO"/>
              <a:t>Ejercicio 5.3</a:t>
            </a:r>
            <a:endParaRPr/>
          </a:p>
        </p:txBody>
      </p:sp>
      <p:pic>
        <p:nvPicPr>
          <p:cNvPr id="254" name="Google Shape;254;p15" descr="Scribble with solid fill"/>
          <p:cNvPicPr preferRelativeResize="0"/>
          <p:nvPr/>
        </p:nvPicPr>
        <p:blipFill rotWithShape="1">
          <a:blip r:embed="rId3">
            <a:alphaModFix/>
          </a:blip>
          <a:srcRect/>
          <a:stretch/>
        </p:blipFill>
        <p:spPr>
          <a:xfrm>
            <a:off x="1472748" y="3104904"/>
            <a:ext cx="432000" cy="432000"/>
          </a:xfrm>
          <a:prstGeom prst="rect">
            <a:avLst/>
          </a:prstGeom>
          <a:noFill/>
          <a:ln>
            <a:noFill/>
          </a:ln>
        </p:spPr>
      </p:pic>
      <p:pic>
        <p:nvPicPr>
          <p:cNvPr id="255" name="Google Shape;255;p15" descr="Scribble with solid fill"/>
          <p:cNvPicPr preferRelativeResize="0"/>
          <p:nvPr/>
        </p:nvPicPr>
        <p:blipFill rotWithShape="1">
          <a:blip r:embed="rId3">
            <a:alphaModFix/>
          </a:blip>
          <a:srcRect/>
          <a:stretch/>
        </p:blipFill>
        <p:spPr>
          <a:xfrm>
            <a:off x="1472748" y="3677862"/>
            <a:ext cx="432000" cy="432000"/>
          </a:xfrm>
          <a:prstGeom prst="rect">
            <a:avLst/>
          </a:prstGeom>
          <a:noFill/>
          <a:ln>
            <a:noFill/>
          </a:ln>
        </p:spPr>
      </p:pic>
      <p:pic>
        <p:nvPicPr>
          <p:cNvPr id="256" name="Google Shape;256;p15" descr="Scribble with solid fill"/>
          <p:cNvPicPr preferRelativeResize="0"/>
          <p:nvPr/>
        </p:nvPicPr>
        <p:blipFill rotWithShape="1">
          <a:blip r:embed="rId3">
            <a:alphaModFix/>
          </a:blip>
          <a:srcRect/>
          <a:stretch/>
        </p:blipFill>
        <p:spPr>
          <a:xfrm>
            <a:off x="1472748" y="4316782"/>
            <a:ext cx="432000" cy="432000"/>
          </a:xfrm>
          <a:prstGeom prst="rect">
            <a:avLst/>
          </a:prstGeom>
          <a:noFill/>
          <a:ln>
            <a:noFill/>
          </a:ln>
        </p:spPr>
      </p:pic>
      <p:pic>
        <p:nvPicPr>
          <p:cNvPr id="257" name="Google Shape;257;p15" descr="Scribble with solid fill"/>
          <p:cNvPicPr preferRelativeResize="0"/>
          <p:nvPr/>
        </p:nvPicPr>
        <p:blipFill rotWithShape="1">
          <a:blip r:embed="rId3">
            <a:alphaModFix/>
          </a:blip>
          <a:srcRect/>
          <a:stretch/>
        </p:blipFill>
        <p:spPr>
          <a:xfrm>
            <a:off x="1472748" y="5273198"/>
            <a:ext cx="432000" cy="432000"/>
          </a:xfrm>
          <a:prstGeom prst="rect">
            <a:avLst/>
          </a:prstGeom>
          <a:noFill/>
          <a:ln>
            <a:noFill/>
          </a:ln>
        </p:spPr>
      </p:pic>
      <p:sp>
        <p:nvSpPr>
          <p:cNvPr id="258" name="Google Shape;258;p1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p:nvPr/>
        </p:nvSpPr>
        <p:spPr>
          <a:xfrm>
            <a:off x="0" y="1"/>
            <a:ext cx="12192000" cy="1336228"/>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200" b="1">
                <a:solidFill>
                  <a:schemeClr val="accent3"/>
                </a:solidFill>
                <a:latin typeface="Calibri"/>
                <a:ea typeface="Calibri"/>
                <a:cs typeface="Calibri"/>
                <a:sym typeface="Calibri"/>
              </a:rPr>
              <a:t>Sesión 5: Conclusión</a:t>
            </a:r>
            <a:endParaRPr/>
          </a:p>
        </p:txBody>
      </p:sp>
      <p:sp>
        <p:nvSpPr>
          <p:cNvPr id="264" name="Google Shape;264;p16"/>
          <p:cNvSpPr txBox="1"/>
          <p:nvPr/>
        </p:nvSpPr>
        <p:spPr>
          <a:xfrm>
            <a:off x="892993" y="1130992"/>
            <a:ext cx="10093124" cy="3593123"/>
          </a:xfrm>
          <a:prstGeom prst="rect">
            <a:avLst/>
          </a:prstGeom>
          <a:noFill/>
          <a:ln>
            <a:noFill/>
          </a:ln>
        </p:spPr>
        <p:txBody>
          <a:bodyPr spcFirstLastPara="1" wrap="square" lIns="121900" tIns="60925" rIns="121900" bIns="60925" anchor="t" anchorCtr="0">
            <a:spAutoFit/>
          </a:bodyPr>
          <a:lstStyle/>
          <a:p>
            <a:pPr marL="457189" marR="0" lvl="1" indent="-457189" algn="l" rtl="0">
              <a:lnSpc>
                <a:spcPct val="108000"/>
              </a:lnSpc>
              <a:spcBef>
                <a:spcPts val="0"/>
              </a:spcBef>
              <a:spcAft>
                <a:spcPts val="0"/>
              </a:spcAft>
              <a:buClr>
                <a:schemeClr val="accent3"/>
              </a:buClr>
              <a:buSzPts val="3000"/>
              <a:buFont typeface="Noto Sans Symbols"/>
              <a:buChar char="⮚"/>
            </a:pPr>
            <a:r>
              <a:rPr lang="es-CO" sz="2400" b="0" i="0" u="none" strike="noStrike" cap="none">
                <a:solidFill>
                  <a:srgbClr val="000000"/>
                </a:solidFill>
                <a:latin typeface="Arial"/>
                <a:ea typeface="Arial"/>
                <a:cs typeface="Arial"/>
                <a:sym typeface="Arial"/>
              </a:rPr>
              <a:t>Disponer de unas redes de derivación activas y actualizadas y hacer derivaciones directas puede ayudar a facilitar el acceso de las mujeres a la asistencia que exista</a:t>
            </a:r>
            <a:endParaRPr/>
          </a:p>
          <a:p>
            <a:pPr marL="457189" marR="0" lvl="1" indent="-457189" algn="l" rtl="0">
              <a:lnSpc>
                <a:spcPct val="108000"/>
              </a:lnSpc>
              <a:spcBef>
                <a:spcPts val="1600"/>
              </a:spcBef>
              <a:spcAft>
                <a:spcPts val="0"/>
              </a:spcAft>
              <a:buClr>
                <a:schemeClr val="accent3"/>
              </a:buClr>
              <a:buSzPts val="3000"/>
              <a:buFont typeface="Noto Sans Symbols"/>
              <a:buChar char="⮚"/>
            </a:pPr>
            <a:r>
              <a:rPr lang="es-CO" sz="2400" b="0" i="0" u="none" strike="noStrike" cap="none">
                <a:solidFill>
                  <a:srgbClr val="000000"/>
                </a:solidFill>
                <a:latin typeface="Arial"/>
                <a:ea typeface="Arial"/>
                <a:cs typeface="Arial"/>
                <a:sym typeface="Arial"/>
              </a:rPr>
              <a:t>Cuando las situaciones de emergencias causan una desestabilización de los servicios y mecanismos de derivación, es fundamental prestar asistencia sanitaria y facilitar la seguridad de las personas sobrevivientes</a:t>
            </a:r>
            <a:endParaRPr/>
          </a:p>
          <a:p>
            <a:pPr marL="457189" marR="0" lvl="1" indent="-457189" algn="l" rtl="0">
              <a:lnSpc>
                <a:spcPct val="108000"/>
              </a:lnSpc>
              <a:spcBef>
                <a:spcPts val="1600"/>
              </a:spcBef>
              <a:spcAft>
                <a:spcPts val="0"/>
              </a:spcAft>
              <a:buClr>
                <a:schemeClr val="accent3"/>
              </a:buClr>
              <a:buSzPts val="3000"/>
              <a:buFont typeface="Noto Sans Symbols"/>
              <a:buChar char="⮚"/>
            </a:pPr>
            <a:r>
              <a:rPr lang="es-CO" sz="2400" b="0" i="0" u="none" strike="noStrike" cap="none">
                <a:solidFill>
                  <a:srgbClr val="000000"/>
                </a:solidFill>
                <a:latin typeface="Arial"/>
                <a:ea typeface="Arial"/>
                <a:cs typeface="Arial"/>
                <a:sym typeface="Arial"/>
              </a:rPr>
              <a:t>La libre determinación es esencial en los procesos de derivación</a:t>
            </a:r>
            <a:endParaRPr/>
          </a:p>
          <a:p>
            <a:pPr marL="457189" marR="0" lvl="1" indent="-457189" algn="l" rtl="0">
              <a:lnSpc>
                <a:spcPct val="108000"/>
              </a:lnSpc>
              <a:spcBef>
                <a:spcPts val="1600"/>
              </a:spcBef>
              <a:spcAft>
                <a:spcPts val="0"/>
              </a:spcAft>
              <a:buClr>
                <a:schemeClr val="accent3"/>
              </a:buClr>
              <a:buSzPts val="3000"/>
              <a:buFont typeface="Noto Sans Symbols"/>
              <a:buChar char="⮚"/>
            </a:pPr>
            <a:r>
              <a:rPr lang="es-CO" sz="2400" b="0" i="0" u="none" strike="noStrike" cap="none">
                <a:solidFill>
                  <a:srgbClr val="000000"/>
                </a:solidFill>
                <a:latin typeface="Arial"/>
                <a:ea typeface="Arial"/>
                <a:cs typeface="Arial"/>
                <a:sym typeface="Arial"/>
              </a:rPr>
              <a:t>Incumbe a los profesionales conocer el contexto jurídico y normativo que afecta a la asistencia que prestan</a:t>
            </a:r>
            <a:endParaRPr/>
          </a:p>
        </p:txBody>
      </p:sp>
      <p:sp>
        <p:nvSpPr>
          <p:cNvPr id="265" name="Google Shape;265;p1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3"/>
              </a:buClr>
              <a:buSzPts val="3400"/>
              <a:buFont typeface="Arial"/>
              <a:buNone/>
            </a:pPr>
            <a:r>
              <a:rPr lang="es-CO"/>
              <a:t>Referencias</a:t>
            </a:r>
            <a:endParaRPr/>
          </a:p>
        </p:txBody>
      </p:sp>
      <p:sp>
        <p:nvSpPr>
          <p:cNvPr id="271" name="Google Shape;271;p17"/>
          <p:cNvSpPr txBox="1">
            <a:spLocks noGrp="1"/>
          </p:cNvSpPr>
          <p:nvPr>
            <p:ph type="body" idx="1"/>
          </p:nvPr>
        </p:nvSpPr>
        <p:spPr>
          <a:xfrm>
            <a:off x="838200" y="1623598"/>
            <a:ext cx="10515600" cy="4351338"/>
          </a:xfrm>
          <a:prstGeom prst="rect">
            <a:avLst/>
          </a:prstGeom>
          <a:noFill/>
          <a:ln>
            <a:noFill/>
          </a:ln>
        </p:spPr>
        <p:txBody>
          <a:bodyPr spcFirstLastPara="1" wrap="square" lIns="91425" tIns="45700" rIns="91425" bIns="45700" anchor="t" anchorCtr="0">
            <a:normAutofit/>
          </a:bodyPr>
          <a:lstStyle/>
          <a:p>
            <a:pPr marL="457200" lvl="0" indent="-360000" algn="l" rtl="0">
              <a:lnSpc>
                <a:spcPct val="110000"/>
              </a:lnSpc>
              <a:spcBef>
                <a:spcPts val="0"/>
              </a:spcBef>
              <a:spcAft>
                <a:spcPts val="0"/>
              </a:spcAft>
              <a:buClr>
                <a:schemeClr val="dk1"/>
              </a:buClr>
              <a:buSzPts val="2000"/>
              <a:buFont typeface="Calibri"/>
              <a:buAutoNum type="arabicPeriod"/>
            </a:pPr>
            <a:r>
              <a:rPr lang="es-CO" i="1"/>
              <a:t>Handbook for coordinating gender-based violence interventions in emergencies</a:t>
            </a:r>
            <a:r>
              <a:rPr lang="es-CO"/>
              <a:t>. Ginebra: Área de responsabilidad de violencia de género. UNFPA; 2019.</a:t>
            </a:r>
            <a:endParaRPr/>
          </a:p>
          <a:p>
            <a:pPr marL="457200" lvl="0" indent="-360000" algn="l" rtl="0">
              <a:lnSpc>
                <a:spcPct val="110000"/>
              </a:lnSpc>
              <a:spcBef>
                <a:spcPts val="600"/>
              </a:spcBef>
              <a:spcAft>
                <a:spcPts val="0"/>
              </a:spcAft>
              <a:buClr>
                <a:schemeClr val="dk1"/>
              </a:buClr>
              <a:buSzPts val="2000"/>
              <a:buFont typeface="Calibri"/>
              <a:buAutoNum type="arabicPeriod"/>
            </a:pPr>
            <a:r>
              <a:rPr lang="es-CO"/>
              <a:t>Oficina de la Representante Especial del Secretario General sobre la Violencia Sexual en los Conflictos. </a:t>
            </a:r>
            <a:r>
              <a:rPr lang="es-CO" i="1"/>
              <a:t>Sexual violence: a tool of war – background note.</a:t>
            </a:r>
            <a:r>
              <a:rPr lang="es-CO"/>
              <a:t> 2014. </a:t>
            </a:r>
            <a:endParaRPr/>
          </a:p>
        </p:txBody>
      </p:sp>
      <p:sp>
        <p:nvSpPr>
          <p:cNvPr id="272" name="Google Shape;272;p17"/>
          <p:cNvSpPr/>
          <p:nvPr/>
        </p:nvSpPr>
        <p:spPr>
          <a:xfrm>
            <a:off x="11483163" y="6262577"/>
            <a:ext cx="708837" cy="59542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descr="Close-up of two people holding hands"/>
          <p:cNvSpPr/>
          <p:nvPr/>
        </p:nvSpPr>
        <p:spPr>
          <a:xfrm>
            <a:off x="7400" y="-14717"/>
            <a:ext cx="6221201" cy="68285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138" name="Google Shape;138;p2" descr="Close-up of two people holding hands"/>
          <p:cNvPicPr preferRelativeResize="0"/>
          <p:nvPr/>
        </p:nvPicPr>
        <p:blipFill rotWithShape="1">
          <a:blip r:embed="rId3">
            <a:alphaModFix/>
          </a:blip>
          <a:srcRect l="13349" t="832" r="20356" b="9970"/>
          <a:stretch/>
        </p:blipFill>
        <p:spPr>
          <a:xfrm>
            <a:off x="0" y="0"/>
            <a:ext cx="6696000" cy="6012000"/>
          </a:xfrm>
          <a:prstGeom prst="rect">
            <a:avLst/>
          </a:prstGeom>
          <a:noFill/>
          <a:ln>
            <a:noFill/>
          </a:ln>
        </p:spPr>
      </p:pic>
      <p:sp>
        <p:nvSpPr>
          <p:cNvPr id="139" name="Google Shape;139;p2"/>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s-CO"/>
              <a:t>Información sobre el entorno</a:t>
            </a:r>
            <a:endParaRPr/>
          </a:p>
          <a:p>
            <a:pPr marL="0" lvl="0" indent="0" algn="ctr" rtl="0">
              <a:lnSpc>
                <a:spcPct val="90000"/>
              </a:lnSpc>
              <a:spcBef>
                <a:spcPts val="1000"/>
              </a:spcBef>
              <a:spcAft>
                <a:spcPts val="0"/>
              </a:spcAft>
              <a:buClr>
                <a:schemeClr val="lt1"/>
              </a:buClr>
              <a:buSzPts val="2800"/>
              <a:buNone/>
            </a:pPr>
            <a:endParaRPr/>
          </a:p>
          <a:p>
            <a:pPr marL="0" lvl="0" indent="0" algn="ctr" rtl="0">
              <a:lnSpc>
                <a:spcPct val="90000"/>
              </a:lnSpc>
              <a:spcBef>
                <a:spcPts val="1000"/>
              </a:spcBef>
              <a:spcAft>
                <a:spcPts val="0"/>
              </a:spcAft>
              <a:buClr>
                <a:schemeClr val="lt1"/>
              </a:buClr>
              <a:buSzPts val="2800"/>
              <a:buNone/>
            </a:pPr>
            <a:endParaRPr/>
          </a:p>
          <a:p>
            <a:pPr marL="0" lvl="0" indent="0" algn="ctr" rtl="0">
              <a:lnSpc>
                <a:spcPct val="90000"/>
              </a:lnSpc>
              <a:spcBef>
                <a:spcPts val="1000"/>
              </a:spcBef>
              <a:spcAft>
                <a:spcPts val="0"/>
              </a:spcAft>
              <a:buClr>
                <a:schemeClr val="lt1"/>
              </a:buClr>
              <a:buSzPts val="2800"/>
              <a:buNone/>
            </a:pPr>
            <a:endParaRPr/>
          </a:p>
        </p:txBody>
      </p:sp>
      <p:sp>
        <p:nvSpPr>
          <p:cNvPr id="140" name="Google Shape;140;p2"/>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2200"/>
              <a:buNone/>
            </a:pPr>
            <a:r>
              <a:rPr lang="es-CO"/>
              <a:t>Sesión 5</a:t>
            </a:r>
            <a:endParaRPr/>
          </a:p>
        </p:txBody>
      </p:sp>
      <p:sp>
        <p:nvSpPr>
          <p:cNvPr id="141" name="Google Shape;141;p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p:nvPr/>
        </p:nvSpPr>
        <p:spPr>
          <a:xfrm>
            <a:off x="590818" y="1545918"/>
            <a:ext cx="11010363" cy="3766163"/>
          </a:xfrm>
          <a:prstGeom prst="rect">
            <a:avLst/>
          </a:prstGeom>
          <a:noFill/>
          <a:ln>
            <a:noFill/>
          </a:ln>
        </p:spPr>
        <p:txBody>
          <a:bodyPr spcFirstLastPara="1" wrap="square" lIns="121900" tIns="60925" rIns="121900" bIns="60925" anchor="t" anchorCtr="0">
            <a:noAutofit/>
          </a:bodyPr>
          <a:lstStyle/>
          <a:p>
            <a:pPr marL="0" marR="118530" lvl="0" indent="0" algn="l" rtl="0">
              <a:lnSpc>
                <a:spcPct val="108000"/>
              </a:lnSpc>
              <a:spcBef>
                <a:spcPts val="0"/>
              </a:spcBef>
              <a:spcAft>
                <a:spcPts val="0"/>
              </a:spcAft>
              <a:buNone/>
            </a:pPr>
            <a:r>
              <a:rPr lang="es-CO" sz="2400" u="sng">
                <a:solidFill>
                  <a:schemeClr val="accent3"/>
                </a:solidFill>
                <a:latin typeface="Arial"/>
                <a:ea typeface="Arial"/>
                <a:cs typeface="Arial"/>
                <a:sym typeface="Arial"/>
              </a:rPr>
              <a:t>Objetivo 4:</a:t>
            </a:r>
            <a:r>
              <a:rPr lang="es-CO" sz="2400">
                <a:solidFill>
                  <a:srgbClr val="00B0F0"/>
                </a:solidFill>
                <a:latin typeface="Arial"/>
                <a:ea typeface="Arial"/>
                <a:cs typeface="Arial"/>
                <a:sym typeface="Arial"/>
              </a:rPr>
              <a:t>	Demostrar conocimientos sobre cómo acceder a recursos y 			apoyo para los pacientes y para sí mismos</a:t>
            </a:r>
            <a:endParaRPr sz="2400">
              <a:solidFill>
                <a:srgbClr val="00B0F0"/>
              </a:solidFill>
              <a:latin typeface="Arial"/>
              <a:ea typeface="Arial"/>
              <a:cs typeface="Arial"/>
              <a:sym typeface="Arial"/>
            </a:endParaRPr>
          </a:p>
          <a:p>
            <a:pPr marL="0" marR="118530" lvl="0" indent="0" algn="l" rtl="0">
              <a:spcBef>
                <a:spcPts val="1600"/>
              </a:spcBef>
              <a:spcAft>
                <a:spcPts val="0"/>
              </a:spcAft>
              <a:buNone/>
            </a:pPr>
            <a:endParaRPr sz="1000" b="1">
              <a:solidFill>
                <a:schemeClr val="accent1"/>
              </a:solidFill>
              <a:latin typeface="Arial"/>
              <a:ea typeface="Arial"/>
              <a:cs typeface="Arial"/>
              <a:sym typeface="Arial"/>
            </a:endParaRPr>
          </a:p>
          <a:p>
            <a:pPr marL="0" marR="118530" lvl="0" indent="0" algn="l" rtl="0">
              <a:spcBef>
                <a:spcPts val="0"/>
              </a:spcBef>
              <a:spcAft>
                <a:spcPts val="0"/>
              </a:spcAft>
              <a:buNone/>
            </a:pPr>
            <a:r>
              <a:rPr lang="es-CO" sz="2200" b="1">
                <a:solidFill>
                  <a:schemeClr val="accent1"/>
                </a:solidFill>
                <a:latin typeface="Arial"/>
                <a:ea typeface="Arial"/>
                <a:cs typeface="Arial"/>
                <a:sym typeface="Arial"/>
              </a:rPr>
              <a:t>Competencias:</a:t>
            </a:r>
            <a:endParaRPr/>
          </a:p>
          <a:p>
            <a:pPr marL="360000" marR="18626" lvl="0" indent="-360000" algn="l" rtl="0">
              <a:lnSpc>
                <a:spcPct val="108000"/>
              </a:lnSpc>
              <a:spcBef>
                <a:spcPts val="6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Comprender el papel de los servicios de derivación en la atención a las personas sobrevivientes de agresiones sexuales y violencia de pareja</a:t>
            </a:r>
            <a:endParaRPr/>
          </a:p>
          <a:p>
            <a:pPr marL="360000" marR="18626" lvl="0" indent="-360000" algn="l" rtl="0">
              <a:lnSpc>
                <a:spcPct val="108000"/>
              </a:lnSpc>
              <a:spcBef>
                <a:spcPts val="600"/>
              </a:spcBef>
              <a:spcAft>
                <a:spcPts val="600"/>
              </a:spcAft>
              <a:buClr>
                <a:schemeClr val="accent2"/>
              </a:buClr>
              <a:buSzPts val="2400"/>
              <a:buFont typeface="Arial"/>
              <a:buChar char="•"/>
            </a:pPr>
            <a:r>
              <a:rPr lang="es-CO" sz="2000">
                <a:solidFill>
                  <a:srgbClr val="000000"/>
                </a:solidFill>
                <a:latin typeface="Arial"/>
                <a:ea typeface="Arial"/>
                <a:cs typeface="Arial"/>
                <a:sym typeface="Arial"/>
              </a:rPr>
              <a:t>Conocer el contexto jurídico y normativo, en particular las obligaciones jurídicas del personal sanitario.</a:t>
            </a:r>
            <a:endParaRPr/>
          </a:p>
        </p:txBody>
      </p:sp>
      <p:sp>
        <p:nvSpPr>
          <p:cNvPr id="147" name="Google Shape;147;p3"/>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Objetivos de la sesión</a:t>
            </a:r>
            <a:endParaRPr/>
          </a:p>
        </p:txBody>
      </p:sp>
      <p:sp>
        <p:nvSpPr>
          <p:cNvPr id="148" name="Google Shape;148;p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p:nvPr/>
        </p:nvSpPr>
        <p:spPr>
          <a:xfrm>
            <a:off x="0" y="0"/>
            <a:ext cx="12192000" cy="131379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Responsabilidades de los profesionales </a:t>
            </a:r>
            <a:br>
              <a:rPr lang="es-CO" sz="3400" b="1">
                <a:solidFill>
                  <a:schemeClr val="accent3"/>
                </a:solidFill>
                <a:latin typeface="Calibri"/>
                <a:ea typeface="Calibri"/>
                <a:cs typeface="Calibri"/>
                <a:sym typeface="Calibri"/>
              </a:rPr>
            </a:br>
            <a:r>
              <a:rPr lang="es-CO" sz="3400" b="1">
                <a:solidFill>
                  <a:schemeClr val="accent3"/>
                </a:solidFill>
                <a:latin typeface="Calibri"/>
                <a:ea typeface="Calibri"/>
                <a:cs typeface="Calibri"/>
                <a:sym typeface="Calibri"/>
              </a:rPr>
              <a:t>en una respuesta multisectorial</a:t>
            </a:r>
            <a:endParaRPr/>
          </a:p>
        </p:txBody>
      </p:sp>
      <p:sp>
        <p:nvSpPr>
          <p:cNvPr id="154" name="Google Shape;154;p4"/>
          <p:cNvSpPr txBox="1"/>
          <p:nvPr/>
        </p:nvSpPr>
        <p:spPr>
          <a:xfrm>
            <a:off x="3337089" y="1390251"/>
            <a:ext cx="8520614" cy="4247134"/>
          </a:xfrm>
          <a:prstGeom prst="rect">
            <a:avLst/>
          </a:prstGeom>
          <a:noFill/>
          <a:ln>
            <a:noFill/>
          </a:ln>
        </p:spPr>
        <p:txBody>
          <a:bodyPr spcFirstLastPara="1" wrap="square" lIns="121900" tIns="60925" rIns="121900" bIns="60925" anchor="t" anchorCtr="0">
            <a:spAutoFit/>
          </a:bodyPr>
          <a:lstStyle/>
          <a:p>
            <a:pPr marL="0" marR="127635" lvl="0" indent="0" algn="l" rtl="0">
              <a:lnSpc>
                <a:spcPct val="108000"/>
              </a:lnSpc>
              <a:spcBef>
                <a:spcPts val="0"/>
              </a:spcBef>
              <a:spcAft>
                <a:spcPts val="0"/>
              </a:spcAft>
              <a:buNone/>
            </a:pPr>
            <a:r>
              <a:rPr lang="es-CO" sz="2200" b="1">
                <a:solidFill>
                  <a:schemeClr val="accent1"/>
                </a:solidFill>
                <a:latin typeface="Arial"/>
                <a:ea typeface="Arial"/>
                <a:cs typeface="Arial"/>
                <a:sym typeface="Arial"/>
              </a:rPr>
              <a:t>Los profesionales sanitarios no pueden hacerlo todo, pero…</a:t>
            </a:r>
            <a:endParaRPr sz="2200" b="1">
              <a:solidFill>
                <a:schemeClr val="accent1"/>
              </a:solidFill>
              <a:latin typeface="Arial"/>
              <a:ea typeface="Arial"/>
              <a:cs typeface="Arial"/>
              <a:sym typeface="Arial"/>
            </a:endParaRPr>
          </a:p>
          <a:p>
            <a:pPr marL="456565" marR="0" lvl="0" indent="-456565" algn="l" rtl="0">
              <a:lnSpc>
                <a:spcPct val="108000"/>
              </a:lnSpc>
              <a:spcBef>
                <a:spcPts val="1333"/>
              </a:spcBef>
              <a:spcAft>
                <a:spcPts val="0"/>
              </a:spcAft>
              <a:buClr>
                <a:srgbClr val="00B0F0"/>
              </a:buClr>
              <a:buSzPts val="2750"/>
              <a:buFont typeface="Arial"/>
              <a:buChar char="•"/>
            </a:pPr>
            <a:r>
              <a:rPr lang="es-CO" sz="2200">
                <a:solidFill>
                  <a:srgbClr val="000000"/>
                </a:solidFill>
                <a:latin typeface="Arial"/>
                <a:ea typeface="Arial"/>
                <a:cs typeface="Arial"/>
                <a:sym typeface="Arial"/>
              </a:rPr>
              <a:t>Tienen la obligación de conocer los servicios de derivación que haya en su zona</a:t>
            </a:r>
            <a:endParaRPr sz="2200">
              <a:solidFill>
                <a:schemeClr val="dk1"/>
              </a:solidFill>
              <a:latin typeface="Arial"/>
              <a:ea typeface="Arial"/>
              <a:cs typeface="Arial"/>
              <a:sym typeface="Arial"/>
            </a:endParaRPr>
          </a:p>
          <a:p>
            <a:pPr marL="456565" marR="0" lvl="0" indent="-456565" algn="l" rtl="0">
              <a:lnSpc>
                <a:spcPct val="108000"/>
              </a:lnSpc>
              <a:spcBef>
                <a:spcPts val="1333"/>
              </a:spcBef>
              <a:spcAft>
                <a:spcPts val="0"/>
              </a:spcAft>
              <a:buClr>
                <a:srgbClr val="00B0F0"/>
              </a:buClr>
              <a:buSzPts val="2750"/>
              <a:buFont typeface="Arial"/>
              <a:buChar char="•"/>
            </a:pPr>
            <a:r>
              <a:rPr lang="es-CO" sz="2200">
                <a:solidFill>
                  <a:srgbClr val="000000"/>
                </a:solidFill>
                <a:latin typeface="Arial"/>
                <a:ea typeface="Arial"/>
                <a:cs typeface="Arial"/>
                <a:sym typeface="Arial"/>
              </a:rPr>
              <a:t>Deben saber cuáles son todos los servicios de derivación que haya en el actual contexto jurídico, normativo y de seguridad</a:t>
            </a:r>
            <a:endParaRPr sz="2200">
              <a:solidFill>
                <a:schemeClr val="dk1"/>
              </a:solidFill>
              <a:latin typeface="Arial"/>
              <a:ea typeface="Arial"/>
              <a:cs typeface="Arial"/>
              <a:sym typeface="Arial"/>
            </a:endParaRPr>
          </a:p>
          <a:p>
            <a:pPr marL="456565" marR="0" lvl="0" indent="-456565" algn="l" rtl="0">
              <a:lnSpc>
                <a:spcPct val="108000"/>
              </a:lnSpc>
              <a:spcBef>
                <a:spcPts val="1333"/>
              </a:spcBef>
              <a:spcAft>
                <a:spcPts val="0"/>
              </a:spcAft>
              <a:buClr>
                <a:srgbClr val="00B0F0"/>
              </a:buClr>
              <a:buSzPts val="2750"/>
              <a:buFont typeface="Arial"/>
              <a:buChar char="•"/>
            </a:pPr>
            <a:r>
              <a:rPr lang="es-CO" sz="2200">
                <a:solidFill>
                  <a:srgbClr val="000000"/>
                </a:solidFill>
                <a:latin typeface="Arial"/>
                <a:ea typeface="Arial"/>
                <a:cs typeface="Arial"/>
                <a:sym typeface="Arial"/>
              </a:rPr>
              <a:t>Deben ser capaces de velar por la confidencialidad y la seguridad de los pacientes al derivarlos a otros servicios</a:t>
            </a:r>
            <a:endParaRPr sz="2200">
              <a:solidFill>
                <a:schemeClr val="dk1"/>
              </a:solidFill>
              <a:latin typeface="Arial"/>
              <a:ea typeface="Arial"/>
              <a:cs typeface="Arial"/>
              <a:sym typeface="Arial"/>
            </a:endParaRPr>
          </a:p>
          <a:p>
            <a:pPr marL="456565" marR="0" lvl="0" indent="-456565" algn="l" rtl="0">
              <a:lnSpc>
                <a:spcPct val="108000"/>
              </a:lnSpc>
              <a:spcBef>
                <a:spcPts val="1333"/>
              </a:spcBef>
              <a:spcAft>
                <a:spcPts val="1333"/>
              </a:spcAft>
              <a:buClr>
                <a:srgbClr val="00B0F0"/>
              </a:buClr>
              <a:buSzPts val="2750"/>
              <a:buFont typeface="Arial"/>
              <a:buChar char="•"/>
            </a:pPr>
            <a:r>
              <a:rPr lang="es-CO" sz="2200">
                <a:solidFill>
                  <a:srgbClr val="000000"/>
                </a:solidFill>
                <a:latin typeface="Arial"/>
                <a:ea typeface="Arial"/>
                <a:cs typeface="Arial"/>
                <a:sym typeface="Arial"/>
              </a:rPr>
              <a:t>Deben respetar la libre determinación y capacidad de decisión del paciente cuando ofrezcan derivaciones</a:t>
            </a:r>
            <a:endParaRPr sz="2200">
              <a:solidFill>
                <a:srgbClr val="000000"/>
              </a:solidFill>
              <a:latin typeface="Arial"/>
              <a:ea typeface="Arial"/>
              <a:cs typeface="Arial"/>
              <a:sym typeface="Arial"/>
            </a:endParaRPr>
          </a:p>
        </p:txBody>
      </p:sp>
      <p:pic>
        <p:nvPicPr>
          <p:cNvPr id="155" name="Google Shape;155;p4"/>
          <p:cNvPicPr preferRelativeResize="0"/>
          <p:nvPr/>
        </p:nvPicPr>
        <p:blipFill rotWithShape="1">
          <a:blip r:embed="rId3">
            <a:alphaModFix/>
          </a:blip>
          <a:srcRect/>
          <a:stretch/>
        </p:blipFill>
        <p:spPr>
          <a:xfrm>
            <a:off x="759659" y="2131541"/>
            <a:ext cx="2223642" cy="2223642"/>
          </a:xfrm>
          <a:prstGeom prst="rect">
            <a:avLst/>
          </a:prstGeom>
          <a:noFill/>
          <a:ln>
            <a:noFill/>
          </a:ln>
        </p:spPr>
      </p:pic>
      <p:sp>
        <p:nvSpPr>
          <p:cNvPr id="156" name="Google Shape;156;p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p:nvPr/>
        </p:nvSpPr>
        <p:spPr>
          <a:xfrm>
            <a:off x="0" y="0"/>
            <a:ext cx="12192000" cy="1270662"/>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Derivaciones en situaciones de emergencia</a:t>
            </a:r>
            <a:endParaRPr/>
          </a:p>
        </p:txBody>
      </p:sp>
      <p:sp>
        <p:nvSpPr>
          <p:cNvPr id="162" name="Google Shape;162;p5"/>
          <p:cNvSpPr txBox="1"/>
          <p:nvPr/>
        </p:nvSpPr>
        <p:spPr>
          <a:xfrm>
            <a:off x="3431357" y="1555531"/>
            <a:ext cx="7560297" cy="3867543"/>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1"/>
                </a:solidFill>
                <a:latin typeface="Arial"/>
                <a:ea typeface="Arial"/>
                <a:cs typeface="Arial"/>
                <a:sym typeface="Arial"/>
              </a:rPr>
              <a:t>Hacer todo lo posible en cualquier tipo de situación de emergencia</a:t>
            </a:r>
            <a:endParaRPr sz="2400">
              <a:solidFill>
                <a:schemeClr val="accent1"/>
              </a:solidFill>
              <a:latin typeface="Arial"/>
              <a:ea typeface="Arial"/>
              <a:cs typeface="Arial"/>
              <a:sym typeface="Arial"/>
            </a:endParaRPr>
          </a:p>
          <a:p>
            <a:pPr marL="0" marR="0" lvl="0" indent="0" algn="l" rtl="0">
              <a:spcBef>
                <a:spcPts val="0"/>
              </a:spcBef>
              <a:spcAft>
                <a:spcPts val="0"/>
              </a:spcAft>
              <a:buNone/>
            </a:pPr>
            <a:endParaRPr sz="2133">
              <a:solidFill>
                <a:srgbClr val="000000"/>
              </a:solidFill>
              <a:latin typeface="Arial"/>
              <a:ea typeface="Arial"/>
              <a:cs typeface="Arial"/>
              <a:sym typeface="Arial"/>
            </a:endParaRPr>
          </a:p>
          <a:p>
            <a:pPr marL="1199515" marR="0" lvl="0" indent="-456564" algn="l" rtl="0">
              <a:spcBef>
                <a:spcPts val="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Atención de salud mental</a:t>
            </a:r>
            <a:endParaRPr sz="2200">
              <a:solidFill>
                <a:srgbClr val="000000"/>
              </a:solidFill>
              <a:latin typeface="Arial"/>
              <a:ea typeface="Arial"/>
              <a:cs typeface="Arial"/>
              <a:sym typeface="Arial"/>
            </a:endParaRPr>
          </a:p>
          <a:p>
            <a:pPr marL="1199515" marR="0" lvl="0" indent="-456564" algn="l" rtl="0">
              <a:spcBef>
                <a:spcPts val="1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Atención de salud sexual y reproductiva </a:t>
            </a:r>
            <a:endParaRPr sz="2200">
              <a:solidFill>
                <a:srgbClr val="000000"/>
              </a:solidFill>
              <a:latin typeface="Arial"/>
              <a:ea typeface="Arial"/>
              <a:cs typeface="Arial"/>
              <a:sym typeface="Arial"/>
            </a:endParaRPr>
          </a:p>
          <a:p>
            <a:pPr marL="1199515" marR="0" lvl="0" indent="-456564" algn="l" rtl="0">
              <a:spcBef>
                <a:spcPts val="1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Servicios de protección de la infancia</a:t>
            </a:r>
            <a:endParaRPr sz="2200">
              <a:solidFill>
                <a:srgbClr val="000000"/>
              </a:solidFill>
              <a:latin typeface="Arial"/>
              <a:ea typeface="Arial"/>
              <a:cs typeface="Arial"/>
              <a:sym typeface="Arial"/>
            </a:endParaRPr>
          </a:p>
          <a:p>
            <a:pPr marL="1199515" marR="0" lvl="0" indent="-456564" algn="l" rtl="0">
              <a:spcBef>
                <a:spcPts val="1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Refugios/vivienda</a:t>
            </a:r>
            <a:endParaRPr sz="2200">
              <a:solidFill>
                <a:srgbClr val="000000"/>
              </a:solidFill>
              <a:latin typeface="Arial"/>
              <a:ea typeface="Arial"/>
              <a:cs typeface="Arial"/>
              <a:sym typeface="Arial"/>
            </a:endParaRPr>
          </a:p>
          <a:p>
            <a:pPr marL="1199515" marR="0" lvl="0" indent="-456564" algn="l" rtl="0">
              <a:spcBef>
                <a:spcPts val="1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Servicios de protección policial</a:t>
            </a:r>
            <a:endParaRPr sz="2200">
              <a:solidFill>
                <a:srgbClr val="000000"/>
              </a:solidFill>
              <a:latin typeface="Arial"/>
              <a:ea typeface="Arial"/>
              <a:cs typeface="Arial"/>
              <a:sym typeface="Arial"/>
            </a:endParaRPr>
          </a:p>
          <a:p>
            <a:pPr marL="0" marR="0" lvl="0" indent="0" algn="l" rtl="0">
              <a:spcBef>
                <a:spcPts val="1600"/>
              </a:spcBef>
              <a:spcAft>
                <a:spcPts val="0"/>
              </a:spcAft>
              <a:buNone/>
            </a:pPr>
            <a:endParaRPr sz="2133">
              <a:solidFill>
                <a:srgbClr val="000000"/>
              </a:solidFill>
              <a:latin typeface="Arial"/>
              <a:ea typeface="Arial"/>
              <a:cs typeface="Arial"/>
              <a:sym typeface="Arial"/>
            </a:endParaRPr>
          </a:p>
        </p:txBody>
      </p:sp>
      <p:pic>
        <p:nvPicPr>
          <p:cNvPr id="163" name="Google Shape;163;p5"/>
          <p:cNvPicPr preferRelativeResize="0"/>
          <p:nvPr/>
        </p:nvPicPr>
        <p:blipFill rotWithShape="1">
          <a:blip r:embed="rId3">
            <a:alphaModFix/>
          </a:blip>
          <a:srcRect/>
          <a:stretch/>
        </p:blipFill>
        <p:spPr>
          <a:xfrm>
            <a:off x="759659" y="2131541"/>
            <a:ext cx="2223642" cy="2223642"/>
          </a:xfrm>
          <a:prstGeom prst="rect">
            <a:avLst/>
          </a:prstGeom>
          <a:noFill/>
          <a:ln>
            <a:noFill/>
          </a:ln>
        </p:spPr>
      </p:pic>
      <p:sp>
        <p:nvSpPr>
          <p:cNvPr id="164" name="Google Shape;164;p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p:nvPr/>
        </p:nvSpPr>
        <p:spPr>
          <a:xfrm>
            <a:off x="0" y="0"/>
            <a:ext cx="12192000" cy="1198179"/>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Principios básicos de los mecanismos de derivación</a:t>
            </a:r>
            <a:endParaRPr/>
          </a:p>
        </p:txBody>
      </p:sp>
      <p:sp>
        <p:nvSpPr>
          <p:cNvPr id="170" name="Google Shape;170;p6"/>
          <p:cNvSpPr txBox="1"/>
          <p:nvPr/>
        </p:nvSpPr>
        <p:spPr>
          <a:xfrm>
            <a:off x="2316954" y="1026446"/>
            <a:ext cx="9303118" cy="4805107"/>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rgbClr val="00B0F0"/>
              </a:buClr>
              <a:buSzPts val="2750"/>
              <a:buFont typeface="Arial"/>
              <a:buChar char="•"/>
            </a:pPr>
            <a:r>
              <a:rPr lang="es-CO" sz="2200">
                <a:solidFill>
                  <a:srgbClr val="000000"/>
                </a:solidFill>
                <a:latin typeface="Arial"/>
                <a:ea typeface="Arial"/>
                <a:cs typeface="Arial"/>
                <a:sym typeface="Arial"/>
              </a:rPr>
              <a:t>Respetar la libre determinación</a:t>
            </a:r>
            <a:endParaRPr sz="2200">
              <a:solidFill>
                <a:schemeClr val="dk1"/>
              </a:solidFill>
              <a:latin typeface="Arial"/>
              <a:ea typeface="Arial"/>
              <a:cs typeface="Arial"/>
              <a:sym typeface="Arial"/>
            </a:endParaRPr>
          </a:p>
          <a:p>
            <a:pPr marL="457189" marR="0" lvl="0" indent="-457189" algn="l" rtl="0">
              <a:lnSpc>
                <a:spcPct val="108000"/>
              </a:lnSpc>
              <a:spcBef>
                <a:spcPts val="1600"/>
              </a:spcBef>
              <a:spcAft>
                <a:spcPts val="0"/>
              </a:spcAft>
              <a:buClr>
                <a:srgbClr val="00B0F0"/>
              </a:buClr>
              <a:buSzPts val="2750"/>
              <a:buFont typeface="Arial"/>
              <a:buChar char="•"/>
            </a:pPr>
            <a:r>
              <a:rPr lang="es-CO" sz="2200">
                <a:solidFill>
                  <a:srgbClr val="000000"/>
                </a:solidFill>
                <a:latin typeface="Arial"/>
                <a:ea typeface="Arial"/>
                <a:cs typeface="Arial"/>
                <a:sym typeface="Arial"/>
              </a:rPr>
              <a:t>Concentrar los lugares donde se presta la asistencia, para que la persona sobreviviente tenga que contar los incidentes de violencia las mínimas veces posibles</a:t>
            </a:r>
            <a:endParaRPr sz="2200">
              <a:solidFill>
                <a:schemeClr val="dk1"/>
              </a:solidFill>
              <a:latin typeface="Arial"/>
              <a:ea typeface="Arial"/>
              <a:cs typeface="Arial"/>
              <a:sym typeface="Arial"/>
            </a:endParaRPr>
          </a:p>
          <a:p>
            <a:pPr marL="457189" marR="0" lvl="0" indent="-457189" algn="l" rtl="0">
              <a:lnSpc>
                <a:spcPct val="108000"/>
              </a:lnSpc>
              <a:spcBef>
                <a:spcPts val="1600"/>
              </a:spcBef>
              <a:spcAft>
                <a:spcPts val="0"/>
              </a:spcAft>
              <a:buClr>
                <a:srgbClr val="00B0F0"/>
              </a:buClr>
              <a:buSzPts val="2750"/>
              <a:buFont typeface="Arial"/>
              <a:buChar char="•"/>
            </a:pPr>
            <a:r>
              <a:rPr lang="es-CO" sz="2200">
                <a:solidFill>
                  <a:srgbClr val="000000"/>
                </a:solidFill>
                <a:latin typeface="Arial"/>
                <a:ea typeface="Arial"/>
                <a:cs typeface="Arial"/>
                <a:sym typeface="Arial"/>
              </a:rPr>
              <a:t>Velar por la seguridad de la persona sobreviviente y la confidencialidad de sus datos</a:t>
            </a:r>
            <a:endParaRPr/>
          </a:p>
          <a:p>
            <a:pPr marL="457189" marR="0" lvl="0" indent="-457189" algn="l" rtl="0">
              <a:lnSpc>
                <a:spcPct val="108000"/>
              </a:lnSpc>
              <a:spcBef>
                <a:spcPts val="1600"/>
              </a:spcBef>
              <a:spcAft>
                <a:spcPts val="0"/>
              </a:spcAft>
              <a:buClr>
                <a:srgbClr val="00B0F0"/>
              </a:buClr>
              <a:buSzPts val="2750"/>
              <a:buFont typeface="Arial"/>
              <a:buChar char="•"/>
            </a:pPr>
            <a:r>
              <a:rPr lang="es-CO" sz="2200">
                <a:solidFill>
                  <a:srgbClr val="000000"/>
                </a:solidFill>
                <a:latin typeface="Arial"/>
                <a:ea typeface="Arial"/>
                <a:cs typeface="Arial"/>
                <a:sym typeface="Arial"/>
              </a:rPr>
              <a:t>Incluir protocolos para confirmar la finalización de la derivación</a:t>
            </a:r>
            <a:endParaRPr sz="2200">
              <a:solidFill>
                <a:srgbClr val="000000"/>
              </a:solidFill>
              <a:latin typeface="Arial"/>
              <a:ea typeface="Arial"/>
              <a:cs typeface="Arial"/>
              <a:sym typeface="Arial"/>
            </a:endParaRPr>
          </a:p>
          <a:p>
            <a:pPr marL="457189" marR="0" lvl="0" indent="-457189" algn="l" rtl="0">
              <a:lnSpc>
                <a:spcPct val="108000"/>
              </a:lnSpc>
              <a:spcBef>
                <a:spcPts val="1600"/>
              </a:spcBef>
              <a:spcAft>
                <a:spcPts val="0"/>
              </a:spcAft>
              <a:buClr>
                <a:srgbClr val="00B0F0"/>
              </a:buClr>
              <a:buSzPts val="2750"/>
              <a:buFont typeface="Arial"/>
              <a:buChar char="•"/>
            </a:pPr>
            <a:r>
              <a:rPr lang="es-CO" sz="2200">
                <a:solidFill>
                  <a:srgbClr val="000000"/>
                </a:solidFill>
                <a:latin typeface="Arial"/>
                <a:ea typeface="Arial"/>
                <a:cs typeface="Arial"/>
                <a:sym typeface="Arial"/>
              </a:rPr>
              <a:t>Mantener y actualizar las listas de derivaciones de calidad conocidas </a:t>
            </a:r>
            <a:endParaRPr sz="2200">
              <a:solidFill>
                <a:srgbClr val="000000"/>
              </a:solidFill>
              <a:latin typeface="Arial"/>
              <a:ea typeface="Arial"/>
              <a:cs typeface="Arial"/>
              <a:sym typeface="Arial"/>
            </a:endParaRPr>
          </a:p>
          <a:p>
            <a:pPr marL="457189" marR="0" lvl="0" indent="-457189" algn="l" rtl="0">
              <a:lnSpc>
                <a:spcPct val="108000"/>
              </a:lnSpc>
              <a:spcBef>
                <a:spcPts val="1600"/>
              </a:spcBef>
              <a:spcAft>
                <a:spcPts val="0"/>
              </a:spcAft>
              <a:buClr>
                <a:srgbClr val="00B0F0"/>
              </a:buClr>
              <a:buSzPts val="2750"/>
              <a:buFont typeface="Arial"/>
              <a:buChar char="•"/>
            </a:pPr>
            <a:r>
              <a:rPr lang="es-CO" sz="2200">
                <a:solidFill>
                  <a:srgbClr val="000000"/>
                </a:solidFill>
                <a:latin typeface="Arial"/>
                <a:ea typeface="Arial"/>
                <a:cs typeface="Arial"/>
                <a:sym typeface="Arial"/>
              </a:rPr>
              <a:t>Propiciar una comunicación bidireccional entre los profesionales que hacen las derivaciones y los que las reciben</a:t>
            </a:r>
            <a:endParaRPr/>
          </a:p>
        </p:txBody>
      </p:sp>
      <p:pic>
        <p:nvPicPr>
          <p:cNvPr id="171" name="Google Shape;171;p6"/>
          <p:cNvPicPr preferRelativeResize="0"/>
          <p:nvPr/>
        </p:nvPicPr>
        <p:blipFill rotWithShape="1">
          <a:blip r:embed="rId3">
            <a:alphaModFix/>
          </a:blip>
          <a:srcRect/>
          <a:stretch/>
        </p:blipFill>
        <p:spPr>
          <a:xfrm>
            <a:off x="255818" y="1818088"/>
            <a:ext cx="2322655" cy="2322655"/>
          </a:xfrm>
          <a:prstGeom prst="rect">
            <a:avLst/>
          </a:prstGeom>
          <a:noFill/>
          <a:ln>
            <a:noFill/>
          </a:ln>
        </p:spPr>
      </p:pic>
      <p:sp>
        <p:nvSpPr>
          <p:cNvPr id="172" name="Google Shape;172;p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p:nvPr/>
        </p:nvSpPr>
        <p:spPr>
          <a:xfrm>
            <a:off x="489994" y="1987297"/>
            <a:ext cx="5606006" cy="3876175"/>
          </a:xfrm>
          <a:prstGeom prst="rect">
            <a:avLst/>
          </a:prstGeom>
          <a:noFill/>
          <a:ln>
            <a:noFill/>
          </a:ln>
        </p:spPr>
        <p:txBody>
          <a:bodyPr spcFirstLastPara="1" wrap="square" lIns="121900" tIns="121900" rIns="121900" bIns="121900" anchor="t" anchorCtr="0">
            <a:normAutofit fontScale="92500" lnSpcReduction="20000"/>
          </a:bodyPr>
          <a:lstStyle/>
          <a:p>
            <a:pPr marL="609585" marR="127842" lvl="0" indent="-457228" algn="l" rtl="0">
              <a:lnSpc>
                <a:spcPct val="113000"/>
              </a:lnSpc>
              <a:spcBef>
                <a:spcPts val="0"/>
              </a:spcBef>
              <a:spcAft>
                <a:spcPts val="0"/>
              </a:spcAft>
              <a:buClr>
                <a:schemeClr val="accent2"/>
              </a:buClr>
              <a:buSzPct val="125000"/>
              <a:buFont typeface="Arial"/>
              <a:buChar char="✓"/>
            </a:pPr>
            <a:r>
              <a:rPr lang="es-CO" sz="1900">
                <a:solidFill>
                  <a:schemeClr val="dk1"/>
                </a:solidFill>
                <a:latin typeface="Arial"/>
                <a:ea typeface="Arial"/>
                <a:cs typeface="Arial"/>
                <a:sym typeface="Arial"/>
              </a:rPr>
              <a:t>Preguntar: “¿Qué es lo que más ayudaría si pudiéramos hacerlo ahora?”.</a:t>
            </a:r>
            <a:endParaRPr/>
          </a:p>
          <a:p>
            <a:pPr marL="609585" marR="127842" lvl="0" indent="-457228" algn="l" rtl="0">
              <a:lnSpc>
                <a:spcPct val="113000"/>
              </a:lnSpc>
              <a:spcBef>
                <a:spcPts val="600"/>
              </a:spcBef>
              <a:spcAft>
                <a:spcPts val="0"/>
              </a:spcAft>
              <a:buClr>
                <a:schemeClr val="accent2"/>
              </a:buClr>
              <a:buSzPct val="125000"/>
              <a:buFont typeface="Arial"/>
              <a:buChar char="✓"/>
            </a:pPr>
            <a:r>
              <a:rPr lang="es-CO" sz="1900">
                <a:solidFill>
                  <a:schemeClr val="dk1"/>
                </a:solidFill>
                <a:latin typeface="Arial"/>
                <a:ea typeface="Arial"/>
                <a:cs typeface="Arial"/>
                <a:sym typeface="Arial"/>
              </a:rPr>
              <a:t>Ayudarla a examinar y elegir opciones de derivación y apoyo social. Explicarle cómo puede responder a sus necesidades el servicio de derivación.</a:t>
            </a:r>
            <a:endParaRPr/>
          </a:p>
          <a:p>
            <a:pPr marL="609585" marR="127842" lvl="0" indent="-457228" algn="l" rtl="0">
              <a:lnSpc>
                <a:spcPct val="113000"/>
              </a:lnSpc>
              <a:spcBef>
                <a:spcPts val="600"/>
              </a:spcBef>
              <a:spcAft>
                <a:spcPts val="0"/>
              </a:spcAft>
              <a:buClr>
                <a:schemeClr val="accent2"/>
              </a:buClr>
              <a:buSzPct val="125000"/>
              <a:buFont typeface="Arial"/>
              <a:buChar char="✓"/>
            </a:pPr>
            <a:r>
              <a:rPr lang="es-CO" sz="1900">
                <a:solidFill>
                  <a:schemeClr val="dk1"/>
                </a:solidFill>
                <a:latin typeface="Arial"/>
                <a:ea typeface="Arial"/>
                <a:cs typeface="Arial"/>
                <a:sym typeface="Arial"/>
              </a:rPr>
              <a:t>Proporcionarle los datos de contacto: ubicación, cómo llegar, nombres.</a:t>
            </a:r>
            <a:endParaRPr/>
          </a:p>
          <a:p>
            <a:pPr marL="609585" marR="127842" lvl="0" indent="-457228" algn="l" rtl="0">
              <a:lnSpc>
                <a:spcPct val="113000"/>
              </a:lnSpc>
              <a:spcBef>
                <a:spcPts val="600"/>
              </a:spcBef>
              <a:spcAft>
                <a:spcPts val="0"/>
              </a:spcAft>
              <a:buClr>
                <a:schemeClr val="accent2"/>
              </a:buClr>
              <a:buSzPct val="125000"/>
              <a:buFont typeface="Arial"/>
              <a:buChar char="✓"/>
            </a:pPr>
            <a:r>
              <a:rPr lang="es-CO" sz="1900">
                <a:solidFill>
                  <a:schemeClr val="dk1"/>
                </a:solidFill>
                <a:latin typeface="Arial"/>
                <a:ea typeface="Arial"/>
                <a:cs typeface="Arial"/>
                <a:sym typeface="Arial"/>
              </a:rPr>
              <a:t>Ayudarla a encontrar soluciones para los obstáculos prácticos (por ejemplo, el cuidado de los niños).</a:t>
            </a:r>
            <a:endParaRPr/>
          </a:p>
          <a:p>
            <a:pPr marL="609585" marR="127842" lvl="0" indent="-457228" algn="l" rtl="0">
              <a:lnSpc>
                <a:spcPct val="113000"/>
              </a:lnSpc>
              <a:spcBef>
                <a:spcPts val="600"/>
              </a:spcBef>
              <a:spcAft>
                <a:spcPts val="600"/>
              </a:spcAft>
              <a:buClr>
                <a:schemeClr val="accent2"/>
              </a:buClr>
              <a:buSzPct val="125000"/>
              <a:buFont typeface="Arial"/>
              <a:buChar char="✓"/>
            </a:pPr>
            <a:r>
              <a:rPr lang="es-CO" sz="1900">
                <a:solidFill>
                  <a:schemeClr val="dk1"/>
                </a:solidFill>
                <a:latin typeface="Arial"/>
                <a:ea typeface="Arial"/>
                <a:cs typeface="Arial"/>
                <a:sym typeface="Arial"/>
              </a:rPr>
              <a:t>Ofrecerse a ayudar a concertar una cita.</a:t>
            </a:r>
            <a:endParaRPr sz="1800">
              <a:solidFill>
                <a:schemeClr val="dk1"/>
              </a:solidFill>
              <a:latin typeface="Arial"/>
              <a:ea typeface="Arial"/>
              <a:cs typeface="Arial"/>
              <a:sym typeface="Arial"/>
            </a:endParaRPr>
          </a:p>
        </p:txBody>
      </p:sp>
      <p:sp>
        <p:nvSpPr>
          <p:cNvPr id="178" name="Google Shape;178;p7"/>
          <p:cNvSpPr/>
          <p:nvPr/>
        </p:nvSpPr>
        <p:spPr>
          <a:xfrm>
            <a:off x="6299936" y="1974036"/>
            <a:ext cx="5511850" cy="3955424"/>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7"/>
          <p:cNvSpPr/>
          <p:nvPr/>
        </p:nvSpPr>
        <p:spPr>
          <a:xfrm>
            <a:off x="504726" y="1974036"/>
            <a:ext cx="5402070" cy="3955424"/>
          </a:xfrm>
          <a:prstGeom prst="rect">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7"/>
          <p:cNvSpPr txBox="1"/>
          <p:nvPr/>
        </p:nvSpPr>
        <p:spPr>
          <a:xfrm>
            <a:off x="6299936" y="1420093"/>
            <a:ext cx="5511850" cy="46161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2200"/>
              <a:buFont typeface="Arial"/>
              <a:buChar char="●"/>
            </a:pPr>
            <a:r>
              <a:rPr lang="es-CO" sz="2200" b="1">
                <a:solidFill>
                  <a:schemeClr val="lt1"/>
                </a:solidFill>
                <a:latin typeface="Arial"/>
                <a:ea typeface="Arial"/>
                <a:cs typeface="Arial"/>
                <a:sym typeface="Arial"/>
              </a:rPr>
              <a:t>LO QUE SE DEBE EVITAR</a:t>
            </a:r>
            <a:endParaRPr sz="2200">
              <a:solidFill>
                <a:schemeClr val="lt1"/>
              </a:solidFill>
              <a:latin typeface="Arial"/>
              <a:ea typeface="Arial"/>
              <a:cs typeface="Arial"/>
              <a:sym typeface="Arial"/>
            </a:endParaRPr>
          </a:p>
        </p:txBody>
      </p:sp>
      <p:sp>
        <p:nvSpPr>
          <p:cNvPr id="181" name="Google Shape;181;p7"/>
          <p:cNvSpPr txBox="1"/>
          <p:nvPr/>
        </p:nvSpPr>
        <p:spPr>
          <a:xfrm>
            <a:off x="504726" y="1410217"/>
            <a:ext cx="5402070" cy="46161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t" anchorCtr="0">
            <a:spAutoFit/>
          </a:bodyPr>
          <a:lstStyle/>
          <a:p>
            <a:pPr marL="571500" marR="0" lvl="0" indent="-571500" algn="ctr" rtl="0">
              <a:spcBef>
                <a:spcPts val="0"/>
              </a:spcBef>
              <a:spcAft>
                <a:spcPts val="0"/>
              </a:spcAft>
              <a:buClr>
                <a:schemeClr val="lt1"/>
              </a:buClr>
              <a:buSzPts val="2200"/>
              <a:buFont typeface="Noto Sans Symbols"/>
              <a:buChar char="✔"/>
            </a:pPr>
            <a:r>
              <a:rPr lang="es-CO" sz="2200" b="1">
                <a:solidFill>
                  <a:schemeClr val="lt1"/>
                </a:solidFill>
                <a:latin typeface="Arial"/>
                <a:ea typeface="Arial"/>
                <a:cs typeface="Arial"/>
                <a:sym typeface="Arial"/>
              </a:rPr>
              <a:t>LO QUE SE DEBE HACER</a:t>
            </a:r>
            <a:endParaRPr sz="2200">
              <a:solidFill>
                <a:schemeClr val="lt1"/>
              </a:solidFill>
              <a:latin typeface="Arial"/>
              <a:ea typeface="Arial"/>
              <a:cs typeface="Arial"/>
              <a:sym typeface="Arial"/>
            </a:endParaRPr>
          </a:p>
        </p:txBody>
      </p:sp>
      <p:sp>
        <p:nvSpPr>
          <p:cNvPr id="182" name="Google Shape;182;p7"/>
          <p:cNvSpPr txBox="1"/>
          <p:nvPr/>
        </p:nvSpPr>
        <p:spPr>
          <a:xfrm>
            <a:off x="0" y="-133702"/>
            <a:ext cx="12192000" cy="895874"/>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Proporcionar una derivación en caliente</a:t>
            </a:r>
            <a:endParaRPr/>
          </a:p>
        </p:txBody>
      </p:sp>
      <p:sp>
        <p:nvSpPr>
          <p:cNvPr id="183" name="Google Shape;183;p7"/>
          <p:cNvSpPr txBox="1"/>
          <p:nvPr/>
        </p:nvSpPr>
        <p:spPr>
          <a:xfrm>
            <a:off x="0" y="594954"/>
            <a:ext cx="12192000" cy="677054"/>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1800" b="1">
                <a:solidFill>
                  <a:schemeClr val="accent1"/>
                </a:solidFill>
                <a:latin typeface="Arial"/>
                <a:ea typeface="Arial"/>
                <a:cs typeface="Arial"/>
                <a:sym typeface="Arial"/>
              </a:rPr>
              <a:t>Las derivaciones directas aumentan la probabilidad de que la derivación acabe produciéndose</a:t>
            </a:r>
            <a:br>
              <a:rPr lang="es-CO" sz="1800" b="1">
                <a:solidFill>
                  <a:schemeClr val="accent1"/>
                </a:solidFill>
                <a:latin typeface="Arial"/>
                <a:ea typeface="Arial"/>
                <a:cs typeface="Arial"/>
                <a:sym typeface="Arial"/>
              </a:rPr>
            </a:br>
            <a:r>
              <a:rPr lang="es-CO" sz="1800" b="1">
                <a:solidFill>
                  <a:schemeClr val="accent1"/>
                </a:solidFill>
                <a:latin typeface="Arial"/>
                <a:ea typeface="Arial"/>
                <a:cs typeface="Arial"/>
                <a:sym typeface="Arial"/>
              </a:rPr>
              <a:t> y ayudan a las personas sobrevivientes a recibir más asistencia</a:t>
            </a:r>
            <a:endParaRPr sz="1800" b="1">
              <a:solidFill>
                <a:schemeClr val="accent1"/>
              </a:solidFill>
              <a:latin typeface="Arial"/>
              <a:ea typeface="Arial"/>
              <a:cs typeface="Arial"/>
              <a:sym typeface="Arial"/>
            </a:endParaRPr>
          </a:p>
        </p:txBody>
      </p:sp>
      <p:sp>
        <p:nvSpPr>
          <p:cNvPr id="184" name="Google Shape;184;p7"/>
          <p:cNvSpPr txBox="1"/>
          <p:nvPr/>
        </p:nvSpPr>
        <p:spPr>
          <a:xfrm>
            <a:off x="6285205" y="2063674"/>
            <a:ext cx="5402069" cy="3074120"/>
          </a:xfrm>
          <a:prstGeom prst="rect">
            <a:avLst/>
          </a:prstGeom>
          <a:noFill/>
          <a:ln>
            <a:noFill/>
          </a:ln>
        </p:spPr>
        <p:txBody>
          <a:bodyPr spcFirstLastPara="1" wrap="square" lIns="121900" tIns="60925" rIns="121900" bIns="60925" anchor="t" anchorCtr="0">
            <a:spAutoFit/>
          </a:bodyPr>
          <a:lstStyle/>
          <a:p>
            <a:pPr marL="609585" marR="127842" lvl="0" indent="-457188" algn="l" rtl="0">
              <a:lnSpc>
                <a:spcPct val="113000"/>
              </a:lnSpc>
              <a:spcBef>
                <a:spcPts val="0"/>
              </a:spcBef>
              <a:spcAft>
                <a:spcPts val="0"/>
              </a:spcAft>
              <a:buClr>
                <a:schemeClr val="accent3"/>
              </a:buClr>
              <a:buSzPts val="2375"/>
              <a:buFont typeface="Arial"/>
              <a:buChar char="●"/>
            </a:pPr>
            <a:r>
              <a:rPr lang="es-CO" sz="1900">
                <a:solidFill>
                  <a:schemeClr val="dk1"/>
                </a:solidFill>
                <a:latin typeface="Arial"/>
                <a:ea typeface="Arial"/>
                <a:cs typeface="Arial"/>
                <a:sym typeface="Arial"/>
              </a:rPr>
              <a:t>Limitarse a entregar una hoja con todas las posibles derivaciones.</a:t>
            </a:r>
            <a:endParaRPr/>
          </a:p>
          <a:p>
            <a:pPr marL="609585" marR="127842" lvl="0" indent="-457188" algn="l" rtl="0">
              <a:lnSpc>
                <a:spcPct val="113000"/>
              </a:lnSpc>
              <a:spcBef>
                <a:spcPts val="600"/>
              </a:spcBef>
              <a:spcAft>
                <a:spcPts val="0"/>
              </a:spcAft>
              <a:buClr>
                <a:schemeClr val="accent3"/>
              </a:buClr>
              <a:buSzPts val="2375"/>
              <a:buFont typeface="Arial"/>
              <a:buChar char="●"/>
            </a:pPr>
            <a:r>
              <a:rPr lang="es-CO" sz="1900">
                <a:solidFill>
                  <a:schemeClr val="dk1"/>
                </a:solidFill>
                <a:latin typeface="Arial"/>
                <a:ea typeface="Arial"/>
                <a:cs typeface="Arial"/>
                <a:sym typeface="Arial"/>
              </a:rPr>
              <a:t>Indicarle que necesita todos los servicios de derivación disponibles.</a:t>
            </a:r>
            <a:endParaRPr/>
          </a:p>
          <a:p>
            <a:pPr marL="609585" marR="127842" lvl="0" indent="-457188" algn="l" rtl="0">
              <a:lnSpc>
                <a:spcPct val="113000"/>
              </a:lnSpc>
              <a:spcBef>
                <a:spcPts val="600"/>
              </a:spcBef>
              <a:spcAft>
                <a:spcPts val="0"/>
              </a:spcAft>
              <a:buClr>
                <a:schemeClr val="accent3"/>
              </a:buClr>
              <a:buSzPts val="2375"/>
              <a:buFont typeface="Arial"/>
              <a:buChar char="●"/>
            </a:pPr>
            <a:r>
              <a:rPr lang="es-CO" sz="1900">
                <a:solidFill>
                  <a:schemeClr val="dk1"/>
                </a:solidFill>
                <a:latin typeface="Arial"/>
                <a:ea typeface="Arial"/>
                <a:cs typeface="Arial"/>
                <a:sym typeface="Arial"/>
              </a:rPr>
              <a:t>Asumir que el mismo servicio de derivación es idóneo para todas las sobrevivientes.  </a:t>
            </a:r>
            <a:endParaRPr/>
          </a:p>
          <a:p>
            <a:pPr marL="609585" marR="127842" lvl="0" indent="-457188" algn="l" rtl="0">
              <a:lnSpc>
                <a:spcPct val="113000"/>
              </a:lnSpc>
              <a:spcBef>
                <a:spcPts val="600"/>
              </a:spcBef>
              <a:spcAft>
                <a:spcPts val="600"/>
              </a:spcAft>
              <a:buClr>
                <a:schemeClr val="accent3"/>
              </a:buClr>
              <a:buSzPts val="2375"/>
              <a:buFont typeface="Arial"/>
              <a:buChar char="●"/>
            </a:pPr>
            <a:r>
              <a:rPr lang="es-CO" sz="1900">
                <a:solidFill>
                  <a:schemeClr val="dk1"/>
                </a:solidFill>
                <a:latin typeface="Arial"/>
                <a:ea typeface="Arial"/>
                <a:cs typeface="Arial"/>
                <a:sym typeface="Arial"/>
              </a:rPr>
              <a:t>Dar por supuesto que la sobreviviente sabe cómo acceder al servicio de derivación.</a:t>
            </a:r>
            <a:endParaRPr/>
          </a:p>
        </p:txBody>
      </p:sp>
      <p:sp>
        <p:nvSpPr>
          <p:cNvPr id="185" name="Google Shape;185;p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p:nvPr/>
        </p:nvSpPr>
        <p:spPr>
          <a:xfrm>
            <a:off x="0" y="1"/>
            <a:ext cx="12192000" cy="114557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200" b="1">
                <a:solidFill>
                  <a:schemeClr val="accent3"/>
                </a:solidFill>
                <a:latin typeface="Calibri"/>
                <a:ea typeface="Calibri"/>
                <a:cs typeface="Calibri"/>
                <a:sym typeface="Calibri"/>
              </a:rPr>
              <a:t>Prestar especial atención </a:t>
            </a:r>
            <a:br>
              <a:rPr lang="es-CO" sz="3200" b="1">
                <a:solidFill>
                  <a:schemeClr val="accent3"/>
                </a:solidFill>
                <a:latin typeface="Calibri"/>
                <a:ea typeface="Calibri"/>
                <a:cs typeface="Calibri"/>
                <a:sym typeface="Calibri"/>
              </a:rPr>
            </a:br>
            <a:r>
              <a:rPr lang="es-CO" sz="3200" b="1">
                <a:solidFill>
                  <a:schemeClr val="accent3"/>
                </a:solidFill>
                <a:latin typeface="Calibri"/>
                <a:ea typeface="Calibri"/>
                <a:cs typeface="Calibri"/>
                <a:sym typeface="Calibri"/>
              </a:rPr>
              <a:t>a las derivaciones que ya se conozcan</a:t>
            </a:r>
            <a:endParaRPr/>
          </a:p>
        </p:txBody>
      </p:sp>
      <p:sp>
        <p:nvSpPr>
          <p:cNvPr id="191" name="Google Shape;191;p8"/>
          <p:cNvSpPr txBox="1"/>
          <p:nvPr/>
        </p:nvSpPr>
        <p:spPr>
          <a:xfrm>
            <a:off x="462116" y="1486395"/>
            <a:ext cx="6213987" cy="4522209"/>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chemeClr val="accent2"/>
              </a:buClr>
              <a:buSzPts val="2500"/>
              <a:buFont typeface="Arial"/>
              <a:buChar char="•"/>
            </a:pPr>
            <a:r>
              <a:rPr lang="es-CO" sz="2000">
                <a:solidFill>
                  <a:srgbClr val="000000"/>
                </a:solidFill>
                <a:latin typeface="Arial"/>
                <a:ea typeface="Arial"/>
                <a:cs typeface="Arial"/>
                <a:sym typeface="Arial"/>
              </a:rPr>
              <a:t>Las derivaciones a servicios que ya se conozcan evitan enviar a una sobreviviente a un punto de atención que ya no esté en funcionamiento o donde tal vez vaya a prestársele una asistencia perjudicial o de mala calidad</a:t>
            </a:r>
            <a:endParaRPr sz="1800">
              <a:solidFill>
                <a:schemeClr val="dk1"/>
              </a:solidFill>
              <a:latin typeface="Arial"/>
              <a:ea typeface="Arial"/>
              <a:cs typeface="Arial"/>
              <a:sym typeface="Arial"/>
            </a:endParaRPr>
          </a:p>
          <a:p>
            <a:pPr marL="457189" marR="0" lvl="0" indent="-457189" algn="l" rtl="0">
              <a:lnSpc>
                <a:spcPct val="108000"/>
              </a:lnSpc>
              <a:spcBef>
                <a:spcPts val="1600"/>
              </a:spcBef>
              <a:spcAft>
                <a:spcPts val="0"/>
              </a:spcAft>
              <a:buClr>
                <a:schemeClr val="accent2"/>
              </a:buClr>
              <a:buSzPts val="2500"/>
              <a:buFont typeface="Arial"/>
              <a:buChar char="•"/>
            </a:pPr>
            <a:r>
              <a:rPr lang="es-CO" sz="2000">
                <a:solidFill>
                  <a:srgbClr val="000000"/>
                </a:solidFill>
                <a:latin typeface="Arial"/>
                <a:ea typeface="Arial"/>
                <a:cs typeface="Arial"/>
                <a:sym typeface="Arial"/>
              </a:rPr>
              <a:t>Actualice periódicamente los directorios de los servicios de derivación</a:t>
            </a:r>
            <a:endParaRPr/>
          </a:p>
          <a:p>
            <a:pPr marL="457189" marR="0" lvl="0" indent="-457189" algn="l" rtl="0">
              <a:lnSpc>
                <a:spcPct val="108000"/>
              </a:lnSpc>
              <a:spcBef>
                <a:spcPts val="16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Las personas responsables de la actualización de los directorios de los servicios de derivación deben mantener un contacto y una comunicación frecuentes con los correspondientes puntos de atención</a:t>
            </a:r>
            <a:endParaRPr sz="1800">
              <a:solidFill>
                <a:srgbClr val="000000"/>
              </a:solidFill>
              <a:latin typeface="Arial"/>
              <a:ea typeface="Arial"/>
              <a:cs typeface="Arial"/>
              <a:sym typeface="Arial"/>
            </a:endParaRPr>
          </a:p>
        </p:txBody>
      </p:sp>
      <p:pic>
        <p:nvPicPr>
          <p:cNvPr id="192" name="Google Shape;192;p8" descr="Magnifying glass with solid fill"/>
          <p:cNvPicPr preferRelativeResize="0"/>
          <p:nvPr/>
        </p:nvPicPr>
        <p:blipFill rotWithShape="1">
          <a:blip r:embed="rId3">
            <a:alphaModFix/>
          </a:blip>
          <a:srcRect/>
          <a:stretch/>
        </p:blipFill>
        <p:spPr>
          <a:xfrm>
            <a:off x="1144964" y="-26581"/>
            <a:ext cx="1634166" cy="1634166"/>
          </a:xfrm>
          <a:prstGeom prst="rect">
            <a:avLst/>
          </a:prstGeom>
          <a:noFill/>
          <a:ln>
            <a:noFill/>
          </a:ln>
        </p:spPr>
      </p:pic>
      <p:sp>
        <p:nvSpPr>
          <p:cNvPr id="193" name="Google Shape;193;p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5.8</a:t>
            </a:r>
            <a:endParaRPr/>
          </a:p>
        </p:txBody>
      </p:sp>
      <p:pic>
        <p:nvPicPr>
          <p:cNvPr id="194" name="Google Shape;194;p8" descr="Warning with solid fill"/>
          <p:cNvPicPr preferRelativeResize="0"/>
          <p:nvPr/>
        </p:nvPicPr>
        <p:blipFill rotWithShape="1">
          <a:blip r:embed="rId4">
            <a:alphaModFix/>
          </a:blip>
          <a:srcRect/>
          <a:stretch/>
        </p:blipFill>
        <p:spPr>
          <a:xfrm>
            <a:off x="11277600" y="-26581"/>
            <a:ext cx="914400" cy="914400"/>
          </a:xfrm>
          <a:prstGeom prst="rect">
            <a:avLst/>
          </a:prstGeom>
          <a:noFill/>
          <a:ln>
            <a:noFill/>
          </a:ln>
        </p:spPr>
      </p:pic>
      <p:graphicFrame>
        <p:nvGraphicFramePr>
          <p:cNvPr id="195" name="Google Shape;195;p8"/>
          <p:cNvGraphicFramePr/>
          <p:nvPr/>
        </p:nvGraphicFramePr>
        <p:xfrm>
          <a:off x="6705891" y="1145571"/>
          <a:ext cx="5308150" cy="5180646"/>
        </p:xfrm>
        <a:graphic>
          <a:graphicData uri="http://schemas.openxmlformats.org/drawingml/2006/table">
            <a:tbl>
              <a:tblPr bandRow="1">
                <a:noFill/>
                <a:tableStyleId>{C3E9868C-78CF-4EC6-BD57-96FE8C703024}</a:tableStyleId>
              </a:tblPr>
              <a:tblGrid>
                <a:gridCol w="1591750">
                  <a:extLst>
                    <a:ext uri="{9D8B030D-6E8A-4147-A177-3AD203B41FA5}">
                      <a16:colId xmlns:a16="http://schemas.microsoft.com/office/drawing/2014/main" val="20000"/>
                    </a:ext>
                  </a:extLst>
                </a:gridCol>
                <a:gridCol w="1160150">
                  <a:extLst>
                    <a:ext uri="{9D8B030D-6E8A-4147-A177-3AD203B41FA5}">
                      <a16:colId xmlns:a16="http://schemas.microsoft.com/office/drawing/2014/main" val="20001"/>
                    </a:ext>
                  </a:extLst>
                </a:gridCol>
                <a:gridCol w="1451600">
                  <a:extLst>
                    <a:ext uri="{9D8B030D-6E8A-4147-A177-3AD203B41FA5}">
                      <a16:colId xmlns:a16="http://schemas.microsoft.com/office/drawing/2014/main" val="20002"/>
                    </a:ext>
                  </a:extLst>
                </a:gridCol>
                <a:gridCol w="1104650">
                  <a:extLst>
                    <a:ext uri="{9D8B030D-6E8A-4147-A177-3AD203B41FA5}">
                      <a16:colId xmlns:a16="http://schemas.microsoft.com/office/drawing/2014/main" val="20003"/>
                    </a:ext>
                  </a:extLst>
                </a:gridCol>
              </a:tblGrid>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Necesidad</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r>
                        <a:rPr lang="es-CO" sz="800" b="1" u="none" strike="noStrike" cap="none"/>
                        <a:t>Nombre del organismo y /o la persona de contacto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Contacto</a:t>
                      </a:r>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Responsable del seguimiento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Defensores de los derechos de las víctimas / Unidad de protección de la familia / Trabajador social</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Teléfono:</a:t>
                      </a:r>
                      <a:br>
                        <a:rPr lang="es-CO" sz="800" u="none" strike="noStrike" cap="none">
                          <a:latin typeface="Arial"/>
                          <a:ea typeface="Arial"/>
                          <a:cs typeface="Arial"/>
                          <a:sym typeface="Arial"/>
                        </a:rPr>
                      </a:br>
                      <a:r>
                        <a:rPr lang="es-CO" sz="800" u="none" strike="noStrike" cap="none">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Asesoramiento / Control de crisis</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Grupos de apoyo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Atención de salud mental</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Atención de salud reproductiva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Servicios de laboratorio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Cuidado infantil</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Protección de la infancia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Policía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extLst>
                  <a:ext uri="{0D108BD9-81ED-4DB2-BD59-A6C34878D82A}">
                    <a16:rowId xmlns:a16="http://schemas.microsoft.com/office/drawing/2014/main" val="10009"/>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Necesidad</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r>
                        <a:rPr lang="es-CO" sz="800" b="1" u="none" strike="noStrike" cap="none"/>
                        <a:t>Nombre del organismo y /o la persona de contacto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Contacto</a:t>
                      </a:r>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Arial"/>
                        <a:buNone/>
                      </a:pPr>
                      <a:r>
                        <a:rPr lang="es-CO" sz="800" b="1" u="none" strike="noStrike" cap="none">
                          <a:latin typeface="Arial"/>
                          <a:ea typeface="Arial"/>
                          <a:cs typeface="Arial"/>
                          <a:sym typeface="Arial"/>
                        </a:rPr>
                        <a:t>Responsable del seguimiento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ash"/>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Ciencias forenses</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Refugios/vivienda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Asistencia financiera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Asistencia jurídica</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Medios de subsistencia / empleo</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[Otras]</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101600">
                <a:tc>
                  <a:txBody>
                    <a:bodyPr/>
                    <a:lstStyle/>
                    <a:p>
                      <a:pPr marL="0" marR="0" lvl="0" indent="0" algn="l" rtl="0">
                        <a:lnSpc>
                          <a:spcPct val="107000"/>
                        </a:lnSpc>
                        <a:spcBef>
                          <a:spcPts val="0"/>
                        </a:spcBef>
                        <a:spcAft>
                          <a:spcPts val="0"/>
                        </a:spcAft>
                        <a:buClr>
                          <a:schemeClr val="dk1"/>
                        </a:buClr>
                        <a:buSzPts val="800"/>
                        <a:buFont typeface="Arial"/>
                        <a:buNone/>
                      </a:pPr>
                      <a:r>
                        <a:rPr lang="es-CO" sz="800" u="none" strike="noStrike" cap="none">
                          <a:latin typeface="Arial"/>
                          <a:ea typeface="Arial"/>
                          <a:cs typeface="Arial"/>
                          <a:sym typeface="Arial"/>
                        </a:rPr>
                        <a:t>[Otras]</a:t>
                      </a:r>
                      <a:endParaRPr sz="800"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800"/>
                        <a:buFont typeface="Arial"/>
                        <a:buNone/>
                      </a:pPr>
                      <a:r>
                        <a:rPr lang="es-CO" sz="800" b="0" i="0" u="none" strike="noStrike" cap="none">
                          <a:solidFill>
                            <a:srgbClr val="000000"/>
                          </a:solidFill>
                          <a:latin typeface="Arial"/>
                          <a:ea typeface="Arial"/>
                          <a:cs typeface="Arial"/>
                          <a:sym typeface="Arial"/>
                        </a:rPr>
                        <a:t>Teléfono:</a:t>
                      </a:r>
                      <a:br>
                        <a:rPr lang="es-CO" sz="800" b="0" i="0" u="none" strike="noStrike" cap="none">
                          <a:solidFill>
                            <a:srgbClr val="000000"/>
                          </a:solidFill>
                          <a:latin typeface="Arial"/>
                          <a:ea typeface="Arial"/>
                          <a:cs typeface="Arial"/>
                          <a:sym typeface="Arial"/>
                        </a:rPr>
                      </a:br>
                      <a:r>
                        <a:rPr lang="es-CO" sz="800" b="0" i="0" u="none" strike="noStrike" cap="none">
                          <a:solidFill>
                            <a:srgbClr val="000000"/>
                          </a:solidFill>
                          <a:latin typeface="Arial"/>
                          <a:ea typeface="Arial"/>
                          <a:cs typeface="Arial"/>
                          <a:sym typeface="Arial"/>
                        </a:rPr>
                        <a:t>Correo electrónico:</a:t>
                      </a: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chemeClr val="dk1"/>
                        </a:buClr>
                        <a:buSzPts val="800"/>
                        <a:buFont typeface="Calibri"/>
                        <a:buNone/>
                      </a:pPr>
                      <a:endParaRPr sz="800" b="1" u="none" strike="noStrike" cap="none">
                        <a:latin typeface="Arial"/>
                        <a:ea typeface="Arial"/>
                        <a:cs typeface="Arial"/>
                        <a:sym typeface="Arial"/>
                      </a:endParaRPr>
                    </a:p>
                  </a:txBody>
                  <a:tcPr marL="36000" marR="36000" marT="10800" marB="108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dash"/>
                      <a:round/>
                      <a:headEnd type="none" w="sm" len="sm"/>
                      <a:tailEnd type="none" w="sm" len="sm"/>
                    </a:lnB>
                    <a:solidFill>
                      <a:schemeClr val="lt1"/>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p:nvPr/>
        </p:nvSpPr>
        <p:spPr>
          <a:xfrm>
            <a:off x="0" y="0"/>
            <a:ext cx="12191999" cy="1325066"/>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Contexto jurídico y normativo internacional</a:t>
            </a:r>
            <a:endParaRPr/>
          </a:p>
        </p:txBody>
      </p:sp>
      <p:sp>
        <p:nvSpPr>
          <p:cNvPr id="201" name="Google Shape;201;p9"/>
          <p:cNvSpPr txBox="1"/>
          <p:nvPr/>
        </p:nvSpPr>
        <p:spPr>
          <a:xfrm>
            <a:off x="482313" y="900483"/>
            <a:ext cx="11442594" cy="707832"/>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1900" b="1">
                <a:solidFill>
                  <a:schemeClr val="accent1"/>
                </a:solidFill>
                <a:latin typeface="Arial"/>
                <a:ea typeface="Arial"/>
                <a:cs typeface="Arial"/>
                <a:sym typeface="Arial"/>
              </a:rPr>
              <a:t>Es posible que en las situaciones de emergencia transfronterizas </a:t>
            </a:r>
            <a:br>
              <a:rPr lang="es-CO" sz="1900" b="1">
                <a:solidFill>
                  <a:schemeClr val="accent1"/>
                </a:solidFill>
                <a:latin typeface="Arial"/>
                <a:ea typeface="Arial"/>
                <a:cs typeface="Arial"/>
                <a:sym typeface="Arial"/>
              </a:rPr>
            </a:br>
            <a:r>
              <a:rPr lang="es-CO" sz="1900" b="1">
                <a:solidFill>
                  <a:schemeClr val="accent1"/>
                </a:solidFill>
                <a:latin typeface="Arial"/>
                <a:ea typeface="Arial"/>
                <a:cs typeface="Arial"/>
                <a:sym typeface="Arial"/>
              </a:rPr>
              <a:t>impere la jurisprudencia del corpus jurídico internacional</a:t>
            </a:r>
            <a:endParaRPr sz="1900" b="1">
              <a:solidFill>
                <a:schemeClr val="accent1"/>
              </a:solidFill>
              <a:latin typeface="Arial"/>
              <a:ea typeface="Arial"/>
              <a:cs typeface="Arial"/>
              <a:sym typeface="Arial"/>
            </a:endParaRPr>
          </a:p>
        </p:txBody>
      </p:sp>
      <p:graphicFrame>
        <p:nvGraphicFramePr>
          <p:cNvPr id="202" name="Google Shape;202;p9"/>
          <p:cNvGraphicFramePr/>
          <p:nvPr/>
        </p:nvGraphicFramePr>
        <p:xfrm>
          <a:off x="482313" y="1711842"/>
          <a:ext cx="11163150" cy="4354355"/>
        </p:xfrm>
        <a:graphic>
          <a:graphicData uri="http://schemas.openxmlformats.org/drawingml/2006/table">
            <a:tbl>
              <a:tblPr>
                <a:noFill/>
                <a:tableStyleId>{E6468798-12F2-4F11-8CDA-FF12EF52C3C8}</a:tableStyleId>
              </a:tblPr>
              <a:tblGrid>
                <a:gridCol w="4430450">
                  <a:extLst>
                    <a:ext uri="{9D8B030D-6E8A-4147-A177-3AD203B41FA5}">
                      <a16:colId xmlns:a16="http://schemas.microsoft.com/office/drawing/2014/main" val="20000"/>
                    </a:ext>
                  </a:extLst>
                </a:gridCol>
                <a:gridCol w="6732700">
                  <a:extLst>
                    <a:ext uri="{9D8B030D-6E8A-4147-A177-3AD203B41FA5}">
                      <a16:colId xmlns:a16="http://schemas.microsoft.com/office/drawing/2014/main" val="20001"/>
                    </a:ext>
                  </a:extLst>
                </a:gridCol>
              </a:tblGrid>
              <a:tr h="1723900">
                <a:tc>
                  <a:txBody>
                    <a:bodyPr/>
                    <a:lstStyle/>
                    <a:p>
                      <a:pPr marL="0" marR="0" lvl="0" indent="0" algn="l" rtl="0">
                        <a:lnSpc>
                          <a:spcPct val="108000"/>
                        </a:lnSpc>
                        <a:spcBef>
                          <a:spcPts val="0"/>
                        </a:spcBef>
                        <a:spcAft>
                          <a:spcPts val="0"/>
                        </a:spcAft>
                        <a:buClr>
                          <a:srgbClr val="000000"/>
                        </a:buClr>
                        <a:buSzPts val="1200"/>
                        <a:buFont typeface="Arial"/>
                        <a:buNone/>
                      </a:pPr>
                      <a:r>
                        <a:rPr lang="es-CO" sz="1600" b="1" u="none" strike="noStrike" cap="none"/>
                        <a:t>El derecho internacional humanitario </a:t>
                      </a:r>
                      <a:br>
                        <a:rPr lang="es-CO" sz="1600" b="1" u="none" strike="noStrike" cap="none"/>
                      </a:br>
                      <a:r>
                        <a:rPr lang="es-CO" sz="1600" u="none" strike="noStrike" cap="none"/>
                        <a:t>(Convenios de Ginebra de 1949 </a:t>
                      </a:r>
                      <a:br>
                        <a:rPr lang="es-CO" sz="1600" u="none" strike="noStrike" cap="none"/>
                      </a:br>
                      <a:r>
                        <a:rPr lang="es-CO" sz="1600" u="none" strike="noStrike" cap="none"/>
                        <a:t>+ protocolos adicionales de 1977)</a:t>
                      </a:r>
                      <a:endParaRPr sz="24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19050" cap="flat" cmpd="sng">
                      <a:solidFill>
                        <a:schemeClr val="accent3"/>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285750" marR="0" lvl="0" indent="-285750" algn="l" rtl="0">
                        <a:lnSpc>
                          <a:spcPct val="108000"/>
                        </a:lnSpc>
                        <a:spcBef>
                          <a:spcPts val="0"/>
                        </a:spcBef>
                        <a:spcAft>
                          <a:spcPts val="0"/>
                        </a:spcAft>
                        <a:buClr>
                          <a:schemeClr val="accent2"/>
                        </a:buClr>
                        <a:buSzPts val="2000"/>
                        <a:buFont typeface="Arial"/>
                        <a:buChar char="•"/>
                      </a:pPr>
                      <a:r>
                        <a:rPr lang="es-CO" sz="1600" u="none" strike="noStrike" cap="none"/>
                        <a:t>Protege a toda persona que no participe en las hostilidades o haya dejado de participar activamente en ellas y regula los medios de guerra.  </a:t>
                      </a:r>
                      <a:endParaRPr sz="1600" b="0" i="0" u="none" strike="noStrike" cap="none">
                        <a:latin typeface="Arial"/>
                        <a:ea typeface="Arial"/>
                        <a:cs typeface="Arial"/>
                        <a:sym typeface="Arial"/>
                      </a:endParaRPr>
                    </a:p>
                    <a:p>
                      <a:pPr marL="285750" marR="0" lvl="0" indent="-285750" algn="l" rtl="0">
                        <a:lnSpc>
                          <a:spcPct val="108000"/>
                        </a:lnSpc>
                        <a:spcBef>
                          <a:spcPts val="200"/>
                        </a:spcBef>
                        <a:spcAft>
                          <a:spcPts val="0"/>
                        </a:spcAft>
                        <a:buClr>
                          <a:schemeClr val="accent2"/>
                        </a:buClr>
                        <a:buSzPts val="2000"/>
                        <a:buFont typeface="Arial"/>
                        <a:buChar char="•"/>
                      </a:pPr>
                      <a:r>
                        <a:rPr lang="es-CO" sz="1600" u="none" strike="noStrike" cap="none"/>
                        <a:t>Ofrece protección ante la discriminación por razón de sexo o género; la violación como acto de guerra; y protecciones especiales para las mujeres embarazadas y puérperas</a:t>
                      </a:r>
                      <a:r>
                        <a:rPr lang="es-CO" sz="1600" u="none" strike="noStrike" cap="none" baseline="30000"/>
                        <a:t>1</a:t>
                      </a:r>
                      <a:r>
                        <a:rPr lang="es-CO" sz="1600" u="none" strike="noStrike" cap="none"/>
                        <a:t>.</a:t>
                      </a:r>
                      <a:endParaRPr sz="2400" b="0" i="0" u="none" strike="noStrike" cap="none">
                        <a:latin typeface="Arial"/>
                        <a:ea typeface="Arial"/>
                        <a:cs typeface="Arial"/>
                        <a:sym typeface="Arial"/>
                      </a:endParaRPr>
                    </a:p>
                  </a:txBody>
                  <a:tcPr marL="121925" marR="121925" marT="60975" marB="60975">
                    <a:lnL w="1905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accent3"/>
                      </a:solidFill>
                      <a:prstDash val="solid"/>
                      <a:round/>
                      <a:headEnd type="none" w="sm" len="sm"/>
                      <a:tailEnd type="none" w="sm" len="sm"/>
                    </a:lnB>
                  </a:tcPr>
                </a:tc>
                <a:extLst>
                  <a:ext uri="{0D108BD9-81ED-4DB2-BD59-A6C34878D82A}">
                    <a16:rowId xmlns:a16="http://schemas.microsoft.com/office/drawing/2014/main" val="10000"/>
                  </a:ext>
                </a:extLst>
              </a:tr>
              <a:tr h="1065025">
                <a:tc>
                  <a:txBody>
                    <a:bodyPr/>
                    <a:lstStyle/>
                    <a:p>
                      <a:pPr marL="0" marR="0" lvl="0" indent="0" algn="l" rtl="0">
                        <a:lnSpc>
                          <a:spcPct val="108000"/>
                        </a:lnSpc>
                        <a:spcBef>
                          <a:spcPts val="0"/>
                        </a:spcBef>
                        <a:spcAft>
                          <a:spcPts val="0"/>
                        </a:spcAft>
                        <a:buClr>
                          <a:schemeClr val="dk1"/>
                        </a:buClr>
                        <a:buSzPts val="1600"/>
                        <a:buFont typeface="Arial"/>
                        <a:buNone/>
                      </a:pPr>
                      <a:r>
                        <a:rPr lang="es-CO" sz="1600" b="1" u="none" strike="noStrike" cap="none"/>
                        <a:t>El Estatuto de Roma del derecho penal internacional </a:t>
                      </a:r>
                      <a:r>
                        <a:rPr lang="es-CO" sz="1600" u="none" strike="noStrike" cap="none"/>
                        <a:t>(2002)</a:t>
                      </a:r>
                      <a:endParaRPr sz="24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285750" marR="0" lvl="0" indent="-285750" algn="l" rtl="0">
                        <a:lnSpc>
                          <a:spcPct val="108000"/>
                        </a:lnSpc>
                        <a:spcBef>
                          <a:spcPts val="0"/>
                        </a:spcBef>
                        <a:spcAft>
                          <a:spcPts val="0"/>
                        </a:spcAft>
                        <a:buClr>
                          <a:schemeClr val="accent2"/>
                        </a:buClr>
                        <a:buSzPts val="2000"/>
                        <a:buFont typeface="Arial"/>
                        <a:buChar char="•"/>
                      </a:pPr>
                      <a:r>
                        <a:rPr lang="es-CO" sz="1600" u="none" strike="noStrike" cap="none"/>
                        <a:t>Prohíbe los crímenes de guerra y define la violación, el embarazo forzado o cualquier otra forma de violencia sexual como crímenes contra la humanidad cuando se cometen de forma generalizada o sistemática</a:t>
                      </a:r>
                      <a:r>
                        <a:rPr lang="es-CO" sz="1600" u="none" strike="noStrike" cap="none" baseline="30000"/>
                        <a:t>2</a:t>
                      </a:r>
                      <a:r>
                        <a:rPr lang="es-CO" sz="1600" u="none" strike="noStrike" cap="none"/>
                        <a:t>.  </a:t>
                      </a:r>
                      <a:endParaRPr sz="1600" b="0" i="0" u="none" strike="noStrike" cap="none">
                        <a:solidFill>
                          <a:schemeClr val="dk1"/>
                        </a:solidFill>
                        <a:latin typeface="Arial"/>
                        <a:ea typeface="Arial"/>
                        <a:cs typeface="Arial"/>
                        <a:sym typeface="Arial"/>
                      </a:endParaRPr>
                    </a:p>
                  </a:txBody>
                  <a:tcPr marL="121925" marR="121925" marT="60975" marB="60975">
                    <a:lnL w="1905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1474725">
                <a:tc>
                  <a:txBody>
                    <a:bodyPr/>
                    <a:lstStyle/>
                    <a:p>
                      <a:pPr marL="0" marR="0" lvl="0" indent="0" algn="l" rtl="0">
                        <a:lnSpc>
                          <a:spcPct val="108000"/>
                        </a:lnSpc>
                        <a:spcBef>
                          <a:spcPts val="0"/>
                        </a:spcBef>
                        <a:spcAft>
                          <a:spcPts val="0"/>
                        </a:spcAft>
                        <a:buClr>
                          <a:srgbClr val="000000"/>
                        </a:buClr>
                        <a:buSzPts val="1200"/>
                        <a:buFont typeface="Arial"/>
                        <a:buNone/>
                      </a:pPr>
                      <a:r>
                        <a:rPr lang="es-CO" sz="1600" b="1" u="none" strike="noStrike" cap="none"/>
                        <a:t>El derecho internacional de los refugiados</a:t>
                      </a:r>
                      <a:r>
                        <a:rPr lang="es-CO" sz="1600" u="none" strike="noStrike" cap="none"/>
                        <a:t>, incluida la Convención y el Protocolo sobre el Estatuto de los Refugiados y la Declaración de Cartagena sobre los Refugiados</a:t>
                      </a:r>
                      <a:endParaRPr sz="24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lnSpc>
                          <a:spcPct val="108000"/>
                        </a:lnSpc>
                        <a:spcBef>
                          <a:spcPts val="0"/>
                        </a:spcBef>
                        <a:spcAft>
                          <a:spcPts val="0"/>
                        </a:spcAft>
                        <a:buClr>
                          <a:schemeClr val="accent2"/>
                        </a:buClr>
                        <a:buSzPts val="2000"/>
                        <a:buFont typeface="Arial"/>
                        <a:buChar char="•"/>
                      </a:pPr>
                      <a:r>
                        <a:rPr lang="es-CO" sz="1600" u="none" strike="noStrike" cap="none"/>
                        <a:t>Incluye la violación y otras formas de violencia de género (como la violencia de pareja, la mutilación genital femenina y la coacción reproductiva) como motivos para solicitar la condición de refugiado.</a:t>
                      </a:r>
                      <a:endParaRPr sz="1600" b="0" i="0" u="none" strike="noStrike" cap="none">
                        <a:solidFill>
                          <a:schemeClr val="dk1"/>
                        </a:solidFill>
                        <a:latin typeface="Arial"/>
                        <a:ea typeface="Arial"/>
                        <a:cs typeface="Arial"/>
                        <a:sym typeface="Arial"/>
                      </a:endParaRPr>
                    </a:p>
                    <a:p>
                      <a:pPr marL="285750" marR="0" lvl="0" indent="-285750" algn="l" rtl="0">
                        <a:lnSpc>
                          <a:spcPct val="108000"/>
                        </a:lnSpc>
                        <a:spcBef>
                          <a:spcPts val="200"/>
                        </a:spcBef>
                        <a:spcAft>
                          <a:spcPts val="0"/>
                        </a:spcAft>
                        <a:buClr>
                          <a:schemeClr val="accent2"/>
                        </a:buClr>
                        <a:buSzPts val="2000"/>
                        <a:buFont typeface="Arial"/>
                        <a:buChar char="•"/>
                      </a:pPr>
                      <a:r>
                        <a:rPr lang="es-CO" sz="1600" u="none" strike="noStrike" cap="none"/>
                        <a:t>Además, permite las solicitudes de asilo por persecución por orientación sexual, identidad de género o prostitución forzada.  </a:t>
                      </a:r>
                      <a:endParaRPr sz="1600" b="0" i="0" u="none" strike="noStrike" cap="none">
                        <a:solidFill>
                          <a:schemeClr val="dk1"/>
                        </a:solidFill>
                        <a:latin typeface="Arial"/>
                        <a:ea typeface="Arial"/>
                        <a:cs typeface="Arial"/>
                        <a:sym typeface="Arial"/>
                      </a:endParaRPr>
                    </a:p>
                  </a:txBody>
                  <a:tcPr marL="121925" marR="121925" marT="60975" marB="60975">
                    <a:lnL w="19050" cap="flat" cmpd="sng">
                      <a:solidFill>
                        <a:schemeClr val="accent3"/>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3"/>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3" name="Google Shape;203;p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5.9</a:t>
            </a:r>
            <a:endParaRPr/>
          </a:p>
        </p:txBody>
      </p:sp>
    </p:spTree>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2241</Words>
  <Application>Microsoft Office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Noto Sans Symbols</vt:lpstr>
      <vt:lpstr>1_Office Theme 4 - WHO</vt:lpstr>
      <vt:lpstr>1_Office Theme 5</vt:lpstr>
      <vt:lpstr>PRESENTACIÓN CON DIAPOSITIVAS </vt:lpstr>
      <vt:lpstr>PowerPoint Presentation</vt:lpstr>
      <vt:lpstr>Objetivos de la sesión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repercusión de las políticas en la atención prestada </vt:lpstr>
      <vt:lpstr>Cuando las redes de remisión se desintegran </vt:lpstr>
      <vt:lpstr>PowerPoint Presentation</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CON DIAPOSITIVAS </dc:title>
  <dc:creator>Jessica Money (Green Ink)</dc:creator>
  <cp:lastModifiedBy>رفعت عبدالغني</cp:lastModifiedBy>
  <cp:revision>1</cp:revision>
  <dcterms:created xsi:type="dcterms:W3CDTF">2024-07-22T16:05:02Z</dcterms:created>
  <dcterms:modified xsi:type="dcterms:W3CDTF">2025-10-02T18:05:17Z</dcterms:modified>
</cp:coreProperties>
</file>