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0"/>
  </p:notesMasterIdLst>
  <p:sldIdLst>
    <p:sldId id="551" r:id="rId3"/>
    <p:sldId id="538"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552" r:id="rId19"/>
  </p:sldIdLst>
  <p:sldSz cx="12192000" cy="6858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81961" autoAdjust="0"/>
  </p:normalViewPr>
  <p:slideViewPr>
    <p:cSldViewPr snapToGrid="0">
      <p:cViewPr varScale="1">
        <p:scale>
          <a:sx n="93" d="100"/>
          <a:sy n="93" d="100"/>
        </p:scale>
        <p:origin x="142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a:lstStyle>
            <a:lvl1pPr algn="l">
              <a:defRPr sz="1300" b="0" i="0">
                <a:latin typeface="Arial" panose="020B0604020202020204" pitchFamily="34" charset="0"/>
              </a:defRPr>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a:lstStyle>
            <a:lvl1pPr algn="r">
              <a:defRPr sz="1300" b="0" i="0">
                <a:latin typeface="Arial" panose="020B0604020202020204" pitchFamily="34" charset="0"/>
              </a:defRPr>
            </a:lvl1pPr>
          </a:lstStyle>
          <a:p>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anchor="b"/>
          <a:lstStyle>
            <a:lvl1pPr algn="l">
              <a:defRPr sz="1300" b="0" i="0">
                <a:latin typeface="Arial" panose="020B0604020202020204" pitchFamily="34" charset="0"/>
              </a:defRPr>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anchor="b"/>
          <a:lstStyle>
            <a:lvl1pPr algn="r">
              <a:defRPr sz="1300" b="0" i="0">
                <a:latin typeface="Arial" panose="020B0604020202020204" pitchFamily="34" charset="0"/>
              </a:defRPr>
            </a:lvl1pPr>
          </a:lstStyle>
          <a:p>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C6EE-079F-D3F4-8F32-479CDEBE7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4D7B0-E10C-1DFB-5017-04FB6C193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0E8A0-57CC-33E4-B319-8B9E66607234}"/>
              </a:ext>
            </a:extLst>
          </p:cNvPr>
          <p:cNvSpPr>
            <a:spLocks noGrp="1"/>
          </p:cNvSpPr>
          <p:nvPr>
            <p:ph type="body" idx="1"/>
          </p:nvPr>
        </p:nvSpPr>
        <p:spPr/>
        <p:txBody>
          <a:bodyPr/>
          <a:lstStyle/>
          <a:p>
            <a:pPr>
              <a:defRPr>
                <a:effectLst/>
                <a:latin typeface="Aptos" panose="020B0004020202020204" pitchFamily="34" charset="0"/>
                <a:ea typeface="Aptos" panose="020B0004020202020204" pitchFamily="34" charset="0"/>
                <a:cs typeface="Aptos" panose="020B0004020202020204" pitchFamily="34" charset="0"/>
              </a:defRPr>
            </a:pPr>
            <a:r>
              <a:rPr lang="fr-FR" b="1" dirty="0"/>
              <a:t>Notes destinées au facilitateur :</a:t>
            </a:r>
            <a:r>
              <a:rPr lang="fr-FR" dirty="0"/>
              <a:t> L’icône représentant un </a:t>
            </a:r>
            <a:r>
              <a:rPr lang="fr-FR" b="1" dirty="0"/>
              <a:t>point d'exclamation dans un triangle</a:t>
            </a:r>
            <a:r>
              <a:rPr lang="fr-FR" dirty="0"/>
              <a:t> signale les diapositives qui requièrent des modifications contextuelles.</a:t>
            </a:r>
            <a:endParaRPr lang="fr-FR"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fr-FR" dirty="0"/>
              <a:t>Passez ces diapositives en revue et procédez aux ajustements nécessaires (p. ex., mettre à jour les exemples, des données ou la langue).</a:t>
            </a:r>
            <a:endParaRPr lang="fr-FR"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fr-FR" dirty="0"/>
              <a:t>Une fois les ajustements réalisés, </a:t>
            </a:r>
            <a:r>
              <a:rPr lang="fr-FR" b="1" dirty="0"/>
              <a:t>supprimez l'icône</a:t>
            </a:r>
            <a:r>
              <a:rPr lang="fr-FR" dirty="0"/>
              <a:t>. </a:t>
            </a:r>
            <a:endParaRPr lang="fr-FR" sz="1800" dirty="0">
              <a:effectLst/>
              <a:latin typeface="Aptos" panose="020B0004020202020204" pitchFamily="34" charset="0"/>
              <a:ea typeface="Aptos" panose="020B0004020202020204" pitchFamily="34" charset="0"/>
              <a:cs typeface="Aptos" panose="020B0004020202020204" pitchFamily="34" charset="0"/>
            </a:endParaRPr>
          </a:p>
          <a:p>
            <a:pPr>
              <a:defRPr>
                <a:effectLst/>
                <a:latin typeface="Aptos" panose="020B0004020202020204" pitchFamily="34" charset="0"/>
                <a:ea typeface="Aptos" panose="020B0004020202020204" pitchFamily="34" charset="0"/>
                <a:cs typeface="Aptos" panose="020B0004020202020204" pitchFamily="34" charset="0"/>
              </a:defRPr>
            </a:pPr>
            <a:r>
              <a:rPr lang="fr-FR" dirty="0"/>
              <a:t> </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dirty="0"/>
              <a:t>Dans les notes, ce que vous devez faire est précédé par :</a:t>
            </a:r>
          </a:p>
          <a:p>
            <a:pPr>
              <a:defRPr b="1">
                <a:latin typeface="Arial"/>
                <a:cs typeface="Arial"/>
              </a:defRPr>
            </a:pPr>
            <a:r>
              <a:rPr lang="fr-FR" dirty="0">
                <a:sym typeface="Wingdings 3" panose="05040102010807070707" pitchFamily="18" charset="2"/>
              </a:rPr>
              <a:t>&gt;</a:t>
            </a:r>
            <a:r>
              <a:rPr lang="fr-FR" dirty="0"/>
              <a:t> </a:t>
            </a:r>
            <a:r>
              <a:rPr lang="fr-FR" dirty="0">
                <a:highlight>
                  <a:srgbClr val="FFFF00"/>
                </a:highlight>
              </a:rPr>
              <a:t>Action du facilitateur :</a:t>
            </a:r>
          </a:p>
        </p:txBody>
      </p:sp>
      <p:sp>
        <p:nvSpPr>
          <p:cNvPr id="4" name="Slide Number Placeholder 3">
            <a:extLst>
              <a:ext uri="{FF2B5EF4-FFF2-40B4-BE49-F238E27FC236}">
                <a16:creationId xmlns:a16="http://schemas.microsoft.com/office/drawing/2014/main" id="{6BDBB04E-A5BC-3726-B918-DC779C725C90}"/>
              </a:ext>
            </a:extLst>
          </p:cNvPr>
          <p:cNvSpPr>
            <a:spLocks noGrp="1"/>
          </p:cNvSpPr>
          <p:nvPr>
            <p:ph type="sldNum" sz="quarter" idx="5"/>
          </p:nvPr>
        </p:nvSpPr>
        <p:spPr/>
        <p:txBody>
          <a:bodyPr/>
          <a:lstStyle/>
          <a:p>
            <a:fld id="{66082A69-CBED-43AE-B7C0-90C9CBF8E2AB}" type="slidenum">
              <a:rPr lang="en-GB" smtClean="0"/>
              <a:t>1</a:t>
            </a:fld>
            <a:endParaRPr lang="en-GB"/>
          </a:p>
        </p:txBody>
      </p:sp>
    </p:spTree>
    <p:extLst>
      <p:ext uri="{BB962C8B-B14F-4D97-AF65-F5344CB8AC3E}">
        <p14:creationId xmlns:p14="http://schemas.microsoft.com/office/powerpoint/2010/main" val="69820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11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b="1">
                <a:latin typeface="Arial"/>
                <a:cs typeface="Arial"/>
              </a:defRPr>
            </a:pPr>
            <a:r>
              <a:rPr dirty="0">
                <a:sym typeface="Wingdings 3" panose="05040102010807070707" pitchFamily="18" charset="2"/>
              </a:rPr>
              <a:t>&gt; Action </a:t>
            </a:r>
            <a:r>
              <a:rPr lang="fr-FR" dirty="0">
                <a:sym typeface="Wingdings 3" panose="05040102010807070707" pitchFamily="18" charset="2"/>
              </a:rPr>
              <a:t>du facilitateur</a:t>
            </a:r>
            <a:r>
              <a:rPr dirty="0">
                <a:sym typeface="Wingdings 3" panose="05040102010807070707" pitchFamily="18" charset="2"/>
              </a:rPr>
              <a:t> : </a:t>
            </a:r>
            <a:r>
              <a:rPr dirty="0" err="1">
                <a:solidFill>
                  <a:schemeClr val="bg1"/>
                </a:solidFill>
              </a:rPr>
              <a:t>adaptez</a:t>
            </a:r>
            <a:r>
              <a:rPr dirty="0">
                <a:solidFill>
                  <a:schemeClr val="bg1"/>
                </a:solidFill>
              </a:rPr>
              <a:t> le </a:t>
            </a:r>
            <a:r>
              <a:rPr dirty="0" err="1">
                <a:solidFill>
                  <a:schemeClr val="bg1"/>
                </a:solidFill>
              </a:rPr>
              <a:t>contenu</a:t>
            </a:r>
            <a:r>
              <a:rPr dirty="0">
                <a:solidFill>
                  <a:schemeClr val="bg1"/>
                </a:solidFill>
              </a:rPr>
              <a:t> de la diapositive </a:t>
            </a:r>
            <a:r>
              <a:rPr dirty="0">
                <a:solidFill>
                  <a:schemeClr val="bg1"/>
                </a:solidFill>
                <a:sym typeface="Arial"/>
              </a:rPr>
              <a:t>avec les </a:t>
            </a:r>
            <a:r>
              <a:rPr dirty="0" err="1">
                <a:solidFill>
                  <a:schemeClr val="bg1"/>
                </a:solidFill>
                <a:sym typeface="Arial"/>
              </a:rPr>
              <a:t>lois</a:t>
            </a:r>
            <a:r>
              <a:rPr dirty="0">
                <a:solidFill>
                  <a:schemeClr val="bg1"/>
                </a:solidFill>
                <a:sym typeface="Arial"/>
              </a:rPr>
              <a:t> et les politiques du pays dans </a:t>
            </a:r>
            <a:r>
              <a:rPr dirty="0" err="1">
                <a:solidFill>
                  <a:schemeClr val="bg1"/>
                </a:solidFill>
                <a:sym typeface="Arial"/>
              </a:rPr>
              <a:t>lequel</a:t>
            </a:r>
            <a:r>
              <a:rPr dirty="0">
                <a:solidFill>
                  <a:schemeClr val="bg1"/>
                </a:solidFill>
                <a:sym typeface="Arial"/>
              </a:rPr>
              <a:t> la formation </a:t>
            </a:r>
            <a:r>
              <a:rPr dirty="0" err="1">
                <a:solidFill>
                  <a:schemeClr val="bg1"/>
                </a:solidFill>
                <a:sym typeface="Arial"/>
              </a:rPr>
              <a:t>est</a:t>
            </a:r>
            <a:r>
              <a:rPr dirty="0">
                <a:solidFill>
                  <a:schemeClr val="bg1"/>
                </a:solidFill>
                <a:sym typeface="Arial"/>
              </a:rPr>
              <a:t> </a:t>
            </a:r>
            <a:r>
              <a:rPr dirty="0" err="1">
                <a:solidFill>
                  <a:schemeClr val="bg1"/>
                </a:solidFill>
                <a:sym typeface="Arial"/>
              </a:rPr>
              <a:t>dispensée</a:t>
            </a:r>
            <a:r>
              <a:rPr dirty="0">
                <a:solidFill>
                  <a:schemeClr val="bg1"/>
                </a:solidFill>
                <a:sym typeface="Arial"/>
              </a:rPr>
              <a:t>.</a:t>
            </a:r>
            <a:endParaRPr b="1" dirty="0">
              <a:solidFill>
                <a:schemeClr val="bg1"/>
              </a:solidFill>
              <a:latin typeface="Arial" panose="020B0604020202020204" pitchFamily="34" charset="0"/>
            </a:endParaRPr>
          </a:p>
          <a:p>
            <a:pPr>
              <a:buSzPts val="1100"/>
            </a:pPr>
            <a:endParaRPr b="1" dirty="0">
              <a:solidFill>
                <a:schemeClr val="bg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100"/>
              <a:buFontTx/>
              <a:buNone/>
              <a:tabLst/>
              <a:defRPr b="1">
                <a:solidFill>
                  <a:schemeClr val="bg1"/>
                </a:solidFill>
                <a:latin typeface="Arial"/>
                <a:cs typeface="Arial"/>
              </a:defRPr>
            </a:pPr>
            <a:r>
              <a:rPr dirty="0">
                <a:sym typeface="Arial"/>
              </a:rPr>
              <a:t>N</a:t>
            </a:r>
            <a:r>
              <a:rPr dirty="0"/>
              <a:t>otes </a:t>
            </a:r>
            <a:r>
              <a:rPr dirty="0" err="1"/>
              <a:t>destinées</a:t>
            </a:r>
            <a:r>
              <a:rPr dirty="0"/>
              <a:t> </a:t>
            </a:r>
            <a:r>
              <a:rPr lang="fr-FR" dirty="0"/>
              <a:t>au facilitateur</a:t>
            </a:r>
            <a:r>
              <a:rPr dirty="0"/>
              <a:t> : </a:t>
            </a:r>
          </a:p>
          <a:p>
            <a:pPr>
              <a:buSzPts val="1100"/>
            </a:pPr>
            <a:r>
              <a:rPr dirty="0"/>
              <a:t>Il </a:t>
            </a:r>
            <a:r>
              <a:rPr dirty="0" err="1"/>
              <a:t>est</a:t>
            </a:r>
            <a:r>
              <a:rPr dirty="0"/>
              <a:t> </a:t>
            </a:r>
            <a:r>
              <a:rPr dirty="0" err="1"/>
              <a:t>essentiel</a:t>
            </a:r>
            <a:r>
              <a:rPr dirty="0"/>
              <a:t> de </a:t>
            </a:r>
            <a:r>
              <a:rPr dirty="0" err="1"/>
              <a:t>connaître</a:t>
            </a:r>
            <a:r>
              <a:rPr dirty="0"/>
              <a:t> le </a:t>
            </a:r>
            <a:r>
              <a:rPr dirty="0" err="1"/>
              <a:t>contexte</a:t>
            </a:r>
            <a:r>
              <a:rPr dirty="0"/>
              <a:t> </a:t>
            </a:r>
            <a:r>
              <a:rPr dirty="0" err="1"/>
              <a:t>juridique</a:t>
            </a:r>
            <a:r>
              <a:rPr dirty="0"/>
              <a:t> et politique dans </a:t>
            </a:r>
            <a:r>
              <a:rPr dirty="0" err="1"/>
              <a:t>lequel</a:t>
            </a:r>
            <a:r>
              <a:rPr dirty="0"/>
              <a:t> </a:t>
            </a:r>
            <a:r>
              <a:rPr dirty="0" err="1"/>
              <a:t>vous</a:t>
            </a:r>
            <a:r>
              <a:rPr dirty="0"/>
              <a:t> </a:t>
            </a:r>
            <a:r>
              <a:rPr dirty="0" err="1"/>
              <a:t>travaillez</a:t>
            </a:r>
            <a:r>
              <a:rPr dirty="0"/>
              <a:t>. Les cadres </a:t>
            </a:r>
            <a:r>
              <a:rPr dirty="0" err="1"/>
              <a:t>réglementaires</a:t>
            </a:r>
            <a:r>
              <a:rPr dirty="0"/>
              <a:t> </a:t>
            </a:r>
            <a:r>
              <a:rPr dirty="0" err="1"/>
              <a:t>peuvent</a:t>
            </a:r>
            <a:r>
              <a:rPr dirty="0"/>
              <a:t> </a:t>
            </a:r>
            <a:r>
              <a:rPr dirty="0" err="1"/>
              <a:t>avoir</a:t>
            </a:r>
            <a:r>
              <a:rPr dirty="0"/>
              <a:t> </a:t>
            </a:r>
            <a:r>
              <a:rPr dirty="0" err="1"/>
              <a:t>une</a:t>
            </a:r>
            <a:r>
              <a:rPr dirty="0"/>
              <a:t> incidence sur le moment et la manière </a:t>
            </a:r>
            <a:r>
              <a:rPr dirty="0" err="1"/>
              <a:t>dont</a:t>
            </a:r>
            <a:r>
              <a:rPr dirty="0"/>
              <a:t> </a:t>
            </a:r>
            <a:r>
              <a:rPr dirty="0" err="1"/>
              <a:t>vous</a:t>
            </a:r>
            <a:r>
              <a:rPr dirty="0"/>
              <a:t> </a:t>
            </a:r>
            <a:r>
              <a:rPr dirty="0" err="1"/>
              <a:t>proposez</a:t>
            </a:r>
            <a:r>
              <a:rPr dirty="0"/>
              <a:t> des services </a:t>
            </a:r>
            <a:r>
              <a:rPr lang="fr-FR" dirty="0"/>
              <a:t>de référencement</a:t>
            </a:r>
            <a:r>
              <a:rPr dirty="0"/>
              <a:t>. </a:t>
            </a:r>
            <a:r>
              <a:rPr dirty="0" err="1"/>
              <a:t>Ils</a:t>
            </a:r>
            <a:r>
              <a:rPr dirty="0"/>
              <a:t> </a:t>
            </a:r>
            <a:r>
              <a:rPr dirty="0" err="1"/>
              <a:t>peuvent</a:t>
            </a:r>
            <a:r>
              <a:rPr dirty="0"/>
              <a:t> </a:t>
            </a:r>
            <a:r>
              <a:rPr dirty="0" err="1"/>
              <a:t>également</a:t>
            </a:r>
            <a:r>
              <a:rPr dirty="0"/>
              <a:t> </a:t>
            </a:r>
            <a:r>
              <a:rPr dirty="0" err="1"/>
              <a:t>avoir</a:t>
            </a:r>
            <a:r>
              <a:rPr dirty="0"/>
              <a:t> un impact sur les types de </a:t>
            </a:r>
            <a:r>
              <a:rPr dirty="0" err="1"/>
              <a:t>traitements</a:t>
            </a:r>
            <a:r>
              <a:rPr dirty="0"/>
              <a:t> et de </a:t>
            </a:r>
            <a:r>
              <a:rPr dirty="0" err="1"/>
              <a:t>soins</a:t>
            </a:r>
            <a:r>
              <a:rPr dirty="0"/>
              <a:t> que </a:t>
            </a:r>
            <a:r>
              <a:rPr dirty="0" err="1"/>
              <a:t>vous</a:t>
            </a:r>
            <a:r>
              <a:rPr dirty="0"/>
              <a:t> </a:t>
            </a:r>
            <a:r>
              <a:rPr dirty="0" err="1"/>
              <a:t>êtes</a:t>
            </a:r>
            <a:r>
              <a:rPr dirty="0"/>
              <a:t> </a:t>
            </a:r>
            <a:r>
              <a:rPr dirty="0" err="1"/>
              <a:t>en</a:t>
            </a:r>
            <a:r>
              <a:rPr dirty="0"/>
              <a:t> </a:t>
            </a:r>
            <a:r>
              <a:rPr dirty="0" err="1"/>
              <a:t>mesure</a:t>
            </a:r>
            <a:r>
              <a:rPr dirty="0"/>
              <a:t> </a:t>
            </a:r>
            <a:r>
              <a:rPr dirty="0" err="1"/>
              <a:t>d’offrir</a:t>
            </a:r>
            <a:r>
              <a:rPr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p11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a:latin typeface="Arial"/>
                <a:ea typeface="Arial"/>
                <a:cs typeface="Arial"/>
                <a:sym typeface="Arial"/>
              </a:defRPr>
            </a:pPr>
            <a:r>
              <a:rPr b="1" dirty="0" err="1"/>
              <a:t>Dites</a:t>
            </a:r>
            <a:r>
              <a:rPr b="1" dirty="0"/>
              <a:t> : </a:t>
            </a:r>
            <a:r>
              <a:rPr dirty="0"/>
              <a:t>L’OMS ne </a:t>
            </a:r>
            <a:r>
              <a:rPr dirty="0" err="1"/>
              <a:t>recommande</a:t>
            </a:r>
            <a:r>
              <a:rPr dirty="0"/>
              <a:t> pas le </a:t>
            </a:r>
            <a:r>
              <a:rPr dirty="0" err="1"/>
              <a:t>signalement</a:t>
            </a:r>
            <a:r>
              <a:rPr dirty="0"/>
              <a:t> </a:t>
            </a:r>
            <a:r>
              <a:rPr dirty="0" err="1"/>
              <a:t>obligatoire</a:t>
            </a:r>
            <a:r>
              <a:rPr dirty="0"/>
              <a:t>. </a:t>
            </a:r>
            <a:r>
              <a:rPr dirty="0" err="1"/>
              <a:t>Toutefois</a:t>
            </a:r>
            <a:r>
              <a:rPr dirty="0"/>
              <a:t>, les </a:t>
            </a:r>
            <a:r>
              <a:rPr dirty="0" err="1"/>
              <a:t>réglementations</a:t>
            </a:r>
            <a:r>
              <a:rPr dirty="0"/>
              <a:t> locales </a:t>
            </a:r>
            <a:r>
              <a:rPr dirty="0" err="1"/>
              <a:t>peuvent</a:t>
            </a:r>
            <a:r>
              <a:rPr dirty="0"/>
              <a:t> </a:t>
            </a:r>
            <a:r>
              <a:rPr dirty="0" err="1"/>
              <a:t>prévoir</a:t>
            </a:r>
            <a:r>
              <a:rPr dirty="0"/>
              <a:t> </a:t>
            </a:r>
            <a:r>
              <a:rPr dirty="0" err="1"/>
              <a:t>d’autres</a:t>
            </a:r>
            <a:r>
              <a:rPr dirty="0"/>
              <a:t> interventions de la part du personnel de santé. En </a:t>
            </a:r>
            <a:r>
              <a:rPr dirty="0" err="1"/>
              <a:t>outre</a:t>
            </a:r>
            <a:r>
              <a:rPr dirty="0"/>
              <a:t>, les </a:t>
            </a:r>
            <a:r>
              <a:rPr dirty="0" err="1"/>
              <a:t>lois</a:t>
            </a:r>
            <a:r>
              <a:rPr dirty="0"/>
              <a:t> sur le </a:t>
            </a:r>
            <a:r>
              <a:rPr dirty="0" err="1"/>
              <a:t>signalement</a:t>
            </a:r>
            <a:r>
              <a:rPr dirty="0"/>
              <a:t> </a:t>
            </a:r>
            <a:r>
              <a:rPr dirty="0" err="1"/>
              <a:t>obligatoire</a:t>
            </a:r>
            <a:r>
              <a:rPr dirty="0"/>
              <a:t> (le </a:t>
            </a:r>
            <a:r>
              <a:rPr dirty="0" err="1"/>
              <a:t>cas</a:t>
            </a:r>
            <a:r>
              <a:rPr dirty="0"/>
              <a:t> </a:t>
            </a:r>
            <a:r>
              <a:rPr dirty="0" err="1"/>
              <a:t>échéant</a:t>
            </a:r>
            <a:r>
              <a:rPr dirty="0"/>
              <a:t>) </a:t>
            </a:r>
            <a:r>
              <a:rPr dirty="0" err="1"/>
              <a:t>peuvent</a:t>
            </a:r>
            <a:r>
              <a:rPr dirty="0"/>
              <a:t> </a:t>
            </a:r>
            <a:r>
              <a:rPr dirty="0" err="1"/>
              <a:t>être</a:t>
            </a:r>
            <a:r>
              <a:rPr dirty="0"/>
              <a:t> </a:t>
            </a:r>
            <a:r>
              <a:rPr dirty="0" err="1"/>
              <a:t>nuancées</a:t>
            </a:r>
            <a:r>
              <a:rPr dirty="0"/>
              <a:t> </a:t>
            </a:r>
            <a:r>
              <a:rPr dirty="0" err="1"/>
              <a:t>en</a:t>
            </a:r>
            <a:r>
              <a:rPr dirty="0"/>
              <a:t> </a:t>
            </a:r>
            <a:r>
              <a:rPr dirty="0" err="1"/>
              <a:t>fonction</a:t>
            </a:r>
            <a:r>
              <a:rPr dirty="0"/>
              <a:t> de </a:t>
            </a:r>
            <a:r>
              <a:rPr dirty="0" err="1"/>
              <a:t>l’âge</a:t>
            </a:r>
            <a:r>
              <a:rPr dirty="0"/>
              <a:t>, du type </a:t>
            </a:r>
            <a:r>
              <a:rPr dirty="0" err="1"/>
              <a:t>d’agression</a:t>
            </a:r>
            <a:r>
              <a:rPr dirty="0"/>
              <a:t> et/</a:t>
            </a:r>
            <a:r>
              <a:rPr dirty="0" err="1"/>
              <a:t>ou</a:t>
            </a:r>
            <a:r>
              <a:rPr dirty="0"/>
              <a:t> de </a:t>
            </a:r>
            <a:r>
              <a:rPr dirty="0" err="1"/>
              <a:t>l’état</a:t>
            </a:r>
            <a:r>
              <a:rPr dirty="0"/>
              <a:t> </a:t>
            </a:r>
            <a:r>
              <a:rPr dirty="0" err="1"/>
              <a:t>cognitif</a:t>
            </a:r>
            <a:r>
              <a:rPr dirty="0"/>
              <a:t> des </a:t>
            </a:r>
            <a:r>
              <a:rPr dirty="0" err="1"/>
              <a:t>personnes</a:t>
            </a:r>
            <a:r>
              <a:rPr dirty="0"/>
              <a:t> </a:t>
            </a:r>
            <a:r>
              <a:rPr dirty="0" err="1"/>
              <a:t>survivantes</a:t>
            </a:r>
            <a:r>
              <a:rPr dirty="0"/>
              <a:t>.</a:t>
            </a: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Google Shape;911;p11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p11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Arial"/>
                <a:cs typeface="Arial"/>
              </a:defRPr>
            </a:pPr>
            <a:r>
              <a:rPr dirty="0">
                <a:sym typeface="Wingdings 3" panose="05040102010807070707" pitchFamily="18" charset="2"/>
              </a:rPr>
              <a:t>&gt; Action </a:t>
            </a:r>
            <a:r>
              <a:rPr lang="fr-FR" dirty="0">
                <a:sym typeface="Wingdings 3" panose="05040102010807070707" pitchFamily="18" charset="2"/>
              </a:rPr>
              <a:t>du facilitateur</a:t>
            </a:r>
            <a:r>
              <a:rPr dirty="0">
                <a:sym typeface="Wingdings 3" panose="05040102010807070707" pitchFamily="18" charset="2"/>
              </a:rPr>
              <a:t> : </a:t>
            </a:r>
            <a:r>
              <a:rPr dirty="0">
                <a:solidFill>
                  <a:srgbClr val="EF8600"/>
                </a:solidFill>
                <a:ea typeface="Arial"/>
                <a:sym typeface="Arial"/>
              </a:rPr>
              <a:t>Le </a:t>
            </a:r>
            <a:r>
              <a:rPr dirty="0" err="1">
                <a:solidFill>
                  <a:srgbClr val="EF8600"/>
                </a:solidFill>
                <a:ea typeface="Arial"/>
                <a:sym typeface="Arial"/>
              </a:rPr>
              <a:t>contenu</a:t>
            </a:r>
            <a:r>
              <a:rPr dirty="0">
                <a:solidFill>
                  <a:srgbClr val="EF8600"/>
                </a:solidFill>
                <a:ea typeface="Arial"/>
                <a:sym typeface="Arial"/>
              </a:rPr>
              <a:t> de </a:t>
            </a:r>
            <a:r>
              <a:rPr dirty="0" err="1">
                <a:solidFill>
                  <a:srgbClr val="EF8600"/>
                </a:solidFill>
                <a:ea typeface="Arial"/>
                <a:sym typeface="Arial"/>
              </a:rPr>
              <a:t>cette</a:t>
            </a:r>
            <a:r>
              <a:rPr dirty="0">
                <a:solidFill>
                  <a:srgbClr val="EF8600"/>
                </a:solidFill>
                <a:ea typeface="Arial"/>
                <a:sym typeface="Arial"/>
              </a:rPr>
              <a:t> diapositive sera </a:t>
            </a:r>
            <a:r>
              <a:rPr dirty="0" err="1">
                <a:solidFill>
                  <a:srgbClr val="EF8600"/>
                </a:solidFill>
                <a:ea typeface="Arial"/>
                <a:sym typeface="Arial"/>
              </a:rPr>
              <a:t>élaboré</a:t>
            </a:r>
            <a:r>
              <a:rPr dirty="0">
                <a:solidFill>
                  <a:srgbClr val="EF8600"/>
                </a:solidFill>
                <a:ea typeface="Arial"/>
                <a:sym typeface="Arial"/>
              </a:rPr>
              <a:t>, dans la </a:t>
            </a:r>
            <a:r>
              <a:rPr dirty="0" err="1">
                <a:solidFill>
                  <a:srgbClr val="EF8600"/>
                </a:solidFill>
                <a:ea typeface="Arial"/>
                <a:sym typeface="Arial"/>
              </a:rPr>
              <a:t>mesure</a:t>
            </a:r>
            <a:r>
              <a:rPr dirty="0">
                <a:solidFill>
                  <a:srgbClr val="EF8600"/>
                </a:solidFill>
                <a:ea typeface="Arial"/>
                <a:sym typeface="Arial"/>
              </a:rPr>
              <a:t> du possible, par la </a:t>
            </a:r>
            <a:r>
              <a:rPr dirty="0" err="1">
                <a:solidFill>
                  <a:srgbClr val="EF8600"/>
                </a:solidFill>
                <a:ea typeface="Arial"/>
                <a:sym typeface="Arial"/>
              </a:rPr>
              <a:t>personne</a:t>
            </a:r>
            <a:r>
              <a:rPr dirty="0">
                <a:solidFill>
                  <a:srgbClr val="EF8600"/>
                </a:solidFill>
                <a:ea typeface="Arial"/>
                <a:sym typeface="Arial"/>
              </a:rPr>
              <a:t> </a:t>
            </a:r>
            <a:r>
              <a:rPr dirty="0" err="1">
                <a:solidFill>
                  <a:srgbClr val="EF8600"/>
                </a:solidFill>
                <a:ea typeface="Arial"/>
                <a:sym typeface="Arial"/>
              </a:rPr>
              <a:t>chargée</a:t>
            </a:r>
            <a:r>
              <a:rPr dirty="0">
                <a:solidFill>
                  <a:srgbClr val="EF8600"/>
                </a:solidFill>
                <a:ea typeface="Arial"/>
                <a:sym typeface="Arial"/>
              </a:rPr>
              <a:t> </a:t>
            </a:r>
            <a:r>
              <a:rPr lang="fr-FR" dirty="0">
                <a:solidFill>
                  <a:srgbClr val="EF8600"/>
                </a:solidFill>
                <a:ea typeface="Arial"/>
                <a:sym typeface="Arial"/>
              </a:rPr>
              <a:t>de faciliter </a:t>
            </a:r>
            <a:r>
              <a:rPr dirty="0">
                <a:solidFill>
                  <a:srgbClr val="EF8600"/>
                </a:solidFill>
                <a:ea typeface="Arial"/>
                <a:sym typeface="Arial"/>
              </a:rPr>
              <a:t>la formation. Si </a:t>
            </a:r>
            <a:r>
              <a:rPr dirty="0" err="1">
                <a:solidFill>
                  <a:srgbClr val="EF8600"/>
                </a:solidFill>
                <a:ea typeface="Arial"/>
                <a:sym typeface="Arial"/>
              </a:rPr>
              <a:t>ce</a:t>
            </a:r>
            <a:r>
              <a:rPr dirty="0">
                <a:solidFill>
                  <a:srgbClr val="EF8600"/>
                </a:solidFill>
                <a:ea typeface="Arial"/>
                <a:sym typeface="Arial"/>
              </a:rPr>
              <a:t> </a:t>
            </a:r>
            <a:r>
              <a:rPr dirty="0" err="1">
                <a:solidFill>
                  <a:srgbClr val="EF8600"/>
                </a:solidFill>
                <a:ea typeface="Arial"/>
                <a:sym typeface="Arial"/>
              </a:rPr>
              <a:t>n’est</a:t>
            </a:r>
            <a:r>
              <a:rPr dirty="0">
                <a:solidFill>
                  <a:srgbClr val="EF8600"/>
                </a:solidFill>
                <a:ea typeface="Arial"/>
                <a:sym typeface="Arial"/>
              </a:rPr>
              <a:t> pas possible, </a:t>
            </a:r>
            <a:r>
              <a:rPr dirty="0" err="1">
                <a:solidFill>
                  <a:srgbClr val="EF8600"/>
                </a:solidFill>
                <a:ea typeface="Arial"/>
                <a:sym typeface="Arial"/>
              </a:rPr>
              <a:t>supprimez</a:t>
            </a:r>
            <a:r>
              <a:rPr dirty="0">
                <a:solidFill>
                  <a:srgbClr val="EF8600"/>
                </a:solidFill>
                <a:ea typeface="Arial"/>
                <a:sym typeface="Arial"/>
              </a:rPr>
              <a:t> la diapositive.</a:t>
            </a:r>
            <a:endParaRPr b="1"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p12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Calibri"/>
                <a:ea typeface="Calibri"/>
                <a:cs typeface="Calibri"/>
                <a:sym typeface="Calibri"/>
              </a:defRPr>
            </a:pPr>
            <a:r>
              <a:rPr dirty="0"/>
              <a:t>Notes </a:t>
            </a:r>
            <a:r>
              <a:rPr dirty="0" err="1"/>
              <a:t>destinées</a:t>
            </a:r>
            <a:r>
              <a:rPr dirty="0"/>
              <a:t> </a:t>
            </a:r>
            <a:r>
              <a:rPr lang="fr-FR" dirty="0"/>
              <a:t>au facilitateur</a:t>
            </a:r>
            <a:r>
              <a:rPr dirty="0"/>
              <a:t> :</a:t>
            </a:r>
          </a:p>
          <a:p>
            <a:pPr>
              <a:buSzPts val="1100"/>
              <a:defRPr sz="1800">
                <a:solidFill>
                  <a:srgbClr val="000000"/>
                </a:solidFill>
                <a:effectLst/>
                <a:ea typeface="Arial" panose="020B0604020202020204" pitchFamily="34" charset="0"/>
              </a:defRPr>
            </a:pPr>
            <a:r>
              <a:rPr dirty="0" err="1"/>
              <a:t>Utilisez</a:t>
            </a:r>
            <a:r>
              <a:rPr dirty="0"/>
              <a:t> </a:t>
            </a:r>
            <a:r>
              <a:rPr dirty="0" err="1"/>
              <a:t>une</a:t>
            </a:r>
            <a:r>
              <a:rPr dirty="0"/>
              <a:t> technique de </a:t>
            </a:r>
            <a:r>
              <a:rPr dirty="0" err="1"/>
              <a:t>regroupement</a:t>
            </a:r>
            <a:r>
              <a:rPr dirty="0"/>
              <a:t> pour </a:t>
            </a:r>
            <a:r>
              <a:rPr dirty="0" err="1"/>
              <a:t>créer</a:t>
            </a:r>
            <a:r>
              <a:rPr dirty="0"/>
              <a:t> quatre </a:t>
            </a:r>
            <a:r>
              <a:rPr dirty="0" err="1"/>
              <a:t>groupes</a:t>
            </a:r>
            <a:r>
              <a:rPr dirty="0"/>
              <a:t> de participants de taille </a:t>
            </a:r>
            <a:r>
              <a:rPr dirty="0" err="1"/>
              <a:t>égale</a:t>
            </a:r>
            <a:r>
              <a:rPr dirty="0"/>
              <a:t>. </a:t>
            </a:r>
            <a:r>
              <a:rPr dirty="0" err="1"/>
              <a:t>Distribuez</a:t>
            </a:r>
            <a:r>
              <a:rPr dirty="0"/>
              <a:t> </a:t>
            </a:r>
            <a:r>
              <a:rPr dirty="0" err="1"/>
              <a:t>une</a:t>
            </a:r>
            <a:r>
              <a:rPr dirty="0"/>
              <a:t> étude de </a:t>
            </a:r>
            <a:r>
              <a:rPr dirty="0" err="1"/>
              <a:t>cas</a:t>
            </a:r>
            <a:r>
              <a:rPr dirty="0"/>
              <a:t> issue de la </a:t>
            </a:r>
            <a:r>
              <a:rPr dirty="0" err="1"/>
              <a:t>ressource</a:t>
            </a:r>
            <a:r>
              <a:rPr dirty="0"/>
              <a:t> 5.2 à </a:t>
            </a:r>
            <a:r>
              <a:rPr dirty="0" err="1"/>
              <a:t>chaque</a:t>
            </a:r>
            <a:r>
              <a:rPr dirty="0"/>
              <a:t> </a:t>
            </a:r>
            <a:r>
              <a:rPr dirty="0" err="1"/>
              <a:t>groupe</a:t>
            </a:r>
            <a:r>
              <a:rPr dirty="0"/>
              <a:t>. </a:t>
            </a:r>
          </a:p>
          <a:p>
            <a:pPr marL="0" marR="0" lvl="0" indent="0" algn="l" defTabSz="914400" rtl="0" eaLnBrk="1" fontAlgn="auto" latinLnBrk="0" hangingPunct="1">
              <a:lnSpc>
                <a:spcPct val="100000"/>
              </a:lnSpc>
              <a:spcBef>
                <a:spcPts val="0"/>
              </a:spcBef>
              <a:spcAft>
                <a:spcPts val="0"/>
              </a:spcAft>
              <a:buClrTx/>
              <a:buSzPts val="1100"/>
              <a:buFontTx/>
              <a:buNone/>
              <a:tabLst/>
              <a:defRPr sz="1800">
                <a:solidFill>
                  <a:srgbClr val="000000"/>
                </a:solidFill>
                <a:effectLst/>
                <a:latin typeface="MS UI Gothic" panose="020B0600070205080204" pitchFamily="34" charset="-128"/>
                <a:ea typeface="MS UI Gothic" panose="020B0600070205080204" pitchFamily="34" charset="-128"/>
                <a:cs typeface="MS UI Gothic" panose="020B0600070205080204" pitchFamily="34" charset="-128"/>
              </a:defRPr>
            </a:pPr>
            <a:r>
              <a:rPr dirty="0" err="1"/>
              <a:t>Expliquez</a:t>
            </a:r>
            <a:r>
              <a:rPr dirty="0"/>
              <a:t> les questions </a:t>
            </a:r>
            <a:r>
              <a:rPr dirty="0" err="1"/>
              <a:t>auxquelles</a:t>
            </a:r>
            <a:r>
              <a:rPr dirty="0"/>
              <a:t> les </a:t>
            </a:r>
            <a:r>
              <a:rPr dirty="0" err="1"/>
              <a:t>groupes</a:t>
            </a:r>
            <a:r>
              <a:rPr dirty="0"/>
              <a:t> </a:t>
            </a:r>
            <a:r>
              <a:rPr dirty="0" err="1"/>
              <a:t>doivent</a:t>
            </a:r>
            <a:r>
              <a:rPr dirty="0"/>
              <a:t> </a:t>
            </a:r>
            <a:r>
              <a:rPr dirty="0" err="1"/>
              <a:t>s'efforcer</a:t>
            </a:r>
            <a:r>
              <a:rPr dirty="0"/>
              <a:t> de </a:t>
            </a:r>
            <a:r>
              <a:rPr dirty="0" err="1"/>
              <a:t>répondre</a:t>
            </a:r>
            <a:r>
              <a:rPr dirty="0"/>
              <a:t> et </a:t>
            </a:r>
            <a:r>
              <a:rPr dirty="0" err="1"/>
              <a:t>répondez</a:t>
            </a:r>
            <a:r>
              <a:rPr dirty="0"/>
              <a:t> aux </a:t>
            </a:r>
            <a:r>
              <a:rPr dirty="0" err="1"/>
              <a:t>éventuelles</a:t>
            </a:r>
            <a:r>
              <a:rPr dirty="0"/>
              <a:t> </a:t>
            </a:r>
            <a:r>
              <a:rPr dirty="0" err="1"/>
              <a:t>demandes</a:t>
            </a:r>
            <a:r>
              <a:rPr dirty="0"/>
              <a:t> </a:t>
            </a:r>
            <a:r>
              <a:rPr dirty="0" err="1"/>
              <a:t>d'éclaircissements</a:t>
            </a:r>
            <a:r>
              <a:rPr dirty="0"/>
              <a:t> des participants.  </a:t>
            </a:r>
            <a:endParaRPr sz="1800" dirty="0">
              <a:effectLst/>
              <a:latin typeface="MS UI Gothic" panose="020B0600070205080204" pitchFamily="34" charset="-128"/>
              <a:ea typeface="MS UI Gothic" panose="020B0600070205080204" pitchFamily="34" charset="-128"/>
              <a:cs typeface="MS UI Gothic" panose="020B0600070205080204" pitchFamily="34" charset="-128"/>
            </a:endParaRPr>
          </a:p>
          <a:p>
            <a:pPr>
              <a:buSzPts val="1100"/>
            </a:pPr>
            <a:endParaRPr sz="1800" dirty="0">
              <a:effectLst/>
              <a:latin typeface="MS UI Gothic" panose="020B0600070205080204" pitchFamily="34" charset="-128"/>
              <a:ea typeface="MS UI Gothic" panose="020B0600070205080204" pitchFamily="34" charset="-128"/>
              <a:cs typeface="MS UI 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12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pPr>
            <a:r>
              <a:rPr dirty="0"/>
              <a:t>Notes </a:t>
            </a:r>
            <a:r>
              <a:rPr dirty="0" err="1"/>
              <a:t>destinées</a:t>
            </a:r>
            <a:r>
              <a:rPr dirty="0"/>
              <a:t> </a:t>
            </a:r>
            <a:r>
              <a:rPr lang="fr-FR" dirty="0"/>
              <a:t>au facilitateur</a:t>
            </a:r>
            <a:r>
              <a:rPr dirty="0"/>
              <a:t> :</a:t>
            </a:r>
          </a:p>
          <a:p>
            <a:pPr>
              <a:buSzPts val="1100"/>
            </a:pPr>
            <a:r>
              <a:rPr dirty="0"/>
              <a:t>Vous </a:t>
            </a:r>
            <a:r>
              <a:rPr dirty="0" err="1"/>
              <a:t>pouvez</a:t>
            </a:r>
            <a:r>
              <a:rPr dirty="0"/>
              <a:t> passer de </a:t>
            </a:r>
            <a:r>
              <a:rPr dirty="0" err="1"/>
              <a:t>l’exercice</a:t>
            </a:r>
            <a:r>
              <a:rPr dirty="0"/>
              <a:t> 5.2 à </a:t>
            </a:r>
            <a:r>
              <a:rPr dirty="0" err="1"/>
              <a:t>l’exercice</a:t>
            </a:r>
            <a:r>
              <a:rPr dirty="0"/>
              <a:t> 5.3 </a:t>
            </a:r>
            <a:r>
              <a:rPr dirty="0" err="1"/>
              <a:t>en</a:t>
            </a:r>
            <a:r>
              <a:rPr dirty="0"/>
              <a:t> </a:t>
            </a:r>
            <a:r>
              <a:rPr dirty="0" err="1"/>
              <a:t>rappelant</a:t>
            </a:r>
            <a:r>
              <a:rPr dirty="0"/>
              <a:t> aux participants que </a:t>
            </a:r>
            <a:r>
              <a:rPr dirty="0" err="1"/>
              <a:t>toutes</a:t>
            </a:r>
            <a:r>
              <a:rPr dirty="0"/>
              <a:t> les </a:t>
            </a:r>
            <a:r>
              <a:rPr dirty="0" err="1"/>
              <a:t>informations</a:t>
            </a:r>
            <a:r>
              <a:rPr dirty="0"/>
              <a:t> </a:t>
            </a:r>
            <a:r>
              <a:rPr dirty="0" err="1"/>
              <a:t>fournies</a:t>
            </a:r>
            <a:r>
              <a:rPr dirty="0"/>
              <a:t> sur </a:t>
            </a:r>
            <a:r>
              <a:rPr lang="fr-FR" dirty="0"/>
              <a:t>le référencement </a:t>
            </a:r>
            <a:r>
              <a:rPr dirty="0" err="1"/>
              <a:t>lors</a:t>
            </a:r>
            <a:r>
              <a:rPr dirty="0"/>
              <a:t> des </a:t>
            </a:r>
            <a:r>
              <a:rPr dirty="0" err="1"/>
              <a:t>activités</a:t>
            </a:r>
            <a:r>
              <a:rPr dirty="0"/>
              <a:t> de conseil sur le </a:t>
            </a:r>
            <a:r>
              <a:rPr dirty="0" err="1"/>
              <a:t>consentement</a:t>
            </a:r>
            <a:r>
              <a:rPr dirty="0"/>
              <a:t> </a:t>
            </a:r>
            <a:r>
              <a:rPr dirty="0" err="1"/>
              <a:t>ou</a:t>
            </a:r>
            <a:r>
              <a:rPr dirty="0"/>
              <a:t> dans le cadre de la prestation de </a:t>
            </a:r>
            <a:r>
              <a:rPr dirty="0" err="1"/>
              <a:t>soins</a:t>
            </a:r>
            <a:r>
              <a:rPr dirty="0"/>
              <a:t> </a:t>
            </a:r>
            <a:r>
              <a:rPr dirty="0" err="1"/>
              <a:t>doivent</a:t>
            </a:r>
            <a:r>
              <a:rPr dirty="0"/>
              <a:t> </a:t>
            </a:r>
            <a:r>
              <a:rPr dirty="0" err="1"/>
              <a:t>être</a:t>
            </a:r>
            <a:r>
              <a:rPr dirty="0"/>
              <a:t> </a:t>
            </a:r>
            <a:r>
              <a:rPr dirty="0" err="1"/>
              <a:t>aussi</a:t>
            </a:r>
            <a:r>
              <a:rPr dirty="0"/>
              <a:t> </a:t>
            </a:r>
            <a:r>
              <a:rPr dirty="0" err="1"/>
              <a:t>exactes</a:t>
            </a:r>
            <a:r>
              <a:rPr dirty="0"/>
              <a:t> que possible pour </a:t>
            </a:r>
            <a:r>
              <a:rPr dirty="0" err="1"/>
              <a:t>permettre</a:t>
            </a:r>
            <a:r>
              <a:rPr dirty="0"/>
              <a:t> </a:t>
            </a:r>
            <a:r>
              <a:rPr lang="fr-FR" dirty="0"/>
              <a:t>un référencement </a:t>
            </a:r>
            <a:r>
              <a:t>bienveillant. </a:t>
            </a:r>
            <a:endParaRPr i="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12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extLst>
      <p:ext uri="{BB962C8B-B14F-4D97-AF65-F5344CB8AC3E}">
        <p14:creationId xmlns:p14="http://schemas.microsoft.com/office/powerpoint/2010/main" val="42277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10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p10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marR="60315">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11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a:latin typeface="Arial"/>
                <a:cs typeface="Arial"/>
              </a:defRPr>
            </a:pPr>
            <a:r>
              <a:rPr b="1" dirty="0" err="1"/>
              <a:t>Dites</a:t>
            </a:r>
            <a:r>
              <a:rPr b="1" dirty="0"/>
              <a:t> : </a:t>
            </a:r>
            <a:r>
              <a:rPr dirty="0"/>
              <a:t>Au </a:t>
            </a:r>
            <a:r>
              <a:rPr dirty="0" err="1"/>
              <a:t>cours</a:t>
            </a:r>
            <a:r>
              <a:rPr dirty="0"/>
              <a:t> de </a:t>
            </a:r>
            <a:r>
              <a:rPr dirty="0" err="1"/>
              <a:t>cette</a:t>
            </a:r>
            <a:r>
              <a:rPr dirty="0"/>
              <a:t> séance, nous </a:t>
            </a:r>
            <a:r>
              <a:rPr dirty="0" err="1"/>
              <a:t>aborderons</a:t>
            </a:r>
            <a:r>
              <a:rPr dirty="0"/>
              <a:t> les réseaux </a:t>
            </a:r>
            <a:r>
              <a:rPr lang="fr-FR" dirty="0"/>
              <a:t>de référencement</a:t>
            </a:r>
            <a:r>
              <a:rPr dirty="0"/>
              <a:t> </a:t>
            </a:r>
            <a:r>
              <a:rPr dirty="0" err="1"/>
              <a:t>opérationnels</a:t>
            </a:r>
            <a:r>
              <a:rPr dirty="0"/>
              <a:t>, </a:t>
            </a:r>
            <a:r>
              <a:rPr dirty="0" err="1"/>
              <a:t>ainsi</a:t>
            </a:r>
            <a:r>
              <a:rPr dirty="0"/>
              <a:t> que la manière </a:t>
            </a:r>
            <a:r>
              <a:rPr dirty="0" err="1"/>
              <a:t>d’assurer</a:t>
            </a:r>
            <a:r>
              <a:rPr dirty="0"/>
              <a:t> un </a:t>
            </a:r>
            <a:r>
              <a:rPr dirty="0" err="1"/>
              <a:t>soutien</a:t>
            </a:r>
            <a:r>
              <a:rPr dirty="0"/>
              <a:t> de première </a:t>
            </a:r>
            <a:r>
              <a:rPr dirty="0" err="1"/>
              <a:t>ligne</a:t>
            </a:r>
            <a:r>
              <a:rPr dirty="0"/>
              <a:t> </a:t>
            </a:r>
            <a:r>
              <a:rPr dirty="0" err="1"/>
              <a:t>complet</a:t>
            </a:r>
            <a:r>
              <a:rPr dirty="0"/>
              <a:t> </a:t>
            </a:r>
            <a:r>
              <a:rPr dirty="0" err="1"/>
              <a:t>lors</a:t>
            </a:r>
            <a:r>
              <a:rPr dirty="0"/>
              <a:t> de situations </a:t>
            </a:r>
            <a:r>
              <a:rPr dirty="0" err="1"/>
              <a:t>d’urgence</a:t>
            </a:r>
            <a:r>
              <a:rPr dirty="0"/>
              <a:t> </a:t>
            </a:r>
            <a:r>
              <a:rPr dirty="0" err="1"/>
              <a:t>ayant</a:t>
            </a:r>
            <a:r>
              <a:rPr dirty="0"/>
              <a:t> </a:t>
            </a:r>
            <a:r>
              <a:rPr dirty="0" err="1"/>
              <a:t>entraîné</a:t>
            </a:r>
            <a:r>
              <a:rPr dirty="0"/>
              <a:t> </a:t>
            </a:r>
            <a:r>
              <a:rPr dirty="0" err="1"/>
              <a:t>ou</a:t>
            </a:r>
            <a:r>
              <a:rPr dirty="0"/>
              <a:t> </a:t>
            </a:r>
            <a:r>
              <a:rPr dirty="0" err="1"/>
              <a:t>entraînant</a:t>
            </a:r>
            <a:r>
              <a:rPr dirty="0"/>
              <a:t> </a:t>
            </a:r>
            <a:r>
              <a:rPr dirty="0" err="1"/>
              <a:t>l’interruption</a:t>
            </a:r>
            <a:r>
              <a:rPr dirty="0"/>
              <a:t> </a:t>
            </a:r>
            <a:r>
              <a:rPr dirty="0" err="1"/>
              <a:t>ou</a:t>
            </a:r>
            <a:r>
              <a:rPr dirty="0"/>
              <a:t> </a:t>
            </a:r>
            <a:r>
              <a:rPr dirty="0" err="1"/>
              <a:t>l’évolution</a:t>
            </a:r>
            <a:r>
              <a:rPr dirty="0"/>
              <a:t> </a:t>
            </a:r>
            <a:r>
              <a:rPr dirty="0" err="1"/>
              <a:t>fréquente</a:t>
            </a:r>
            <a:r>
              <a:rPr dirty="0"/>
              <a:t> des réseaux </a:t>
            </a:r>
            <a:r>
              <a:rPr lang="fr-FR" dirty="0"/>
              <a:t>de référencement</a:t>
            </a:r>
            <a:r>
              <a:rPr dirty="0"/>
              <a:t> et des </a:t>
            </a:r>
            <a:r>
              <a:rPr dirty="0" err="1"/>
              <a:t>voies</a:t>
            </a:r>
            <a:r>
              <a:rPr dirty="0"/>
              <a:t> </a:t>
            </a:r>
            <a:r>
              <a:rPr dirty="0" err="1"/>
              <a:t>d’accès</a:t>
            </a:r>
            <a:r>
              <a:rPr dirty="0"/>
              <a:t>. </a:t>
            </a:r>
          </a:p>
          <a:p>
            <a:pPr>
              <a:buSzPts val="1100"/>
            </a:pPr>
            <a:endParaRPr dirty="0"/>
          </a:p>
          <a:p>
            <a:pPr>
              <a:buSzPts val="1100"/>
            </a:pPr>
            <a:r>
              <a:rPr dirty="0" err="1"/>
              <a:t>Quels</a:t>
            </a:r>
            <a:r>
              <a:rPr dirty="0"/>
              <a:t> </a:t>
            </a:r>
            <a:r>
              <a:rPr dirty="0" err="1"/>
              <a:t>sont</a:t>
            </a:r>
            <a:r>
              <a:rPr dirty="0"/>
              <a:t> les </a:t>
            </a:r>
            <a:r>
              <a:rPr dirty="0" err="1"/>
              <a:t>domaines</a:t>
            </a:r>
            <a:r>
              <a:rPr dirty="0"/>
              <a:t> de </a:t>
            </a:r>
            <a:r>
              <a:rPr dirty="0" err="1"/>
              <a:t>soutien</a:t>
            </a:r>
            <a:r>
              <a:rPr dirty="0"/>
              <a:t>/</a:t>
            </a:r>
            <a:r>
              <a:rPr dirty="0" err="1"/>
              <a:t>d’intervention</a:t>
            </a:r>
            <a:r>
              <a:rPr dirty="0"/>
              <a:t> que </a:t>
            </a:r>
            <a:r>
              <a:rPr dirty="0" err="1"/>
              <a:t>vous</a:t>
            </a:r>
            <a:r>
              <a:rPr dirty="0"/>
              <a:t> ne </a:t>
            </a:r>
            <a:r>
              <a:rPr dirty="0" err="1"/>
              <a:t>pouvez</a:t>
            </a:r>
            <a:r>
              <a:rPr dirty="0"/>
              <a:t> pas </a:t>
            </a:r>
            <a:r>
              <a:rPr dirty="0" err="1"/>
              <a:t>fournir</a:t>
            </a:r>
            <a:r>
              <a:rPr dirty="0"/>
              <a:t> et pour </a:t>
            </a:r>
            <a:r>
              <a:rPr dirty="0" err="1"/>
              <a:t>lesquels</a:t>
            </a:r>
            <a:r>
              <a:rPr dirty="0"/>
              <a:t> </a:t>
            </a:r>
            <a:r>
              <a:rPr dirty="0" err="1"/>
              <a:t>vous</a:t>
            </a:r>
            <a:r>
              <a:rPr dirty="0"/>
              <a:t> </a:t>
            </a:r>
            <a:r>
              <a:rPr dirty="0" err="1"/>
              <a:t>proposez</a:t>
            </a:r>
            <a:r>
              <a:rPr dirty="0"/>
              <a:t> déjà des services </a:t>
            </a:r>
            <a:r>
              <a:rPr lang="fr-FR" dirty="0"/>
              <a:t>de référencement</a:t>
            </a:r>
            <a:r>
              <a:rPr dirty="0"/>
              <a:t> </a:t>
            </a:r>
            <a:r>
              <a:rPr dirty="0" err="1"/>
              <a:t>ou</a:t>
            </a:r>
            <a:r>
              <a:rPr dirty="0"/>
              <a:t> pour </a:t>
            </a:r>
            <a:r>
              <a:rPr dirty="0" err="1"/>
              <a:t>lesquels</a:t>
            </a:r>
            <a:r>
              <a:rPr dirty="0"/>
              <a:t> </a:t>
            </a:r>
            <a:r>
              <a:rPr dirty="0" err="1"/>
              <a:t>vous</a:t>
            </a:r>
            <a:r>
              <a:rPr dirty="0"/>
              <a:t> </a:t>
            </a:r>
            <a:r>
              <a:rPr dirty="0" err="1"/>
              <a:t>souhaiteriez</a:t>
            </a:r>
            <a:r>
              <a:rPr dirty="0"/>
              <a:t> </a:t>
            </a:r>
            <a:r>
              <a:rPr dirty="0" err="1"/>
              <a:t>pouvoir</a:t>
            </a:r>
            <a:r>
              <a:rPr dirty="0"/>
              <a:t> proposer des services </a:t>
            </a:r>
            <a:r>
              <a:rPr lang="fr-FR" dirty="0"/>
              <a:t>de référencement</a:t>
            </a:r>
            <a:r>
              <a:rPr dirty="0"/>
              <a:t> ? </a:t>
            </a:r>
          </a:p>
          <a:p>
            <a:pPr>
              <a:buSzPts val="1100"/>
              <a:defRPr b="1"/>
            </a:pPr>
            <a:r>
              <a:rPr dirty="0" err="1"/>
              <a:t>Prenez</a:t>
            </a:r>
            <a:r>
              <a:rPr dirty="0"/>
              <a:t> 5 minutes pour </a:t>
            </a:r>
            <a:r>
              <a:rPr dirty="0" err="1"/>
              <a:t>discuter</a:t>
            </a:r>
            <a:r>
              <a:rPr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9" name="Google Shape;849;p11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Arial"/>
                <a:cs typeface="Arial"/>
              </a:defRPr>
            </a:pPr>
            <a:r>
              <a:rPr dirty="0"/>
              <a:t>Notes </a:t>
            </a:r>
            <a:r>
              <a:rPr dirty="0" err="1"/>
              <a:t>destinées</a:t>
            </a:r>
            <a:r>
              <a:rPr dirty="0"/>
              <a:t> </a:t>
            </a:r>
            <a:r>
              <a:rPr lang="fr-FR" dirty="0"/>
              <a:t>au facilitateur</a:t>
            </a:r>
            <a:r>
              <a:rPr dirty="0"/>
              <a:t> :</a:t>
            </a:r>
          </a:p>
          <a:p>
            <a:pPr>
              <a:buSzPts val="1100"/>
              <a:defRPr>
                <a:latin typeface="Arial"/>
                <a:cs typeface="Arial"/>
              </a:defRPr>
            </a:pPr>
            <a:r>
              <a:rPr dirty="0"/>
              <a:t>Les participants </a:t>
            </a:r>
            <a:r>
              <a:rPr dirty="0" err="1"/>
              <a:t>ayant</a:t>
            </a:r>
            <a:r>
              <a:rPr dirty="0"/>
              <a:t> </a:t>
            </a:r>
            <a:r>
              <a:rPr dirty="0" err="1"/>
              <a:t>suivi</a:t>
            </a:r>
            <a:r>
              <a:rPr dirty="0"/>
              <a:t> </a:t>
            </a:r>
            <a:r>
              <a:rPr dirty="0" err="1"/>
              <a:t>une</a:t>
            </a:r>
            <a:r>
              <a:rPr dirty="0"/>
              <a:t> formation </a:t>
            </a:r>
            <a:r>
              <a:rPr dirty="0" err="1"/>
              <a:t>préalable</a:t>
            </a:r>
            <a:r>
              <a:rPr dirty="0"/>
              <a:t> sur la VBG et/</a:t>
            </a:r>
            <a:r>
              <a:rPr dirty="0" err="1"/>
              <a:t>ou</a:t>
            </a:r>
            <a:r>
              <a:rPr dirty="0"/>
              <a:t> le </a:t>
            </a:r>
            <a:r>
              <a:rPr dirty="0" err="1"/>
              <a:t>soutien</a:t>
            </a:r>
            <a:r>
              <a:rPr dirty="0"/>
              <a:t> de première </a:t>
            </a:r>
            <a:r>
              <a:rPr dirty="0" err="1"/>
              <a:t>ligne</a:t>
            </a:r>
            <a:r>
              <a:rPr dirty="0"/>
              <a:t> </a:t>
            </a:r>
            <a:r>
              <a:rPr dirty="0" err="1"/>
              <a:t>lié</a:t>
            </a:r>
            <a:r>
              <a:rPr dirty="0"/>
              <a:t> à la </a:t>
            </a:r>
            <a:r>
              <a:rPr lang="fr-FR" dirty="0"/>
              <a:t>PECV/</a:t>
            </a:r>
            <a:r>
              <a:rPr dirty="0"/>
              <a:t>VPI </a:t>
            </a:r>
            <a:r>
              <a:rPr dirty="0" err="1"/>
              <a:t>peuvent</a:t>
            </a:r>
            <a:r>
              <a:rPr dirty="0"/>
              <a:t> se </a:t>
            </a:r>
            <a:r>
              <a:rPr dirty="0" err="1"/>
              <a:t>concentrer</a:t>
            </a:r>
            <a:r>
              <a:rPr dirty="0"/>
              <a:t> sur </a:t>
            </a:r>
            <a:r>
              <a:rPr dirty="0" err="1"/>
              <a:t>une</a:t>
            </a:r>
            <a:r>
              <a:rPr dirty="0"/>
              <a:t> formation </a:t>
            </a:r>
            <a:r>
              <a:rPr lang="fr-FR" dirty="0"/>
              <a:t>au référencement </a:t>
            </a:r>
            <a:r>
              <a:rPr dirty="0" err="1"/>
              <a:t>vers</a:t>
            </a:r>
            <a:r>
              <a:rPr dirty="0"/>
              <a:t> des moyens de </a:t>
            </a:r>
            <a:r>
              <a:rPr dirty="0" err="1"/>
              <a:t>subsistance</a:t>
            </a:r>
            <a:r>
              <a:rPr dirty="0"/>
              <a:t>, des services de </a:t>
            </a:r>
            <a:r>
              <a:rPr dirty="0" err="1"/>
              <a:t>réintégration</a:t>
            </a:r>
            <a:r>
              <a:rPr dirty="0"/>
              <a:t>, etc. Si la </a:t>
            </a:r>
            <a:r>
              <a:rPr dirty="0" err="1"/>
              <a:t>plupart</a:t>
            </a:r>
            <a:r>
              <a:rPr dirty="0"/>
              <a:t> des participants </a:t>
            </a:r>
            <a:r>
              <a:rPr dirty="0" err="1"/>
              <a:t>sont</a:t>
            </a:r>
            <a:r>
              <a:rPr dirty="0"/>
              <a:t> dans </a:t>
            </a:r>
            <a:r>
              <a:rPr dirty="0" err="1"/>
              <a:t>ce</a:t>
            </a:r>
            <a:r>
              <a:rPr dirty="0"/>
              <a:t> </a:t>
            </a:r>
            <a:r>
              <a:rPr dirty="0" err="1"/>
              <a:t>cas</a:t>
            </a:r>
            <a:r>
              <a:rPr dirty="0"/>
              <a:t>, il </a:t>
            </a:r>
            <a:r>
              <a:rPr dirty="0" err="1"/>
              <a:t>vous</a:t>
            </a:r>
            <a:r>
              <a:rPr dirty="0"/>
              <a:t> </a:t>
            </a:r>
            <a:r>
              <a:rPr dirty="0" err="1"/>
              <a:t>faudra</a:t>
            </a:r>
            <a:r>
              <a:rPr dirty="0"/>
              <a:t> </a:t>
            </a:r>
            <a:r>
              <a:rPr dirty="0" err="1"/>
              <a:t>peut-être</a:t>
            </a:r>
            <a:r>
              <a:rPr dirty="0"/>
              <a:t> insister sur les services </a:t>
            </a:r>
            <a:r>
              <a:rPr lang="fr-FR" dirty="0"/>
              <a:t>de référencement </a:t>
            </a:r>
            <a:r>
              <a:rPr dirty="0" err="1"/>
              <a:t>essentiels</a:t>
            </a:r>
            <a:r>
              <a:rPr dirty="0"/>
              <a:t> dans les situations de crise.</a:t>
            </a:r>
            <a:endParaRPr i="0" dirty="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8" name="Google Shape;858;p11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i="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11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1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Arial"/>
                <a:cs typeface="Arial"/>
              </a:defRPr>
            </a:pPr>
            <a:r>
              <a:rPr dirty="0"/>
              <a:t>Notes </a:t>
            </a:r>
            <a:r>
              <a:rPr dirty="0" err="1"/>
              <a:t>destinées</a:t>
            </a:r>
            <a:r>
              <a:rPr dirty="0"/>
              <a:t> </a:t>
            </a:r>
            <a:r>
              <a:rPr lang="fr-FR" dirty="0"/>
              <a:t>au facilitateur</a:t>
            </a:r>
            <a:r>
              <a:rPr dirty="0"/>
              <a:t> :</a:t>
            </a:r>
          </a:p>
          <a:p>
            <a:pPr>
              <a:buSzPts val="1100"/>
              <a:defRPr>
                <a:latin typeface="Arial"/>
                <a:cs typeface="Arial"/>
              </a:defRPr>
            </a:pPr>
            <a:r>
              <a:rPr dirty="0"/>
              <a:t>Il </a:t>
            </a:r>
            <a:r>
              <a:rPr dirty="0" err="1"/>
              <a:t>existe</a:t>
            </a:r>
            <a:r>
              <a:rPr dirty="0"/>
              <a:t> de </a:t>
            </a:r>
            <a:r>
              <a:rPr dirty="0" err="1"/>
              <a:t>nombreux</a:t>
            </a:r>
            <a:r>
              <a:rPr dirty="0"/>
              <a:t> </a:t>
            </a:r>
            <a:r>
              <a:rPr dirty="0" err="1"/>
              <a:t>exemples</a:t>
            </a:r>
            <a:r>
              <a:rPr dirty="0"/>
              <a:t> de </a:t>
            </a:r>
            <a:r>
              <a:rPr dirty="0" err="1"/>
              <a:t>répertoires</a:t>
            </a:r>
            <a:r>
              <a:rPr dirty="0"/>
              <a:t> de services </a:t>
            </a:r>
            <a:r>
              <a:rPr lang="fr-FR" dirty="0"/>
              <a:t>de référencement</a:t>
            </a:r>
            <a:r>
              <a:rPr dirty="0"/>
              <a:t>. </a:t>
            </a:r>
            <a:r>
              <a:rPr dirty="0" err="1"/>
              <a:t>Vérifiez</a:t>
            </a:r>
            <a:r>
              <a:rPr dirty="0"/>
              <a:t> </a:t>
            </a:r>
            <a:r>
              <a:rPr dirty="0" err="1"/>
              <a:t>si</a:t>
            </a:r>
            <a:r>
              <a:rPr dirty="0"/>
              <a:t> un </a:t>
            </a:r>
            <a:r>
              <a:rPr dirty="0" err="1"/>
              <a:t>répertoire</a:t>
            </a:r>
            <a:r>
              <a:rPr dirty="0"/>
              <a:t> local à jour </a:t>
            </a:r>
            <a:r>
              <a:rPr dirty="0" err="1"/>
              <a:t>existe</a:t>
            </a:r>
            <a:r>
              <a:rPr dirty="0"/>
              <a:t> déjà pour </a:t>
            </a:r>
            <a:r>
              <a:rPr dirty="0" err="1"/>
              <a:t>votre</a:t>
            </a:r>
            <a:r>
              <a:rPr dirty="0"/>
              <a:t> </a:t>
            </a:r>
            <a:r>
              <a:rPr dirty="0" err="1"/>
              <a:t>contexte</a:t>
            </a:r>
            <a:r>
              <a:rPr dirty="0"/>
              <a:t>.</a:t>
            </a:r>
            <a:endParaRPr dirty="0">
              <a:cs typeface="Arial" panose="020B0604020202020204" pitchFamily="34" charset="0"/>
            </a:endParaRPr>
          </a:p>
          <a:p>
            <a:pPr>
              <a:buSzPts val="1100"/>
            </a:pPr>
            <a:endParaRPr dirty="0">
              <a:latin typeface="Arial"/>
              <a:cs typeface="Arial"/>
            </a:endParaRPr>
          </a:p>
          <a:p>
            <a:pPr>
              <a:buSzPts val="1100"/>
              <a:defRPr b="1">
                <a:latin typeface="Arial"/>
                <a:cs typeface="Arial"/>
              </a:defRPr>
            </a:pPr>
            <a:r>
              <a:rPr dirty="0" err="1"/>
              <a:t>Renvoyez</a:t>
            </a:r>
            <a:r>
              <a:rPr dirty="0"/>
              <a:t> les participants à </a:t>
            </a:r>
            <a:r>
              <a:rPr dirty="0" err="1"/>
              <a:t>lʼaide-mémoire</a:t>
            </a:r>
            <a:r>
              <a:rPr dirty="0"/>
              <a:t> 5a.  </a:t>
            </a:r>
          </a:p>
          <a:p>
            <a:pPr>
              <a:buSzPts val="1100"/>
              <a:defRPr b="1">
                <a:latin typeface="Arial"/>
                <a:cs typeface="Arial"/>
              </a:defRPr>
            </a:pPr>
            <a:r>
              <a:rPr dirty="0">
                <a:sym typeface="Wingdings 3" panose="05040102010807070707" pitchFamily="18" charset="2"/>
              </a:rPr>
              <a:t>&gt; Action </a:t>
            </a:r>
            <a:r>
              <a:rPr lang="fr-FR" dirty="0">
                <a:sym typeface="Wingdings 3" panose="05040102010807070707" pitchFamily="18" charset="2"/>
              </a:rPr>
              <a:t>du facilitateur</a:t>
            </a:r>
            <a:r>
              <a:rPr dirty="0">
                <a:sym typeface="Wingdings 3" panose="05040102010807070707" pitchFamily="18" charset="2"/>
              </a:rPr>
              <a:t> : V</a:t>
            </a:r>
            <a:r>
              <a:rPr dirty="0"/>
              <a:t>ous </a:t>
            </a:r>
            <a:r>
              <a:rPr dirty="0" err="1"/>
              <a:t>pouvez</a:t>
            </a:r>
            <a:r>
              <a:rPr dirty="0"/>
              <a:t> </a:t>
            </a:r>
            <a:r>
              <a:rPr dirty="0" err="1"/>
              <a:t>ajouter</a:t>
            </a:r>
            <a:r>
              <a:rPr dirty="0"/>
              <a:t> les services </a:t>
            </a:r>
            <a:r>
              <a:rPr lang="fr-FR" dirty="0"/>
              <a:t>de référencement</a:t>
            </a:r>
            <a:r>
              <a:rPr dirty="0"/>
              <a:t> </a:t>
            </a:r>
            <a:r>
              <a:rPr dirty="0" err="1"/>
              <a:t>locaux</a:t>
            </a:r>
            <a:r>
              <a:rPr dirty="0"/>
              <a:t> </a:t>
            </a:r>
            <a:r>
              <a:rPr dirty="0" err="1"/>
              <a:t>avant</a:t>
            </a:r>
            <a:r>
              <a:rPr dirty="0"/>
              <a:t> </a:t>
            </a:r>
            <a:r>
              <a:rPr dirty="0" err="1"/>
              <a:t>d'imprimer</a:t>
            </a:r>
            <a:r>
              <a:rPr dirty="0"/>
              <a:t> le </a:t>
            </a:r>
            <a:r>
              <a:rPr dirty="0" err="1"/>
              <a:t>manuel</a:t>
            </a:r>
            <a:r>
              <a:rPr dirty="0"/>
              <a:t> </a:t>
            </a:r>
            <a:r>
              <a:rPr dirty="0" err="1"/>
              <a:t>ou</a:t>
            </a:r>
            <a:r>
              <a:rPr dirty="0"/>
              <a:t> </a:t>
            </a:r>
            <a:r>
              <a:rPr dirty="0" err="1"/>
              <a:t>fournir</a:t>
            </a:r>
            <a:r>
              <a:rPr dirty="0"/>
              <a:t> un document numérique </a:t>
            </a:r>
            <a:r>
              <a:rPr dirty="0" err="1"/>
              <a:t>ou</a:t>
            </a:r>
            <a:r>
              <a:rPr dirty="0"/>
              <a:t> un </a:t>
            </a:r>
            <a:r>
              <a:rPr dirty="0" err="1"/>
              <a:t>imprimé</a:t>
            </a:r>
            <a:r>
              <a:rPr dirty="0"/>
              <a:t> distinct </a:t>
            </a:r>
            <a:r>
              <a:rPr dirty="0" err="1"/>
              <a:t>répertoriant</a:t>
            </a:r>
            <a:r>
              <a:rPr dirty="0"/>
              <a:t> les services </a:t>
            </a:r>
            <a:r>
              <a:rPr lang="fr-FR" dirty="0"/>
              <a:t>de référencement </a:t>
            </a:r>
            <a:r>
              <a:rPr dirty="0" err="1"/>
              <a:t>locaux</a:t>
            </a:r>
            <a:r>
              <a:rPr dirty="0"/>
              <a:t>, le </a:t>
            </a:r>
            <a:r>
              <a:rPr dirty="0" err="1"/>
              <a:t>cas</a:t>
            </a:r>
            <a:r>
              <a:rPr dirty="0"/>
              <a:t> </a:t>
            </a:r>
            <a:r>
              <a:rPr dirty="0" err="1"/>
              <a:t>échéant</a:t>
            </a:r>
            <a:r>
              <a:rPr dirty="0"/>
              <a:t>. </a:t>
            </a:r>
            <a:endParaRPr b="1" dirty="0">
              <a:cs typeface="Arial" panose="020B0604020202020204" pitchFamily="34" charset="0"/>
            </a:endParaRPr>
          </a:p>
          <a:p>
            <a:pPr>
              <a:buSzPts val="1100"/>
            </a:pPr>
            <a:endParaRPr b="1" dirty="0">
              <a:cs typeface="Arial" panose="020B0604020202020204" pitchFamily="34" charset="0"/>
            </a:endParaRPr>
          </a:p>
          <a:p>
            <a:pPr>
              <a:buSzPts val="1100"/>
            </a:pPr>
            <a:r>
              <a:rPr b="1" dirty="0"/>
              <a:t>Remarque à </a:t>
            </a:r>
            <a:r>
              <a:rPr b="1" dirty="0" err="1"/>
              <a:t>l’intention</a:t>
            </a:r>
            <a:r>
              <a:rPr b="1" dirty="0"/>
              <a:t> des </a:t>
            </a:r>
            <a:r>
              <a:rPr lang="fr-FR" b="1" dirty="0"/>
              <a:t>facilitateurs</a:t>
            </a:r>
            <a:r>
              <a:rPr b="1" dirty="0"/>
              <a:t> : </a:t>
            </a:r>
            <a:r>
              <a:rPr dirty="0" err="1"/>
              <a:t>vous</a:t>
            </a:r>
            <a:r>
              <a:rPr dirty="0"/>
              <a:t> </a:t>
            </a:r>
            <a:r>
              <a:rPr dirty="0" err="1"/>
              <a:t>passerez</a:t>
            </a:r>
            <a:r>
              <a:rPr dirty="0"/>
              <a:t> ensuite à </a:t>
            </a:r>
            <a:r>
              <a:rPr dirty="0" err="1"/>
              <a:t>l’environnement</a:t>
            </a:r>
            <a:r>
              <a:rPr dirty="0"/>
              <a:t> politique. « </a:t>
            </a:r>
            <a:r>
              <a:rPr dirty="0" err="1"/>
              <a:t>Prenez</a:t>
            </a:r>
            <a:r>
              <a:rPr dirty="0"/>
              <a:t> le </a:t>
            </a:r>
            <a:r>
              <a:rPr dirty="0" err="1"/>
              <a:t>pouls</a:t>
            </a:r>
            <a:r>
              <a:rPr dirty="0"/>
              <a:t> » de la salle : </a:t>
            </a:r>
            <a:r>
              <a:rPr dirty="0" err="1"/>
              <a:t>c’est</a:t>
            </a:r>
            <a:r>
              <a:rPr dirty="0"/>
              <a:t> </a:t>
            </a:r>
            <a:r>
              <a:rPr dirty="0" err="1"/>
              <a:t>peut-être</a:t>
            </a:r>
            <a:r>
              <a:rPr dirty="0"/>
              <a:t> le moment de faire </a:t>
            </a:r>
            <a:r>
              <a:rPr dirty="0" err="1"/>
              <a:t>une</a:t>
            </a:r>
            <a:r>
              <a:rPr dirty="0"/>
              <a:t> pause et/</a:t>
            </a:r>
            <a:r>
              <a:rPr dirty="0" err="1"/>
              <a:t>ou</a:t>
            </a:r>
            <a:r>
              <a:rPr dirty="0"/>
              <a:t> </a:t>
            </a:r>
            <a:r>
              <a:rPr dirty="0" err="1"/>
              <a:t>une</a:t>
            </a:r>
            <a:r>
              <a:rPr dirty="0"/>
              <a:t> </a:t>
            </a:r>
            <a:r>
              <a:rPr dirty="0" err="1"/>
              <a:t>activité</a:t>
            </a:r>
            <a:r>
              <a:rPr dirty="0"/>
              <a:t> </a:t>
            </a:r>
            <a:r>
              <a:rPr dirty="0" err="1"/>
              <a:t>dynamique</a:t>
            </a:r>
            <a:r>
              <a:rPr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11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b="1" dirty="0" err="1"/>
              <a:t>Dites</a:t>
            </a:r>
            <a:r>
              <a:rPr b="1" dirty="0"/>
              <a:t> : </a:t>
            </a:r>
            <a:r>
              <a:rPr dirty="0" err="1"/>
              <a:t>L'écrasante</a:t>
            </a:r>
            <a:r>
              <a:rPr dirty="0"/>
              <a:t> </a:t>
            </a:r>
            <a:r>
              <a:rPr dirty="0" err="1"/>
              <a:t>majorité</a:t>
            </a:r>
            <a:r>
              <a:rPr dirty="0"/>
              <a:t> des pays </a:t>
            </a:r>
            <a:r>
              <a:rPr dirty="0" err="1"/>
              <a:t>sont</a:t>
            </a:r>
            <a:r>
              <a:rPr dirty="0"/>
              <a:t> </a:t>
            </a:r>
            <a:r>
              <a:rPr dirty="0" err="1"/>
              <a:t>signataires</a:t>
            </a:r>
            <a:r>
              <a:rPr dirty="0"/>
              <a:t> de trois conventions </a:t>
            </a:r>
            <a:r>
              <a:rPr dirty="0" err="1"/>
              <a:t>internationales</a:t>
            </a:r>
            <a:r>
              <a:rPr dirty="0"/>
              <a:t> </a:t>
            </a:r>
            <a:r>
              <a:rPr dirty="0" err="1"/>
              <a:t>clés</a:t>
            </a:r>
            <a:r>
              <a:rPr dirty="0"/>
              <a:t> qui </a:t>
            </a:r>
            <a:r>
              <a:rPr dirty="0" err="1"/>
              <a:t>influencent</a:t>
            </a:r>
            <a:r>
              <a:rPr dirty="0"/>
              <a:t> </a:t>
            </a:r>
            <a:r>
              <a:rPr dirty="0" err="1"/>
              <a:t>l’environnement</a:t>
            </a:r>
            <a:r>
              <a:rPr dirty="0"/>
              <a:t> </a:t>
            </a:r>
            <a:r>
              <a:rPr dirty="0" err="1"/>
              <a:t>juridique</a:t>
            </a:r>
            <a:r>
              <a:rPr dirty="0"/>
              <a:t> </a:t>
            </a:r>
            <a:r>
              <a:rPr dirty="0" err="1"/>
              <a:t>en</a:t>
            </a:r>
            <a:r>
              <a:rPr dirty="0"/>
              <a:t> matière de violence </a:t>
            </a:r>
            <a:r>
              <a:rPr dirty="0" err="1"/>
              <a:t>sexuelle</a:t>
            </a:r>
            <a:r>
              <a:rPr dirty="0"/>
              <a:t> et de VPI.  </a:t>
            </a:r>
          </a:p>
          <a:p>
            <a:pPr>
              <a:buSzPts val="1100"/>
            </a:pPr>
            <a:endParaRPr dirty="0"/>
          </a:p>
          <a:p>
            <a:pPr>
              <a:buSzPts val="1100"/>
            </a:pPr>
            <a:r>
              <a:rPr dirty="0"/>
              <a:t>Ce cadre </a:t>
            </a:r>
            <a:r>
              <a:rPr dirty="0" err="1"/>
              <a:t>juridique</a:t>
            </a:r>
            <a:r>
              <a:rPr dirty="0"/>
              <a:t> international </a:t>
            </a:r>
            <a:r>
              <a:rPr dirty="0" err="1"/>
              <a:t>solide</a:t>
            </a:r>
            <a:r>
              <a:rPr dirty="0"/>
              <a:t> </a:t>
            </a:r>
            <a:r>
              <a:rPr dirty="0" err="1"/>
              <a:t>protège</a:t>
            </a:r>
            <a:r>
              <a:rPr dirty="0"/>
              <a:t> les </a:t>
            </a:r>
            <a:r>
              <a:rPr dirty="0" err="1"/>
              <a:t>personnes</a:t>
            </a:r>
            <a:r>
              <a:rPr dirty="0"/>
              <a:t> de la VBG </a:t>
            </a:r>
            <a:r>
              <a:rPr dirty="0" err="1"/>
              <a:t>en</a:t>
            </a:r>
            <a:r>
              <a:rPr dirty="0"/>
              <a:t> </a:t>
            </a:r>
            <a:r>
              <a:rPr dirty="0" err="1"/>
              <a:t>offrant</a:t>
            </a:r>
            <a:r>
              <a:rPr dirty="0"/>
              <a:t> des protections </a:t>
            </a:r>
            <a:r>
              <a:rPr dirty="0" err="1"/>
              <a:t>spécifiques</a:t>
            </a:r>
            <a:r>
              <a:rPr dirty="0"/>
              <a:t> aux femmes et aux filles, et </a:t>
            </a:r>
            <a:r>
              <a:rPr dirty="0" err="1"/>
              <a:t>qualifie</a:t>
            </a:r>
            <a:r>
              <a:rPr dirty="0"/>
              <a:t> </a:t>
            </a:r>
            <a:r>
              <a:rPr dirty="0" err="1"/>
              <a:t>certains</a:t>
            </a:r>
            <a:r>
              <a:rPr dirty="0"/>
              <a:t> </a:t>
            </a:r>
            <a:r>
              <a:rPr dirty="0" err="1"/>
              <a:t>actes</a:t>
            </a:r>
            <a:r>
              <a:rPr dirty="0"/>
              <a:t> de violence </a:t>
            </a:r>
            <a:r>
              <a:rPr dirty="0" err="1"/>
              <a:t>sexuelle</a:t>
            </a:r>
            <a:r>
              <a:rPr dirty="0"/>
              <a:t> de crimes </a:t>
            </a:r>
            <a:r>
              <a:rPr dirty="0" err="1"/>
              <a:t>contre</a:t>
            </a:r>
            <a:r>
              <a:rPr dirty="0"/>
              <a:t> </a:t>
            </a:r>
            <a:r>
              <a:rPr dirty="0" err="1"/>
              <a:t>l’humanité</a:t>
            </a:r>
            <a:r>
              <a:rPr dirty="0"/>
              <a:t>, par </a:t>
            </a:r>
            <a:r>
              <a:rPr dirty="0" err="1"/>
              <a:t>exemple</a:t>
            </a:r>
            <a:r>
              <a:rPr dirty="0"/>
              <a:t> </a:t>
            </a:r>
            <a:r>
              <a:rPr dirty="0" err="1"/>
              <a:t>lorsqu’ils</a:t>
            </a:r>
            <a:r>
              <a:rPr dirty="0"/>
              <a:t> </a:t>
            </a:r>
            <a:r>
              <a:rPr dirty="0" err="1"/>
              <a:t>sont</a:t>
            </a:r>
            <a:r>
              <a:rPr dirty="0"/>
              <a:t> </a:t>
            </a:r>
            <a:r>
              <a:rPr dirty="0" err="1"/>
              <a:t>utilisés</a:t>
            </a:r>
            <a:r>
              <a:rPr dirty="0"/>
              <a:t> dans le cadre </a:t>
            </a:r>
            <a:r>
              <a:rPr dirty="0" err="1"/>
              <a:t>dʼun</a:t>
            </a:r>
            <a:r>
              <a:rPr dirty="0"/>
              <a:t> </a:t>
            </a:r>
            <a:r>
              <a:rPr dirty="0" err="1"/>
              <a:t>conflit</a:t>
            </a:r>
            <a:r>
              <a:rPr dirty="0"/>
              <a:t> </a:t>
            </a:r>
            <a:r>
              <a:rPr dirty="0" err="1"/>
              <a:t>armé</a:t>
            </a:r>
            <a:r>
              <a:rPr dirty="0"/>
              <a:t>. </a:t>
            </a:r>
          </a:p>
          <a:p>
            <a:pPr>
              <a:buSzPts val="1100"/>
            </a:pPr>
            <a:endParaRPr dirty="0"/>
          </a:p>
          <a:p>
            <a:pPr>
              <a:buSzPts val="1100"/>
            </a:pPr>
            <a:r>
              <a:rPr dirty="0"/>
              <a:t>De </a:t>
            </a:r>
            <a:r>
              <a:rPr dirty="0" err="1"/>
              <a:t>nombreuses</a:t>
            </a:r>
            <a:r>
              <a:rPr dirty="0"/>
              <a:t> politiques et </a:t>
            </a:r>
            <a:r>
              <a:rPr dirty="0" err="1"/>
              <a:t>stratégies</a:t>
            </a:r>
            <a:r>
              <a:rPr dirty="0"/>
              <a:t> </a:t>
            </a:r>
            <a:r>
              <a:rPr dirty="0" err="1"/>
              <a:t>nationales</a:t>
            </a:r>
            <a:r>
              <a:rPr dirty="0"/>
              <a:t> de </a:t>
            </a:r>
            <a:r>
              <a:rPr dirty="0" err="1"/>
              <a:t>lutte</a:t>
            </a:r>
            <a:r>
              <a:rPr dirty="0"/>
              <a:t> </a:t>
            </a:r>
            <a:r>
              <a:rPr dirty="0" err="1"/>
              <a:t>contre</a:t>
            </a:r>
            <a:r>
              <a:rPr dirty="0"/>
              <a:t> la violence </a:t>
            </a:r>
            <a:r>
              <a:rPr dirty="0" err="1"/>
              <a:t>sexuelle</a:t>
            </a:r>
            <a:r>
              <a:rPr dirty="0"/>
              <a:t> et la VPI </a:t>
            </a:r>
            <a:r>
              <a:rPr dirty="0" err="1"/>
              <a:t>s’appuient</a:t>
            </a:r>
            <a:r>
              <a:rPr dirty="0"/>
              <a:t> sur </a:t>
            </a:r>
            <a:r>
              <a:rPr dirty="0" err="1"/>
              <a:t>ces</a:t>
            </a:r>
            <a:r>
              <a:rPr dirty="0"/>
              <a:t> cadres. </a:t>
            </a:r>
          </a:p>
          <a:p>
            <a:pPr>
              <a:buSzPts val="11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t>Exercice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Click to edit Master text styles</a:t>
            </a:r>
          </a:p>
          <a:p>
            <a:pPr lvl="1"/>
            <a:r>
              <a:t>Second level</a:t>
            </a:r>
          </a:p>
          <a:p>
            <a:pPr lvl="2"/>
            <a:r>
              <a:t>Third level</a:t>
            </a:r>
          </a:p>
          <a:p>
            <a:pPr lvl="3"/>
            <a:r>
              <a:t>Fourth level</a:t>
            </a:r>
          </a:p>
          <a:p>
            <a:pPr lvl="4"/>
            <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76232"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Click to edit Master text styles</a:t>
            </a:r>
          </a:p>
          <a:p>
            <a:pPr lvl="1"/>
            <a:r>
              <a:t>Second level</a:t>
            </a:r>
          </a:p>
          <a:p>
            <a:pPr lvl="2"/>
            <a:r>
              <a:t>Third level</a:t>
            </a:r>
          </a:p>
          <a:p>
            <a:pPr lvl="3"/>
            <a:r>
              <a:t>Fourth level</a:t>
            </a:r>
          </a:p>
          <a:p>
            <a:pPr lvl="4"/>
            <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9BF0B-00B1-CB2C-4CED-5DDD8C5A6B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D65768-14B3-4D01-08FE-2F605A46E991}"/>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Rectangle 34">
            <a:extLst>
              <a:ext uri="{FF2B5EF4-FFF2-40B4-BE49-F238E27FC236}">
                <a16:creationId xmlns:a16="http://schemas.microsoft.com/office/drawing/2014/main" id="{F4263745-B75D-2D11-09C0-FE04C4108C86}"/>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ZoneTexte 6">
            <a:extLst>
              <a:ext uri="{FF2B5EF4-FFF2-40B4-BE49-F238E27FC236}">
                <a16:creationId xmlns:a16="http://schemas.microsoft.com/office/drawing/2014/main" id="{84E3FA70-ABD6-3B61-C151-B55904217813}"/>
              </a:ext>
            </a:extLst>
          </p:cNvPr>
          <p:cNvSpPr txBox="1"/>
          <p:nvPr/>
        </p:nvSpPr>
        <p:spPr>
          <a:xfrm>
            <a:off x="6719274" y="1736229"/>
            <a:ext cx="5138578" cy="2800767"/>
          </a:xfrm>
          <a:prstGeom prst="rect">
            <a:avLst/>
          </a:prstGeom>
          <a:noFill/>
          <a:ln>
            <a:noFill/>
          </a:ln>
        </p:spPr>
        <p:txBody>
          <a:bodyPr wrap="square">
            <a:spAutoFit/>
          </a:bodyPr>
          <a:lstStyle/>
          <a:p>
            <a:pPr>
              <a:spcAft>
                <a:spcPts val="600"/>
              </a:spcAft>
              <a:defRPr sz="3000" b="1">
                <a:solidFill>
                  <a:schemeClr val="accent1"/>
                </a:solidFill>
                <a:latin typeface="Calibri" panose="020F0502020204030204" pitchFamily="34" charset="0"/>
                <a:cs typeface="Calibri" panose="020F0502020204030204" pitchFamily="34" charset="0"/>
              </a:defRPr>
            </a:pPr>
            <a:r>
              <a:rPr dirty="0" err="1"/>
              <a:t>Prise</a:t>
            </a:r>
            <a:r>
              <a:rPr dirty="0"/>
              <a:t> </a:t>
            </a:r>
            <a:r>
              <a:rPr dirty="0" err="1"/>
              <a:t>en</a:t>
            </a:r>
            <a:r>
              <a:rPr dirty="0"/>
              <a:t> charge </a:t>
            </a:r>
            <a:r>
              <a:rPr dirty="0" err="1"/>
              <a:t>clinique</a:t>
            </a:r>
            <a:r>
              <a:rPr dirty="0"/>
              <a:t> </a:t>
            </a:r>
            <a:r>
              <a:rPr lang="fr-FR" dirty="0"/>
              <a:t>des survivantes de </a:t>
            </a:r>
            <a:r>
              <a:rPr dirty="0"/>
              <a:t>viol et de violence </a:t>
            </a:r>
            <a:r>
              <a:rPr dirty="0" err="1"/>
              <a:t>exercée</a:t>
            </a:r>
            <a:r>
              <a:rPr dirty="0"/>
              <a:t> par un </a:t>
            </a:r>
            <a:r>
              <a:rPr dirty="0" err="1"/>
              <a:t>partenaire</a:t>
            </a:r>
            <a:r>
              <a:rPr dirty="0"/>
              <a:t> intime dans les situations </a:t>
            </a:r>
            <a:r>
              <a:rPr dirty="0" err="1"/>
              <a:t>d'urgence</a:t>
            </a:r>
            <a:endParaRPr dirty="0"/>
          </a:p>
          <a:p>
            <a:pPr>
              <a:defRPr sz="2100">
                <a:solidFill>
                  <a:schemeClr val="accent2"/>
                </a:solidFill>
                <a:latin typeface="Calibri" panose="020F0502020204030204" pitchFamily="34" charset="0"/>
                <a:cs typeface="Calibri" panose="020F0502020204030204" pitchFamily="34" charset="0"/>
              </a:defRPr>
            </a:pPr>
            <a:r>
              <a:rPr dirty="0" err="1"/>
              <a:t>Programme</a:t>
            </a:r>
            <a:r>
              <a:rPr dirty="0"/>
              <a:t> de formation des agents de santé</a:t>
            </a:r>
          </a:p>
        </p:txBody>
      </p:sp>
      <p:sp>
        <p:nvSpPr>
          <p:cNvPr id="6" name="Title 9">
            <a:extLst>
              <a:ext uri="{FF2B5EF4-FFF2-40B4-BE49-F238E27FC236}">
                <a16:creationId xmlns:a16="http://schemas.microsoft.com/office/drawing/2014/main" id="{81C6B2DB-0284-C012-1B65-4723E00DC95A}"/>
              </a:ext>
            </a:extLst>
          </p:cNvPr>
          <p:cNvSpPr>
            <a:spLocks noGrp="1"/>
          </p:cNvSpPr>
          <p:nvPr>
            <p:ph type="ctrTitle"/>
          </p:nvPr>
        </p:nvSpPr>
        <p:spPr>
          <a:xfrm>
            <a:off x="6712616" y="4792635"/>
            <a:ext cx="5045491" cy="541871"/>
          </a:xfrm>
        </p:spPr>
        <p:txBody>
          <a:bodyPr anchor="t">
            <a:noAutofit/>
          </a:bodyPr>
          <a:lstStyle>
            <a:lvl1pPr>
              <a:defRPr>
                <a:solidFill>
                  <a:schemeClr val="accent1">
                    <a:lumMod val="60000"/>
                    <a:lumOff val="40000"/>
                  </a:schemeClr>
                </a:solidFill>
              </a:defRPr>
            </a:lvl1pPr>
          </a:lstStyle>
          <a:p>
            <a:pPr rtl="0">
              <a:defRPr sz="2800" cap="all">
                <a:solidFill>
                  <a:schemeClr val="bg1"/>
                </a:solidFill>
                <a:latin typeface="Calibri" panose="020F0502020204030204" pitchFamily="34" charset="0"/>
                <a:cs typeface="Calibri" panose="020F0502020204030204" pitchFamily="34" charset="0"/>
              </a:defRPr>
            </a:pPr>
            <a:r>
              <a:rPr dirty="0"/>
              <a:t>Diapositives de </a:t>
            </a:r>
            <a:r>
              <a:rPr dirty="0" err="1"/>
              <a:t>présentation</a:t>
            </a:r>
            <a:endParaRPr dirty="0"/>
          </a:p>
        </p:txBody>
      </p:sp>
      <p:sp>
        <p:nvSpPr>
          <p:cNvPr id="2" name="Rectangle 1">
            <a:extLst>
              <a:ext uri="{FF2B5EF4-FFF2-40B4-BE49-F238E27FC236}">
                <a16:creationId xmlns:a16="http://schemas.microsoft.com/office/drawing/2014/main" id="{A23C3A6F-722C-947E-E3E3-1095493AB053}"/>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37" name="Picture 36" descr="A black and white world map  Description automatically generated">
            <a:extLst>
              <a:ext uri="{FF2B5EF4-FFF2-40B4-BE49-F238E27FC236}">
                <a16:creationId xmlns:a16="http://schemas.microsoft.com/office/drawing/2014/main" id="{05DA76B2-5CCB-737E-DDC0-062CE83D8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AAE38538-E96C-B0C8-63A7-1EA5F0B400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0E13C26F-5E53-F9FD-87C4-620D91582991}"/>
              </a:ext>
            </a:extLst>
          </p:cNvPr>
          <p:cNvGrpSpPr/>
          <p:nvPr/>
        </p:nvGrpSpPr>
        <p:grpSpPr>
          <a:xfrm>
            <a:off x="6766398" y="6018223"/>
            <a:ext cx="983226" cy="415055"/>
            <a:chOff x="5121785" y="6180774"/>
            <a:chExt cx="1116156" cy="471170"/>
          </a:xfrm>
        </p:grpSpPr>
        <p:grpSp>
          <p:nvGrpSpPr>
            <p:cNvPr id="24" name="Group 23">
              <a:extLst>
                <a:ext uri="{FF2B5EF4-FFF2-40B4-BE49-F238E27FC236}">
                  <a16:creationId xmlns:a16="http://schemas.microsoft.com/office/drawing/2014/main" id="{43617074-836C-8AD7-8591-2CE994CCE233}"/>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18E9AF98-CCE0-07BE-9C66-F2E81D091A5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sp>
            <p:nvSpPr>
              <p:cNvPr id="29" name="Graphic 23">
                <a:extLst>
                  <a:ext uri="{FF2B5EF4-FFF2-40B4-BE49-F238E27FC236}">
                    <a16:creationId xmlns:a16="http://schemas.microsoft.com/office/drawing/2014/main" id="{950B4E67-B493-C37F-0D40-936D1F7AE9CE}"/>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0" name="Graphic 24">
                <a:extLst>
                  <a:ext uri="{FF2B5EF4-FFF2-40B4-BE49-F238E27FC236}">
                    <a16:creationId xmlns:a16="http://schemas.microsoft.com/office/drawing/2014/main" id="{80C67502-2D82-D212-B4C6-C6DAB000DFE6}"/>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pic>
            <p:nvPicPr>
              <p:cNvPr id="31" name="Image 25">
                <a:extLst>
                  <a:ext uri="{FF2B5EF4-FFF2-40B4-BE49-F238E27FC236}">
                    <a16:creationId xmlns:a16="http://schemas.microsoft.com/office/drawing/2014/main" id="{B956CBE8-48F8-F87B-92F1-3B2D25E31963}"/>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AD0D1858-FAF8-DA0B-E47B-7B49B80401D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3" name="Graphic 27">
                <a:extLst>
                  <a:ext uri="{FF2B5EF4-FFF2-40B4-BE49-F238E27FC236}">
                    <a16:creationId xmlns:a16="http://schemas.microsoft.com/office/drawing/2014/main" id="{ECA91269-3C05-ABCA-3964-E54D0A1626AF}"/>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4" name="Graphic 28">
                <a:extLst>
                  <a:ext uri="{FF2B5EF4-FFF2-40B4-BE49-F238E27FC236}">
                    <a16:creationId xmlns:a16="http://schemas.microsoft.com/office/drawing/2014/main" id="{C89FDEB4-AA5A-9515-EE33-65E842236664}"/>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6" name="Graphic 29">
                <a:extLst>
                  <a:ext uri="{FF2B5EF4-FFF2-40B4-BE49-F238E27FC236}">
                    <a16:creationId xmlns:a16="http://schemas.microsoft.com/office/drawing/2014/main" id="{D2725164-27C6-F14E-7D27-0ACD661EABE5}"/>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a:prstTxWarp prst="textNoShape">
                  <a:avLst/>
                </a:prstTxWarp>
                <a:noAutofit/>
              </a:bodyPr>
              <a:lstStyle/>
              <a:p>
                <a:endParaRPr>
                  <a:latin typeface="Arial" panose="020B0604020202020204" pitchFamily="34" charset="0"/>
                </a:endParaRPr>
              </a:p>
            </p:txBody>
          </p:sp>
          <p:sp>
            <p:nvSpPr>
              <p:cNvPr id="38" name="Graphic 30">
                <a:extLst>
                  <a:ext uri="{FF2B5EF4-FFF2-40B4-BE49-F238E27FC236}">
                    <a16:creationId xmlns:a16="http://schemas.microsoft.com/office/drawing/2014/main" id="{C3C4C6A3-37E2-6ECC-2443-144C3185420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a:prstTxWarp prst="textNoShape">
                  <a:avLst/>
                </a:prstTxWarp>
                <a:noAutofit/>
              </a:bodyPr>
              <a:lstStyle/>
              <a:p>
                <a:endParaRPr>
                  <a:latin typeface="Arial" panose="020B0604020202020204" pitchFamily="34" charset="0"/>
                </a:endParaRPr>
              </a:p>
            </p:txBody>
          </p:sp>
          <p:sp>
            <p:nvSpPr>
              <p:cNvPr id="40" name="Graphic 31">
                <a:extLst>
                  <a:ext uri="{FF2B5EF4-FFF2-40B4-BE49-F238E27FC236}">
                    <a16:creationId xmlns:a16="http://schemas.microsoft.com/office/drawing/2014/main" id="{D0F4B057-DDFC-F3E7-3E70-AF484FFCEE8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a:prstTxWarp prst="textNoShape">
                  <a:avLst/>
                </a:prstTxWarp>
                <a:noAutofit/>
              </a:bodyPr>
              <a:lstStyle/>
              <a:p>
                <a:endParaRPr>
                  <a:latin typeface="Arial" panose="020B0604020202020204" pitchFamily="34" charset="0"/>
                </a:endParaRPr>
              </a:p>
            </p:txBody>
          </p:sp>
        </p:grpSp>
        <p:pic>
          <p:nvPicPr>
            <p:cNvPr id="25" name="Image 32">
              <a:extLst>
                <a:ext uri="{FF2B5EF4-FFF2-40B4-BE49-F238E27FC236}">
                  <a16:creationId xmlns:a16="http://schemas.microsoft.com/office/drawing/2014/main" id="{B0088302-29FD-A897-794D-1187F3BC5ABC}"/>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C4547E64-9833-81A2-3D33-EA57BBA796CF}"/>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58498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8" name="Google Shape;898;p116"/>
          <p:cNvSpPr txBox="1"/>
          <p:nvPr/>
        </p:nvSpPr>
        <p:spPr>
          <a:xfrm>
            <a:off x="0" y="0"/>
            <a:ext cx="12192000" cy="1135117"/>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dirty="0" err="1"/>
              <a:t>Contexte</a:t>
            </a:r>
            <a:r>
              <a:rPr dirty="0"/>
              <a:t> </a:t>
            </a:r>
            <a:r>
              <a:rPr dirty="0" err="1"/>
              <a:t>juridique</a:t>
            </a:r>
            <a:r>
              <a:rPr dirty="0"/>
              <a:t> et politique national et local</a:t>
            </a:r>
            <a:endParaRPr sz="3400" b="1" dirty="0">
              <a:solidFill>
                <a:schemeClr val="accent3"/>
              </a:solidFill>
              <a:latin typeface="+mj-lt"/>
              <a:cs typeface="Arial"/>
            </a:endParaRPr>
          </a:p>
        </p:txBody>
      </p:sp>
      <p:sp>
        <p:nvSpPr>
          <p:cNvPr id="899" name="Google Shape;899;p116"/>
          <p:cNvSpPr txBox="1"/>
          <p:nvPr/>
        </p:nvSpPr>
        <p:spPr>
          <a:xfrm>
            <a:off x="621792" y="1247879"/>
            <a:ext cx="10998279" cy="461610"/>
          </a:xfrm>
          <a:prstGeom prst="rect">
            <a:avLst/>
          </a:prstGeom>
          <a:noFill/>
          <a:ln>
            <a:noFill/>
          </a:ln>
        </p:spPr>
        <p:txBody>
          <a:bodyPr spcFirstLastPara="1" wrap="square" lIns="121900" tIns="60933" rIns="121900" bIns="60933" anchor="t" anchorCtr="0">
            <a:spAutoFit/>
          </a:bodyPr>
          <a:lstStyle/>
          <a:p>
            <a:pPr>
              <a:defRPr sz="2400" b="1">
                <a:solidFill>
                  <a:schemeClr val="accent1"/>
                </a:solidFill>
                <a:latin typeface="Arial"/>
                <a:ea typeface="Arial"/>
                <a:cs typeface="Arial"/>
                <a:sym typeface="Arial"/>
              </a:defRPr>
            </a:pPr>
            <a:r>
              <a:rPr sz="2200" dirty="0" err="1"/>
              <a:t>Connaissez</a:t>
            </a:r>
            <a:r>
              <a:rPr sz="2200" dirty="0"/>
              <a:t> les </a:t>
            </a:r>
            <a:r>
              <a:rPr sz="2200" dirty="0" err="1"/>
              <a:t>lois</a:t>
            </a:r>
            <a:r>
              <a:rPr sz="2200" dirty="0"/>
              <a:t> et les politiques qui </a:t>
            </a:r>
            <a:r>
              <a:rPr sz="2200" dirty="0" err="1"/>
              <a:t>affectent</a:t>
            </a:r>
            <a:r>
              <a:rPr sz="2200" dirty="0"/>
              <a:t> les </a:t>
            </a:r>
            <a:r>
              <a:rPr sz="2200" dirty="0" err="1"/>
              <a:t>soins</a:t>
            </a:r>
            <a:r>
              <a:rPr sz="2200" dirty="0"/>
              <a:t> que </a:t>
            </a:r>
            <a:r>
              <a:rPr sz="2200" dirty="0" err="1"/>
              <a:t>vous</a:t>
            </a:r>
            <a:r>
              <a:rPr sz="2200" dirty="0"/>
              <a:t> </a:t>
            </a:r>
            <a:r>
              <a:rPr sz="2200" dirty="0" err="1"/>
              <a:t>prodiguez</a:t>
            </a:r>
            <a:r>
              <a:rPr sz="2200" dirty="0"/>
              <a:t> :</a:t>
            </a:r>
            <a:endParaRPr sz="2200" b="1" dirty="0">
              <a:solidFill>
                <a:schemeClr val="accent1"/>
              </a:solidFill>
              <a:latin typeface="Arial" panose="020B0604020202020204" pitchFamily="34" charset="0"/>
            </a:endParaRPr>
          </a:p>
        </p:txBody>
      </p:sp>
      <p:sp>
        <p:nvSpPr>
          <p:cNvPr id="900" name="Google Shape;900;p116"/>
          <p:cNvSpPr txBox="1"/>
          <p:nvPr/>
        </p:nvSpPr>
        <p:spPr>
          <a:xfrm>
            <a:off x="942681" y="2199067"/>
            <a:ext cx="10177264" cy="2727102"/>
          </a:xfrm>
          <a:prstGeom prst="rect">
            <a:avLst/>
          </a:prstGeom>
          <a:noFill/>
          <a:ln>
            <a:noFill/>
          </a:ln>
        </p:spPr>
        <p:txBody>
          <a:bodyPr spcFirstLastPara="1" wrap="square" lIns="121900" tIns="60933" rIns="121900" bIns="60933" anchor="t" anchorCtr="0">
            <a:spAutoFit/>
          </a:bodyPr>
          <a:lstStyle/>
          <a:p>
            <a:pPr marL="456565" indent="-456565">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dirty="0" err="1"/>
              <a:t>lois</a:t>
            </a:r>
            <a:r>
              <a:rPr dirty="0"/>
              <a:t> relatives à la VPI, au viol conjugal, à </a:t>
            </a:r>
            <a:r>
              <a:rPr dirty="0" err="1"/>
              <a:t>l’âge</a:t>
            </a:r>
            <a:r>
              <a:rPr dirty="0"/>
              <a:t> du </a:t>
            </a:r>
            <a:r>
              <a:rPr dirty="0" err="1"/>
              <a:t>consentement</a:t>
            </a:r>
            <a:r>
              <a:rPr dirty="0"/>
              <a:t> et à </a:t>
            </a:r>
            <a:r>
              <a:rPr dirty="0" err="1"/>
              <a:t>d’autres</a:t>
            </a:r>
            <a:r>
              <a:rPr dirty="0"/>
              <a:t> aspects de la VPI </a:t>
            </a:r>
            <a:r>
              <a:rPr dirty="0" err="1"/>
              <a:t>ou</a:t>
            </a:r>
            <a:r>
              <a:rPr dirty="0"/>
              <a:t> de la violence </a:t>
            </a:r>
            <a:r>
              <a:rPr dirty="0" err="1"/>
              <a:t>sexuelle</a:t>
            </a:r>
            <a:endParaRPr sz="2200" dirty="0">
              <a:latin typeface="Arial" panose="020B0604020202020204" pitchFamily="34" charset="0"/>
              <a:cs typeface="Arial" panose="020B0604020202020204" pitchFamily="34" charset="0"/>
            </a:endParaRPr>
          </a:p>
          <a:p>
            <a:pPr marL="456565" indent="-456565">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dirty="0" err="1"/>
              <a:t>lois</a:t>
            </a:r>
            <a:r>
              <a:rPr dirty="0"/>
              <a:t> relatives aux services </a:t>
            </a:r>
            <a:r>
              <a:rPr dirty="0" err="1"/>
              <a:t>d’avortement</a:t>
            </a:r>
            <a:r>
              <a:rPr dirty="0"/>
              <a:t> pour les </a:t>
            </a:r>
            <a:r>
              <a:rPr dirty="0" err="1"/>
              <a:t>survivantes</a:t>
            </a:r>
            <a:r>
              <a:rPr dirty="0"/>
              <a:t> de violence</a:t>
            </a:r>
            <a:endParaRPr sz="2200" dirty="0">
              <a:latin typeface="Arial" panose="020B0604020202020204" pitchFamily="34" charset="0"/>
              <a:cs typeface="Arial" panose="020B0604020202020204" pitchFamily="34" charset="0"/>
            </a:endParaRPr>
          </a:p>
          <a:p>
            <a:pPr marL="456565" indent="-456565">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dirty="0" err="1"/>
              <a:t>limites</a:t>
            </a:r>
            <a:r>
              <a:rPr dirty="0"/>
              <a:t> </a:t>
            </a:r>
            <a:r>
              <a:rPr dirty="0" err="1"/>
              <a:t>ou</a:t>
            </a:r>
            <a:r>
              <a:rPr dirty="0"/>
              <a:t> </a:t>
            </a:r>
            <a:r>
              <a:rPr dirty="0" err="1"/>
              <a:t>contraintes</a:t>
            </a:r>
            <a:r>
              <a:rPr dirty="0"/>
              <a:t> </a:t>
            </a:r>
            <a:r>
              <a:rPr dirty="0" err="1"/>
              <a:t>liées</a:t>
            </a:r>
            <a:r>
              <a:rPr dirty="0"/>
              <a:t> au </a:t>
            </a:r>
            <a:r>
              <a:rPr dirty="0" err="1"/>
              <a:t>consentement</a:t>
            </a:r>
            <a:r>
              <a:rPr dirty="0"/>
              <a:t> du conjoint </a:t>
            </a:r>
            <a:r>
              <a:rPr dirty="0" err="1"/>
              <a:t>ou</a:t>
            </a:r>
            <a:r>
              <a:rPr dirty="0"/>
              <a:t> des parents pour la </a:t>
            </a:r>
            <a:r>
              <a:rPr dirty="0" err="1"/>
              <a:t>fourniture</a:t>
            </a:r>
            <a:r>
              <a:rPr dirty="0"/>
              <a:t> </a:t>
            </a:r>
            <a:r>
              <a:rPr dirty="0" err="1"/>
              <a:t>d’une</a:t>
            </a:r>
            <a:r>
              <a:rPr dirty="0"/>
              <a:t> contraception </a:t>
            </a:r>
            <a:r>
              <a:rPr dirty="0" err="1"/>
              <a:t>d’urgence</a:t>
            </a:r>
            <a:endParaRPr sz="2200" dirty="0">
              <a:latin typeface="Arial" panose="020B0604020202020204" pitchFamily="34" charset="0"/>
              <a:cs typeface="Arial" panose="020B0604020202020204" pitchFamily="34" charset="0"/>
            </a:endParaRPr>
          </a:p>
          <a:p>
            <a:pPr marL="456565" indent="-456565">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dirty="0" err="1"/>
              <a:t>âge</a:t>
            </a:r>
            <a:r>
              <a:rPr dirty="0"/>
              <a:t> </a:t>
            </a:r>
            <a:r>
              <a:rPr lang="fr-FR" dirty="0"/>
              <a:t>légal</a:t>
            </a:r>
            <a:r>
              <a:rPr dirty="0"/>
              <a:t> du </a:t>
            </a:r>
            <a:r>
              <a:rPr dirty="0" err="1"/>
              <a:t>consentement</a:t>
            </a:r>
            <a:r>
              <a:rPr dirty="0"/>
              <a:t> </a:t>
            </a:r>
            <a:r>
              <a:rPr lang="fr-FR" dirty="0"/>
              <a:t>parental </a:t>
            </a:r>
            <a:r>
              <a:rPr dirty="0"/>
              <a:t>pour les adolescents</a:t>
            </a:r>
            <a:endParaRPr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A93CDA-101F-C4D0-A08E-D48B0B3E190A}"/>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5.10</a:t>
            </a:r>
          </a:p>
        </p:txBody>
      </p:sp>
      <p:pic>
        <p:nvPicPr>
          <p:cNvPr id="7" name="Graphic 6" descr="Warning with solid fill">
            <a:extLst>
              <a:ext uri="{FF2B5EF4-FFF2-40B4-BE49-F238E27FC236}">
                <a16:creationId xmlns:a16="http://schemas.microsoft.com/office/drawing/2014/main" id="{6A302FD4-208F-07E5-36DF-6333981061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23009" y="-37214"/>
            <a:ext cx="914400" cy="914400"/>
          </a:xfrm>
          <a:prstGeom prst="rect">
            <a:avLst/>
          </a:prstGeom>
        </p:spPr>
      </p:pic>
    </p:spTree>
    <p:extLst>
      <p:ext uri="{BB962C8B-B14F-4D97-AF65-F5344CB8AC3E}">
        <p14:creationId xmlns:p14="http://schemas.microsoft.com/office/powerpoint/2010/main" val="111517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7" name="Google Shape;907;p117"/>
          <p:cNvSpPr txBox="1"/>
          <p:nvPr/>
        </p:nvSpPr>
        <p:spPr>
          <a:xfrm>
            <a:off x="714520" y="1443829"/>
            <a:ext cx="11136104" cy="461610"/>
          </a:xfrm>
          <a:prstGeom prst="rect">
            <a:avLst/>
          </a:prstGeom>
          <a:noFill/>
          <a:ln>
            <a:noFill/>
          </a:ln>
        </p:spPr>
        <p:txBody>
          <a:bodyPr spcFirstLastPara="1" wrap="square" lIns="121900" tIns="60933" rIns="121900" bIns="60933" anchor="t" anchorCtr="0">
            <a:spAutoFit/>
          </a:bodyPr>
          <a:lstStyle/>
          <a:p>
            <a:pPr>
              <a:defRPr sz="2400" b="1">
                <a:solidFill>
                  <a:schemeClr val="accent1"/>
                </a:solidFill>
                <a:latin typeface="Arial"/>
                <a:ea typeface="Arial"/>
                <a:cs typeface="Arial"/>
                <a:sym typeface="Arial"/>
              </a:defRPr>
            </a:pPr>
            <a:r>
              <a:rPr sz="2200" dirty="0" err="1"/>
              <a:t>Connaissez</a:t>
            </a:r>
            <a:r>
              <a:rPr sz="2200" dirty="0"/>
              <a:t> les </a:t>
            </a:r>
            <a:r>
              <a:rPr sz="2200" dirty="0" err="1"/>
              <a:t>lois</a:t>
            </a:r>
            <a:r>
              <a:rPr sz="2200" dirty="0"/>
              <a:t> et les politiques qui </a:t>
            </a:r>
            <a:r>
              <a:rPr sz="2200" dirty="0" err="1"/>
              <a:t>affectent</a:t>
            </a:r>
            <a:r>
              <a:rPr sz="2200" dirty="0"/>
              <a:t> les </a:t>
            </a:r>
            <a:r>
              <a:rPr sz="2200" dirty="0" err="1"/>
              <a:t>soins</a:t>
            </a:r>
            <a:r>
              <a:rPr sz="2200" dirty="0"/>
              <a:t> que </a:t>
            </a:r>
            <a:r>
              <a:rPr sz="2200" dirty="0" err="1"/>
              <a:t>vous</a:t>
            </a:r>
            <a:r>
              <a:rPr sz="2200" dirty="0"/>
              <a:t> </a:t>
            </a:r>
            <a:r>
              <a:rPr sz="2200" dirty="0" err="1"/>
              <a:t>prodiguez</a:t>
            </a:r>
            <a:r>
              <a:rPr sz="2200" dirty="0"/>
              <a:t> :</a:t>
            </a:r>
            <a:endParaRPr sz="2200" b="1" dirty="0">
              <a:solidFill>
                <a:schemeClr val="accent1"/>
              </a:solidFill>
              <a:latin typeface="Arial" panose="020B0604020202020204" pitchFamily="34" charset="0"/>
            </a:endParaRPr>
          </a:p>
        </p:txBody>
      </p:sp>
      <p:sp>
        <p:nvSpPr>
          <p:cNvPr id="908" name="Google Shape;908;p117"/>
          <p:cNvSpPr txBox="1"/>
          <p:nvPr/>
        </p:nvSpPr>
        <p:spPr>
          <a:xfrm>
            <a:off x="714521" y="2145136"/>
            <a:ext cx="10762958" cy="3932432"/>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defRPr sz="2200">
                <a:solidFill>
                  <a:srgbClr val="000000"/>
                </a:solidFill>
                <a:latin typeface="Arial"/>
                <a:ea typeface="Arial"/>
                <a:cs typeface="Arial"/>
                <a:sym typeface="Arial"/>
              </a:defRPr>
            </a:pPr>
            <a:r>
              <a:rPr sz="2000" dirty="0"/>
              <a:t>Obligations </a:t>
            </a:r>
            <a:r>
              <a:rPr sz="2000" dirty="0" err="1"/>
              <a:t>juridiques</a:t>
            </a:r>
            <a:r>
              <a:rPr sz="2000" dirty="0"/>
              <a:t> </a:t>
            </a:r>
            <a:r>
              <a:rPr sz="2000" dirty="0" err="1"/>
              <a:t>ou</a:t>
            </a:r>
            <a:r>
              <a:rPr sz="2000" dirty="0"/>
              <a:t> politiques </a:t>
            </a:r>
            <a:r>
              <a:rPr sz="2000" dirty="0" err="1"/>
              <a:t>concernant</a:t>
            </a:r>
            <a:r>
              <a:rPr sz="2000" dirty="0"/>
              <a:t> les </a:t>
            </a:r>
            <a:r>
              <a:rPr sz="2000" dirty="0" err="1"/>
              <a:t>éléments</a:t>
            </a:r>
            <a:r>
              <a:rPr sz="2000" dirty="0"/>
              <a:t> </a:t>
            </a:r>
            <a:r>
              <a:rPr sz="2000" dirty="0" err="1"/>
              <a:t>suivants</a:t>
            </a:r>
            <a:r>
              <a:rPr sz="2000" dirty="0"/>
              <a:t> :</a:t>
            </a:r>
            <a:endParaRPr sz="20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a:t>Le </a:t>
            </a:r>
            <a:r>
              <a:rPr sz="2000" dirty="0" err="1"/>
              <a:t>signalement</a:t>
            </a:r>
            <a:r>
              <a:rPr sz="2000" dirty="0"/>
              <a:t> à la police </a:t>
            </a:r>
            <a:r>
              <a:rPr sz="2000" dirty="0" err="1"/>
              <a:t>est</a:t>
            </a:r>
            <a:r>
              <a:rPr sz="2000" dirty="0"/>
              <a:t>-il </a:t>
            </a:r>
            <a:r>
              <a:rPr sz="2000" dirty="0" err="1"/>
              <a:t>obligatoire</a:t>
            </a:r>
            <a:r>
              <a:rPr sz="2000" dirty="0"/>
              <a:t> ?</a:t>
            </a:r>
            <a:endParaRPr sz="20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a:t>La notification d’un parent </a:t>
            </a:r>
            <a:r>
              <a:rPr sz="2000" dirty="0" err="1"/>
              <a:t>ou</a:t>
            </a:r>
            <a:r>
              <a:rPr sz="2000" dirty="0"/>
              <a:t> d’un </a:t>
            </a:r>
            <a:r>
              <a:rPr sz="2000" dirty="0" err="1"/>
              <a:t>tuteur</a:t>
            </a:r>
            <a:r>
              <a:rPr sz="2000" dirty="0"/>
              <a:t> </a:t>
            </a:r>
            <a:r>
              <a:rPr sz="2000" dirty="0" err="1"/>
              <a:t>est-elle</a:t>
            </a:r>
            <a:r>
              <a:rPr sz="2000" dirty="0"/>
              <a:t> </a:t>
            </a:r>
            <a:r>
              <a:rPr sz="2000" dirty="0" err="1"/>
              <a:t>obligatoire</a:t>
            </a:r>
            <a:r>
              <a:rPr sz="2000" dirty="0"/>
              <a:t> ?</a:t>
            </a:r>
            <a:endParaRPr sz="20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err="1"/>
              <a:t>Existe</a:t>
            </a:r>
            <a:r>
              <a:rPr sz="2000" dirty="0"/>
              <a:t>-t-il un examen et/</a:t>
            </a:r>
            <a:r>
              <a:rPr sz="2000" dirty="0" err="1"/>
              <a:t>ou</a:t>
            </a:r>
            <a:r>
              <a:rPr sz="2000" dirty="0"/>
              <a:t> des </a:t>
            </a:r>
            <a:r>
              <a:rPr sz="2000" dirty="0" err="1"/>
              <a:t>certificats</a:t>
            </a:r>
            <a:r>
              <a:rPr sz="2000" dirty="0"/>
              <a:t> </a:t>
            </a:r>
            <a:r>
              <a:rPr sz="2000" dirty="0" err="1"/>
              <a:t>médico-légaux</a:t>
            </a:r>
            <a:r>
              <a:rPr sz="2000" dirty="0"/>
              <a:t> </a:t>
            </a:r>
            <a:r>
              <a:rPr sz="2000" dirty="0" err="1"/>
              <a:t>obligatoires</a:t>
            </a:r>
            <a:r>
              <a:rPr sz="2000" dirty="0"/>
              <a:t> dans les </a:t>
            </a:r>
            <a:r>
              <a:rPr sz="2000" dirty="0" err="1"/>
              <a:t>cas</a:t>
            </a:r>
            <a:r>
              <a:rPr sz="2000" dirty="0"/>
              <a:t> de violence </a:t>
            </a:r>
            <a:r>
              <a:rPr sz="2000" dirty="0" err="1"/>
              <a:t>sexuelle</a:t>
            </a:r>
            <a:r>
              <a:rPr sz="2000" dirty="0"/>
              <a:t> ?</a:t>
            </a:r>
            <a:endParaRPr sz="20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a:t>Qui </a:t>
            </a:r>
            <a:r>
              <a:rPr sz="2000" dirty="0" err="1"/>
              <a:t>est</a:t>
            </a:r>
            <a:r>
              <a:rPr sz="2000" dirty="0"/>
              <a:t> </a:t>
            </a:r>
            <a:r>
              <a:rPr sz="2000" dirty="0" err="1"/>
              <a:t>autorisé</a:t>
            </a:r>
            <a:r>
              <a:rPr sz="2000" dirty="0"/>
              <a:t> à </a:t>
            </a:r>
            <a:r>
              <a:rPr sz="2000" dirty="0" err="1"/>
              <a:t>effectuer</a:t>
            </a:r>
            <a:r>
              <a:rPr sz="2000" dirty="0"/>
              <a:t> des examens </a:t>
            </a:r>
            <a:r>
              <a:rPr sz="2000" dirty="0" err="1"/>
              <a:t>médico-légaux</a:t>
            </a:r>
            <a:r>
              <a:rPr sz="2000" dirty="0"/>
              <a:t> ?</a:t>
            </a:r>
            <a:endParaRPr sz="20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a:t>Qui </a:t>
            </a:r>
            <a:r>
              <a:rPr sz="2000" dirty="0" err="1"/>
              <a:t>est</a:t>
            </a:r>
            <a:r>
              <a:rPr sz="2000" dirty="0"/>
              <a:t> </a:t>
            </a:r>
            <a:r>
              <a:rPr sz="2000" dirty="0" err="1"/>
              <a:t>autorisé</a:t>
            </a:r>
            <a:r>
              <a:rPr sz="2000" dirty="0"/>
              <a:t> à </a:t>
            </a:r>
            <a:r>
              <a:rPr sz="2000" dirty="0" err="1"/>
              <a:t>témoigner</a:t>
            </a:r>
            <a:r>
              <a:rPr sz="2000" dirty="0"/>
              <a:t> dans le cadre </a:t>
            </a:r>
            <a:r>
              <a:rPr sz="2000" dirty="0" err="1"/>
              <a:t>d’une</a:t>
            </a:r>
            <a:r>
              <a:rPr sz="2000" dirty="0"/>
              <a:t> </a:t>
            </a:r>
            <a:r>
              <a:rPr sz="2000" dirty="0" err="1"/>
              <a:t>procédure</a:t>
            </a:r>
            <a:r>
              <a:rPr sz="2000" dirty="0"/>
              <a:t> </a:t>
            </a:r>
            <a:r>
              <a:rPr sz="2000" dirty="0" err="1"/>
              <a:t>judiciaire</a:t>
            </a:r>
            <a:r>
              <a:rPr sz="2000" dirty="0"/>
              <a:t> ?</a:t>
            </a:r>
            <a:endParaRPr sz="2000" dirty="0">
              <a:latin typeface="Arial" panose="020B0604020202020204" pitchFamily="34" charset="0"/>
            </a:endParaRPr>
          </a:p>
          <a:p>
            <a:pPr marL="914389" lvl="1" indent="-457189">
              <a:lnSpc>
                <a:spcPct val="108000"/>
              </a:lnSpc>
              <a:spcAft>
                <a:spcPts val="800"/>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err="1"/>
              <a:t>Quelles</a:t>
            </a:r>
            <a:r>
              <a:rPr sz="2000" dirty="0"/>
              <a:t> </a:t>
            </a:r>
            <a:r>
              <a:rPr sz="2000" dirty="0" err="1"/>
              <a:t>sont</a:t>
            </a:r>
            <a:r>
              <a:rPr sz="2000" dirty="0"/>
              <a:t> les </a:t>
            </a:r>
            <a:r>
              <a:rPr sz="2000" dirty="0" err="1"/>
              <a:t>réglementations</a:t>
            </a:r>
            <a:r>
              <a:rPr sz="2000" dirty="0"/>
              <a:t> </a:t>
            </a:r>
            <a:r>
              <a:rPr sz="2000" dirty="0" err="1"/>
              <a:t>concernant</a:t>
            </a:r>
            <a:r>
              <a:rPr sz="2000" dirty="0"/>
              <a:t> les </a:t>
            </a:r>
            <a:r>
              <a:rPr sz="2000" dirty="0" err="1"/>
              <a:t>enregistrements</a:t>
            </a:r>
            <a:r>
              <a:rPr sz="2000" dirty="0"/>
              <a:t> </a:t>
            </a:r>
            <a:r>
              <a:rPr sz="2000" dirty="0" err="1"/>
              <a:t>ou</a:t>
            </a:r>
            <a:r>
              <a:rPr sz="2000" dirty="0"/>
              <a:t> le partage des données ?</a:t>
            </a:r>
            <a:endParaRPr sz="2000" dirty="0">
              <a:latin typeface="Arial" panose="020B0604020202020204" pitchFamily="34" charset="0"/>
            </a:endParaRPr>
          </a:p>
        </p:txBody>
      </p:sp>
      <p:sp>
        <p:nvSpPr>
          <p:cNvPr id="6" name="Google Shape;898;p116">
            <a:extLst>
              <a:ext uri="{FF2B5EF4-FFF2-40B4-BE49-F238E27FC236}">
                <a16:creationId xmlns:a16="http://schemas.microsoft.com/office/drawing/2014/main" id="{251D8B23-2BB2-6B64-2F13-D39A886C18AF}"/>
              </a:ext>
            </a:extLst>
          </p:cNvPr>
          <p:cNvSpPr txBox="1"/>
          <p:nvPr/>
        </p:nvSpPr>
        <p:spPr>
          <a:xfrm>
            <a:off x="0" y="0"/>
            <a:ext cx="12192000" cy="1234911"/>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a:solidFill>
                  <a:schemeClr val="accent3"/>
                </a:solidFill>
                <a:latin typeface="+mj-lt"/>
                <a:cs typeface="Arial"/>
                <a:sym typeface="Arial"/>
              </a:defRPr>
            </a:pPr>
            <a:r>
              <a:rPr sz="3400" b="1"/>
              <a:t>Contexte juridique et politique national et local </a:t>
            </a:r>
            <a:r>
              <a:rPr sz="3200"/>
              <a:t>(suite)</a:t>
            </a:r>
            <a:endParaRPr sz="3200">
              <a:solidFill>
                <a:schemeClr val="accent3"/>
              </a:solidFill>
              <a:latin typeface="+mj-lt"/>
              <a:cs typeface="Arial"/>
            </a:endParaRPr>
          </a:p>
        </p:txBody>
      </p:sp>
      <p:sp>
        <p:nvSpPr>
          <p:cNvPr id="2" name="TextBox 1">
            <a:extLst>
              <a:ext uri="{FF2B5EF4-FFF2-40B4-BE49-F238E27FC236}">
                <a16:creationId xmlns:a16="http://schemas.microsoft.com/office/drawing/2014/main" id="{FA2F685D-67E5-138D-8276-F89599FF795E}"/>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5.11</a:t>
            </a:r>
          </a:p>
        </p:txBody>
      </p:sp>
    </p:spTree>
    <p:extLst>
      <p:ext uri="{BB962C8B-B14F-4D97-AF65-F5344CB8AC3E}">
        <p14:creationId xmlns:p14="http://schemas.microsoft.com/office/powerpoint/2010/main" val="352003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118"/>
          <p:cNvSpPr txBox="1"/>
          <p:nvPr/>
        </p:nvSpPr>
        <p:spPr>
          <a:xfrm>
            <a:off x="0" y="1"/>
            <a:ext cx="12191999" cy="1166648"/>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t>Mise en garde concernant le signalement obligatoire</a:t>
            </a:r>
            <a:endParaRPr sz="3400" b="1">
              <a:solidFill>
                <a:schemeClr val="accent3"/>
              </a:solidFill>
              <a:latin typeface="+mj-lt"/>
              <a:cs typeface="Arial"/>
            </a:endParaRPr>
          </a:p>
        </p:txBody>
      </p:sp>
      <p:sp>
        <p:nvSpPr>
          <p:cNvPr id="915" name="Google Shape;915;p118"/>
          <p:cNvSpPr txBox="1"/>
          <p:nvPr/>
        </p:nvSpPr>
        <p:spPr>
          <a:xfrm>
            <a:off x="1244338" y="1765738"/>
            <a:ext cx="9247696" cy="2189584"/>
          </a:xfrm>
          <a:prstGeom prst="rect">
            <a:avLst/>
          </a:prstGeom>
          <a:noFill/>
          <a:ln>
            <a:noFill/>
          </a:ln>
        </p:spPr>
        <p:txBody>
          <a:bodyPr spcFirstLastPara="1" wrap="square" lIns="121900" tIns="60933" rIns="121900" bIns="60933" anchor="t" anchorCtr="0">
            <a:spAutoFit/>
          </a:bodyPr>
          <a:lstStyle/>
          <a:p>
            <a:pPr marL="456565" lvl="1" indent="-456565">
              <a:lnSpc>
                <a:spcPct val="108000"/>
              </a:lnSpc>
              <a:buClr>
                <a:schemeClr val="accent2"/>
              </a:buClr>
              <a:buSzPct val="125000"/>
              <a:buFont typeface="Arial" panose="020B0604020202020204" pitchFamily="34" charset="0"/>
              <a:buChar char="•"/>
              <a:defRPr>
                <a:latin typeface="Arial"/>
                <a:ea typeface="Arial"/>
                <a:cs typeface="Arial"/>
                <a:sym typeface="Arial"/>
              </a:defRPr>
            </a:pPr>
            <a:r>
              <a:rPr sz="2400" b="1" dirty="0">
                <a:solidFill>
                  <a:srgbClr val="00B0F0"/>
                </a:solidFill>
              </a:rPr>
              <a:t>L’OMS ne </a:t>
            </a:r>
            <a:r>
              <a:rPr sz="2400" b="1" dirty="0" err="1">
                <a:solidFill>
                  <a:srgbClr val="00B0F0"/>
                </a:solidFill>
              </a:rPr>
              <a:t>recommande</a:t>
            </a:r>
            <a:r>
              <a:rPr sz="2400" b="1" dirty="0">
                <a:solidFill>
                  <a:srgbClr val="00B0F0"/>
                </a:solidFill>
              </a:rPr>
              <a:t> pas</a:t>
            </a:r>
            <a:r>
              <a:rPr sz="2200" dirty="0">
                <a:solidFill>
                  <a:srgbClr val="000000"/>
                </a:solidFill>
              </a:rPr>
              <a:t> le </a:t>
            </a:r>
            <a:r>
              <a:rPr sz="2200" dirty="0" err="1">
                <a:solidFill>
                  <a:srgbClr val="000000"/>
                </a:solidFill>
              </a:rPr>
              <a:t>signalement</a:t>
            </a:r>
            <a:r>
              <a:rPr sz="2200" dirty="0">
                <a:solidFill>
                  <a:srgbClr val="000000"/>
                </a:solidFill>
              </a:rPr>
              <a:t> </a:t>
            </a:r>
            <a:r>
              <a:rPr sz="2200" dirty="0" err="1">
                <a:solidFill>
                  <a:srgbClr val="000000"/>
                </a:solidFill>
              </a:rPr>
              <a:t>obligatoire</a:t>
            </a:r>
            <a:r>
              <a:rPr sz="2200" dirty="0">
                <a:solidFill>
                  <a:srgbClr val="000000"/>
                </a:solidFill>
              </a:rPr>
              <a:t> pour les </a:t>
            </a:r>
            <a:r>
              <a:rPr sz="2200" dirty="0" err="1">
                <a:solidFill>
                  <a:srgbClr val="000000"/>
                </a:solidFill>
              </a:rPr>
              <a:t>adultes</a:t>
            </a:r>
            <a:r>
              <a:rPr sz="2200" dirty="0">
                <a:solidFill>
                  <a:srgbClr val="000000"/>
                </a:solidFill>
              </a:rPr>
              <a:t> </a:t>
            </a:r>
            <a:r>
              <a:rPr sz="2200" dirty="0" err="1">
                <a:solidFill>
                  <a:srgbClr val="000000"/>
                </a:solidFill>
              </a:rPr>
              <a:t>ayant</a:t>
            </a:r>
            <a:r>
              <a:rPr sz="2200" dirty="0">
                <a:solidFill>
                  <a:srgbClr val="000000"/>
                </a:solidFill>
              </a:rPr>
              <a:t> </a:t>
            </a:r>
            <a:r>
              <a:rPr sz="2200" dirty="0" err="1">
                <a:solidFill>
                  <a:srgbClr val="000000"/>
                </a:solidFill>
              </a:rPr>
              <a:t>survécu</a:t>
            </a:r>
            <a:r>
              <a:rPr sz="2200" dirty="0">
                <a:solidFill>
                  <a:srgbClr val="000000"/>
                </a:solidFill>
              </a:rPr>
              <a:t> à </a:t>
            </a:r>
            <a:r>
              <a:rPr sz="2200" dirty="0" err="1">
                <a:solidFill>
                  <a:srgbClr val="000000"/>
                </a:solidFill>
              </a:rPr>
              <a:t>une</a:t>
            </a:r>
            <a:r>
              <a:rPr sz="2200" dirty="0">
                <a:solidFill>
                  <a:srgbClr val="000000"/>
                </a:solidFill>
              </a:rPr>
              <a:t> </a:t>
            </a:r>
            <a:r>
              <a:rPr sz="2200" dirty="0" err="1">
                <a:solidFill>
                  <a:srgbClr val="000000"/>
                </a:solidFill>
              </a:rPr>
              <a:t>agression</a:t>
            </a:r>
            <a:r>
              <a:rPr sz="2200" dirty="0">
                <a:solidFill>
                  <a:srgbClr val="000000"/>
                </a:solidFill>
              </a:rPr>
              <a:t> </a:t>
            </a:r>
            <a:r>
              <a:rPr sz="2200" dirty="0" err="1">
                <a:solidFill>
                  <a:srgbClr val="000000"/>
                </a:solidFill>
              </a:rPr>
              <a:t>sexuelle</a:t>
            </a:r>
            <a:r>
              <a:rPr sz="2200" dirty="0">
                <a:solidFill>
                  <a:srgbClr val="000000"/>
                </a:solidFill>
              </a:rPr>
              <a:t> </a:t>
            </a:r>
            <a:r>
              <a:rPr sz="2200" dirty="0" err="1">
                <a:solidFill>
                  <a:srgbClr val="000000"/>
                </a:solidFill>
              </a:rPr>
              <a:t>ou</a:t>
            </a:r>
            <a:r>
              <a:rPr sz="2200" dirty="0">
                <a:solidFill>
                  <a:srgbClr val="000000"/>
                </a:solidFill>
              </a:rPr>
              <a:t> à </a:t>
            </a:r>
            <a:r>
              <a:rPr sz="2200" dirty="0" err="1">
                <a:solidFill>
                  <a:srgbClr val="000000"/>
                </a:solidFill>
              </a:rPr>
              <a:t>une</a:t>
            </a:r>
            <a:r>
              <a:rPr sz="2200" dirty="0">
                <a:solidFill>
                  <a:srgbClr val="000000"/>
                </a:solidFill>
              </a:rPr>
              <a:t> VPI.</a:t>
            </a:r>
            <a:endParaRPr sz="2200" dirty="0">
              <a:latin typeface="Arial" panose="020B0604020202020204" pitchFamily="34" charset="0"/>
              <a:cs typeface="Arial" panose="020B0604020202020204" pitchFamily="34" charset="0"/>
            </a:endParaRPr>
          </a:p>
          <a:p>
            <a:pPr marL="456565" lvl="1" indent="-456565">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dirty="0"/>
              <a:t>Le </a:t>
            </a:r>
            <a:r>
              <a:rPr dirty="0" err="1"/>
              <a:t>signalement</a:t>
            </a:r>
            <a:r>
              <a:rPr dirty="0"/>
              <a:t> </a:t>
            </a:r>
            <a:r>
              <a:rPr dirty="0" err="1"/>
              <a:t>obligatoire</a:t>
            </a:r>
            <a:r>
              <a:rPr dirty="0"/>
              <a:t> </a:t>
            </a:r>
            <a:r>
              <a:rPr dirty="0" err="1"/>
              <a:t>crée</a:t>
            </a:r>
            <a:r>
              <a:rPr dirty="0"/>
              <a:t> des obstacles à </a:t>
            </a:r>
            <a:r>
              <a:rPr dirty="0" err="1"/>
              <a:t>l’accès</a:t>
            </a:r>
            <a:r>
              <a:rPr dirty="0"/>
              <a:t> des </a:t>
            </a:r>
            <a:r>
              <a:rPr dirty="0" err="1"/>
              <a:t>personnes</a:t>
            </a:r>
            <a:r>
              <a:rPr dirty="0"/>
              <a:t> </a:t>
            </a:r>
            <a:r>
              <a:rPr dirty="0" err="1"/>
              <a:t>survivantes</a:t>
            </a:r>
            <a:r>
              <a:rPr dirty="0"/>
              <a:t> à des </a:t>
            </a:r>
            <a:r>
              <a:rPr dirty="0" err="1"/>
              <a:t>soins</a:t>
            </a:r>
            <a:r>
              <a:rPr dirty="0"/>
              <a:t> de santé </a:t>
            </a:r>
            <a:r>
              <a:rPr dirty="0" err="1"/>
              <a:t>urgents</a:t>
            </a:r>
            <a:r>
              <a:rPr dirty="0"/>
              <a:t> et </a:t>
            </a:r>
            <a:r>
              <a:rPr dirty="0" err="1"/>
              <a:t>peut</a:t>
            </a:r>
            <a:r>
              <a:rPr dirty="0"/>
              <a:t> les dissuader de </a:t>
            </a:r>
            <a:r>
              <a:rPr dirty="0" err="1"/>
              <a:t>divulguer</a:t>
            </a:r>
            <a:r>
              <a:rPr dirty="0"/>
              <a:t> des </a:t>
            </a:r>
            <a:r>
              <a:rPr dirty="0" err="1"/>
              <a:t>informations</a:t>
            </a:r>
            <a:r>
              <a:rPr dirty="0"/>
              <a:t>. Il </a:t>
            </a:r>
            <a:r>
              <a:rPr dirty="0" err="1"/>
              <a:t>est</a:t>
            </a:r>
            <a:r>
              <a:rPr dirty="0"/>
              <a:t> contraire aux principes de </a:t>
            </a:r>
            <a:r>
              <a:rPr dirty="0" err="1"/>
              <a:t>l’autodétermination</a:t>
            </a:r>
            <a:r>
              <a:rPr dirty="0"/>
              <a:t>. </a:t>
            </a:r>
            <a:endParaRPr sz="2200" dirty="0">
              <a:solidFill>
                <a:srgbClr val="000000"/>
              </a:solidFill>
              <a:latin typeface="Arial"/>
              <a:ea typeface="Arial"/>
              <a:cs typeface="Arial"/>
            </a:endParaRPr>
          </a:p>
        </p:txBody>
      </p:sp>
      <p:sp>
        <p:nvSpPr>
          <p:cNvPr id="2" name="TextBox 1">
            <a:extLst>
              <a:ext uri="{FF2B5EF4-FFF2-40B4-BE49-F238E27FC236}">
                <a16:creationId xmlns:a16="http://schemas.microsoft.com/office/drawing/2014/main" id="{EAC313AA-B735-F32D-FD6E-ADA76D498325}"/>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5.12</a:t>
            </a:r>
          </a:p>
        </p:txBody>
      </p:sp>
    </p:spTree>
    <p:extLst>
      <p:ext uri="{BB962C8B-B14F-4D97-AF65-F5344CB8AC3E}">
        <p14:creationId xmlns:p14="http://schemas.microsoft.com/office/powerpoint/2010/main" val="230823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1" name="Google Shape;921;p119"/>
          <p:cNvSpPr txBox="1"/>
          <p:nvPr/>
        </p:nvSpPr>
        <p:spPr>
          <a:xfrm>
            <a:off x="0" y="0"/>
            <a:ext cx="12192000" cy="123105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t>Contexte juridique et politique temporaire</a:t>
            </a:r>
            <a:endParaRPr sz="3400" b="1">
              <a:solidFill>
                <a:schemeClr val="accent3"/>
              </a:solidFill>
              <a:latin typeface="+mj-lt"/>
              <a:cs typeface="Arial"/>
              <a:sym typeface="Arial"/>
            </a:endParaRPr>
          </a:p>
        </p:txBody>
      </p:sp>
      <p:sp>
        <p:nvSpPr>
          <p:cNvPr id="3" name="Google Shape;151;p39">
            <a:extLst>
              <a:ext uri="{FF2B5EF4-FFF2-40B4-BE49-F238E27FC236}">
                <a16:creationId xmlns:a16="http://schemas.microsoft.com/office/drawing/2014/main" id="{9765A7F8-7EC6-B698-3DFE-3A42F3544974}"/>
              </a:ext>
            </a:extLst>
          </p:cNvPr>
          <p:cNvSpPr txBox="1"/>
          <p:nvPr/>
        </p:nvSpPr>
        <p:spPr>
          <a:xfrm>
            <a:off x="0" y="866164"/>
            <a:ext cx="11897833" cy="1526157"/>
          </a:xfrm>
          <a:prstGeom prst="rect">
            <a:avLst/>
          </a:prstGeom>
          <a:noFill/>
          <a:ln>
            <a:noFill/>
          </a:ln>
        </p:spPr>
        <p:txBody>
          <a:bodyPr spcFirstLastPara="1" wrap="square" lIns="1584000" tIns="288000" rIns="540000" bIns="251999" anchor="ctr" anchorCtr="0">
            <a:noAutofit/>
          </a:bodyPr>
          <a:lstStyle/>
          <a:p>
            <a:pPr>
              <a:defRPr sz="2400">
                <a:latin typeface="Arial"/>
                <a:ea typeface="Arial"/>
                <a:cs typeface="Arial"/>
                <a:sym typeface="Arial"/>
              </a:defRPr>
            </a:pPr>
            <a:r>
              <a:rPr dirty="0" err="1"/>
              <a:t>Soyez</a:t>
            </a:r>
            <a:r>
              <a:rPr dirty="0"/>
              <a:t> au courant des modifications du champ </a:t>
            </a:r>
            <a:r>
              <a:rPr dirty="0" err="1"/>
              <a:t>d’application</a:t>
            </a:r>
            <a:r>
              <a:rPr dirty="0"/>
              <a:t> de la pratique, des </a:t>
            </a:r>
            <a:r>
              <a:rPr dirty="0" err="1"/>
              <a:t>protocoles</a:t>
            </a:r>
            <a:r>
              <a:rPr dirty="0"/>
              <a:t> de </a:t>
            </a:r>
            <a:r>
              <a:rPr dirty="0" err="1"/>
              <a:t>traitement</a:t>
            </a:r>
            <a:r>
              <a:rPr dirty="0"/>
              <a:t> </a:t>
            </a:r>
            <a:r>
              <a:rPr dirty="0" err="1"/>
              <a:t>recommandés</a:t>
            </a:r>
            <a:r>
              <a:rPr dirty="0"/>
              <a:t> et du droit de signature qui </a:t>
            </a:r>
            <a:r>
              <a:rPr dirty="0" err="1"/>
              <a:t>peuvent</a:t>
            </a:r>
            <a:r>
              <a:rPr dirty="0"/>
              <a:t> </a:t>
            </a:r>
            <a:r>
              <a:rPr dirty="0" err="1"/>
              <a:t>être</a:t>
            </a:r>
            <a:r>
              <a:rPr dirty="0"/>
              <a:t> </a:t>
            </a:r>
            <a:r>
              <a:rPr dirty="0" err="1"/>
              <a:t>temporairement</a:t>
            </a:r>
            <a:r>
              <a:rPr dirty="0"/>
              <a:t> </a:t>
            </a:r>
            <a:r>
              <a:rPr dirty="0" err="1"/>
              <a:t>imposés</a:t>
            </a:r>
            <a:r>
              <a:rPr dirty="0"/>
              <a:t> </a:t>
            </a:r>
            <a:r>
              <a:rPr dirty="0" err="1"/>
              <a:t>en</a:t>
            </a:r>
            <a:r>
              <a:rPr dirty="0"/>
              <a:t> </a:t>
            </a:r>
            <a:r>
              <a:rPr dirty="0" err="1"/>
              <a:t>période</a:t>
            </a:r>
            <a:r>
              <a:rPr dirty="0"/>
              <a:t> de crise </a:t>
            </a:r>
            <a:r>
              <a:rPr dirty="0" err="1"/>
              <a:t>ou</a:t>
            </a:r>
            <a:r>
              <a:rPr dirty="0"/>
              <a:t> </a:t>
            </a:r>
            <a:r>
              <a:rPr dirty="0" err="1"/>
              <a:t>en</a:t>
            </a:r>
            <a:r>
              <a:rPr dirty="0"/>
              <a:t> situation </a:t>
            </a:r>
            <a:r>
              <a:rPr dirty="0" err="1"/>
              <a:t>d’urgence</a:t>
            </a:r>
            <a:r>
              <a:rPr lang="fr-FR" dirty="0"/>
              <a:t>.</a:t>
            </a:r>
            <a:endParaRPr dirty="0"/>
          </a:p>
        </p:txBody>
      </p:sp>
      <p:sp>
        <p:nvSpPr>
          <p:cNvPr id="2" name="TextBox 1">
            <a:extLst>
              <a:ext uri="{FF2B5EF4-FFF2-40B4-BE49-F238E27FC236}">
                <a16:creationId xmlns:a16="http://schemas.microsoft.com/office/drawing/2014/main" id="{94BEDB41-8F14-7612-0E56-0A7EB1602A4D}"/>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5.13</a:t>
            </a:r>
          </a:p>
        </p:txBody>
      </p:sp>
      <p:pic>
        <p:nvPicPr>
          <p:cNvPr id="6" name="Graphic 5" descr="Warning with solid fill">
            <a:extLst>
              <a:ext uri="{FF2B5EF4-FFF2-40B4-BE49-F238E27FC236}">
                <a16:creationId xmlns:a16="http://schemas.microsoft.com/office/drawing/2014/main" id="{7D589DC7-2854-15B7-AB46-1BE22D7A9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93695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9" name="Google Shape;929;p120"/>
          <p:cNvSpPr txBox="1"/>
          <p:nvPr/>
        </p:nvSpPr>
        <p:spPr>
          <a:xfrm>
            <a:off x="1690576" y="2282975"/>
            <a:ext cx="10221007" cy="3176649"/>
          </a:xfrm>
          <a:prstGeom prst="rect">
            <a:avLst/>
          </a:prstGeom>
          <a:noFill/>
          <a:ln>
            <a:noFill/>
          </a:ln>
        </p:spPr>
        <p:txBody>
          <a:bodyPr spcFirstLastPara="1" wrap="square" lIns="121900" tIns="60933" rIns="121900" bIns="60933" anchor="t" anchorCtr="0">
            <a:spAutoFit/>
          </a:bodyPr>
          <a:lstStyle/>
          <a:p>
            <a:pPr>
              <a:lnSpc>
                <a:spcPct val="108000"/>
              </a:lnSpc>
              <a:spcAft>
                <a:spcPts val="1600"/>
              </a:spcAft>
              <a:defRPr sz="2600" b="1">
                <a:solidFill>
                  <a:srgbClr val="002060"/>
                </a:solidFill>
                <a:latin typeface="Arial"/>
                <a:ea typeface="Arial"/>
                <a:cs typeface="Arial"/>
                <a:sym typeface="Arial"/>
              </a:defRPr>
            </a:pPr>
            <a:r>
              <a:rPr dirty="0" err="1"/>
              <a:t>Consignes</a:t>
            </a:r>
            <a:endParaRPr sz="2600" dirty="0">
              <a:solidFill>
                <a:srgbClr val="002060"/>
              </a:solidFill>
              <a:latin typeface="Arial"/>
              <a:ea typeface="Arial"/>
              <a:cs typeface="Arial"/>
              <a:sym typeface="Arial"/>
            </a:endParaRPr>
          </a:p>
          <a:p>
            <a:pPr marL="0" lvl="1">
              <a:lnSpc>
                <a:spcPct val="108000"/>
              </a:lnSpc>
              <a:spcBef>
                <a:spcPts val="1600"/>
              </a:spcBef>
              <a:spcAft>
                <a:spcPts val="1600"/>
              </a:spcAft>
              <a:buClr>
                <a:schemeClr val="tx1"/>
              </a:buClr>
              <a:buSzPct val="100000"/>
              <a:tabLst>
                <a:tab pos="720000" algn="l"/>
              </a:tabLst>
              <a:defRPr sz="2400">
                <a:solidFill>
                  <a:srgbClr val="000000"/>
                </a:solidFill>
                <a:latin typeface="Arial"/>
                <a:ea typeface="Arial"/>
                <a:cs typeface="Arial"/>
                <a:sym typeface="Arial"/>
              </a:defRPr>
            </a:pPr>
            <a:r>
              <a:rPr dirty="0"/>
              <a:t>	</a:t>
            </a:r>
            <a:r>
              <a:rPr dirty="0" err="1"/>
              <a:t>Lisez</a:t>
            </a:r>
            <a:r>
              <a:rPr dirty="0"/>
              <a:t> le résumé de </a:t>
            </a:r>
            <a:r>
              <a:rPr dirty="0" err="1"/>
              <a:t>l’étude</a:t>
            </a:r>
            <a:r>
              <a:rPr dirty="0"/>
              <a:t> de </a:t>
            </a:r>
            <a:r>
              <a:rPr dirty="0" err="1"/>
              <a:t>cas</a:t>
            </a:r>
            <a:r>
              <a:rPr dirty="0"/>
              <a:t> qui a </a:t>
            </a:r>
            <a:r>
              <a:rPr dirty="0" err="1"/>
              <a:t>été</a:t>
            </a:r>
            <a:r>
              <a:rPr dirty="0"/>
              <a:t> </a:t>
            </a:r>
            <a:r>
              <a:rPr dirty="0" err="1"/>
              <a:t>attribuée</a:t>
            </a:r>
            <a:r>
              <a:rPr dirty="0"/>
              <a:t> à </a:t>
            </a:r>
            <a:r>
              <a:rPr dirty="0" err="1"/>
              <a:t>votre</a:t>
            </a:r>
            <a:r>
              <a:rPr dirty="0"/>
              <a:t> </a:t>
            </a:r>
            <a:r>
              <a:rPr dirty="0" err="1"/>
              <a:t>groupe</a:t>
            </a:r>
            <a:r>
              <a:rPr dirty="0"/>
              <a:t>.</a:t>
            </a:r>
            <a:endParaRPr sz="2400" dirty="0">
              <a:latin typeface="Arial" panose="020B0604020202020204" pitchFamily="34" charset="0"/>
            </a:endParaRPr>
          </a:p>
          <a:p>
            <a:pPr marL="0" lvl="1">
              <a:lnSpc>
                <a:spcPct val="108000"/>
              </a:lnSpc>
              <a:spcAft>
                <a:spcPts val="1600"/>
              </a:spcAft>
              <a:buClr>
                <a:schemeClr val="tx1"/>
              </a:buClr>
              <a:buSzPct val="100000"/>
              <a:tabLst>
                <a:tab pos="720000" algn="l"/>
              </a:tabLst>
              <a:defRPr sz="2400">
                <a:solidFill>
                  <a:srgbClr val="000000"/>
                </a:solidFill>
                <a:latin typeface="Arial"/>
                <a:ea typeface="Arial"/>
                <a:cs typeface="Arial"/>
                <a:sym typeface="Arial"/>
              </a:defRPr>
            </a:pPr>
            <a:r>
              <a:rPr dirty="0"/>
              <a:t>	</a:t>
            </a:r>
            <a:r>
              <a:rPr dirty="0" err="1"/>
              <a:t>Discutez</a:t>
            </a:r>
            <a:r>
              <a:rPr dirty="0"/>
              <a:t> et </a:t>
            </a:r>
            <a:r>
              <a:rPr dirty="0" err="1"/>
              <a:t>répondez</a:t>
            </a:r>
            <a:r>
              <a:rPr dirty="0"/>
              <a:t> </a:t>
            </a:r>
            <a:r>
              <a:rPr dirty="0" err="1"/>
              <a:t>en</a:t>
            </a:r>
            <a:r>
              <a:rPr dirty="0"/>
              <a:t> </a:t>
            </a:r>
            <a:r>
              <a:rPr dirty="0" err="1"/>
              <a:t>groupe</a:t>
            </a:r>
            <a:r>
              <a:rPr dirty="0"/>
              <a:t> aux questions </a:t>
            </a:r>
            <a:r>
              <a:rPr dirty="0" err="1"/>
              <a:t>posées</a:t>
            </a:r>
            <a:r>
              <a:rPr dirty="0"/>
              <a:t>.</a:t>
            </a:r>
            <a:endParaRPr sz="2400" dirty="0">
              <a:latin typeface="Arial" panose="020B0604020202020204" pitchFamily="34" charset="0"/>
            </a:endParaRPr>
          </a:p>
          <a:p>
            <a:pPr marL="0" lvl="1">
              <a:lnSpc>
                <a:spcPct val="108000"/>
              </a:lnSpc>
              <a:spcAft>
                <a:spcPts val="1600"/>
              </a:spcAft>
              <a:buClr>
                <a:schemeClr val="tx1"/>
              </a:buClr>
              <a:buSzPct val="100000"/>
              <a:tabLst>
                <a:tab pos="720000" algn="l"/>
              </a:tabLst>
              <a:defRPr sz="2400">
                <a:solidFill>
                  <a:srgbClr val="000000"/>
                </a:solidFill>
                <a:latin typeface="Arial"/>
                <a:ea typeface="Arial"/>
                <a:cs typeface="Arial"/>
                <a:sym typeface="Arial"/>
              </a:defRPr>
            </a:pPr>
            <a:r>
              <a:rPr dirty="0"/>
              <a:t>	</a:t>
            </a:r>
            <a:r>
              <a:rPr dirty="0" err="1"/>
              <a:t>Désignez</a:t>
            </a:r>
            <a:r>
              <a:rPr dirty="0"/>
              <a:t> </a:t>
            </a:r>
            <a:r>
              <a:rPr dirty="0" err="1"/>
              <a:t>une</a:t>
            </a:r>
            <a:r>
              <a:rPr dirty="0"/>
              <a:t> </a:t>
            </a:r>
            <a:r>
              <a:rPr dirty="0" err="1"/>
              <a:t>personne</a:t>
            </a:r>
            <a:r>
              <a:rPr dirty="0"/>
              <a:t> </a:t>
            </a:r>
            <a:r>
              <a:rPr dirty="0" err="1"/>
              <a:t>chargée</a:t>
            </a:r>
            <a:r>
              <a:rPr dirty="0"/>
              <a:t> de </a:t>
            </a:r>
            <a:r>
              <a:rPr dirty="0" err="1"/>
              <a:t>présenter</a:t>
            </a:r>
            <a:r>
              <a:rPr dirty="0"/>
              <a:t> les conclusions de </a:t>
            </a:r>
            <a:r>
              <a:rPr dirty="0" err="1"/>
              <a:t>votre</a:t>
            </a:r>
            <a:r>
              <a:rPr dirty="0"/>
              <a:t> </a:t>
            </a:r>
            <a:r>
              <a:rPr dirty="0" err="1"/>
              <a:t>groupe</a:t>
            </a:r>
            <a:r>
              <a:rPr dirty="0"/>
              <a:t> </a:t>
            </a:r>
            <a:r>
              <a:rPr dirty="0" err="1"/>
              <a:t>en</a:t>
            </a:r>
            <a:r>
              <a:rPr dirty="0"/>
              <a:t> séance </a:t>
            </a:r>
            <a:r>
              <a:rPr dirty="0" err="1"/>
              <a:t>plénière</a:t>
            </a:r>
            <a:r>
              <a:rPr dirty="0"/>
              <a:t>.</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D89EEBDD-0415-F9B0-1996-EC3BD8DF701F}"/>
              </a:ext>
            </a:extLst>
          </p:cNvPr>
          <p:cNvSpPr>
            <a:spLocks noGrp="1"/>
          </p:cNvSpPr>
          <p:nvPr>
            <p:ph type="title"/>
          </p:nvPr>
        </p:nvSpPr>
        <p:spPr/>
        <p:txBody>
          <a:bodyPr/>
          <a:lstStyle/>
          <a:p>
            <a:pPr>
              <a:defRPr sz="3400" b="1">
                <a:solidFill>
                  <a:schemeClr val="accent3"/>
                </a:solidFill>
                <a:latin typeface="Calibri" panose="020F0502020204030204" pitchFamily="34" charset="0"/>
                <a:cs typeface="Calibri" panose="020F0502020204030204" pitchFamily="34" charset="0"/>
              </a:defRPr>
            </a:pPr>
            <a:r>
              <a:t>Comprendre l'influence des politiques sur les soins :</a:t>
            </a:r>
          </a:p>
        </p:txBody>
      </p:sp>
      <p:sp>
        <p:nvSpPr>
          <p:cNvPr id="3" name="Text Placeholder 2">
            <a:extLst>
              <a:ext uri="{FF2B5EF4-FFF2-40B4-BE49-F238E27FC236}">
                <a16:creationId xmlns:a16="http://schemas.microsoft.com/office/drawing/2014/main" id="{2732AFA0-8266-F72B-A3CE-9F4F7F7F296E}"/>
              </a:ext>
            </a:extLst>
          </p:cNvPr>
          <p:cNvSpPr>
            <a:spLocks noGrp="1"/>
          </p:cNvSpPr>
          <p:nvPr>
            <p:ph type="body" sz="quarter" idx="10"/>
          </p:nvPr>
        </p:nvSpPr>
        <p:spPr/>
        <p:txBody>
          <a:bodyPr/>
          <a:lstStyle/>
          <a:p>
            <a:r>
              <a:t>Exercice 5.2</a:t>
            </a:r>
          </a:p>
        </p:txBody>
      </p:sp>
      <p:pic>
        <p:nvPicPr>
          <p:cNvPr id="7" name="Graphic 6" descr="Checkbox Ticked with solid fill">
            <a:extLst>
              <a:ext uri="{FF2B5EF4-FFF2-40B4-BE49-F238E27FC236}">
                <a16:creationId xmlns:a16="http://schemas.microsoft.com/office/drawing/2014/main" id="{AB651FC8-4862-509B-8D0D-E0E52B01A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66" y="3026318"/>
            <a:ext cx="612000" cy="612000"/>
          </a:xfrm>
          <a:prstGeom prst="rect">
            <a:avLst/>
          </a:prstGeom>
        </p:spPr>
      </p:pic>
      <p:pic>
        <p:nvPicPr>
          <p:cNvPr id="8" name="Graphic 7" descr="Checkbox Ticked with solid fill">
            <a:extLst>
              <a:ext uri="{FF2B5EF4-FFF2-40B4-BE49-F238E27FC236}">
                <a16:creationId xmlns:a16="http://schemas.microsoft.com/office/drawing/2014/main" id="{953CA668-C804-CD6E-5420-47D2CD32F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66" y="3631144"/>
            <a:ext cx="612000" cy="612000"/>
          </a:xfrm>
          <a:prstGeom prst="rect">
            <a:avLst/>
          </a:prstGeom>
        </p:spPr>
      </p:pic>
      <p:pic>
        <p:nvPicPr>
          <p:cNvPr id="9" name="Graphic 8" descr="Checkbox Ticked with solid fill">
            <a:extLst>
              <a:ext uri="{FF2B5EF4-FFF2-40B4-BE49-F238E27FC236}">
                <a16:creationId xmlns:a16="http://schemas.microsoft.com/office/drawing/2014/main" id="{71295AE9-F6B0-F868-F691-7A0065050C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66" y="4245391"/>
            <a:ext cx="612000" cy="612000"/>
          </a:xfrm>
          <a:prstGeom prst="rect">
            <a:avLst/>
          </a:prstGeom>
        </p:spPr>
      </p:pic>
      <p:sp>
        <p:nvSpPr>
          <p:cNvPr id="4" name="TextBox 3">
            <a:extLst>
              <a:ext uri="{FF2B5EF4-FFF2-40B4-BE49-F238E27FC236}">
                <a16:creationId xmlns:a16="http://schemas.microsoft.com/office/drawing/2014/main" id="{852CF70E-BF31-66F6-C450-06386E7214F2}"/>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5.14</a:t>
            </a:r>
          </a:p>
        </p:txBody>
      </p:sp>
    </p:spTree>
    <p:extLst>
      <p:ext uri="{BB962C8B-B14F-4D97-AF65-F5344CB8AC3E}">
        <p14:creationId xmlns:p14="http://schemas.microsoft.com/office/powerpoint/2010/main" val="329169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6" name="Google Shape;936;p121"/>
          <p:cNvSpPr txBox="1"/>
          <p:nvPr/>
        </p:nvSpPr>
        <p:spPr>
          <a:xfrm>
            <a:off x="1313536" y="2324048"/>
            <a:ext cx="9627365" cy="3777839"/>
          </a:xfrm>
          <a:prstGeom prst="rect">
            <a:avLst/>
          </a:prstGeom>
          <a:noFill/>
          <a:ln>
            <a:noFill/>
          </a:ln>
        </p:spPr>
        <p:txBody>
          <a:bodyPr spcFirstLastPara="1" wrap="square" lIns="121900" tIns="60933" rIns="121900" bIns="60933" anchor="t" anchorCtr="0">
            <a:spAutoFit/>
          </a:bodyPr>
          <a:lstStyle/>
          <a:p>
            <a:pPr>
              <a:lnSpc>
                <a:spcPct val="108000"/>
              </a:lnSpc>
              <a:spcAft>
                <a:spcPts val="1600"/>
              </a:spcAft>
              <a:defRPr sz="2600" b="1">
                <a:solidFill>
                  <a:srgbClr val="002060"/>
                </a:solidFill>
                <a:latin typeface="Arial"/>
                <a:ea typeface="Arial"/>
                <a:cs typeface="Arial"/>
                <a:sym typeface="Arial"/>
              </a:defRPr>
            </a:pPr>
            <a:r>
              <a:rPr sz="2400" dirty="0" err="1"/>
              <a:t>Consignes</a:t>
            </a:r>
            <a:r>
              <a:rPr sz="2400" dirty="0"/>
              <a:t> pour </a:t>
            </a:r>
            <a:r>
              <a:rPr sz="2400" dirty="0" err="1"/>
              <a:t>chaque</a:t>
            </a:r>
            <a:r>
              <a:rPr sz="2400" dirty="0"/>
              <a:t> </a:t>
            </a:r>
            <a:r>
              <a:rPr sz="2400" dirty="0" err="1"/>
              <a:t>groupe</a:t>
            </a:r>
            <a:endParaRPr sz="2400" dirty="0">
              <a:solidFill>
                <a:srgbClr val="002060"/>
              </a:solidFill>
              <a:latin typeface="Arial" panose="020B0604020202020204" pitchFamily="34" charset="0"/>
            </a:endParaRPr>
          </a:p>
          <a:p>
            <a:pPr marL="719138" lvl="1">
              <a:lnSpc>
                <a:spcPct val="108000"/>
              </a:lnSpc>
              <a:spcBef>
                <a:spcPts val="800"/>
              </a:spcBef>
              <a:spcAft>
                <a:spcPts val="1600"/>
              </a:spcAft>
              <a:buClr>
                <a:schemeClr val="tx1"/>
              </a:buClr>
              <a:buSzPct val="100000"/>
              <a:tabLst>
                <a:tab pos="720000" algn="l"/>
              </a:tabLst>
              <a:defRPr sz="2400">
                <a:solidFill>
                  <a:srgbClr val="000000"/>
                </a:solidFill>
                <a:latin typeface="Arial"/>
                <a:ea typeface="Arial"/>
                <a:cs typeface="Arial"/>
                <a:sym typeface="Arial"/>
              </a:defRPr>
            </a:pPr>
            <a:r>
              <a:rPr sz="2000" dirty="0"/>
              <a:t>	</a:t>
            </a:r>
            <a:r>
              <a:rPr sz="2000" dirty="0" err="1"/>
              <a:t>Désignez</a:t>
            </a:r>
            <a:r>
              <a:rPr sz="2000" dirty="0"/>
              <a:t> </a:t>
            </a:r>
            <a:r>
              <a:rPr sz="2000" dirty="0" err="1"/>
              <a:t>une</a:t>
            </a:r>
            <a:r>
              <a:rPr sz="2000" dirty="0"/>
              <a:t> </a:t>
            </a:r>
            <a:r>
              <a:rPr sz="2000" dirty="0" err="1"/>
              <a:t>personne</a:t>
            </a:r>
            <a:r>
              <a:rPr sz="2000" dirty="0"/>
              <a:t> </a:t>
            </a:r>
            <a:r>
              <a:rPr sz="2000" dirty="0" err="1"/>
              <a:t>chargée</a:t>
            </a:r>
            <a:r>
              <a:rPr sz="2000" dirty="0"/>
              <a:t> de prendre des notes.</a:t>
            </a:r>
            <a:endParaRPr sz="2000" dirty="0">
              <a:latin typeface="Arial" panose="020B0604020202020204" pitchFamily="34" charset="0"/>
            </a:endParaRPr>
          </a:p>
          <a:p>
            <a:pPr marL="719138" lvl="1">
              <a:lnSpc>
                <a:spcPct val="108000"/>
              </a:lnSpc>
              <a:spcAft>
                <a:spcPts val="1600"/>
              </a:spcAft>
              <a:buClr>
                <a:schemeClr val="tx1"/>
              </a:buClr>
              <a:buSzPct val="100000"/>
              <a:tabLst>
                <a:tab pos="720000" algn="l"/>
              </a:tabLst>
              <a:defRPr sz="2400">
                <a:solidFill>
                  <a:srgbClr val="000000"/>
                </a:solidFill>
                <a:latin typeface="Arial"/>
                <a:ea typeface="Arial"/>
                <a:cs typeface="Arial"/>
                <a:sym typeface="Arial"/>
              </a:defRPr>
            </a:pPr>
            <a:r>
              <a:rPr sz="2000" dirty="0"/>
              <a:t>	</a:t>
            </a:r>
            <a:r>
              <a:rPr sz="2000" dirty="0" err="1"/>
              <a:t>Passez</a:t>
            </a:r>
            <a:r>
              <a:rPr sz="2000" dirty="0"/>
              <a:t> </a:t>
            </a:r>
            <a:r>
              <a:rPr sz="2000" dirty="0" err="1"/>
              <a:t>en</a:t>
            </a:r>
            <a:r>
              <a:rPr sz="2000" dirty="0"/>
              <a:t> revue </a:t>
            </a:r>
            <a:r>
              <a:rPr sz="2000" dirty="0" err="1"/>
              <a:t>l’étude</a:t>
            </a:r>
            <a:r>
              <a:rPr sz="2000" dirty="0"/>
              <a:t> de </a:t>
            </a:r>
            <a:r>
              <a:rPr sz="2000" dirty="0" err="1"/>
              <a:t>cas</a:t>
            </a:r>
            <a:r>
              <a:rPr sz="2000" dirty="0"/>
              <a:t> qui </a:t>
            </a:r>
            <a:r>
              <a:rPr sz="2000" dirty="0" err="1"/>
              <a:t>vous</a:t>
            </a:r>
            <a:r>
              <a:rPr sz="2000" dirty="0"/>
              <a:t> a </a:t>
            </a:r>
            <a:r>
              <a:rPr sz="2000" dirty="0" err="1"/>
              <a:t>été</a:t>
            </a:r>
            <a:r>
              <a:rPr sz="2000" dirty="0"/>
              <a:t> </a:t>
            </a:r>
            <a:r>
              <a:rPr sz="2000" dirty="0" err="1"/>
              <a:t>attribuée</a:t>
            </a:r>
            <a:r>
              <a:rPr sz="2000" dirty="0"/>
              <a:t>.</a:t>
            </a:r>
            <a:endParaRPr sz="2000" dirty="0">
              <a:latin typeface="Arial" panose="020B0604020202020204" pitchFamily="34" charset="0"/>
            </a:endParaRPr>
          </a:p>
          <a:p>
            <a:pPr marL="719138" lvl="1">
              <a:lnSpc>
                <a:spcPct val="108000"/>
              </a:lnSpc>
              <a:spcAft>
                <a:spcPts val="1600"/>
              </a:spcAft>
              <a:buClr>
                <a:schemeClr val="tx1"/>
              </a:buClr>
              <a:buSzPct val="100000"/>
              <a:tabLst>
                <a:tab pos="720000" algn="l"/>
              </a:tabLst>
              <a:defRPr sz="2400">
                <a:solidFill>
                  <a:srgbClr val="000000"/>
                </a:solidFill>
                <a:latin typeface="Arial"/>
                <a:ea typeface="Arial"/>
                <a:cs typeface="Arial"/>
                <a:sym typeface="Arial"/>
              </a:defRPr>
            </a:pPr>
            <a:r>
              <a:rPr sz="2000" dirty="0"/>
              <a:t>	</a:t>
            </a:r>
            <a:r>
              <a:rPr sz="2000" dirty="0" err="1"/>
              <a:t>Consignez</a:t>
            </a:r>
            <a:r>
              <a:rPr sz="2000" dirty="0"/>
              <a:t> les </a:t>
            </a:r>
            <a:r>
              <a:rPr sz="2000" dirty="0" err="1"/>
              <a:t>réflexions</a:t>
            </a:r>
            <a:r>
              <a:rPr sz="2000" dirty="0"/>
              <a:t> du </a:t>
            </a:r>
            <a:r>
              <a:rPr sz="2000" dirty="0" err="1"/>
              <a:t>groupe</a:t>
            </a:r>
            <a:r>
              <a:rPr sz="2000" dirty="0"/>
              <a:t> sur le tableau-papier à </a:t>
            </a:r>
            <a:r>
              <a:rPr sz="2000" dirty="0" err="1"/>
              <a:t>feuilles</a:t>
            </a:r>
            <a:r>
              <a:rPr sz="2000" dirty="0"/>
              <a:t> mobiles/le papier </a:t>
            </a:r>
            <a:r>
              <a:rPr sz="2000" dirty="0" err="1"/>
              <a:t>fourni</a:t>
            </a:r>
            <a:r>
              <a:rPr sz="2000" dirty="0"/>
              <a:t>.</a:t>
            </a:r>
            <a:endParaRPr sz="2000" dirty="0">
              <a:latin typeface="Arial" panose="020B0604020202020204" pitchFamily="34" charset="0"/>
            </a:endParaRPr>
          </a:p>
          <a:p>
            <a:pPr marL="719138" lvl="1">
              <a:lnSpc>
                <a:spcPct val="108000"/>
              </a:lnSpc>
              <a:spcAft>
                <a:spcPts val="1600"/>
              </a:spcAft>
              <a:buClr>
                <a:schemeClr val="tx1"/>
              </a:buClr>
              <a:buSzPct val="100000"/>
              <a:tabLst>
                <a:tab pos="720000" algn="l"/>
              </a:tabLst>
              <a:defRPr sz="2400">
                <a:solidFill>
                  <a:srgbClr val="000000"/>
                </a:solidFill>
                <a:latin typeface="Arial"/>
                <a:ea typeface="Arial"/>
                <a:cs typeface="Arial"/>
                <a:sym typeface="Arial"/>
              </a:defRPr>
            </a:pPr>
            <a:r>
              <a:rPr sz="2000" dirty="0"/>
              <a:t>	</a:t>
            </a:r>
            <a:r>
              <a:rPr sz="2000" dirty="0" err="1"/>
              <a:t>Désignez</a:t>
            </a:r>
            <a:r>
              <a:rPr sz="2000" dirty="0"/>
              <a:t> </a:t>
            </a:r>
            <a:r>
              <a:rPr sz="2000" dirty="0" err="1"/>
              <a:t>une</a:t>
            </a:r>
            <a:r>
              <a:rPr sz="2000" dirty="0"/>
              <a:t> </a:t>
            </a:r>
            <a:r>
              <a:rPr sz="2000" dirty="0" err="1"/>
              <a:t>personne</a:t>
            </a:r>
            <a:r>
              <a:rPr sz="2000" dirty="0"/>
              <a:t> </a:t>
            </a:r>
            <a:r>
              <a:rPr sz="2000" dirty="0" err="1"/>
              <a:t>chargée</a:t>
            </a:r>
            <a:r>
              <a:rPr sz="2000" dirty="0"/>
              <a:t> de </a:t>
            </a:r>
            <a:r>
              <a:rPr sz="2000" dirty="0" err="1"/>
              <a:t>présenter</a:t>
            </a:r>
            <a:r>
              <a:rPr sz="2000" dirty="0"/>
              <a:t> un résumé des </a:t>
            </a:r>
            <a:r>
              <a:rPr sz="2000" dirty="0" err="1"/>
              <a:t>réflexions</a:t>
            </a:r>
            <a:r>
              <a:rPr sz="2000" dirty="0"/>
              <a:t> du </a:t>
            </a:r>
            <a:r>
              <a:rPr sz="2000" dirty="0" err="1"/>
              <a:t>groupe</a:t>
            </a:r>
            <a:r>
              <a:rPr sz="2000" dirty="0"/>
              <a:t>. </a:t>
            </a:r>
            <a:endParaRPr sz="2000" dirty="0">
              <a:latin typeface="Arial" panose="020B0604020202020204" pitchFamily="34" charset="0"/>
            </a:endParaRPr>
          </a:p>
        </p:txBody>
      </p:sp>
      <p:sp>
        <p:nvSpPr>
          <p:cNvPr id="2" name="Title 1">
            <a:extLst>
              <a:ext uri="{FF2B5EF4-FFF2-40B4-BE49-F238E27FC236}">
                <a16:creationId xmlns:a16="http://schemas.microsoft.com/office/drawing/2014/main" id="{08282708-86AC-3354-A775-81CA78F9C7D2}"/>
              </a:ext>
            </a:extLst>
          </p:cNvPr>
          <p:cNvSpPr>
            <a:spLocks noGrp="1"/>
          </p:cNvSpPr>
          <p:nvPr>
            <p:ph type="title"/>
          </p:nvPr>
        </p:nvSpPr>
        <p:spPr/>
        <p:txBody>
          <a:bodyPr/>
          <a:lstStyle/>
          <a:p>
            <a:pPr>
              <a:defRPr sz="3400" b="1">
                <a:solidFill>
                  <a:schemeClr val="accent3"/>
                </a:solidFill>
                <a:latin typeface="Calibri" panose="020F0502020204030204" pitchFamily="34" charset="0"/>
                <a:cs typeface="Calibri" panose="020F0502020204030204" pitchFamily="34" charset="0"/>
              </a:defRPr>
            </a:pPr>
            <a:r>
              <a:rPr dirty="0" err="1"/>
              <a:t>Défaillance</a:t>
            </a:r>
            <a:r>
              <a:rPr dirty="0"/>
              <a:t> des réseaux </a:t>
            </a:r>
            <a:r>
              <a:rPr lang="fr-FR" dirty="0"/>
              <a:t>de référencement</a:t>
            </a:r>
            <a:r>
              <a:rPr dirty="0"/>
              <a:t> :</a:t>
            </a:r>
          </a:p>
        </p:txBody>
      </p:sp>
      <p:sp>
        <p:nvSpPr>
          <p:cNvPr id="3" name="Text Placeholder 2">
            <a:extLst>
              <a:ext uri="{FF2B5EF4-FFF2-40B4-BE49-F238E27FC236}">
                <a16:creationId xmlns:a16="http://schemas.microsoft.com/office/drawing/2014/main" id="{538EB53C-4E2A-0F85-C4C2-594BE6A2EBA5}"/>
              </a:ext>
            </a:extLst>
          </p:cNvPr>
          <p:cNvSpPr>
            <a:spLocks noGrp="1"/>
          </p:cNvSpPr>
          <p:nvPr>
            <p:ph type="body" sz="quarter" idx="10"/>
          </p:nvPr>
        </p:nvSpPr>
        <p:spPr/>
        <p:txBody>
          <a:bodyPr/>
          <a:lstStyle/>
          <a:p>
            <a:r>
              <a:t>Exercice 5.3 :</a:t>
            </a:r>
          </a:p>
        </p:txBody>
      </p:sp>
      <p:pic>
        <p:nvPicPr>
          <p:cNvPr id="4" name="Graphic 3" descr="Scribble with solid fill">
            <a:extLst>
              <a:ext uri="{FF2B5EF4-FFF2-40B4-BE49-F238E27FC236}">
                <a16:creationId xmlns:a16="http://schemas.microsoft.com/office/drawing/2014/main" id="{87708577-7747-907F-1A0E-0293176ACC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3048816"/>
            <a:ext cx="432000" cy="432000"/>
          </a:xfrm>
          <a:prstGeom prst="rect">
            <a:avLst/>
          </a:prstGeom>
        </p:spPr>
      </p:pic>
      <p:pic>
        <p:nvPicPr>
          <p:cNvPr id="5" name="Graphic 4" descr="Scribble with solid fill">
            <a:extLst>
              <a:ext uri="{FF2B5EF4-FFF2-40B4-BE49-F238E27FC236}">
                <a16:creationId xmlns:a16="http://schemas.microsoft.com/office/drawing/2014/main" id="{D4349CAA-475D-9DE4-F024-8FA9225DD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3598303"/>
            <a:ext cx="432000" cy="432000"/>
          </a:xfrm>
          <a:prstGeom prst="rect">
            <a:avLst/>
          </a:prstGeom>
        </p:spPr>
      </p:pic>
      <p:pic>
        <p:nvPicPr>
          <p:cNvPr id="6" name="Graphic 5" descr="Scribble with solid fill">
            <a:extLst>
              <a:ext uri="{FF2B5EF4-FFF2-40B4-BE49-F238E27FC236}">
                <a16:creationId xmlns:a16="http://schemas.microsoft.com/office/drawing/2014/main" id="{EFCE307F-F333-163E-944B-4DF1E2C5F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4147790"/>
            <a:ext cx="432000" cy="432000"/>
          </a:xfrm>
          <a:prstGeom prst="rect">
            <a:avLst/>
          </a:prstGeom>
        </p:spPr>
      </p:pic>
      <p:pic>
        <p:nvPicPr>
          <p:cNvPr id="7" name="Graphic 6" descr="Scribble with solid fill">
            <a:extLst>
              <a:ext uri="{FF2B5EF4-FFF2-40B4-BE49-F238E27FC236}">
                <a16:creationId xmlns:a16="http://schemas.microsoft.com/office/drawing/2014/main" id="{9BC531C4-A6FA-4DF5-7274-0D17D2402D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72748" y="5011660"/>
            <a:ext cx="432000" cy="432000"/>
          </a:xfrm>
          <a:prstGeom prst="rect">
            <a:avLst/>
          </a:prstGeom>
        </p:spPr>
      </p:pic>
      <p:sp>
        <p:nvSpPr>
          <p:cNvPr id="8" name="TextBox 7">
            <a:extLst>
              <a:ext uri="{FF2B5EF4-FFF2-40B4-BE49-F238E27FC236}">
                <a16:creationId xmlns:a16="http://schemas.microsoft.com/office/drawing/2014/main" id="{0C462BF7-6AC6-7C43-8BE8-D8356477A16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5.15</a:t>
            </a:r>
          </a:p>
        </p:txBody>
      </p:sp>
    </p:spTree>
    <p:extLst>
      <p:ext uri="{BB962C8B-B14F-4D97-AF65-F5344CB8AC3E}">
        <p14:creationId xmlns:p14="http://schemas.microsoft.com/office/powerpoint/2010/main" val="362452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2" name="Google Shape;942;p122"/>
          <p:cNvSpPr txBox="1"/>
          <p:nvPr/>
        </p:nvSpPr>
        <p:spPr>
          <a:xfrm>
            <a:off x="0" y="1"/>
            <a:ext cx="12192000" cy="1336228"/>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t>Séance 5 : conclusion</a:t>
            </a:r>
          </a:p>
        </p:txBody>
      </p:sp>
      <p:sp>
        <p:nvSpPr>
          <p:cNvPr id="943" name="Google Shape;943;p122"/>
          <p:cNvSpPr txBox="1"/>
          <p:nvPr/>
        </p:nvSpPr>
        <p:spPr>
          <a:xfrm>
            <a:off x="902825" y="865793"/>
            <a:ext cx="10093124" cy="5126413"/>
          </a:xfrm>
          <a:prstGeom prst="rect">
            <a:avLst/>
          </a:prstGeom>
          <a:noFill/>
          <a:ln>
            <a:noFill/>
          </a:ln>
        </p:spPr>
        <p:txBody>
          <a:bodyPr spcFirstLastPara="1" wrap="square" lIns="121900" tIns="60933" rIns="121900" bIns="60933" anchor="t" anchorCtr="0">
            <a:spAutoFit/>
          </a:bodyPr>
          <a:lstStyle/>
          <a:p>
            <a:pPr marL="457189" lvl="1" indent="-457189">
              <a:lnSpc>
                <a:spcPct val="108000"/>
              </a:lnSpc>
              <a:buClr>
                <a:schemeClr val="accent3"/>
              </a:buClr>
              <a:buSzPct val="125000"/>
              <a:buFont typeface="Wingdings" pitchFamily="2" charset="2"/>
              <a:buChar char="Ø"/>
              <a:defRPr sz="2400">
                <a:solidFill>
                  <a:srgbClr val="000000"/>
                </a:solidFill>
                <a:latin typeface="Arial"/>
                <a:ea typeface="Arial"/>
                <a:cs typeface="Arial"/>
                <a:sym typeface="Arial"/>
              </a:defRPr>
            </a:pPr>
            <a:r>
              <a:rPr dirty="0"/>
              <a:t>Des réseaux </a:t>
            </a:r>
            <a:r>
              <a:rPr lang="fr-FR" dirty="0"/>
              <a:t>de référencement</a:t>
            </a:r>
            <a:r>
              <a:rPr dirty="0"/>
              <a:t> </a:t>
            </a:r>
            <a:r>
              <a:rPr dirty="0" err="1"/>
              <a:t>opérationnels</a:t>
            </a:r>
            <a:r>
              <a:rPr dirty="0"/>
              <a:t> et à jour </a:t>
            </a:r>
            <a:r>
              <a:rPr dirty="0" err="1"/>
              <a:t>ainsi</a:t>
            </a:r>
            <a:r>
              <a:rPr dirty="0"/>
              <a:t> que des pratiques </a:t>
            </a:r>
            <a:r>
              <a:rPr lang="fr-FR" dirty="0"/>
              <a:t>de référencement </a:t>
            </a:r>
            <a:r>
              <a:rPr dirty="0" err="1"/>
              <a:t>bienveillantes</a:t>
            </a:r>
            <a:r>
              <a:rPr dirty="0"/>
              <a:t> </a:t>
            </a:r>
            <a:r>
              <a:rPr dirty="0" err="1"/>
              <a:t>peuvent</a:t>
            </a:r>
            <a:r>
              <a:rPr dirty="0"/>
              <a:t> aider les </a:t>
            </a:r>
            <a:r>
              <a:rPr dirty="0" err="1"/>
              <a:t>personnes</a:t>
            </a:r>
            <a:r>
              <a:rPr dirty="0"/>
              <a:t> </a:t>
            </a:r>
            <a:r>
              <a:rPr dirty="0" err="1"/>
              <a:t>survivantes</a:t>
            </a:r>
            <a:r>
              <a:rPr dirty="0"/>
              <a:t> à </a:t>
            </a:r>
            <a:r>
              <a:rPr dirty="0" err="1"/>
              <a:t>accéder</a:t>
            </a:r>
            <a:r>
              <a:rPr dirty="0"/>
              <a:t> plus </a:t>
            </a:r>
            <a:r>
              <a:rPr dirty="0" err="1"/>
              <a:t>facilement</a:t>
            </a:r>
            <a:r>
              <a:rPr dirty="0"/>
              <a:t> aux </a:t>
            </a:r>
            <a:r>
              <a:rPr dirty="0" err="1"/>
              <a:t>soins</a:t>
            </a:r>
            <a:r>
              <a:rPr dirty="0"/>
              <a:t> </a:t>
            </a:r>
            <a:r>
              <a:rPr dirty="0" err="1"/>
              <a:t>disponibles</a:t>
            </a:r>
            <a:r>
              <a:rPr dirty="0"/>
              <a:t>.</a:t>
            </a:r>
          </a:p>
          <a:p>
            <a:pPr marL="457189" lvl="1" indent="-457189">
              <a:lnSpc>
                <a:spcPct val="108000"/>
              </a:lnSpc>
              <a:spcBef>
                <a:spcPts val="1600"/>
              </a:spcBef>
              <a:buClr>
                <a:schemeClr val="accent3"/>
              </a:buClr>
              <a:buSzPct val="125000"/>
              <a:buFont typeface="Wingdings" pitchFamily="2" charset="2"/>
              <a:buChar char="Ø"/>
              <a:defRPr sz="2400">
                <a:solidFill>
                  <a:srgbClr val="000000"/>
                </a:solidFill>
                <a:latin typeface="Arial"/>
                <a:ea typeface="Arial"/>
                <a:cs typeface="Arial"/>
                <a:sym typeface="Arial"/>
              </a:defRPr>
            </a:pPr>
            <a:r>
              <a:rPr dirty="0" err="1"/>
              <a:t>Lorsque</a:t>
            </a:r>
            <a:r>
              <a:rPr dirty="0"/>
              <a:t> des situations </a:t>
            </a:r>
            <a:r>
              <a:rPr dirty="0" err="1"/>
              <a:t>d’urgence</a:t>
            </a:r>
            <a:r>
              <a:rPr dirty="0"/>
              <a:t> </a:t>
            </a:r>
            <a:r>
              <a:rPr dirty="0" err="1"/>
              <a:t>perturbent</a:t>
            </a:r>
            <a:r>
              <a:rPr dirty="0"/>
              <a:t> les services </a:t>
            </a:r>
            <a:r>
              <a:rPr lang="fr-FR" dirty="0"/>
              <a:t>de référencement</a:t>
            </a:r>
            <a:r>
              <a:rPr dirty="0"/>
              <a:t> et les </a:t>
            </a:r>
            <a:r>
              <a:rPr dirty="0" err="1"/>
              <a:t>voies</a:t>
            </a:r>
            <a:r>
              <a:rPr dirty="0"/>
              <a:t> </a:t>
            </a:r>
            <a:r>
              <a:rPr dirty="0" err="1"/>
              <a:t>d’accès</a:t>
            </a:r>
            <a:r>
              <a:rPr dirty="0"/>
              <a:t>, il </a:t>
            </a:r>
            <a:r>
              <a:rPr dirty="0" err="1"/>
              <a:t>est</a:t>
            </a:r>
            <a:r>
              <a:rPr dirty="0"/>
              <a:t> </a:t>
            </a:r>
            <a:r>
              <a:rPr dirty="0" err="1"/>
              <a:t>essentiel</a:t>
            </a:r>
            <a:r>
              <a:rPr dirty="0"/>
              <a:t> de </a:t>
            </a:r>
            <a:r>
              <a:rPr dirty="0" err="1"/>
              <a:t>fournir</a:t>
            </a:r>
            <a:r>
              <a:rPr dirty="0"/>
              <a:t> des </a:t>
            </a:r>
            <a:r>
              <a:rPr dirty="0" err="1"/>
              <a:t>soins</a:t>
            </a:r>
            <a:r>
              <a:rPr dirty="0"/>
              <a:t> de santé et </a:t>
            </a:r>
            <a:r>
              <a:rPr lang="fr-FR" dirty="0"/>
              <a:t>de renforcer </a:t>
            </a:r>
            <a:r>
              <a:rPr dirty="0"/>
              <a:t>la </a:t>
            </a:r>
            <a:r>
              <a:rPr dirty="0" err="1"/>
              <a:t>sécurité</a:t>
            </a:r>
            <a:r>
              <a:rPr dirty="0"/>
              <a:t> des </a:t>
            </a:r>
            <a:r>
              <a:rPr dirty="0" err="1"/>
              <a:t>personnes</a:t>
            </a:r>
            <a:r>
              <a:rPr dirty="0"/>
              <a:t> </a:t>
            </a:r>
            <a:r>
              <a:rPr dirty="0" err="1"/>
              <a:t>survivantes</a:t>
            </a:r>
            <a:r>
              <a:rPr dirty="0"/>
              <a:t>.</a:t>
            </a:r>
          </a:p>
          <a:p>
            <a:pPr marL="457189" lvl="1" indent="-457189">
              <a:lnSpc>
                <a:spcPct val="108000"/>
              </a:lnSpc>
              <a:spcBef>
                <a:spcPts val="1600"/>
              </a:spcBef>
              <a:buClr>
                <a:schemeClr val="accent3"/>
              </a:buClr>
              <a:buSzPct val="125000"/>
              <a:buFont typeface="Wingdings" pitchFamily="2" charset="2"/>
              <a:buChar char="Ø"/>
              <a:defRPr sz="2400">
                <a:solidFill>
                  <a:srgbClr val="000000"/>
                </a:solidFill>
                <a:latin typeface="Arial"/>
                <a:ea typeface="Arial"/>
                <a:cs typeface="Arial"/>
                <a:sym typeface="Arial"/>
              </a:defRPr>
            </a:pPr>
            <a:r>
              <a:rPr dirty="0" err="1"/>
              <a:t>L’autodétermination</a:t>
            </a:r>
            <a:r>
              <a:rPr dirty="0"/>
              <a:t> doit </a:t>
            </a:r>
            <a:r>
              <a:rPr dirty="0" err="1"/>
              <a:t>être</a:t>
            </a:r>
            <a:r>
              <a:rPr dirty="0"/>
              <a:t> au </a:t>
            </a:r>
            <a:r>
              <a:rPr dirty="0" err="1"/>
              <a:t>cœur</a:t>
            </a:r>
            <a:r>
              <a:rPr dirty="0"/>
              <a:t> de la </a:t>
            </a:r>
            <a:r>
              <a:rPr dirty="0" err="1"/>
              <a:t>procédure</a:t>
            </a:r>
            <a:r>
              <a:rPr dirty="0"/>
              <a:t> </a:t>
            </a:r>
            <a:r>
              <a:rPr lang="fr-FR" dirty="0"/>
              <a:t>de référencement</a:t>
            </a:r>
            <a:r>
              <a:rPr dirty="0"/>
              <a:t>.</a:t>
            </a:r>
          </a:p>
          <a:p>
            <a:pPr marL="457189" lvl="1" indent="-457189">
              <a:lnSpc>
                <a:spcPct val="108000"/>
              </a:lnSpc>
              <a:spcBef>
                <a:spcPts val="1600"/>
              </a:spcBef>
              <a:buClr>
                <a:schemeClr val="accent3"/>
              </a:buClr>
              <a:buSzPct val="125000"/>
              <a:buFont typeface="Wingdings" pitchFamily="2" charset="2"/>
              <a:buChar char="Ø"/>
              <a:defRPr sz="2400">
                <a:solidFill>
                  <a:srgbClr val="000000"/>
                </a:solidFill>
                <a:latin typeface="Arial"/>
                <a:ea typeface="Arial"/>
                <a:cs typeface="Arial"/>
                <a:sym typeface="Arial"/>
              </a:defRPr>
            </a:pPr>
            <a:r>
              <a:rPr dirty="0"/>
              <a:t>Le personnel de santé </a:t>
            </a:r>
            <a:r>
              <a:rPr dirty="0" err="1"/>
              <a:t>est</a:t>
            </a:r>
            <a:r>
              <a:rPr dirty="0"/>
              <a:t> </a:t>
            </a:r>
            <a:r>
              <a:rPr dirty="0" err="1"/>
              <a:t>tenu</a:t>
            </a:r>
            <a:r>
              <a:rPr dirty="0"/>
              <a:t> de </a:t>
            </a:r>
            <a:r>
              <a:rPr dirty="0" err="1"/>
              <a:t>connaître</a:t>
            </a:r>
            <a:r>
              <a:rPr dirty="0"/>
              <a:t> le </a:t>
            </a:r>
            <a:r>
              <a:rPr dirty="0" err="1"/>
              <a:t>contexte</a:t>
            </a:r>
            <a:r>
              <a:rPr dirty="0"/>
              <a:t> </a:t>
            </a:r>
            <a:r>
              <a:rPr dirty="0" err="1"/>
              <a:t>juridique</a:t>
            </a:r>
            <a:r>
              <a:rPr dirty="0"/>
              <a:t> et politique qui </a:t>
            </a:r>
            <a:r>
              <a:rPr dirty="0" err="1"/>
              <a:t>influe</a:t>
            </a:r>
            <a:r>
              <a:rPr dirty="0"/>
              <a:t> sur les </a:t>
            </a:r>
            <a:r>
              <a:rPr dirty="0" err="1"/>
              <a:t>soins</a:t>
            </a:r>
            <a:r>
              <a:rPr dirty="0"/>
              <a:t> </a:t>
            </a:r>
            <a:r>
              <a:rPr dirty="0" err="1"/>
              <a:t>qu’il</a:t>
            </a:r>
            <a:r>
              <a:rPr dirty="0"/>
              <a:t> </a:t>
            </a:r>
            <a:r>
              <a:rPr dirty="0" err="1"/>
              <a:t>prodigue</a:t>
            </a:r>
            <a:r>
              <a:rPr dirty="0"/>
              <a:t>.</a:t>
            </a:r>
          </a:p>
        </p:txBody>
      </p:sp>
      <p:sp>
        <p:nvSpPr>
          <p:cNvPr id="2" name="TextBox 1">
            <a:extLst>
              <a:ext uri="{FF2B5EF4-FFF2-40B4-BE49-F238E27FC236}">
                <a16:creationId xmlns:a16="http://schemas.microsoft.com/office/drawing/2014/main" id="{98F419DE-8115-2266-6A19-580B3FA772B6}"/>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5.16</a:t>
            </a:r>
          </a:p>
        </p:txBody>
      </p:sp>
    </p:spTree>
    <p:extLst>
      <p:ext uri="{BB962C8B-B14F-4D97-AF65-F5344CB8AC3E}">
        <p14:creationId xmlns:p14="http://schemas.microsoft.com/office/powerpoint/2010/main" val="254759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DAC60-F21F-F087-C9E7-FDCF3B6DB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7AA9E-819E-7217-22C1-B5DDDDBFE117}"/>
              </a:ext>
            </a:extLst>
          </p:cNvPr>
          <p:cNvSpPr>
            <a:spLocks noGrp="1"/>
          </p:cNvSpPr>
          <p:nvPr>
            <p:ph type="title"/>
          </p:nvPr>
        </p:nvSpPr>
        <p:spPr/>
        <p:txBody>
          <a:bodyPr>
            <a:normAutofit/>
          </a:bodyPr>
          <a:lstStyle/>
          <a:p>
            <a:pPr algn="ctr">
              <a:defRPr sz="3400" b="1">
                <a:solidFill>
                  <a:schemeClr val="accent3"/>
                </a:solidFill>
              </a:defRPr>
            </a:pPr>
            <a:r>
              <a:t>Bibliographie</a:t>
            </a:r>
          </a:p>
        </p:txBody>
      </p:sp>
      <p:sp>
        <p:nvSpPr>
          <p:cNvPr id="3" name="Content Placeholder 2">
            <a:extLst>
              <a:ext uri="{FF2B5EF4-FFF2-40B4-BE49-F238E27FC236}">
                <a16:creationId xmlns:a16="http://schemas.microsoft.com/office/drawing/2014/main" id="{61EB15D0-6034-86A9-4235-E461BEDF22D0}"/>
              </a:ext>
            </a:extLst>
          </p:cNvPr>
          <p:cNvSpPr>
            <a:spLocks noGrp="1"/>
          </p:cNvSpPr>
          <p:nvPr>
            <p:ph idx="1"/>
          </p:nvPr>
        </p:nvSpPr>
        <p:spPr>
          <a:xfrm>
            <a:off x="838200" y="1623598"/>
            <a:ext cx="10515600" cy="4351338"/>
          </a:xfrm>
        </p:spPr>
        <p:txBody>
          <a:bodyPr>
            <a:normAutofit/>
          </a:bodyPr>
          <a:lstStyle/>
          <a:p>
            <a:pPr marL="457200" indent="-360000">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fr-FR" dirty="0"/>
              <a:t>Ha</a:t>
            </a:r>
            <a:r>
              <a:rPr dirty="0" err="1"/>
              <a:t>ndbook</a:t>
            </a:r>
            <a:r>
              <a:rPr dirty="0"/>
              <a:t> for coordinating gender-based violence interventions in emergencies. </a:t>
            </a:r>
            <a:r>
              <a:rPr lang="fr-FR" dirty="0"/>
              <a:t>Domaine </a:t>
            </a:r>
            <a:r>
              <a:rPr dirty="0"/>
              <a:t>de responsabilité sur la violence basée sur le genre, UNFPA,</a:t>
            </a:r>
            <a:r>
              <a:rPr lang="fr-FR" dirty="0"/>
              <a:t> Genève,</a:t>
            </a:r>
            <a:r>
              <a:rPr dirty="0"/>
              <a:t> 2019.</a:t>
            </a:r>
          </a:p>
          <a:p>
            <a:pPr marL="457200" indent="-360000">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dirty="0"/>
              <a:t>Bureau de la </a:t>
            </a:r>
            <a:r>
              <a:rPr dirty="0" err="1"/>
              <a:t>Représentante</a:t>
            </a:r>
            <a:r>
              <a:rPr dirty="0"/>
              <a:t> </a:t>
            </a:r>
            <a:r>
              <a:rPr dirty="0" err="1"/>
              <a:t>spéciale</a:t>
            </a:r>
            <a:r>
              <a:rPr dirty="0"/>
              <a:t> du </a:t>
            </a:r>
            <a:r>
              <a:rPr dirty="0" err="1"/>
              <a:t>Secrétaire</a:t>
            </a:r>
            <a:r>
              <a:rPr dirty="0"/>
              <a:t> </a:t>
            </a:r>
            <a:r>
              <a:rPr dirty="0" err="1"/>
              <a:t>général</a:t>
            </a:r>
            <a:r>
              <a:rPr dirty="0"/>
              <a:t> </a:t>
            </a:r>
            <a:r>
              <a:rPr dirty="0" err="1"/>
              <a:t>chargée</a:t>
            </a:r>
            <a:r>
              <a:rPr dirty="0"/>
              <a:t> de la question des violences </a:t>
            </a:r>
            <a:r>
              <a:rPr dirty="0" err="1"/>
              <a:t>sexuelles</a:t>
            </a:r>
            <a:r>
              <a:rPr dirty="0"/>
              <a:t> </a:t>
            </a:r>
            <a:r>
              <a:rPr dirty="0" err="1"/>
              <a:t>commises</a:t>
            </a:r>
            <a:r>
              <a:rPr dirty="0"/>
              <a:t> </a:t>
            </a:r>
            <a:r>
              <a:rPr dirty="0" err="1"/>
              <a:t>en</a:t>
            </a:r>
            <a:r>
              <a:rPr dirty="0"/>
              <a:t> </a:t>
            </a:r>
            <a:r>
              <a:rPr dirty="0" err="1"/>
              <a:t>période</a:t>
            </a:r>
            <a:r>
              <a:rPr dirty="0"/>
              <a:t> de </a:t>
            </a:r>
            <a:r>
              <a:rPr dirty="0" err="1"/>
              <a:t>conflit</a:t>
            </a:r>
            <a:r>
              <a:rPr dirty="0"/>
              <a:t>,</a:t>
            </a:r>
            <a:r>
              <a:rPr lang="fr-FR" dirty="0"/>
              <a:t> </a:t>
            </a:r>
            <a:r>
              <a:rPr dirty="0"/>
              <a:t>« La violence </a:t>
            </a:r>
            <a:r>
              <a:rPr dirty="0" err="1"/>
              <a:t>sexuelle</a:t>
            </a:r>
            <a:r>
              <a:rPr dirty="0"/>
              <a:t> : un </a:t>
            </a:r>
            <a:r>
              <a:rPr dirty="0" err="1"/>
              <a:t>outil</a:t>
            </a:r>
            <a:r>
              <a:rPr dirty="0"/>
              <a:t> de guerre – Note de </a:t>
            </a:r>
            <a:r>
              <a:rPr dirty="0" err="1"/>
              <a:t>synthèse</a:t>
            </a:r>
            <a:r>
              <a:rPr dirty="0"/>
              <a:t> ». 2014 </a:t>
            </a:r>
          </a:p>
        </p:txBody>
      </p:sp>
      <p:sp>
        <p:nvSpPr>
          <p:cNvPr id="4" name="Rectangle 3">
            <a:extLst>
              <a:ext uri="{FF2B5EF4-FFF2-40B4-BE49-F238E27FC236}">
                <a16:creationId xmlns:a16="http://schemas.microsoft.com/office/drawing/2014/main" id="{92484DCD-2008-88BF-EC96-834251CE2766}"/>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309366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7400" y="-14717"/>
            <a:ext cx="6221201" cy="6828567"/>
          </a:xfrm>
          <a:prstGeom prst="rect">
            <a:avLst/>
          </a:prstGeom>
          <a:noFill/>
          <a:ln>
            <a:noFill/>
          </a:ln>
        </p:spPr>
        <p:txBody>
          <a:bodyPr/>
          <a:lstStyle/>
          <a:p>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p:txBody>
          <a:bodyPr/>
          <a:lstStyle/>
          <a:p>
            <a:r>
              <a:t>Connaître le contexte</a:t>
            </a:r>
          </a:p>
          <a:p>
            <a:endParaRPr/>
          </a:p>
          <a:p>
            <a:endParaRPr/>
          </a:p>
          <a:p>
            <a:endParaRP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p:txBody>
          <a:bodyPr/>
          <a:lstStyle/>
          <a:p>
            <a:r>
              <a:t>Séance 5.</a:t>
            </a:r>
          </a:p>
        </p:txBody>
      </p:sp>
      <p:sp>
        <p:nvSpPr>
          <p:cNvPr id="6" name="TextBox 5">
            <a:extLst>
              <a:ext uri="{FF2B5EF4-FFF2-40B4-BE49-F238E27FC236}">
                <a16:creationId xmlns:a16="http://schemas.microsoft.com/office/drawing/2014/main" id="{9BB4A08A-83A0-00F8-D17F-EC7D3A09A5D4}"/>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5.2</a:t>
            </a:r>
          </a:p>
        </p:txBody>
      </p:sp>
    </p:spTree>
    <p:extLst>
      <p:ext uri="{BB962C8B-B14F-4D97-AF65-F5344CB8AC3E}">
        <p14:creationId xmlns:p14="http://schemas.microsoft.com/office/powerpoint/2010/main" val="314390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6" name="Google Shape;836;p109"/>
          <p:cNvSpPr txBox="1"/>
          <p:nvPr/>
        </p:nvSpPr>
        <p:spPr>
          <a:xfrm>
            <a:off x="590818" y="1545918"/>
            <a:ext cx="11010363" cy="3766163"/>
          </a:xfrm>
          <a:prstGeom prst="rect">
            <a:avLst/>
          </a:prstGeom>
          <a:noFill/>
          <a:ln>
            <a:noFill/>
          </a:ln>
        </p:spPr>
        <p:txBody>
          <a:bodyPr spcFirstLastPara="1" wrap="square" lIns="121900" tIns="60933" rIns="121900" bIns="60933" anchor="t" anchorCtr="0">
            <a:noAutofit/>
          </a:bodyPr>
          <a:lstStyle/>
          <a:p>
            <a:pPr marL="1793875" marR="118530" indent="-1793875">
              <a:lnSpc>
                <a:spcPct val="108000"/>
              </a:lnSpc>
              <a:spcAft>
                <a:spcPts val="1600"/>
              </a:spcAft>
              <a:defRPr sz="2400">
                <a:sym typeface="Arial"/>
              </a:defRPr>
            </a:pPr>
            <a:r>
              <a:rPr u="sng" dirty="0">
                <a:solidFill>
                  <a:schemeClr val="accent3"/>
                </a:solidFill>
                <a:latin typeface="Arial" panose="020B0604020202020204" pitchFamily="34" charset="0"/>
                <a:cs typeface="Arial" panose="020B0604020202020204" pitchFamily="34" charset="0"/>
              </a:rPr>
              <a:t>Objectif 4 :</a:t>
            </a:r>
            <a:r>
              <a:rPr dirty="0">
                <a:solidFill>
                  <a:srgbClr val="00B0F0"/>
                </a:solidFill>
                <a:latin typeface="Arial"/>
                <a:ea typeface="Arial"/>
                <a:cs typeface="Arial"/>
              </a:rPr>
              <a:t>	</a:t>
            </a:r>
            <a:r>
              <a:rPr dirty="0">
                <a:solidFill>
                  <a:srgbClr val="00B0F0"/>
                </a:solidFill>
                <a:latin typeface="Arial" panose="020B0604020202020204" pitchFamily="34" charset="0"/>
              </a:rPr>
              <a:t>Savoir </a:t>
            </a:r>
            <a:r>
              <a:rPr dirty="0" err="1">
                <a:solidFill>
                  <a:srgbClr val="00B0F0"/>
                </a:solidFill>
                <a:latin typeface="Arial" panose="020B0604020202020204" pitchFamily="34" charset="0"/>
              </a:rPr>
              <a:t>accéder</a:t>
            </a:r>
            <a:r>
              <a:rPr dirty="0">
                <a:solidFill>
                  <a:srgbClr val="00B0F0"/>
                </a:solidFill>
                <a:latin typeface="Arial" panose="020B0604020202020204" pitchFamily="34" charset="0"/>
              </a:rPr>
              <a:t> aux </a:t>
            </a:r>
            <a:r>
              <a:rPr dirty="0" err="1">
                <a:solidFill>
                  <a:srgbClr val="00B0F0"/>
                </a:solidFill>
                <a:latin typeface="Arial" panose="020B0604020202020204" pitchFamily="34" charset="0"/>
              </a:rPr>
              <a:t>ressources</a:t>
            </a:r>
            <a:r>
              <a:rPr dirty="0">
                <a:solidFill>
                  <a:srgbClr val="00B0F0"/>
                </a:solidFill>
                <a:latin typeface="Arial" panose="020B0604020202020204" pitchFamily="34" charset="0"/>
              </a:rPr>
              <a:t> et au </a:t>
            </a:r>
            <a:r>
              <a:rPr dirty="0" err="1">
                <a:solidFill>
                  <a:srgbClr val="00B0F0"/>
                </a:solidFill>
                <a:latin typeface="Arial" panose="020B0604020202020204" pitchFamily="34" charset="0"/>
              </a:rPr>
              <a:t>soutien</a:t>
            </a:r>
            <a:r>
              <a:rPr dirty="0">
                <a:solidFill>
                  <a:srgbClr val="00B0F0"/>
                </a:solidFill>
                <a:latin typeface="Arial" panose="020B0604020202020204" pitchFamily="34" charset="0"/>
              </a:rPr>
              <a:t> pour les patients et pour soi-</a:t>
            </a:r>
            <a:r>
              <a:rPr dirty="0" err="1">
                <a:solidFill>
                  <a:srgbClr val="00B0F0"/>
                </a:solidFill>
                <a:latin typeface="Arial" panose="020B0604020202020204" pitchFamily="34" charset="0"/>
              </a:rPr>
              <a:t>même</a:t>
            </a:r>
            <a:r>
              <a:rPr dirty="0">
                <a:solidFill>
                  <a:srgbClr val="00B0F0"/>
                </a:solidFill>
                <a:latin typeface="Arial" panose="020B0604020202020204" pitchFamily="34" charset="0"/>
              </a:rPr>
              <a:t>.</a:t>
            </a:r>
            <a:endParaRPr sz="2400" dirty="0">
              <a:solidFill>
                <a:srgbClr val="00B0F0"/>
              </a:solidFill>
              <a:latin typeface="Arial" panose="020B0604020202020204" pitchFamily="34" charset="0"/>
            </a:endParaRPr>
          </a:p>
          <a:p>
            <a:pPr marR="118530"/>
            <a:endParaRPr sz="1000" b="1" dirty="0">
              <a:solidFill>
                <a:schemeClr val="accent1"/>
              </a:solidFill>
              <a:latin typeface="Arial"/>
              <a:cs typeface="Arial"/>
              <a:sym typeface="Arial"/>
            </a:endParaRPr>
          </a:p>
          <a:p>
            <a:pPr marR="118530">
              <a:spcAft>
                <a:spcPts val="600"/>
              </a:spcAft>
              <a:defRPr sz="2200" b="1">
                <a:solidFill>
                  <a:schemeClr val="accent1"/>
                </a:solidFill>
                <a:latin typeface="Arial"/>
                <a:cs typeface="Arial"/>
                <a:sym typeface="Arial"/>
              </a:defRPr>
            </a:pPr>
            <a:r>
              <a:rPr dirty="0" err="1"/>
              <a:t>Compétences</a:t>
            </a:r>
            <a:r>
              <a:rPr dirty="0"/>
              <a:t> :</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dirty="0" err="1"/>
              <a:t>Comprendre</a:t>
            </a:r>
            <a:r>
              <a:rPr dirty="0"/>
              <a:t> le </a:t>
            </a:r>
            <a:r>
              <a:rPr dirty="0" err="1"/>
              <a:t>rôle</a:t>
            </a:r>
            <a:r>
              <a:rPr dirty="0"/>
              <a:t> des services </a:t>
            </a:r>
            <a:r>
              <a:rPr lang="fr-FR" dirty="0"/>
              <a:t>de référencement </a:t>
            </a:r>
            <a:r>
              <a:rPr dirty="0"/>
              <a:t>dans la </a:t>
            </a:r>
            <a:r>
              <a:rPr dirty="0" err="1"/>
              <a:t>prise</a:t>
            </a:r>
            <a:r>
              <a:rPr dirty="0"/>
              <a:t> </a:t>
            </a:r>
            <a:r>
              <a:rPr dirty="0" err="1"/>
              <a:t>en</a:t>
            </a:r>
            <a:r>
              <a:rPr dirty="0"/>
              <a:t> charge des </a:t>
            </a:r>
            <a:r>
              <a:rPr dirty="0" err="1"/>
              <a:t>personnes</a:t>
            </a:r>
            <a:r>
              <a:rPr dirty="0"/>
              <a:t> </a:t>
            </a:r>
            <a:r>
              <a:rPr dirty="0" err="1"/>
              <a:t>survivantes</a:t>
            </a:r>
            <a:r>
              <a:rPr dirty="0"/>
              <a:t> </a:t>
            </a:r>
            <a:r>
              <a:rPr dirty="0" err="1"/>
              <a:t>d'agressions</a:t>
            </a:r>
            <a:r>
              <a:rPr dirty="0"/>
              <a:t> </a:t>
            </a:r>
            <a:r>
              <a:rPr dirty="0" err="1"/>
              <a:t>sexuelles</a:t>
            </a:r>
            <a:r>
              <a:rPr dirty="0"/>
              <a:t> et de VPI.</a:t>
            </a:r>
          </a:p>
          <a:p>
            <a:pPr marL="360000" marR="18626" indent="-360000">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dirty="0" err="1"/>
              <a:t>Connaître</a:t>
            </a:r>
            <a:r>
              <a:rPr dirty="0"/>
              <a:t> le </a:t>
            </a:r>
            <a:r>
              <a:rPr dirty="0" err="1"/>
              <a:t>contexte</a:t>
            </a:r>
            <a:r>
              <a:rPr dirty="0"/>
              <a:t> </a:t>
            </a:r>
            <a:r>
              <a:rPr dirty="0" err="1"/>
              <a:t>juridique</a:t>
            </a:r>
            <a:r>
              <a:rPr dirty="0"/>
              <a:t> et politique, y </a:t>
            </a:r>
            <a:r>
              <a:rPr dirty="0" err="1"/>
              <a:t>compris</a:t>
            </a:r>
            <a:r>
              <a:rPr dirty="0"/>
              <a:t> les obligations </a:t>
            </a:r>
            <a:r>
              <a:rPr dirty="0" err="1"/>
              <a:t>légales</a:t>
            </a:r>
            <a:r>
              <a:rPr dirty="0"/>
              <a:t> du personnel de santé.</a:t>
            </a:r>
          </a:p>
        </p:txBody>
      </p:sp>
      <p:sp>
        <p:nvSpPr>
          <p:cNvPr id="2" name="Title 1">
            <a:extLst>
              <a:ext uri="{FF2B5EF4-FFF2-40B4-BE49-F238E27FC236}">
                <a16:creationId xmlns:a16="http://schemas.microsoft.com/office/drawing/2014/main" id="{7D33CBEA-760B-09ED-616A-466A25B1539F}"/>
              </a:ext>
            </a:extLst>
          </p:cNvPr>
          <p:cNvSpPr>
            <a:spLocks noGrp="1"/>
          </p:cNvSpPr>
          <p:nvPr>
            <p:ph type="title"/>
          </p:nvPr>
        </p:nvSpPr>
        <p:spPr/>
        <p:txBody>
          <a:bodyPr/>
          <a:lstStyle/>
          <a:p>
            <a:r>
              <a:rPr sz="2800" dirty="0" err="1"/>
              <a:t>Objectifs</a:t>
            </a:r>
            <a:r>
              <a:rPr sz="2800" dirty="0"/>
              <a:t> de la séance</a:t>
            </a:r>
          </a:p>
        </p:txBody>
      </p:sp>
      <p:sp>
        <p:nvSpPr>
          <p:cNvPr id="3" name="TextBox 2">
            <a:extLst>
              <a:ext uri="{FF2B5EF4-FFF2-40B4-BE49-F238E27FC236}">
                <a16:creationId xmlns:a16="http://schemas.microsoft.com/office/drawing/2014/main" id="{21F70ED5-4243-9464-1946-FB12560E2941}"/>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5,3</a:t>
            </a:r>
          </a:p>
        </p:txBody>
      </p:sp>
    </p:spTree>
    <p:extLst>
      <p:ext uri="{BB962C8B-B14F-4D97-AF65-F5344CB8AC3E}">
        <p14:creationId xmlns:p14="http://schemas.microsoft.com/office/powerpoint/2010/main" val="234994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5" name="Google Shape;845;p110"/>
          <p:cNvSpPr txBox="1"/>
          <p:nvPr/>
        </p:nvSpPr>
        <p:spPr>
          <a:xfrm>
            <a:off x="0" y="0"/>
            <a:ext cx="12192000" cy="131379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dirty="0" err="1"/>
              <a:t>Responsabilités</a:t>
            </a:r>
            <a:r>
              <a:rPr dirty="0"/>
              <a:t> du personnel de santé </a:t>
            </a:r>
            <a:br>
              <a:rPr lang="fr-FR" dirty="0"/>
            </a:br>
            <a:r>
              <a:rPr dirty="0"/>
              <a:t>dans le cadre </a:t>
            </a:r>
            <a:r>
              <a:rPr dirty="0" err="1"/>
              <a:t>d’une</a:t>
            </a:r>
            <a:r>
              <a:rPr lang="fr-FR" dirty="0"/>
              <a:t> </a:t>
            </a:r>
            <a:r>
              <a:rPr dirty="0" err="1"/>
              <a:t>réponse</a:t>
            </a:r>
            <a:r>
              <a:rPr dirty="0"/>
              <a:t> </a:t>
            </a:r>
            <a:r>
              <a:rPr dirty="0" err="1"/>
              <a:t>multisectorielle</a:t>
            </a:r>
            <a:endParaRPr dirty="0"/>
          </a:p>
        </p:txBody>
      </p:sp>
      <p:sp>
        <p:nvSpPr>
          <p:cNvPr id="846" name="Google Shape;846;p110"/>
          <p:cNvSpPr txBox="1"/>
          <p:nvPr/>
        </p:nvSpPr>
        <p:spPr>
          <a:xfrm>
            <a:off x="3337088" y="1390251"/>
            <a:ext cx="8282983" cy="4612747"/>
          </a:xfrm>
          <a:prstGeom prst="rect">
            <a:avLst/>
          </a:prstGeom>
          <a:noFill/>
          <a:ln>
            <a:noFill/>
          </a:ln>
        </p:spPr>
        <p:txBody>
          <a:bodyPr spcFirstLastPara="1" wrap="square" lIns="121900" tIns="60933" rIns="121900" bIns="60933" anchor="t" anchorCtr="0">
            <a:spAutoFit/>
          </a:bodyPr>
          <a:lstStyle/>
          <a:p>
            <a:pPr marR="127635">
              <a:lnSpc>
                <a:spcPct val="108000"/>
              </a:lnSpc>
              <a:spcAft>
                <a:spcPts val="1333"/>
              </a:spcAft>
              <a:defRPr sz="2200" b="1">
                <a:solidFill>
                  <a:schemeClr val="accent1"/>
                </a:solidFill>
                <a:latin typeface="Arial"/>
                <a:ea typeface="Arial"/>
                <a:cs typeface="Arial"/>
                <a:sym typeface="Arial"/>
              </a:defRPr>
            </a:pPr>
            <a:r>
              <a:rPr dirty="0"/>
              <a:t>Le personnel de santé ne </a:t>
            </a:r>
            <a:r>
              <a:rPr dirty="0" err="1"/>
              <a:t>peut</a:t>
            </a:r>
            <a:r>
              <a:rPr dirty="0"/>
              <a:t> pas tout faire, </a:t>
            </a:r>
            <a:r>
              <a:rPr dirty="0" err="1"/>
              <a:t>mais</a:t>
            </a:r>
            <a:r>
              <a:rPr dirty="0"/>
              <a:t> il doit…</a:t>
            </a:r>
            <a:endParaRPr sz="2200" b="1" dirty="0">
              <a:solidFill>
                <a:schemeClr val="accent1"/>
              </a:solidFill>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fr-FR" dirty="0"/>
              <a:t>C</a:t>
            </a:r>
            <a:r>
              <a:rPr dirty="0" err="1"/>
              <a:t>onnaître</a:t>
            </a:r>
            <a:r>
              <a:rPr dirty="0"/>
              <a:t> les services </a:t>
            </a:r>
            <a:r>
              <a:rPr lang="fr-FR" dirty="0"/>
              <a:t>de référencement </a:t>
            </a:r>
            <a:r>
              <a:rPr dirty="0"/>
              <a:t>de </a:t>
            </a:r>
            <a:r>
              <a:rPr dirty="0" err="1"/>
              <a:t>sa</a:t>
            </a:r>
            <a:r>
              <a:rPr dirty="0"/>
              <a:t> </a:t>
            </a:r>
            <a:r>
              <a:rPr dirty="0" err="1"/>
              <a:t>région</a:t>
            </a:r>
            <a:r>
              <a:rPr lang="fr-FR" dirty="0"/>
              <a:t>.</a:t>
            </a:r>
            <a:endParaRPr sz="2200" dirty="0">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fr-FR" dirty="0"/>
              <a:t>C</a:t>
            </a:r>
            <a:r>
              <a:rPr dirty="0" err="1"/>
              <a:t>omprendre</a:t>
            </a:r>
            <a:r>
              <a:rPr dirty="0"/>
              <a:t> </a:t>
            </a:r>
            <a:r>
              <a:rPr dirty="0" err="1"/>
              <a:t>l’éventail</a:t>
            </a:r>
            <a:r>
              <a:rPr dirty="0"/>
              <a:t> des services </a:t>
            </a:r>
            <a:r>
              <a:rPr lang="fr-FR" dirty="0"/>
              <a:t>de référencement </a:t>
            </a:r>
            <a:r>
              <a:rPr dirty="0" err="1"/>
              <a:t>disponibles</a:t>
            </a:r>
            <a:r>
              <a:rPr dirty="0"/>
              <a:t> dans les </a:t>
            </a:r>
            <a:r>
              <a:rPr dirty="0" err="1"/>
              <a:t>contextes</a:t>
            </a:r>
            <a:r>
              <a:rPr dirty="0"/>
              <a:t> </a:t>
            </a:r>
            <a:r>
              <a:rPr dirty="0" err="1"/>
              <a:t>juridiques</a:t>
            </a:r>
            <a:r>
              <a:rPr dirty="0"/>
              <a:t>, </a:t>
            </a:r>
            <a:r>
              <a:rPr dirty="0" err="1"/>
              <a:t>réglementaires</a:t>
            </a:r>
            <a:r>
              <a:rPr dirty="0"/>
              <a:t> et </a:t>
            </a:r>
            <a:r>
              <a:rPr dirty="0" err="1"/>
              <a:t>sécuritaires</a:t>
            </a:r>
            <a:r>
              <a:rPr dirty="0"/>
              <a:t> </a:t>
            </a:r>
            <a:r>
              <a:rPr dirty="0" err="1"/>
              <a:t>actuels</a:t>
            </a:r>
            <a:r>
              <a:rPr lang="fr-FR" dirty="0"/>
              <a:t>.</a:t>
            </a:r>
            <a:endParaRPr sz="2200" dirty="0">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fr-FR" dirty="0"/>
              <a:t>Ê</a:t>
            </a:r>
            <a:r>
              <a:rPr dirty="0" err="1"/>
              <a:t>tre</a:t>
            </a:r>
            <a:r>
              <a:rPr dirty="0"/>
              <a:t> </a:t>
            </a:r>
            <a:r>
              <a:rPr dirty="0" err="1"/>
              <a:t>en</a:t>
            </a:r>
            <a:r>
              <a:rPr dirty="0"/>
              <a:t> </a:t>
            </a:r>
            <a:r>
              <a:rPr dirty="0" err="1"/>
              <a:t>mesure</a:t>
            </a:r>
            <a:r>
              <a:rPr dirty="0"/>
              <a:t> de </a:t>
            </a:r>
            <a:r>
              <a:rPr dirty="0" err="1"/>
              <a:t>protéger</a:t>
            </a:r>
            <a:r>
              <a:rPr dirty="0"/>
              <a:t> la </a:t>
            </a:r>
            <a:r>
              <a:rPr dirty="0" err="1"/>
              <a:t>confidentialité</a:t>
            </a:r>
            <a:r>
              <a:rPr dirty="0"/>
              <a:t> et </a:t>
            </a:r>
            <a:r>
              <a:rPr lang="fr-FR" dirty="0"/>
              <a:t>renforcer </a:t>
            </a:r>
            <a:r>
              <a:rPr dirty="0"/>
              <a:t>la </a:t>
            </a:r>
            <a:r>
              <a:rPr dirty="0" err="1"/>
              <a:t>sécurité</a:t>
            </a:r>
            <a:r>
              <a:rPr dirty="0"/>
              <a:t> des patients </a:t>
            </a:r>
            <a:r>
              <a:rPr dirty="0" err="1"/>
              <a:t>lors</a:t>
            </a:r>
            <a:r>
              <a:rPr dirty="0"/>
              <a:t> de </a:t>
            </a:r>
            <a:r>
              <a:rPr dirty="0" err="1"/>
              <a:t>leur</a:t>
            </a:r>
            <a:r>
              <a:rPr dirty="0"/>
              <a:t> </a:t>
            </a:r>
            <a:r>
              <a:rPr lang="fr-FR" dirty="0"/>
              <a:t>référencement </a:t>
            </a:r>
            <a:r>
              <a:rPr dirty="0" err="1"/>
              <a:t>vers</a:t>
            </a:r>
            <a:r>
              <a:rPr dirty="0"/>
              <a:t> </a:t>
            </a:r>
            <a:r>
              <a:rPr dirty="0" err="1"/>
              <a:t>d’autres</a:t>
            </a:r>
            <a:r>
              <a:rPr dirty="0"/>
              <a:t> services</a:t>
            </a:r>
            <a:r>
              <a:rPr lang="fr-FR" dirty="0"/>
              <a:t>.</a:t>
            </a:r>
            <a:endParaRPr sz="2200" dirty="0">
              <a:latin typeface="Arial" panose="020B0604020202020204" pitchFamily="34" charset="0"/>
              <a:cs typeface="Arial" panose="020B0604020202020204" pitchFamily="34" charset="0"/>
            </a:endParaRPr>
          </a:p>
          <a:p>
            <a:pPr marL="456565" indent="-456565">
              <a:lnSpc>
                <a:spcPct val="108000"/>
              </a:lnSpc>
              <a:spcAft>
                <a:spcPts val="1333"/>
              </a:spcAft>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fr-FR" dirty="0"/>
              <a:t>R</a:t>
            </a:r>
            <a:r>
              <a:rPr dirty="0" err="1"/>
              <a:t>especter</a:t>
            </a:r>
            <a:r>
              <a:rPr dirty="0"/>
              <a:t> le droit à </a:t>
            </a:r>
            <a:r>
              <a:rPr dirty="0" err="1"/>
              <a:t>l’autodétermination</a:t>
            </a:r>
            <a:r>
              <a:rPr dirty="0"/>
              <a:t> et le libre-</a:t>
            </a:r>
            <a:r>
              <a:rPr dirty="0" err="1"/>
              <a:t>arbitre</a:t>
            </a:r>
            <a:r>
              <a:rPr dirty="0"/>
              <a:t> des patients au moment de </a:t>
            </a:r>
            <a:r>
              <a:rPr dirty="0" err="1"/>
              <a:t>leur</a:t>
            </a:r>
            <a:r>
              <a:rPr dirty="0"/>
              <a:t> </a:t>
            </a:r>
            <a:r>
              <a:rPr lang="fr-FR" dirty="0"/>
              <a:t>référencement.</a:t>
            </a:r>
            <a:endParaRPr sz="2200" dirty="0">
              <a:solidFill>
                <a:srgbClr val="000000"/>
              </a:solidFill>
              <a:latin typeface="Arial"/>
              <a:ea typeface="Arial"/>
              <a:cs typeface="Arial"/>
            </a:endParaRPr>
          </a:p>
        </p:txBody>
      </p:sp>
      <p:pic>
        <p:nvPicPr>
          <p:cNvPr id="4" name="Picture 3">
            <a:extLst>
              <a:ext uri="{FF2B5EF4-FFF2-40B4-BE49-F238E27FC236}">
                <a16:creationId xmlns:a16="http://schemas.microsoft.com/office/drawing/2014/main" id="{0D78FBA7-B051-0C16-9D87-810D933817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659" y="2131541"/>
            <a:ext cx="2223642" cy="2223642"/>
          </a:xfrm>
          <a:prstGeom prst="rect">
            <a:avLst/>
          </a:prstGeom>
        </p:spPr>
      </p:pic>
      <p:sp>
        <p:nvSpPr>
          <p:cNvPr id="2" name="TextBox 1">
            <a:extLst>
              <a:ext uri="{FF2B5EF4-FFF2-40B4-BE49-F238E27FC236}">
                <a16:creationId xmlns:a16="http://schemas.microsoft.com/office/drawing/2014/main" id="{ECB3CA35-4F3E-98A8-D6CF-57BDBAF10DF6}"/>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5.4</a:t>
            </a:r>
          </a:p>
        </p:txBody>
      </p:sp>
    </p:spTree>
    <p:extLst>
      <p:ext uri="{BB962C8B-B14F-4D97-AF65-F5344CB8AC3E}">
        <p14:creationId xmlns:p14="http://schemas.microsoft.com/office/powerpoint/2010/main" val="60842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Google Shape;852;p111"/>
          <p:cNvSpPr txBox="1"/>
          <p:nvPr/>
        </p:nvSpPr>
        <p:spPr>
          <a:xfrm>
            <a:off x="0" y="0"/>
            <a:ext cx="12192000" cy="1270662"/>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lang="fr-FR" dirty="0"/>
              <a:t>Référencement</a:t>
            </a:r>
            <a:r>
              <a:rPr dirty="0"/>
              <a:t> dans les situations </a:t>
            </a:r>
            <a:r>
              <a:rPr dirty="0" err="1"/>
              <a:t>d’urgence</a:t>
            </a:r>
            <a:endParaRPr dirty="0"/>
          </a:p>
        </p:txBody>
      </p:sp>
      <p:sp>
        <p:nvSpPr>
          <p:cNvPr id="855" name="Google Shape;855;p111"/>
          <p:cNvSpPr txBox="1"/>
          <p:nvPr/>
        </p:nvSpPr>
        <p:spPr>
          <a:xfrm>
            <a:off x="3431357" y="1555531"/>
            <a:ext cx="7560297" cy="3867543"/>
          </a:xfrm>
          <a:prstGeom prst="rect">
            <a:avLst/>
          </a:prstGeom>
          <a:noFill/>
          <a:ln>
            <a:noFill/>
          </a:ln>
        </p:spPr>
        <p:txBody>
          <a:bodyPr spcFirstLastPara="1" wrap="square" lIns="121900" tIns="60933" rIns="121900" bIns="60933" anchor="t" anchorCtr="0">
            <a:spAutoFit/>
          </a:bodyPr>
          <a:lstStyle/>
          <a:p>
            <a:pPr>
              <a:defRPr sz="2400" b="1">
                <a:solidFill>
                  <a:schemeClr val="accent1"/>
                </a:solidFill>
                <a:latin typeface="Arial"/>
                <a:ea typeface="Arial"/>
                <a:cs typeface="Arial"/>
                <a:sym typeface="Arial"/>
              </a:defRPr>
            </a:pPr>
            <a:r>
              <a:rPr dirty="0" err="1"/>
              <a:t>Mettez</a:t>
            </a:r>
            <a:r>
              <a:rPr dirty="0"/>
              <a:t> tout </a:t>
            </a:r>
            <a:r>
              <a:rPr dirty="0" err="1"/>
              <a:t>en</a:t>
            </a:r>
            <a:r>
              <a:rPr dirty="0"/>
              <a:t> </a:t>
            </a:r>
            <a:r>
              <a:rPr dirty="0" err="1"/>
              <a:t>œuvre</a:t>
            </a:r>
            <a:r>
              <a:rPr dirty="0"/>
              <a:t> </a:t>
            </a:r>
            <a:r>
              <a:rPr dirty="0" err="1"/>
              <a:t>indépendamment</a:t>
            </a:r>
            <a:r>
              <a:rPr dirty="0"/>
              <a:t> de la situation </a:t>
            </a:r>
            <a:r>
              <a:rPr dirty="0" err="1"/>
              <a:t>d’urgence</a:t>
            </a:r>
            <a:endParaRPr sz="2400" dirty="0">
              <a:solidFill>
                <a:schemeClr val="accent1"/>
              </a:solidFill>
              <a:latin typeface="Arial" panose="020B0604020202020204" pitchFamily="34" charset="0"/>
            </a:endParaRPr>
          </a:p>
          <a:p>
            <a:endParaRPr sz="2133" dirty="0">
              <a:solidFill>
                <a:srgbClr val="000000"/>
              </a:solidFill>
              <a:latin typeface="Arial"/>
              <a:ea typeface="Arial"/>
              <a:cs typeface="Arial"/>
              <a:sym typeface="Arial"/>
            </a:endParaRPr>
          </a:p>
          <a:p>
            <a:pPr marL="1199515" indent="-456565">
              <a:buClr>
                <a:schemeClr val="accent2"/>
              </a:buClr>
              <a:buSzPct val="125000"/>
              <a:buFont typeface="Arial" panose="020B0604020202020204" pitchFamily="34" charset="0"/>
              <a:buChar char="•"/>
              <a:defRPr sz="2200">
                <a:solidFill>
                  <a:srgbClr val="000000"/>
                </a:solidFill>
                <a:latin typeface="Arial"/>
                <a:cs typeface="Arial"/>
                <a:sym typeface="Arial"/>
              </a:defRPr>
            </a:pPr>
            <a:r>
              <a:rPr dirty="0" err="1"/>
              <a:t>Soins</a:t>
            </a:r>
            <a:r>
              <a:rPr dirty="0"/>
              <a:t> de santé </a:t>
            </a:r>
            <a:r>
              <a:rPr dirty="0" err="1"/>
              <a:t>mentale</a:t>
            </a:r>
            <a:endParaRPr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dirty="0" err="1"/>
              <a:t>Soins</a:t>
            </a:r>
            <a:r>
              <a:rPr dirty="0"/>
              <a:t> de santé </a:t>
            </a:r>
            <a:r>
              <a:rPr dirty="0" err="1"/>
              <a:t>sexuelle</a:t>
            </a:r>
            <a:r>
              <a:rPr dirty="0"/>
              <a:t> et reproductive </a:t>
            </a:r>
            <a:endParaRPr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dirty="0"/>
              <a:t>Services de protection de </a:t>
            </a:r>
            <a:r>
              <a:rPr dirty="0" err="1"/>
              <a:t>l’enfance</a:t>
            </a:r>
            <a:endParaRPr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dirty="0"/>
              <a:t>Abri/</a:t>
            </a:r>
            <a:r>
              <a:rPr dirty="0" err="1"/>
              <a:t>logement</a:t>
            </a:r>
            <a:endParaRPr sz="2200" dirty="0">
              <a:solidFill>
                <a:srgbClr val="000000"/>
              </a:solidFill>
              <a:latin typeface="Arial"/>
              <a:cs typeface="Arial"/>
            </a:endParaRPr>
          </a:p>
          <a:p>
            <a:pPr marL="1199515" indent="-456565">
              <a:spcBef>
                <a:spcPts val="1600"/>
              </a:spcBef>
              <a:buClr>
                <a:schemeClr val="accent2"/>
              </a:buClr>
              <a:buSzPct val="125000"/>
              <a:buFont typeface="Arial" panose="020B0604020202020204" pitchFamily="34" charset="0"/>
              <a:buChar char="•"/>
              <a:defRPr sz="2200">
                <a:solidFill>
                  <a:srgbClr val="000000"/>
                </a:solidFill>
                <a:latin typeface="Arial"/>
                <a:cs typeface="Arial"/>
                <a:sym typeface="Arial"/>
              </a:defRPr>
            </a:pPr>
            <a:r>
              <a:rPr dirty="0"/>
              <a:t>Services de protection </a:t>
            </a:r>
            <a:r>
              <a:rPr dirty="0" err="1"/>
              <a:t>policière</a:t>
            </a:r>
            <a:endParaRPr sz="2200" dirty="0">
              <a:solidFill>
                <a:srgbClr val="000000"/>
              </a:solidFill>
              <a:latin typeface="Arial"/>
              <a:cs typeface="Arial"/>
            </a:endParaRPr>
          </a:p>
          <a:p>
            <a:pPr>
              <a:spcBef>
                <a:spcPts val="1600"/>
              </a:spcBef>
            </a:pPr>
            <a:endParaRPr sz="2133"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E114443D-ED33-D3D4-A33F-D05455D6F1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659" y="2131541"/>
            <a:ext cx="2223642" cy="2223642"/>
          </a:xfrm>
          <a:prstGeom prst="rect">
            <a:avLst/>
          </a:prstGeom>
        </p:spPr>
      </p:pic>
      <p:sp>
        <p:nvSpPr>
          <p:cNvPr id="2" name="TextBox 1">
            <a:extLst>
              <a:ext uri="{FF2B5EF4-FFF2-40B4-BE49-F238E27FC236}">
                <a16:creationId xmlns:a16="http://schemas.microsoft.com/office/drawing/2014/main" id="{466707C1-1C46-5BA7-86B8-2FE658FBB071}"/>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5,5</a:t>
            </a:r>
          </a:p>
        </p:txBody>
      </p:sp>
    </p:spTree>
    <p:extLst>
      <p:ext uri="{BB962C8B-B14F-4D97-AF65-F5344CB8AC3E}">
        <p14:creationId xmlns:p14="http://schemas.microsoft.com/office/powerpoint/2010/main" val="261093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112"/>
          <p:cNvSpPr txBox="1"/>
          <p:nvPr/>
        </p:nvSpPr>
        <p:spPr>
          <a:xfrm>
            <a:off x="0" y="0"/>
            <a:ext cx="12192000" cy="119817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dirty="0"/>
              <a:t>Principes </a:t>
            </a:r>
            <a:r>
              <a:rPr lang="fr-FR" dirty="0"/>
              <a:t>directeurs </a:t>
            </a:r>
            <a:r>
              <a:rPr dirty="0"/>
              <a:t>des </a:t>
            </a:r>
            <a:r>
              <a:rPr dirty="0" err="1"/>
              <a:t>parcours</a:t>
            </a:r>
            <a:r>
              <a:rPr dirty="0"/>
              <a:t> </a:t>
            </a:r>
            <a:r>
              <a:rPr lang="fr-FR" dirty="0"/>
              <a:t>de référencement</a:t>
            </a:r>
            <a:endParaRPr dirty="0"/>
          </a:p>
        </p:txBody>
      </p:sp>
      <p:sp>
        <p:nvSpPr>
          <p:cNvPr id="862" name="Google Shape;862;p112"/>
          <p:cNvSpPr txBox="1"/>
          <p:nvPr/>
        </p:nvSpPr>
        <p:spPr>
          <a:xfrm>
            <a:off x="2894029" y="1422093"/>
            <a:ext cx="8785781" cy="4472965"/>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err="1"/>
              <a:t>Respectez</a:t>
            </a:r>
            <a:r>
              <a:rPr sz="2000" dirty="0"/>
              <a:t> le droit à </a:t>
            </a:r>
            <a:r>
              <a:rPr sz="2000" dirty="0" err="1"/>
              <a:t>l’autodétermination</a:t>
            </a:r>
            <a:r>
              <a:rPr sz="2000" dirty="0"/>
              <a:t>.</a:t>
            </a:r>
            <a:endParaRPr sz="2000" dirty="0">
              <a:latin typeface="Arial" panose="020B0604020202020204" pitchFamily="34" charset="0"/>
            </a:endParaRPr>
          </a:p>
          <a:p>
            <a:pPr marL="457189" indent="-457189">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err="1"/>
              <a:t>Limitez</a:t>
            </a:r>
            <a:r>
              <a:rPr sz="2000" dirty="0"/>
              <a:t> au minimum les points de </a:t>
            </a:r>
            <a:r>
              <a:rPr sz="2000" dirty="0" err="1"/>
              <a:t>prise</a:t>
            </a:r>
            <a:r>
              <a:rPr sz="2000" dirty="0"/>
              <a:t> </a:t>
            </a:r>
            <a:r>
              <a:rPr sz="2000" dirty="0" err="1"/>
              <a:t>en</a:t>
            </a:r>
            <a:r>
              <a:rPr sz="2000" dirty="0"/>
              <a:t> charge et la </a:t>
            </a:r>
            <a:r>
              <a:rPr sz="2000" dirty="0" err="1"/>
              <a:t>nécessité</a:t>
            </a:r>
            <a:r>
              <a:rPr sz="2000" dirty="0"/>
              <a:t> de </a:t>
            </a:r>
            <a:r>
              <a:rPr sz="2000" dirty="0" err="1"/>
              <a:t>raconter</a:t>
            </a:r>
            <a:r>
              <a:rPr sz="2000" dirty="0"/>
              <a:t> à nouveau les </a:t>
            </a:r>
            <a:r>
              <a:rPr sz="2000" dirty="0" err="1"/>
              <a:t>expériences</a:t>
            </a:r>
            <a:r>
              <a:rPr sz="2000" dirty="0"/>
              <a:t> </a:t>
            </a:r>
            <a:r>
              <a:rPr sz="2000" dirty="0" err="1"/>
              <a:t>violentes</a:t>
            </a:r>
            <a:r>
              <a:rPr sz="2000" dirty="0"/>
              <a:t>.</a:t>
            </a:r>
            <a:endParaRPr sz="2000" dirty="0">
              <a:latin typeface="Arial" panose="020B0604020202020204" pitchFamily="34" charset="0"/>
            </a:endParaRPr>
          </a:p>
          <a:p>
            <a:pPr marL="457189" indent="-457189">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sz="2000" dirty="0" err="1"/>
              <a:t>Veillez</a:t>
            </a:r>
            <a:r>
              <a:rPr sz="2000" dirty="0"/>
              <a:t> à la </a:t>
            </a:r>
            <a:r>
              <a:rPr sz="2000" dirty="0" err="1"/>
              <a:t>sécurité</a:t>
            </a:r>
            <a:r>
              <a:rPr sz="2000" dirty="0"/>
              <a:t> des </a:t>
            </a:r>
            <a:r>
              <a:rPr sz="2000" dirty="0" err="1"/>
              <a:t>personnes</a:t>
            </a:r>
            <a:r>
              <a:rPr sz="2000" dirty="0"/>
              <a:t> </a:t>
            </a:r>
            <a:r>
              <a:rPr sz="2000" dirty="0" err="1"/>
              <a:t>survivantes</a:t>
            </a:r>
            <a:r>
              <a:rPr sz="2000" dirty="0"/>
              <a:t> et à la </a:t>
            </a:r>
            <a:r>
              <a:rPr sz="2000" dirty="0" err="1"/>
              <a:t>confidentialité</a:t>
            </a:r>
            <a:r>
              <a:rPr sz="2000" dirty="0"/>
              <a:t> de </a:t>
            </a:r>
            <a:r>
              <a:rPr sz="2000" dirty="0" err="1"/>
              <a:t>leurs</a:t>
            </a:r>
            <a:r>
              <a:rPr sz="2000" dirty="0"/>
              <a:t> </a:t>
            </a:r>
            <a:r>
              <a:rPr sz="2000" dirty="0" err="1"/>
              <a:t>informations</a:t>
            </a:r>
            <a:r>
              <a:rPr sz="2000" dirty="0"/>
              <a:t>.</a:t>
            </a:r>
          </a:p>
          <a:p>
            <a:pPr marL="457189" indent="-457189">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cs typeface="Arial"/>
                <a:sym typeface="Arial"/>
              </a:defRPr>
            </a:pPr>
            <a:r>
              <a:rPr sz="2000" dirty="0" err="1"/>
              <a:t>Prévoyez</a:t>
            </a:r>
            <a:r>
              <a:rPr sz="2000" dirty="0"/>
              <a:t> des </a:t>
            </a:r>
            <a:r>
              <a:rPr sz="2000" dirty="0" err="1"/>
              <a:t>protocoles</a:t>
            </a:r>
            <a:r>
              <a:rPr sz="2000" dirty="0"/>
              <a:t> pour confirmer </a:t>
            </a:r>
            <a:r>
              <a:rPr sz="2000" dirty="0" err="1"/>
              <a:t>l’exécution</a:t>
            </a:r>
            <a:r>
              <a:rPr sz="2000" dirty="0"/>
              <a:t> </a:t>
            </a:r>
            <a:r>
              <a:rPr lang="fr-FR" sz="2000" dirty="0"/>
              <a:t>du référencement</a:t>
            </a:r>
            <a:r>
              <a:rPr sz="2000" dirty="0"/>
              <a:t>.</a:t>
            </a:r>
            <a:endParaRPr sz="2000" dirty="0">
              <a:solidFill>
                <a:srgbClr val="000000"/>
              </a:solidFill>
              <a:latin typeface="Arial"/>
              <a:cs typeface="Arial"/>
            </a:endParaRPr>
          </a:p>
          <a:p>
            <a:pPr marL="457189" indent="-457189">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cs typeface="Arial"/>
                <a:sym typeface="Arial"/>
              </a:defRPr>
            </a:pPr>
            <a:r>
              <a:rPr sz="2000" dirty="0"/>
              <a:t>Tenez et </a:t>
            </a:r>
            <a:r>
              <a:rPr sz="2000" dirty="0" err="1"/>
              <a:t>actualisez</a:t>
            </a:r>
            <a:r>
              <a:rPr sz="2000" dirty="0"/>
              <a:t> des </a:t>
            </a:r>
            <a:r>
              <a:rPr sz="2000" dirty="0" err="1"/>
              <a:t>listes</a:t>
            </a:r>
            <a:r>
              <a:rPr sz="2000" dirty="0"/>
              <a:t> de services </a:t>
            </a:r>
            <a:r>
              <a:rPr lang="fr-FR" sz="2000" dirty="0"/>
              <a:t>de référencement</a:t>
            </a:r>
            <a:r>
              <a:rPr sz="2000" dirty="0"/>
              <a:t> de </a:t>
            </a:r>
            <a:r>
              <a:rPr sz="2000" dirty="0" err="1"/>
              <a:t>qualité</a:t>
            </a:r>
            <a:r>
              <a:rPr sz="2000" dirty="0"/>
              <a:t> </a:t>
            </a:r>
            <a:r>
              <a:rPr sz="2000" dirty="0" err="1"/>
              <a:t>connus</a:t>
            </a:r>
            <a:r>
              <a:rPr sz="2000" dirty="0"/>
              <a:t>.</a:t>
            </a:r>
            <a:endParaRPr sz="2000" dirty="0">
              <a:solidFill>
                <a:srgbClr val="000000"/>
              </a:solidFill>
              <a:latin typeface="Arial"/>
              <a:cs typeface="Arial"/>
            </a:endParaRPr>
          </a:p>
          <a:p>
            <a:pPr marL="457189" indent="-457189">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cs typeface="Arial"/>
                <a:sym typeface="Arial"/>
              </a:defRPr>
            </a:pPr>
            <a:r>
              <a:rPr sz="2000" dirty="0" err="1"/>
              <a:t>Assurez</a:t>
            </a:r>
            <a:r>
              <a:rPr sz="2000" dirty="0"/>
              <a:t> </a:t>
            </a:r>
            <a:r>
              <a:rPr sz="2000" dirty="0" err="1"/>
              <a:t>une</a:t>
            </a:r>
            <a:r>
              <a:rPr sz="2000" dirty="0"/>
              <a:t> communication </a:t>
            </a:r>
            <a:r>
              <a:rPr sz="2000" dirty="0" err="1"/>
              <a:t>bilatérale</a:t>
            </a:r>
            <a:r>
              <a:rPr sz="2000" dirty="0"/>
              <a:t> entre le personnel de santé qui </a:t>
            </a:r>
            <a:r>
              <a:rPr lang="fr-FR" sz="2000" dirty="0"/>
              <a:t>réfère</a:t>
            </a:r>
            <a:r>
              <a:rPr sz="2000" dirty="0"/>
              <a:t> les patients et le personnel de santé qui les </a:t>
            </a:r>
            <a:r>
              <a:rPr sz="2000" dirty="0" err="1"/>
              <a:t>accueille</a:t>
            </a:r>
            <a:r>
              <a:rPr sz="2000" dirty="0"/>
              <a:t>.</a:t>
            </a:r>
          </a:p>
        </p:txBody>
      </p:sp>
      <p:pic>
        <p:nvPicPr>
          <p:cNvPr id="5" name="Graphic 4">
            <a:extLst>
              <a:ext uri="{FF2B5EF4-FFF2-40B4-BE49-F238E27FC236}">
                <a16:creationId xmlns:a16="http://schemas.microsoft.com/office/drawing/2014/main" id="{B38BA029-9F54-FF6F-DAD5-6DF0663436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37" y="1857417"/>
            <a:ext cx="2322655" cy="2322655"/>
          </a:xfrm>
          <a:prstGeom prst="rect">
            <a:avLst/>
          </a:prstGeom>
        </p:spPr>
      </p:pic>
      <p:sp>
        <p:nvSpPr>
          <p:cNvPr id="2" name="TextBox 1">
            <a:extLst>
              <a:ext uri="{FF2B5EF4-FFF2-40B4-BE49-F238E27FC236}">
                <a16:creationId xmlns:a16="http://schemas.microsoft.com/office/drawing/2014/main" id="{5D4B4776-7ECA-B6CF-543A-149945D3A0E0}"/>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5.6</a:t>
            </a:r>
          </a:p>
        </p:txBody>
      </p:sp>
    </p:spTree>
    <p:extLst>
      <p:ext uri="{BB962C8B-B14F-4D97-AF65-F5344CB8AC3E}">
        <p14:creationId xmlns:p14="http://schemas.microsoft.com/office/powerpoint/2010/main" val="220399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6" name="Google Shape;2610;p293">
            <a:extLst>
              <a:ext uri="{FF2B5EF4-FFF2-40B4-BE49-F238E27FC236}">
                <a16:creationId xmlns:a16="http://schemas.microsoft.com/office/drawing/2014/main" id="{A7F610FF-916B-DD6E-2E50-52BE414F5CF5}"/>
              </a:ext>
            </a:extLst>
          </p:cNvPr>
          <p:cNvSpPr txBox="1"/>
          <p:nvPr/>
        </p:nvSpPr>
        <p:spPr>
          <a:xfrm>
            <a:off x="489994" y="1987297"/>
            <a:ext cx="5606006" cy="3876175"/>
          </a:xfrm>
          <a:prstGeom prst="rect">
            <a:avLst/>
          </a:prstGeom>
          <a:noFill/>
          <a:ln>
            <a:noFill/>
          </a:ln>
        </p:spPr>
        <p:txBody>
          <a:bodyPr spcFirstLastPara="1" wrap="square" lIns="121900" tIns="121900" rIns="121900" bIns="121900" anchor="t" anchorCtr="0">
            <a:noAutofit/>
          </a:bodyPr>
          <a:lstStyle/>
          <a:p>
            <a:pPr marL="609585" marR="127843" indent="-457189">
              <a:lnSpc>
                <a:spcPct val="113000"/>
              </a:lnSpc>
              <a:spcAft>
                <a:spcPts val="600"/>
              </a:spcAft>
              <a:buClr>
                <a:schemeClr val="accent2"/>
              </a:buClr>
              <a:buSzPct val="125000"/>
              <a:buFont typeface="Arial"/>
              <a:buChar char="✓"/>
              <a:defRPr sz="1900">
                <a:latin typeface="Arial"/>
                <a:cs typeface="Arial"/>
                <a:sym typeface="Arial"/>
              </a:defRPr>
            </a:pPr>
            <a:r>
              <a:rPr sz="1600" dirty="0"/>
              <a:t>Demander : « </a:t>
            </a:r>
            <a:r>
              <a:rPr sz="1600" dirty="0" err="1"/>
              <a:t>Qu’est-ce</a:t>
            </a:r>
            <a:r>
              <a:rPr sz="1600" dirty="0"/>
              <a:t> qui </a:t>
            </a:r>
            <a:r>
              <a:rPr sz="1600" dirty="0" err="1"/>
              <a:t>vous</a:t>
            </a:r>
            <a:r>
              <a:rPr sz="1600" dirty="0"/>
              <a:t> serai le plus utile, </a:t>
            </a:r>
            <a:r>
              <a:rPr sz="1600" dirty="0" err="1"/>
              <a:t>si</a:t>
            </a:r>
            <a:r>
              <a:rPr sz="1600" dirty="0"/>
              <a:t> nous </a:t>
            </a:r>
            <a:r>
              <a:rPr sz="1600" dirty="0" err="1"/>
              <a:t>pouvions</a:t>
            </a:r>
            <a:r>
              <a:rPr sz="1600" dirty="0"/>
              <a:t> le faire </a:t>
            </a:r>
            <a:r>
              <a:rPr sz="1600" dirty="0" err="1"/>
              <a:t>maintenant</a:t>
            </a:r>
            <a:r>
              <a:rPr sz="1600" dirty="0"/>
              <a:t> ? »</a:t>
            </a:r>
          </a:p>
          <a:p>
            <a:pPr marL="609585" marR="127843" indent="-457189">
              <a:lnSpc>
                <a:spcPct val="113000"/>
              </a:lnSpc>
              <a:spcAft>
                <a:spcPts val="600"/>
              </a:spcAft>
              <a:buClr>
                <a:schemeClr val="accent2"/>
              </a:buClr>
              <a:buSzPct val="125000"/>
              <a:buFont typeface="Arial"/>
              <a:buChar char="✓"/>
              <a:defRPr sz="1900">
                <a:latin typeface="Arial"/>
                <a:cs typeface="Arial"/>
                <a:sym typeface="Arial"/>
              </a:defRPr>
            </a:pPr>
            <a:r>
              <a:rPr sz="1600" dirty="0"/>
              <a:t>Aider les </a:t>
            </a:r>
            <a:r>
              <a:rPr sz="1600" dirty="0" err="1"/>
              <a:t>personnes</a:t>
            </a:r>
            <a:r>
              <a:rPr sz="1600" dirty="0"/>
              <a:t> </a:t>
            </a:r>
            <a:r>
              <a:rPr sz="1600" dirty="0" err="1"/>
              <a:t>survivantes</a:t>
            </a:r>
            <a:r>
              <a:rPr sz="1600" dirty="0"/>
              <a:t> à identifier et </a:t>
            </a:r>
            <a:r>
              <a:rPr sz="1600" dirty="0" err="1"/>
              <a:t>évaluer</a:t>
            </a:r>
            <a:r>
              <a:rPr sz="1600" dirty="0"/>
              <a:t> les options </a:t>
            </a:r>
            <a:r>
              <a:rPr lang="fr-FR" sz="1600" dirty="0"/>
              <a:t>de référencement</a:t>
            </a:r>
            <a:r>
              <a:rPr sz="1600" dirty="0"/>
              <a:t> et de </a:t>
            </a:r>
            <a:r>
              <a:rPr sz="1600" dirty="0" err="1"/>
              <a:t>soutien</a:t>
            </a:r>
            <a:r>
              <a:rPr sz="1600" dirty="0"/>
              <a:t> social. </a:t>
            </a:r>
            <a:r>
              <a:rPr sz="1600" dirty="0" err="1"/>
              <a:t>Expliquer</a:t>
            </a:r>
            <a:r>
              <a:rPr sz="1600" dirty="0"/>
              <a:t> comment le service </a:t>
            </a:r>
            <a:r>
              <a:rPr lang="fr-FR" sz="1600" dirty="0"/>
              <a:t>de référencement</a:t>
            </a:r>
            <a:r>
              <a:rPr sz="1600" dirty="0"/>
              <a:t> </a:t>
            </a:r>
            <a:r>
              <a:rPr sz="1600" dirty="0" err="1"/>
              <a:t>peut</a:t>
            </a:r>
            <a:r>
              <a:rPr sz="1600" dirty="0"/>
              <a:t> </a:t>
            </a:r>
            <a:r>
              <a:rPr sz="1600" dirty="0" err="1"/>
              <a:t>répondre</a:t>
            </a:r>
            <a:r>
              <a:rPr sz="1600" dirty="0"/>
              <a:t> à </a:t>
            </a:r>
            <a:r>
              <a:rPr sz="1600" dirty="0" err="1"/>
              <a:t>leurs</a:t>
            </a:r>
            <a:r>
              <a:rPr sz="1600" dirty="0"/>
              <a:t> </a:t>
            </a:r>
            <a:r>
              <a:rPr sz="1600" dirty="0" err="1"/>
              <a:t>besoins</a:t>
            </a:r>
            <a:r>
              <a:rPr sz="1600" dirty="0"/>
              <a:t>.</a:t>
            </a:r>
          </a:p>
          <a:p>
            <a:pPr marL="609585" marR="127843" indent="-457189">
              <a:lnSpc>
                <a:spcPct val="113000"/>
              </a:lnSpc>
              <a:spcAft>
                <a:spcPts val="600"/>
              </a:spcAft>
              <a:buClr>
                <a:schemeClr val="accent2"/>
              </a:buClr>
              <a:buSzPct val="125000"/>
              <a:buFont typeface="Arial"/>
              <a:buChar char="✓"/>
              <a:defRPr sz="1900">
                <a:latin typeface="Arial"/>
                <a:cs typeface="Arial"/>
                <a:sym typeface="Arial"/>
              </a:defRPr>
            </a:pPr>
            <a:r>
              <a:rPr sz="1600" dirty="0"/>
              <a:t>Donner les </a:t>
            </a:r>
            <a:r>
              <a:rPr sz="1600" dirty="0" err="1"/>
              <a:t>coordonnées</a:t>
            </a:r>
            <a:r>
              <a:rPr sz="1600" dirty="0"/>
              <a:t> des services </a:t>
            </a:r>
            <a:r>
              <a:rPr sz="1600" dirty="0" err="1"/>
              <a:t>en</a:t>
            </a:r>
            <a:r>
              <a:rPr sz="1600" dirty="0"/>
              <a:t> question (</a:t>
            </a:r>
            <a:r>
              <a:rPr sz="1600" dirty="0" err="1"/>
              <a:t>adresse</a:t>
            </a:r>
            <a:r>
              <a:rPr sz="1600" dirty="0"/>
              <a:t>, </a:t>
            </a:r>
            <a:r>
              <a:rPr sz="1600" dirty="0" err="1"/>
              <a:t>accès</a:t>
            </a:r>
            <a:r>
              <a:rPr sz="1600" dirty="0"/>
              <a:t>, </a:t>
            </a:r>
            <a:r>
              <a:rPr sz="1600" dirty="0" err="1"/>
              <a:t>noms</a:t>
            </a:r>
            <a:r>
              <a:rPr sz="1600" dirty="0"/>
              <a:t>).</a:t>
            </a:r>
          </a:p>
          <a:p>
            <a:pPr marL="609585" marR="127843" indent="-457189">
              <a:lnSpc>
                <a:spcPct val="113000"/>
              </a:lnSpc>
              <a:spcAft>
                <a:spcPts val="600"/>
              </a:spcAft>
              <a:buClr>
                <a:schemeClr val="accent2"/>
              </a:buClr>
              <a:buSzPct val="125000"/>
              <a:buFont typeface="Arial"/>
              <a:buChar char="✓"/>
              <a:defRPr sz="1900">
                <a:latin typeface="Arial"/>
                <a:cs typeface="Arial"/>
                <a:sym typeface="Arial"/>
              </a:defRPr>
            </a:pPr>
            <a:r>
              <a:rPr sz="1600" dirty="0"/>
              <a:t>Aider les </a:t>
            </a:r>
            <a:r>
              <a:rPr sz="1600" dirty="0" err="1"/>
              <a:t>personnes</a:t>
            </a:r>
            <a:r>
              <a:rPr sz="1600" dirty="0"/>
              <a:t> </a:t>
            </a:r>
            <a:r>
              <a:rPr sz="1600" dirty="0" err="1"/>
              <a:t>survivantes</a:t>
            </a:r>
            <a:r>
              <a:rPr sz="1600" dirty="0"/>
              <a:t> à </a:t>
            </a:r>
            <a:r>
              <a:rPr sz="1600" dirty="0" err="1"/>
              <a:t>trouver</a:t>
            </a:r>
            <a:r>
              <a:rPr sz="1600" dirty="0"/>
              <a:t> des solutions aux obstacles pratiques (p. ex., la </a:t>
            </a:r>
            <a:r>
              <a:rPr sz="1600" dirty="0" err="1"/>
              <a:t>garde</a:t>
            </a:r>
            <a:r>
              <a:rPr sz="1600" dirty="0"/>
              <a:t> des enfants).</a:t>
            </a:r>
          </a:p>
          <a:p>
            <a:pPr marL="609585" marR="127843" indent="-457189">
              <a:lnSpc>
                <a:spcPct val="113000"/>
              </a:lnSpc>
              <a:spcAft>
                <a:spcPts val="600"/>
              </a:spcAft>
              <a:buClr>
                <a:schemeClr val="accent2"/>
              </a:buClr>
              <a:buSzPct val="125000"/>
              <a:buFont typeface="Arial"/>
              <a:buChar char="✓"/>
              <a:defRPr sz="1900">
                <a:latin typeface="Arial"/>
                <a:cs typeface="Arial"/>
                <a:sym typeface="Arial"/>
              </a:defRPr>
            </a:pPr>
            <a:r>
              <a:rPr sz="1600" dirty="0"/>
              <a:t>Proposer de les aider à prendre </a:t>
            </a:r>
            <a:r>
              <a:rPr sz="1600" dirty="0" err="1"/>
              <a:t>rendez-vous</a:t>
            </a:r>
            <a:r>
              <a:rPr sz="1600" dirty="0"/>
              <a:t>.</a:t>
            </a:r>
            <a:endParaRPr sz="1600" dirty="0">
              <a:latin typeface="Arial"/>
              <a:cs typeface="Arial"/>
            </a:endParaRPr>
          </a:p>
        </p:txBody>
      </p:sp>
      <p:sp>
        <p:nvSpPr>
          <p:cNvPr id="2" name="Rectangle 1">
            <a:extLst>
              <a:ext uri="{FF2B5EF4-FFF2-40B4-BE49-F238E27FC236}">
                <a16:creationId xmlns:a16="http://schemas.microsoft.com/office/drawing/2014/main" id="{69E915AD-983D-893B-305C-6620D6EF6305}"/>
              </a:ext>
            </a:extLst>
          </p:cNvPr>
          <p:cNvSpPr/>
          <p:nvPr/>
        </p:nvSpPr>
        <p:spPr>
          <a:xfrm>
            <a:off x="6299936" y="1974036"/>
            <a:ext cx="5511850" cy="3955424"/>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3" name="Rectangle 2">
            <a:extLst>
              <a:ext uri="{FF2B5EF4-FFF2-40B4-BE49-F238E27FC236}">
                <a16:creationId xmlns:a16="http://schemas.microsoft.com/office/drawing/2014/main" id="{C876E4B5-CFFE-FDE9-9CE7-424F357D6D2A}"/>
              </a:ext>
            </a:extLst>
          </p:cNvPr>
          <p:cNvSpPr/>
          <p:nvPr/>
        </p:nvSpPr>
        <p:spPr>
          <a:xfrm>
            <a:off x="504726" y="1974036"/>
            <a:ext cx="5402070" cy="3955424"/>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7" name="Google Shape;2612;p293">
            <a:extLst>
              <a:ext uri="{FF2B5EF4-FFF2-40B4-BE49-F238E27FC236}">
                <a16:creationId xmlns:a16="http://schemas.microsoft.com/office/drawing/2014/main" id="{4B86A277-1DE1-2D00-5460-CDA32F33F77F}"/>
              </a:ext>
            </a:extLst>
          </p:cNvPr>
          <p:cNvSpPr txBox="1"/>
          <p:nvPr/>
        </p:nvSpPr>
        <p:spPr>
          <a:xfrm>
            <a:off x="6299936" y="1420093"/>
            <a:ext cx="5511850" cy="553943"/>
          </a:xfrm>
          <a:prstGeom prst="rect">
            <a:avLst/>
          </a:prstGeom>
          <a:solidFill>
            <a:schemeClr val="accent3"/>
          </a:solidFill>
          <a:ln w="25400">
            <a:solidFill>
              <a:schemeClr val="accent3"/>
            </a:solidFill>
          </a:ln>
        </p:spPr>
        <p:txBody>
          <a:bodyPr spcFirstLastPara="1" wrap="square" lIns="121900" tIns="60933" rIns="121900" bIns="60933" anchor="t" anchorCtr="0">
            <a:spAutoFit/>
          </a:bodyPr>
          <a:lstStyle/>
          <a:p>
            <a:pPr marL="571500" indent="-571500" algn="ctr">
              <a:buFont typeface="Zapf Dingbats"/>
              <a:buChar char="✘"/>
              <a:defRPr sz="2800" b="1">
                <a:solidFill>
                  <a:schemeClr val="bg1"/>
                </a:solidFill>
                <a:latin typeface="Arial"/>
                <a:ea typeface="Arial"/>
                <a:cs typeface="Arial"/>
                <a:sym typeface="Arial"/>
              </a:defRPr>
            </a:pPr>
            <a:r>
              <a:t>À NE PAS FAIRE</a:t>
            </a:r>
            <a:endParaRPr sz="2800">
              <a:solidFill>
                <a:schemeClr val="bg1"/>
              </a:solidFill>
              <a:latin typeface="Arial" panose="020B0604020202020204" pitchFamily="34" charset="0"/>
            </a:endParaRPr>
          </a:p>
        </p:txBody>
      </p:sp>
      <p:sp>
        <p:nvSpPr>
          <p:cNvPr id="8" name="Google Shape;2611;p293">
            <a:extLst>
              <a:ext uri="{FF2B5EF4-FFF2-40B4-BE49-F238E27FC236}">
                <a16:creationId xmlns:a16="http://schemas.microsoft.com/office/drawing/2014/main" id="{172B4600-D7F7-B96C-A1BD-B33AD05091A9}"/>
              </a:ext>
            </a:extLst>
          </p:cNvPr>
          <p:cNvSpPr txBox="1"/>
          <p:nvPr/>
        </p:nvSpPr>
        <p:spPr>
          <a:xfrm>
            <a:off x="504726" y="1410217"/>
            <a:ext cx="5402070" cy="553943"/>
          </a:xfrm>
          <a:prstGeom prst="rect">
            <a:avLst/>
          </a:prstGeom>
          <a:solidFill>
            <a:schemeClr val="accent1"/>
          </a:solidFill>
          <a:ln w="25400">
            <a:solidFill>
              <a:schemeClr val="accent1"/>
            </a:solidFill>
          </a:ln>
        </p:spPr>
        <p:txBody>
          <a:bodyPr spcFirstLastPara="1" wrap="square" lIns="121900" tIns="60933" rIns="121900" bIns="60933" anchor="t" anchorCtr="0">
            <a:spAutoFit/>
          </a:bodyPr>
          <a:lstStyle/>
          <a:p>
            <a:pPr marL="571500" indent="-571500" algn="ctr">
              <a:buFont typeface="Wingdings" pitchFamily="2" charset="2"/>
              <a:buChar char="ü"/>
              <a:defRPr sz="2800" b="1">
                <a:solidFill>
                  <a:schemeClr val="bg1"/>
                </a:solidFill>
                <a:latin typeface="Arial"/>
                <a:ea typeface="Arial"/>
                <a:cs typeface="Arial"/>
                <a:sym typeface="Arial"/>
              </a:defRPr>
            </a:pPr>
            <a:r>
              <a:t>À FAIRE</a:t>
            </a:r>
            <a:endParaRPr sz="2800">
              <a:solidFill>
                <a:schemeClr val="bg1"/>
              </a:solidFill>
              <a:latin typeface="Arial" panose="020B0604020202020204" pitchFamily="34" charset="0"/>
            </a:endParaRPr>
          </a:p>
        </p:txBody>
      </p:sp>
      <p:sp>
        <p:nvSpPr>
          <p:cNvPr id="869" name="Google Shape;869;p113"/>
          <p:cNvSpPr txBox="1"/>
          <p:nvPr/>
        </p:nvSpPr>
        <p:spPr>
          <a:xfrm>
            <a:off x="0" y="31463"/>
            <a:ext cx="12192000" cy="89587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lang="fr-FR" dirty="0"/>
              <a:t>Référencement</a:t>
            </a:r>
            <a:r>
              <a:rPr dirty="0"/>
              <a:t> </a:t>
            </a:r>
            <a:r>
              <a:rPr dirty="0" err="1"/>
              <a:t>bienveillant</a:t>
            </a:r>
            <a:endParaRPr dirty="0"/>
          </a:p>
        </p:txBody>
      </p:sp>
      <p:sp>
        <p:nvSpPr>
          <p:cNvPr id="871" name="Google Shape;871;p113"/>
          <p:cNvSpPr txBox="1"/>
          <p:nvPr/>
        </p:nvSpPr>
        <p:spPr>
          <a:xfrm>
            <a:off x="93180" y="750446"/>
            <a:ext cx="12192000" cy="677054"/>
          </a:xfrm>
          <a:prstGeom prst="rect">
            <a:avLst/>
          </a:prstGeom>
          <a:noFill/>
          <a:ln>
            <a:noFill/>
          </a:ln>
        </p:spPr>
        <p:txBody>
          <a:bodyPr spcFirstLastPara="1" wrap="square" lIns="121900" tIns="60933" rIns="121900" bIns="60933" anchor="t" anchorCtr="0">
            <a:spAutoFit/>
          </a:bodyPr>
          <a:lstStyle/>
          <a:p>
            <a:pPr algn="ctr">
              <a:defRPr b="1">
                <a:solidFill>
                  <a:schemeClr val="accent1"/>
                </a:solidFill>
                <a:latin typeface="Arial"/>
                <a:ea typeface="Arial"/>
                <a:cs typeface="Arial"/>
                <a:sym typeface="Arial"/>
              </a:defRPr>
            </a:pPr>
            <a:r>
              <a:rPr lang="fr-FR" dirty="0"/>
              <a:t>Le référencement</a:t>
            </a:r>
            <a:r>
              <a:rPr dirty="0"/>
              <a:t> </a:t>
            </a:r>
            <a:r>
              <a:rPr dirty="0" err="1"/>
              <a:t>bienveillant</a:t>
            </a:r>
            <a:r>
              <a:rPr dirty="0"/>
              <a:t> aide les </a:t>
            </a:r>
            <a:r>
              <a:rPr dirty="0" err="1"/>
              <a:t>personnes</a:t>
            </a:r>
            <a:r>
              <a:rPr dirty="0"/>
              <a:t> </a:t>
            </a:r>
            <a:r>
              <a:rPr dirty="0" err="1"/>
              <a:t>survivantes</a:t>
            </a:r>
            <a:r>
              <a:rPr dirty="0"/>
              <a:t> à </a:t>
            </a:r>
            <a:r>
              <a:rPr dirty="0" err="1"/>
              <a:t>accéder</a:t>
            </a:r>
            <a:r>
              <a:rPr dirty="0"/>
              <a:t> à </a:t>
            </a:r>
            <a:r>
              <a:rPr dirty="0" err="1"/>
              <a:t>davantage</a:t>
            </a:r>
            <a:r>
              <a:rPr dirty="0"/>
              <a:t> de </a:t>
            </a:r>
            <a:r>
              <a:rPr dirty="0" err="1"/>
              <a:t>soins</a:t>
            </a:r>
            <a:r>
              <a:rPr dirty="0"/>
              <a:t> et </a:t>
            </a:r>
            <a:r>
              <a:rPr dirty="0" err="1"/>
              <a:t>augmente</a:t>
            </a:r>
            <a:r>
              <a:rPr dirty="0"/>
              <a:t> la </a:t>
            </a:r>
            <a:r>
              <a:rPr dirty="0" err="1"/>
              <a:t>probabilité</a:t>
            </a:r>
            <a:r>
              <a:rPr dirty="0"/>
              <a:t> de </a:t>
            </a:r>
            <a:r>
              <a:rPr dirty="0" err="1"/>
              <a:t>compléter</a:t>
            </a:r>
            <a:r>
              <a:rPr dirty="0"/>
              <a:t> </a:t>
            </a:r>
            <a:r>
              <a:rPr lang="fr-FR" dirty="0"/>
              <a:t>le référencement.</a:t>
            </a:r>
            <a:endParaRPr b="1" dirty="0">
              <a:solidFill>
                <a:schemeClr val="accent1"/>
              </a:solidFill>
              <a:latin typeface="Arial" panose="020B0604020202020204" pitchFamily="34" charset="0"/>
            </a:endParaRPr>
          </a:p>
        </p:txBody>
      </p:sp>
      <p:sp>
        <p:nvSpPr>
          <p:cNvPr id="872" name="Google Shape;872;p113"/>
          <p:cNvSpPr txBox="1"/>
          <p:nvPr/>
        </p:nvSpPr>
        <p:spPr>
          <a:xfrm>
            <a:off x="6285205" y="2063674"/>
            <a:ext cx="5402069" cy="2934788"/>
          </a:xfrm>
          <a:prstGeom prst="rect">
            <a:avLst/>
          </a:prstGeom>
          <a:noFill/>
          <a:ln>
            <a:noFill/>
          </a:ln>
        </p:spPr>
        <p:txBody>
          <a:bodyPr spcFirstLastPara="1" wrap="square" lIns="121900" tIns="60933" rIns="121900" bIns="60933" anchor="t" anchorCtr="0">
            <a:spAutoFit/>
          </a:bodyPr>
          <a:lstStyle/>
          <a:p>
            <a:pPr marL="609585" marR="127843" indent="-457189">
              <a:lnSpc>
                <a:spcPct val="113000"/>
              </a:lnSpc>
              <a:spcAft>
                <a:spcPts val="600"/>
              </a:spcAft>
              <a:buClr>
                <a:schemeClr val="accent3"/>
              </a:buClr>
              <a:buSzPct val="125000"/>
              <a:buFont typeface="Zapf Dingbats"/>
              <a:buChar char="✘"/>
              <a:defRPr sz="1900">
                <a:latin typeface="Arial"/>
                <a:cs typeface="Arial"/>
                <a:sym typeface="Arial"/>
              </a:defRPr>
            </a:pPr>
            <a:r>
              <a:rPr sz="1600" dirty="0"/>
              <a:t>Remettre </a:t>
            </a:r>
            <a:r>
              <a:rPr sz="1600" dirty="0" err="1"/>
              <a:t>simplement</a:t>
            </a:r>
            <a:r>
              <a:rPr sz="1600" dirty="0"/>
              <a:t> </a:t>
            </a:r>
            <a:r>
              <a:rPr sz="1600" dirty="0" err="1"/>
              <a:t>une</a:t>
            </a:r>
            <a:r>
              <a:rPr sz="1600" dirty="0"/>
              <a:t> </a:t>
            </a:r>
            <a:r>
              <a:rPr sz="1600" dirty="0" err="1"/>
              <a:t>feuille</a:t>
            </a:r>
            <a:r>
              <a:rPr sz="1600" dirty="0"/>
              <a:t> </a:t>
            </a:r>
            <a:r>
              <a:rPr sz="1600" dirty="0" err="1"/>
              <a:t>indiquant</a:t>
            </a:r>
            <a:r>
              <a:rPr sz="1600" dirty="0"/>
              <a:t> </a:t>
            </a:r>
            <a:r>
              <a:rPr sz="1600" dirty="0" err="1"/>
              <a:t>toutes</a:t>
            </a:r>
            <a:r>
              <a:rPr sz="1600" dirty="0"/>
              <a:t> les options </a:t>
            </a:r>
            <a:r>
              <a:rPr lang="fr-FR" sz="1600" dirty="0"/>
              <a:t>de référencement</a:t>
            </a:r>
            <a:r>
              <a:rPr sz="1600" dirty="0"/>
              <a:t>.</a:t>
            </a:r>
          </a:p>
          <a:p>
            <a:pPr marL="609585" marR="127843" indent="-457189">
              <a:lnSpc>
                <a:spcPct val="113000"/>
              </a:lnSpc>
              <a:spcAft>
                <a:spcPts val="600"/>
              </a:spcAft>
              <a:buClr>
                <a:schemeClr val="accent3"/>
              </a:buClr>
              <a:buSzPct val="125000"/>
              <a:buFont typeface="Zapf Dingbats"/>
              <a:buChar char="✘"/>
              <a:defRPr sz="1900">
                <a:latin typeface="Arial"/>
                <a:cs typeface="Arial"/>
                <a:sym typeface="Arial"/>
              </a:defRPr>
            </a:pPr>
            <a:r>
              <a:rPr sz="1600" dirty="0" err="1"/>
              <a:t>Suggérer</a:t>
            </a:r>
            <a:r>
              <a:rPr sz="1600" dirty="0"/>
              <a:t> que les </a:t>
            </a:r>
            <a:r>
              <a:rPr sz="1600" dirty="0" err="1"/>
              <a:t>personnes</a:t>
            </a:r>
            <a:r>
              <a:rPr sz="1600" dirty="0"/>
              <a:t> </a:t>
            </a:r>
            <a:r>
              <a:rPr sz="1600" dirty="0" err="1"/>
              <a:t>survivantes</a:t>
            </a:r>
            <a:r>
              <a:rPr sz="1600" dirty="0"/>
              <a:t> </a:t>
            </a:r>
            <a:r>
              <a:rPr sz="1600" dirty="0" err="1"/>
              <a:t>ont</a:t>
            </a:r>
            <a:r>
              <a:rPr sz="1600" dirty="0"/>
              <a:t> </a:t>
            </a:r>
            <a:r>
              <a:rPr sz="1600" dirty="0" err="1"/>
              <a:t>besoin</a:t>
            </a:r>
            <a:r>
              <a:rPr sz="1600" dirty="0"/>
              <a:t> de </a:t>
            </a:r>
            <a:r>
              <a:rPr sz="1600" dirty="0" err="1"/>
              <a:t>tous</a:t>
            </a:r>
            <a:r>
              <a:rPr sz="1600" dirty="0"/>
              <a:t> les services </a:t>
            </a:r>
            <a:r>
              <a:rPr lang="fr-FR" sz="1600" dirty="0"/>
              <a:t>de référencement</a:t>
            </a:r>
            <a:r>
              <a:rPr sz="1600" dirty="0"/>
              <a:t> </a:t>
            </a:r>
            <a:r>
              <a:rPr sz="1600" dirty="0" err="1"/>
              <a:t>disponibles</a:t>
            </a:r>
            <a:r>
              <a:rPr sz="1600" dirty="0"/>
              <a:t>.</a:t>
            </a:r>
          </a:p>
          <a:p>
            <a:pPr marL="609585" marR="127843" indent="-457189">
              <a:lnSpc>
                <a:spcPct val="113000"/>
              </a:lnSpc>
              <a:spcAft>
                <a:spcPts val="600"/>
              </a:spcAft>
              <a:buClr>
                <a:schemeClr val="accent3"/>
              </a:buClr>
              <a:buSzPct val="125000"/>
              <a:buFont typeface="Zapf Dingbats"/>
              <a:buChar char="✘"/>
              <a:defRPr sz="1900">
                <a:latin typeface="Arial"/>
                <a:cs typeface="Arial"/>
                <a:sym typeface="Arial"/>
              </a:defRPr>
            </a:pPr>
            <a:r>
              <a:rPr sz="1600" dirty="0"/>
              <a:t>Supposer </a:t>
            </a:r>
            <a:r>
              <a:rPr sz="1600" dirty="0" err="1"/>
              <a:t>qu’un</a:t>
            </a:r>
            <a:r>
              <a:rPr sz="1600" dirty="0"/>
              <a:t> </a:t>
            </a:r>
            <a:r>
              <a:rPr sz="1600" dirty="0" err="1"/>
              <a:t>même</a:t>
            </a:r>
            <a:r>
              <a:rPr sz="1600" dirty="0"/>
              <a:t> service </a:t>
            </a:r>
            <a:r>
              <a:rPr lang="fr-FR" sz="1600" dirty="0"/>
              <a:t>de référencement</a:t>
            </a:r>
            <a:r>
              <a:rPr sz="1600" dirty="0"/>
              <a:t> </a:t>
            </a:r>
            <a:r>
              <a:rPr sz="1600" dirty="0" err="1"/>
              <a:t>est</a:t>
            </a:r>
            <a:r>
              <a:rPr sz="1600" dirty="0"/>
              <a:t> </a:t>
            </a:r>
            <a:r>
              <a:rPr sz="1600" dirty="0" err="1"/>
              <a:t>approprié</a:t>
            </a:r>
            <a:r>
              <a:rPr sz="1600" dirty="0"/>
              <a:t> pour </a:t>
            </a:r>
            <a:r>
              <a:rPr sz="1600" dirty="0" err="1"/>
              <a:t>chaque</a:t>
            </a:r>
            <a:r>
              <a:rPr sz="1600" dirty="0"/>
              <a:t> </a:t>
            </a:r>
            <a:r>
              <a:rPr sz="1600" dirty="0" err="1"/>
              <a:t>personne</a:t>
            </a:r>
            <a:r>
              <a:rPr sz="1600" dirty="0"/>
              <a:t> </a:t>
            </a:r>
            <a:r>
              <a:rPr sz="1600" dirty="0" err="1"/>
              <a:t>survivante</a:t>
            </a:r>
            <a:r>
              <a:rPr sz="1600" dirty="0"/>
              <a:t>. </a:t>
            </a:r>
          </a:p>
          <a:p>
            <a:pPr marL="609585" marR="127843" indent="-457189">
              <a:lnSpc>
                <a:spcPct val="113000"/>
              </a:lnSpc>
              <a:spcAft>
                <a:spcPts val="600"/>
              </a:spcAft>
              <a:buClr>
                <a:schemeClr val="accent3"/>
              </a:buClr>
              <a:buSzPct val="125000"/>
              <a:buFont typeface="Zapf Dingbats"/>
              <a:buChar char="✘"/>
              <a:defRPr sz="1900">
                <a:latin typeface="Arial"/>
                <a:cs typeface="Arial"/>
                <a:sym typeface="Arial"/>
              </a:defRPr>
            </a:pPr>
            <a:r>
              <a:rPr sz="1600" dirty="0"/>
              <a:t>Supposer que les </a:t>
            </a:r>
            <a:r>
              <a:rPr sz="1600" dirty="0" err="1"/>
              <a:t>personnes</a:t>
            </a:r>
            <a:r>
              <a:rPr sz="1600" dirty="0"/>
              <a:t> </a:t>
            </a:r>
            <a:r>
              <a:rPr sz="1600" dirty="0" err="1"/>
              <a:t>survivantes</a:t>
            </a:r>
            <a:r>
              <a:rPr sz="1600" dirty="0"/>
              <a:t> </a:t>
            </a:r>
            <a:r>
              <a:rPr sz="1600" dirty="0" err="1"/>
              <a:t>savent</a:t>
            </a:r>
            <a:r>
              <a:rPr sz="1600" dirty="0"/>
              <a:t> comment </a:t>
            </a:r>
            <a:r>
              <a:rPr sz="1600" dirty="0" err="1"/>
              <a:t>accéder</a:t>
            </a:r>
            <a:r>
              <a:rPr sz="1600" dirty="0"/>
              <a:t> au service </a:t>
            </a:r>
            <a:r>
              <a:rPr lang="fr-FR" sz="1600" dirty="0"/>
              <a:t>de référencement</a:t>
            </a:r>
            <a:r>
              <a:rPr sz="1600" dirty="0"/>
              <a:t>.</a:t>
            </a:r>
          </a:p>
        </p:txBody>
      </p:sp>
      <p:sp>
        <p:nvSpPr>
          <p:cNvPr id="4" name="TextBox 3">
            <a:extLst>
              <a:ext uri="{FF2B5EF4-FFF2-40B4-BE49-F238E27FC236}">
                <a16:creationId xmlns:a16="http://schemas.microsoft.com/office/drawing/2014/main" id="{B5CE21F2-E5BA-7396-1CF0-C689E092AF91}"/>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5.7</a:t>
            </a:r>
          </a:p>
        </p:txBody>
      </p:sp>
    </p:spTree>
    <p:extLst>
      <p:ext uri="{BB962C8B-B14F-4D97-AF65-F5344CB8AC3E}">
        <p14:creationId xmlns:p14="http://schemas.microsoft.com/office/powerpoint/2010/main" val="18581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80" name="Google Shape;880;p114"/>
          <p:cNvSpPr txBox="1"/>
          <p:nvPr/>
        </p:nvSpPr>
        <p:spPr>
          <a:xfrm>
            <a:off x="0" y="1"/>
            <a:ext cx="12192000" cy="114557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dirty="0" err="1"/>
              <a:t>Liste</a:t>
            </a:r>
            <a:r>
              <a:rPr dirty="0"/>
              <a:t> des services </a:t>
            </a:r>
            <a:r>
              <a:rPr lang="fr-FR" dirty="0"/>
              <a:t>de référencement</a:t>
            </a:r>
            <a:r>
              <a:rPr dirty="0"/>
              <a:t> </a:t>
            </a:r>
            <a:r>
              <a:rPr dirty="0" err="1"/>
              <a:t>connus</a:t>
            </a:r>
            <a:endParaRPr dirty="0"/>
          </a:p>
        </p:txBody>
      </p:sp>
      <p:sp>
        <p:nvSpPr>
          <p:cNvPr id="882" name="Google Shape;882;p114"/>
          <p:cNvSpPr txBox="1"/>
          <p:nvPr/>
        </p:nvSpPr>
        <p:spPr>
          <a:xfrm>
            <a:off x="573024" y="1775637"/>
            <a:ext cx="5884337" cy="3857412"/>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dirty="0"/>
              <a:t>Une </a:t>
            </a:r>
            <a:r>
              <a:rPr dirty="0" err="1"/>
              <a:t>liste</a:t>
            </a:r>
            <a:r>
              <a:rPr dirty="0"/>
              <a:t> des services </a:t>
            </a:r>
            <a:r>
              <a:rPr lang="fr-FR" dirty="0"/>
              <a:t>de référencement</a:t>
            </a:r>
            <a:r>
              <a:rPr dirty="0"/>
              <a:t> </a:t>
            </a:r>
            <a:r>
              <a:rPr dirty="0" err="1"/>
              <a:t>connus</a:t>
            </a:r>
            <a:r>
              <a:rPr dirty="0"/>
              <a:t> </a:t>
            </a:r>
            <a:r>
              <a:rPr dirty="0" err="1"/>
              <a:t>permet</a:t>
            </a:r>
            <a:r>
              <a:rPr dirty="0"/>
              <a:t> </a:t>
            </a:r>
            <a:r>
              <a:rPr dirty="0" err="1"/>
              <a:t>d’éviter</a:t>
            </a:r>
            <a:r>
              <a:rPr dirty="0"/>
              <a:t> </a:t>
            </a:r>
            <a:r>
              <a:rPr dirty="0" err="1"/>
              <a:t>d’envoyer</a:t>
            </a:r>
            <a:r>
              <a:rPr dirty="0"/>
              <a:t> les </a:t>
            </a:r>
            <a:r>
              <a:rPr dirty="0" err="1"/>
              <a:t>survivant</a:t>
            </a:r>
            <a:r>
              <a:rPr dirty="0"/>
              <a:t>(e)s </a:t>
            </a:r>
            <a:r>
              <a:rPr dirty="0" err="1"/>
              <a:t>vers</a:t>
            </a:r>
            <a:r>
              <a:rPr dirty="0"/>
              <a:t> un service qui </a:t>
            </a:r>
            <a:r>
              <a:rPr dirty="0" err="1"/>
              <a:t>n’est</a:t>
            </a:r>
            <a:r>
              <a:rPr dirty="0"/>
              <a:t> plus </a:t>
            </a:r>
            <a:r>
              <a:rPr dirty="0" err="1"/>
              <a:t>opérationnel</a:t>
            </a:r>
            <a:r>
              <a:rPr dirty="0"/>
              <a:t> et/</a:t>
            </a:r>
            <a:r>
              <a:rPr dirty="0" err="1"/>
              <a:t>ou</a:t>
            </a:r>
            <a:r>
              <a:rPr dirty="0"/>
              <a:t> qui </a:t>
            </a:r>
            <a:r>
              <a:rPr dirty="0" err="1"/>
              <a:t>offre</a:t>
            </a:r>
            <a:r>
              <a:rPr dirty="0"/>
              <a:t> des </a:t>
            </a:r>
            <a:r>
              <a:rPr dirty="0" err="1"/>
              <a:t>prestations</a:t>
            </a:r>
            <a:r>
              <a:rPr dirty="0"/>
              <a:t> de </a:t>
            </a:r>
            <a:r>
              <a:rPr dirty="0" err="1"/>
              <a:t>mauvaise</a:t>
            </a:r>
            <a:r>
              <a:rPr dirty="0"/>
              <a:t> </a:t>
            </a:r>
            <a:r>
              <a:rPr dirty="0" err="1"/>
              <a:t>qualité</a:t>
            </a:r>
            <a:r>
              <a:rPr dirty="0"/>
              <a:t> </a:t>
            </a:r>
            <a:r>
              <a:rPr dirty="0" err="1"/>
              <a:t>ou</a:t>
            </a:r>
            <a:r>
              <a:rPr dirty="0"/>
              <a:t> </a:t>
            </a:r>
            <a:r>
              <a:rPr dirty="0" err="1"/>
              <a:t>néfastes</a:t>
            </a:r>
            <a:r>
              <a:rPr lang="fr-FR" dirty="0"/>
              <a:t>.</a:t>
            </a:r>
            <a:endParaRPr sz="2000" dirty="0">
              <a:latin typeface="Arial" panose="020B0604020202020204" pitchFamily="34" charset="0"/>
            </a:endParaRPr>
          </a:p>
          <a:p>
            <a:pPr marL="457189" indent="-457189">
              <a:lnSpc>
                <a:spcPct val="108000"/>
              </a:lnSpc>
              <a:spcBef>
                <a:spcPts val="1600"/>
              </a:spcBef>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dirty="0" err="1"/>
              <a:t>Veillez</a:t>
            </a:r>
            <a:r>
              <a:rPr dirty="0"/>
              <a:t> à </a:t>
            </a:r>
            <a:r>
              <a:rPr dirty="0" err="1"/>
              <a:t>régulièrement</a:t>
            </a:r>
            <a:r>
              <a:rPr dirty="0"/>
              <a:t> </a:t>
            </a:r>
            <a:r>
              <a:rPr dirty="0" err="1"/>
              <a:t>mettre</a:t>
            </a:r>
            <a:r>
              <a:rPr dirty="0"/>
              <a:t> à jour les </a:t>
            </a:r>
            <a:r>
              <a:rPr dirty="0" err="1"/>
              <a:t>coordonnées</a:t>
            </a:r>
            <a:r>
              <a:rPr dirty="0"/>
              <a:t> des services </a:t>
            </a:r>
            <a:r>
              <a:rPr lang="fr-FR" dirty="0"/>
              <a:t>de référencement.</a:t>
            </a:r>
            <a:endParaRPr dirty="0"/>
          </a:p>
          <a:p>
            <a:pPr marL="457189" indent="-457189">
              <a:lnSpc>
                <a:spcPct val="108000"/>
              </a:lnSpc>
              <a:spcBef>
                <a:spcPts val="1600"/>
              </a:spcBef>
              <a:buClr>
                <a:schemeClr val="accent2"/>
              </a:buClr>
              <a:buSzPct val="125000"/>
              <a:buFont typeface="Arial" panose="020B0604020202020204" pitchFamily="34" charset="0"/>
              <a:buChar char="•"/>
              <a:defRPr sz="2000">
                <a:latin typeface="Arial" panose="020B0604020202020204" pitchFamily="34" charset="0"/>
              </a:defRPr>
            </a:pPr>
            <a:r>
              <a:rPr dirty="0"/>
              <a:t>Les </a:t>
            </a:r>
            <a:r>
              <a:rPr dirty="0" err="1"/>
              <a:t>personnes</a:t>
            </a:r>
            <a:r>
              <a:rPr dirty="0"/>
              <a:t> </a:t>
            </a:r>
            <a:r>
              <a:rPr dirty="0" err="1"/>
              <a:t>chargées</a:t>
            </a:r>
            <a:r>
              <a:rPr dirty="0"/>
              <a:t> de la mise à jour des </a:t>
            </a:r>
            <a:r>
              <a:rPr dirty="0" err="1"/>
              <a:t>répertoires</a:t>
            </a:r>
            <a:r>
              <a:rPr dirty="0"/>
              <a:t> </a:t>
            </a:r>
            <a:r>
              <a:rPr dirty="0" err="1"/>
              <a:t>devraient</a:t>
            </a:r>
            <a:r>
              <a:rPr dirty="0"/>
              <a:t> </a:t>
            </a:r>
            <a:r>
              <a:rPr dirty="0" err="1"/>
              <a:t>avoir</a:t>
            </a:r>
            <a:r>
              <a:rPr dirty="0"/>
              <a:t> des contacts </a:t>
            </a:r>
            <a:r>
              <a:rPr dirty="0" err="1"/>
              <a:t>réguliers</a:t>
            </a:r>
            <a:r>
              <a:rPr dirty="0"/>
              <a:t> avec les services </a:t>
            </a:r>
            <a:r>
              <a:rPr lang="fr-FR" dirty="0"/>
              <a:t>de référencement.</a:t>
            </a:r>
            <a:endParaRPr sz="2000" dirty="0">
              <a:solidFill>
                <a:srgbClr val="000000"/>
              </a:solidFill>
              <a:latin typeface="Arial"/>
              <a:ea typeface="Arial"/>
              <a:cs typeface="Arial"/>
              <a:sym typeface="Arial"/>
            </a:endParaRPr>
          </a:p>
        </p:txBody>
      </p:sp>
      <p:pic>
        <p:nvPicPr>
          <p:cNvPr id="8" name="Graphic 5" descr="Magnifying glass with solid fill">
            <a:extLst>
              <a:ext uri="{FF2B5EF4-FFF2-40B4-BE49-F238E27FC236}">
                <a16:creationId xmlns:a16="http://schemas.microsoft.com/office/drawing/2014/main" id="{60F4DB4C-C6F7-6915-9A8F-0DC2A42A4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2728" y="70736"/>
            <a:ext cx="1634166" cy="1634166"/>
          </a:xfrm>
          <a:prstGeom prst="rect">
            <a:avLst/>
          </a:prstGeom>
        </p:spPr>
      </p:pic>
      <p:sp>
        <p:nvSpPr>
          <p:cNvPr id="2" name="TextBox 1">
            <a:extLst>
              <a:ext uri="{FF2B5EF4-FFF2-40B4-BE49-F238E27FC236}">
                <a16:creationId xmlns:a16="http://schemas.microsoft.com/office/drawing/2014/main" id="{A168264B-5B42-70D9-8E3A-3174AAA10E4D}"/>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5,8</a:t>
            </a:r>
          </a:p>
        </p:txBody>
      </p:sp>
      <p:pic>
        <p:nvPicPr>
          <p:cNvPr id="4" name="Graphic 3" descr="Warning with solid fill">
            <a:extLst>
              <a:ext uri="{FF2B5EF4-FFF2-40B4-BE49-F238E27FC236}">
                <a16:creationId xmlns:a16="http://schemas.microsoft.com/office/drawing/2014/main" id="{64ED3107-A74B-E453-2D51-3CE11D19B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77600" y="-26581"/>
            <a:ext cx="914400" cy="914400"/>
          </a:xfrm>
          <a:prstGeom prst="rect">
            <a:avLst/>
          </a:prstGeom>
        </p:spPr>
      </p:pic>
      <p:graphicFrame>
        <p:nvGraphicFramePr>
          <p:cNvPr id="3" name="Table 2">
            <a:extLst>
              <a:ext uri="{FF2B5EF4-FFF2-40B4-BE49-F238E27FC236}">
                <a16:creationId xmlns:a16="http://schemas.microsoft.com/office/drawing/2014/main" id="{A60BDF32-4B54-34E4-6706-73DBDFD2D83C}"/>
              </a:ext>
            </a:extLst>
          </p:cNvPr>
          <p:cNvGraphicFramePr>
            <a:graphicFrameLocks noGrp="1"/>
          </p:cNvGraphicFramePr>
          <p:nvPr>
            <p:extLst>
              <p:ext uri="{D42A27DB-BD31-4B8C-83A1-F6EECF244321}">
                <p14:modId xmlns:p14="http://schemas.microsoft.com/office/powerpoint/2010/main" val="3372272002"/>
              </p:ext>
            </p:extLst>
          </p:nvPr>
        </p:nvGraphicFramePr>
        <p:xfrm>
          <a:off x="6457361" y="1014156"/>
          <a:ext cx="5278465" cy="5177432"/>
        </p:xfrm>
        <a:graphic>
          <a:graphicData uri="http://schemas.openxmlformats.org/drawingml/2006/table">
            <a:tbl>
              <a:tblPr bandRow="1">
                <a:tableStyleId>{5C22544A-7EE6-4342-B048-85BDC9FD1C3A}</a:tableStyleId>
              </a:tblPr>
              <a:tblGrid>
                <a:gridCol w="1683730">
                  <a:extLst>
                    <a:ext uri="{9D8B030D-6E8A-4147-A177-3AD203B41FA5}">
                      <a16:colId xmlns:a16="http://schemas.microsoft.com/office/drawing/2014/main" val="867299658"/>
                    </a:ext>
                  </a:extLst>
                </a:gridCol>
                <a:gridCol w="1456678">
                  <a:extLst>
                    <a:ext uri="{9D8B030D-6E8A-4147-A177-3AD203B41FA5}">
                      <a16:colId xmlns:a16="http://schemas.microsoft.com/office/drawing/2014/main" val="153631275"/>
                    </a:ext>
                  </a:extLst>
                </a:gridCol>
                <a:gridCol w="1365584">
                  <a:extLst>
                    <a:ext uri="{9D8B030D-6E8A-4147-A177-3AD203B41FA5}">
                      <a16:colId xmlns:a16="http://schemas.microsoft.com/office/drawing/2014/main" val="2751489818"/>
                    </a:ext>
                  </a:extLst>
                </a:gridCol>
                <a:gridCol w="772473">
                  <a:extLst>
                    <a:ext uri="{9D8B030D-6E8A-4147-A177-3AD203B41FA5}">
                      <a16:colId xmlns:a16="http://schemas.microsoft.com/office/drawing/2014/main" val="405119025"/>
                    </a:ext>
                  </a:extLst>
                </a:gridCol>
              </a:tblGrid>
              <a:tr h="0">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Besoin</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Nom de l’agence et/ou de la personne de contact</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Contact</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Responsable du suivi</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507857"/>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Représentants légaux des personnes survivantes/Service de protection de la famille /Travailleur ou travailleuse social(e)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kumimoji="0" lang="es-ES" sz="800" b="0" i="0" u="none" strike="noStrike" kern="1200" cap="none" spc="0" normalizeH="0" baseline="0" dirty="0" err="1">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a:t>
                      </a:r>
                      <a:r>
                        <a:rPr kumimoji="0" lang="es-ES" sz="800" b="0" i="0" u="none" strike="noStrike" kern="1200" cap="none" spc="0" normalizeH="0" baseline="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t>
                      </a:r>
                      <a:br>
                        <a:rPr kumimoji="0" lang="hu-HU" sz="800" b="0" i="0" u="none" strike="noStrike" kern="1200" cap="none" spc="0" normalizeH="0" baseline="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dirty="0" err="1">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a:t>
                      </a:r>
                      <a:r>
                        <a:rPr kumimoji="0" lang="es-ES" sz="800" b="0" i="0" u="none" strike="noStrike" kern="1200" cap="none" spc="0" normalizeH="0" baseline="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t>
                      </a:r>
                      <a:endParaRPr kumimoji="0" lang="hu-HU" sz="800" b="0" i="0" u="none" strike="noStrike" kern="1200" cap="none" spc="0" normalizeH="0" baseline="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842445"/>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Conseil/Gestion des crises</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7775308"/>
                  </a:ext>
                </a:extLst>
              </a:tr>
              <a:tr h="0">
                <a:tc>
                  <a:txBody>
                    <a:bodyPr/>
                    <a:lstStyle/>
                    <a:p>
                      <a:pPr>
                        <a:lnSpc>
                          <a:spcPct val="107000"/>
                        </a:lnSpc>
                        <a:spcAft>
                          <a:spcPts val="800"/>
                        </a:spcAft>
                        <a:buNone/>
                      </a:pPr>
                      <a:r>
                        <a:rPr lang="fr-FR" sz="800" kern="1200">
                          <a:solidFill>
                            <a:schemeClr val="dk1"/>
                          </a:solidFill>
                          <a:effectLst/>
                          <a:latin typeface="Aptos" panose="020B0004020202020204" pitchFamily="34" charset="0"/>
                          <a:ea typeface="Aptos" panose="020B0004020202020204" pitchFamily="34" charset="0"/>
                          <a:cs typeface="Arial" panose="020B0604020202020204" pitchFamily="34" charset="0"/>
                        </a:rPr>
                        <a:t>Groupes de soutien</a:t>
                      </a:r>
                      <a:endParaRPr lang="en-US" sz="800" kern="120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994494"/>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Soins de santé mentale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741603"/>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Soins de santé reproductive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0071726"/>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Services de laboratoire </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8089323"/>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Soins aux enfants</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53738"/>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Protection de l'enfance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4052256"/>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Police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dirty="0" err="1">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a:t>
                      </a:r>
                      <a:r>
                        <a:rPr kumimoji="0" lang="es-ES"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t>
                      </a:r>
                      <a:br>
                        <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dirty="0" err="1">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a:t>
                      </a:r>
                      <a:r>
                        <a:rPr kumimoji="0" lang="es-ES"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nSpc>
                          <a:spcPct val="107000"/>
                        </a:lnSpc>
                        <a:spcAft>
                          <a:spcPts val="800"/>
                        </a:spcAft>
                        <a:buNone/>
                      </a:pPr>
                      <a:endParaRPr lang="en-US" sz="800"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676421557"/>
                  </a:ext>
                </a:extLst>
              </a:tr>
              <a:tr h="0">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Besoin</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Nom de l’agence et/ou de la personne de contact</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Contact</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r>
                        <a:rPr lang="fr-FR"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Responsable du suivi</a:t>
                      </a:r>
                      <a:endParaRPr lang="en-US" sz="800" b="1"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340274"/>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Médecine légale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324711"/>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Abri/logement</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2606334"/>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Aide financière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717458"/>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Aide juridique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118312"/>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Moyens de subsistance/emploi</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6421778"/>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[Autre]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 :</a:t>
                      </a:r>
                      <a:br>
                        <a:rPr kumimoji="0" lang="hu-HU"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316644"/>
                  </a:ext>
                </a:extLst>
              </a:tr>
              <a:tr h="0">
                <a:tc>
                  <a:txBody>
                    <a:bodyPr/>
                    <a:lstStyle/>
                    <a:p>
                      <a:pPr>
                        <a:lnSpc>
                          <a:spcPct val="107000"/>
                        </a:lnSpc>
                        <a:spcAft>
                          <a:spcPts val="800"/>
                        </a:spcAft>
                        <a:buNone/>
                      </a:pPr>
                      <a:r>
                        <a:rPr lang="fr-FR"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rPr>
                        <a:t>[Autre]</a:t>
                      </a:r>
                      <a:endParaRPr lang="en-US" sz="800" kern="1200" dirty="0">
                        <a:solidFill>
                          <a:schemeClr val="dk1"/>
                        </a:solidFill>
                        <a:effectLst/>
                        <a:latin typeface="Aptos" panose="020B0004020202020204" pitchFamily="34" charset="0"/>
                        <a:ea typeface="Aptos" panose="020B0004020202020204" pitchFamily="34" charset="0"/>
                        <a:cs typeface="Arial" panose="020B06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800" b="0" i="0" u="none" strike="noStrike" kern="1200" cap="none" spc="0" normalizeH="0" baseline="0" noProof="0" dirty="0" err="1">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Téléphone</a:t>
                      </a:r>
                      <a:r>
                        <a:rPr kumimoji="0" lang="es-ES"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t>
                      </a:r>
                      <a:br>
                        <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br>
                      <a:r>
                        <a:rPr kumimoji="0" lang="es-ES" sz="800" b="0" i="0" u="none" strike="noStrike" kern="1200" cap="none" spc="0" normalizeH="0" baseline="0" noProof="0" dirty="0" err="1">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Courriel</a:t>
                      </a:r>
                      <a:r>
                        <a:rPr kumimoji="0" lang="es-ES"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t>
                      </a:r>
                      <a:endParaRPr kumimoji="0" lang="hu-HU" sz="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nSpc>
                          <a:spcPct val="107000"/>
                        </a:lnSpc>
                        <a:spcAft>
                          <a:spcPts val="800"/>
                        </a:spcAft>
                        <a:buNone/>
                      </a:pPr>
                      <a:endParaRPr lang="en-US" sz="800" b="1" dirty="0">
                        <a:effectLst/>
                        <a:latin typeface="Aptos" panose="020B0004020202020204" pitchFamily="34" charset="0"/>
                        <a:ea typeface="Aptos" panose="020B0004020202020204" pitchFamily="34" charset="0"/>
                        <a:cs typeface="Aptos" panose="020B0004020202020204" pitchFamily="34" charset="0"/>
                      </a:endParaRPr>
                    </a:p>
                  </a:txBody>
                  <a:tcPr marL="36000" marR="36000" marT="10800" marB="10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541332569"/>
                  </a:ext>
                </a:extLst>
              </a:tr>
            </a:tbl>
          </a:graphicData>
        </a:graphic>
      </p:graphicFrame>
    </p:spTree>
    <p:extLst>
      <p:ext uri="{BB962C8B-B14F-4D97-AF65-F5344CB8AC3E}">
        <p14:creationId xmlns:p14="http://schemas.microsoft.com/office/powerpoint/2010/main" val="35913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9" name="Google Shape;889;p115"/>
          <p:cNvSpPr txBox="1"/>
          <p:nvPr/>
        </p:nvSpPr>
        <p:spPr>
          <a:xfrm>
            <a:off x="0" y="0"/>
            <a:ext cx="12191999" cy="132506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t>Contexte juridique et politique international</a:t>
            </a:r>
          </a:p>
        </p:txBody>
      </p:sp>
      <p:sp>
        <p:nvSpPr>
          <p:cNvPr id="890" name="Google Shape;890;p115"/>
          <p:cNvSpPr txBox="1"/>
          <p:nvPr/>
        </p:nvSpPr>
        <p:spPr>
          <a:xfrm>
            <a:off x="482313" y="1119879"/>
            <a:ext cx="11442594" cy="384666"/>
          </a:xfrm>
          <a:prstGeom prst="rect">
            <a:avLst/>
          </a:prstGeom>
          <a:noFill/>
          <a:ln>
            <a:noFill/>
          </a:ln>
        </p:spPr>
        <p:txBody>
          <a:bodyPr spcFirstLastPara="1" wrap="square" lIns="121900" tIns="60933" rIns="121900" bIns="60933" anchor="t" anchorCtr="0">
            <a:spAutoFit/>
          </a:bodyPr>
          <a:lstStyle/>
          <a:p>
            <a:pPr>
              <a:defRPr sz="1900" b="1">
                <a:solidFill>
                  <a:schemeClr val="accent1"/>
                </a:solidFill>
                <a:latin typeface="Arial"/>
                <a:ea typeface="Arial"/>
                <a:cs typeface="Arial"/>
                <a:sym typeface="Arial"/>
              </a:defRPr>
            </a:pPr>
            <a:r>
              <a:rPr sz="1700" dirty="0"/>
              <a:t>Dans les situations </a:t>
            </a:r>
            <a:r>
              <a:rPr sz="1700" dirty="0" err="1"/>
              <a:t>d’urgence</a:t>
            </a:r>
            <a:r>
              <a:rPr sz="1700" dirty="0"/>
              <a:t> </a:t>
            </a:r>
            <a:r>
              <a:rPr sz="1700" dirty="0" err="1"/>
              <a:t>transfrontalières</a:t>
            </a:r>
            <a:r>
              <a:rPr sz="1700" dirty="0"/>
              <a:t>, le droit international </a:t>
            </a:r>
            <a:r>
              <a:rPr sz="1700" dirty="0" err="1"/>
              <a:t>peut</a:t>
            </a:r>
            <a:r>
              <a:rPr sz="1700" dirty="0"/>
              <a:t> </a:t>
            </a:r>
            <a:r>
              <a:rPr sz="1700" dirty="0" err="1"/>
              <a:t>être</a:t>
            </a:r>
            <a:r>
              <a:rPr sz="1700" dirty="0"/>
              <a:t> la jurisprudence de </a:t>
            </a:r>
            <a:r>
              <a:rPr sz="1700" dirty="0" err="1"/>
              <a:t>référence</a:t>
            </a:r>
            <a:r>
              <a:rPr sz="1700" dirty="0"/>
              <a:t>.</a:t>
            </a:r>
            <a:endParaRPr sz="1700" b="1" dirty="0">
              <a:solidFill>
                <a:schemeClr val="accent1"/>
              </a:solidFill>
              <a:latin typeface="Arial" panose="020B0604020202020204" pitchFamily="34" charset="0"/>
            </a:endParaRPr>
          </a:p>
        </p:txBody>
      </p:sp>
      <p:graphicFrame>
        <p:nvGraphicFramePr>
          <p:cNvPr id="891" name="Google Shape;891;p115"/>
          <p:cNvGraphicFramePr/>
          <p:nvPr>
            <p:extLst>
              <p:ext uri="{D42A27DB-BD31-4B8C-83A1-F6EECF244321}">
                <p14:modId xmlns:p14="http://schemas.microsoft.com/office/powerpoint/2010/main" val="540602033"/>
              </p:ext>
            </p:extLst>
          </p:nvPr>
        </p:nvGraphicFramePr>
        <p:xfrm>
          <a:off x="482313" y="1547882"/>
          <a:ext cx="11163149" cy="4399252"/>
        </p:xfrm>
        <a:graphic>
          <a:graphicData uri="http://schemas.openxmlformats.org/drawingml/2006/table">
            <a:tbl>
              <a:tblPr firstRow="1" bandRow="1">
                <a:noFill/>
              </a:tblPr>
              <a:tblGrid>
                <a:gridCol w="4430438">
                  <a:extLst>
                    <a:ext uri="{9D8B030D-6E8A-4147-A177-3AD203B41FA5}">
                      <a16:colId xmlns:a16="http://schemas.microsoft.com/office/drawing/2014/main" val="20000"/>
                    </a:ext>
                  </a:extLst>
                </a:gridCol>
                <a:gridCol w="6732711">
                  <a:extLst>
                    <a:ext uri="{9D8B030D-6E8A-4147-A177-3AD203B41FA5}">
                      <a16:colId xmlns:a16="http://schemas.microsoft.com/office/drawing/2014/main" val="20001"/>
                    </a:ext>
                  </a:extLst>
                </a:gridCol>
              </a:tblGrid>
              <a:tr h="1723910">
                <a:tc>
                  <a:txBody>
                    <a:bodyPr/>
                    <a:lstStyle/>
                    <a:p>
                      <a:pPr marL="0" marR="0" lvl="0" indent="0" algn="l" rtl="0">
                        <a:lnSpc>
                          <a:spcPct val="108000"/>
                        </a:lnSpc>
                        <a:spcBef>
                          <a:spcPts val="0"/>
                        </a:spcBef>
                        <a:spcAft>
                          <a:spcPts val="0"/>
                        </a:spcAft>
                        <a:buClr>
                          <a:srgbClr val="000000"/>
                        </a:buClr>
                        <a:buSzPts val="1200"/>
                        <a:buFont typeface="Arial"/>
                        <a:buNone/>
                        <a:defRPr sz="1600">
                          <a:latin typeface="Arial" panose="020B0604020202020204" pitchFamily="34" charset="0"/>
                          <a:cs typeface="Arial" panose="020B0604020202020204" pitchFamily="34" charset="0"/>
                        </a:defRPr>
                      </a:pPr>
                      <a:r>
                        <a:rPr sz="1500" b="1" dirty="0"/>
                        <a:t>Droit international </a:t>
                      </a:r>
                      <a:r>
                        <a:rPr sz="1500" b="1" dirty="0" err="1"/>
                        <a:t>humanitaire</a:t>
                      </a:r>
                      <a:r>
                        <a:rPr sz="1500" b="1" dirty="0"/>
                        <a:t> </a:t>
                      </a:r>
                      <a:br>
                        <a:rPr sz="1500" b="1" dirty="0"/>
                      </a:br>
                      <a:r>
                        <a:rPr sz="1500" dirty="0"/>
                        <a:t>(Conventions de Genève de 1949 </a:t>
                      </a:r>
                      <a:br>
                        <a:rPr sz="1500" dirty="0"/>
                      </a:br>
                      <a:r>
                        <a:rPr sz="1500" dirty="0"/>
                        <a:t>+ </a:t>
                      </a:r>
                      <a:r>
                        <a:rPr sz="1500" dirty="0" err="1"/>
                        <a:t>Protocoles</a:t>
                      </a:r>
                      <a:r>
                        <a:rPr sz="1500" dirty="0"/>
                        <a:t> </a:t>
                      </a:r>
                      <a:r>
                        <a:rPr sz="1500" dirty="0" err="1"/>
                        <a:t>additionnels</a:t>
                      </a:r>
                      <a:r>
                        <a:rPr sz="1500" dirty="0"/>
                        <a:t> de 1977)</a:t>
                      </a:r>
                      <a:endParaRPr sz="15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2700" cmpd="sng">
                      <a:noFill/>
                      <a:prstDash val="soli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rtl="0">
                        <a:lnSpc>
                          <a:spcPct val="108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sz="1500" dirty="0" err="1"/>
                        <a:t>Protège</a:t>
                      </a:r>
                      <a:r>
                        <a:rPr sz="1500" dirty="0"/>
                        <a:t> les </a:t>
                      </a:r>
                      <a:r>
                        <a:rPr sz="1500" dirty="0" err="1"/>
                        <a:t>personnes</a:t>
                      </a:r>
                      <a:r>
                        <a:rPr sz="1500" dirty="0"/>
                        <a:t> qui ne </a:t>
                      </a:r>
                      <a:r>
                        <a:rPr sz="1500" dirty="0" err="1"/>
                        <a:t>participent</a:t>
                      </a:r>
                      <a:r>
                        <a:rPr sz="1500" dirty="0"/>
                        <a:t> pas </a:t>
                      </a:r>
                      <a:r>
                        <a:rPr sz="1500" dirty="0" err="1"/>
                        <a:t>ou</a:t>
                      </a:r>
                      <a:r>
                        <a:rPr sz="1500" dirty="0"/>
                        <a:t> ne </a:t>
                      </a:r>
                      <a:r>
                        <a:rPr sz="1500" dirty="0" err="1"/>
                        <a:t>participent</a:t>
                      </a:r>
                      <a:r>
                        <a:rPr sz="1500" dirty="0"/>
                        <a:t> plus </a:t>
                      </a:r>
                      <a:r>
                        <a:rPr sz="1500" dirty="0" err="1"/>
                        <a:t>activement</a:t>
                      </a:r>
                      <a:r>
                        <a:rPr sz="1500" dirty="0"/>
                        <a:t> aux </a:t>
                      </a:r>
                      <a:r>
                        <a:rPr sz="1500" dirty="0" err="1"/>
                        <a:t>hostilités</a:t>
                      </a:r>
                      <a:r>
                        <a:rPr sz="1500" dirty="0"/>
                        <a:t>, et </a:t>
                      </a:r>
                      <a:r>
                        <a:rPr sz="1500" dirty="0" err="1"/>
                        <a:t>restreint</a:t>
                      </a:r>
                      <a:r>
                        <a:rPr sz="1500" dirty="0"/>
                        <a:t> le choix des moyens et </a:t>
                      </a:r>
                      <a:r>
                        <a:rPr sz="1500" dirty="0" err="1"/>
                        <a:t>méthodes</a:t>
                      </a:r>
                      <a:r>
                        <a:rPr sz="1500" dirty="0"/>
                        <a:t> de guerre. </a:t>
                      </a:r>
                      <a:endParaRPr sz="1500" b="0" i="0" u="none" strike="noStrike" cap="none" dirty="0">
                        <a:latin typeface="Arial" panose="020B0604020202020204" pitchFamily="34" charset="0"/>
                        <a:cs typeface="Arial" panose="020B0604020202020204" pitchFamily="34" charset="0"/>
                      </a:endParaRPr>
                    </a:p>
                    <a:p>
                      <a:pPr marL="285750" marR="0" lvl="0" indent="-285750" algn="l" rtl="0">
                        <a:lnSpc>
                          <a:spcPct val="108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sz="1500" dirty="0" err="1"/>
                        <a:t>Accorde</a:t>
                      </a:r>
                      <a:r>
                        <a:rPr sz="1500" dirty="0"/>
                        <a:t> </a:t>
                      </a:r>
                      <a:r>
                        <a:rPr sz="1500" dirty="0" err="1"/>
                        <a:t>une</a:t>
                      </a:r>
                      <a:r>
                        <a:rPr sz="1500" dirty="0"/>
                        <a:t> protection sur la base de la discrimination </a:t>
                      </a:r>
                      <a:r>
                        <a:rPr sz="1500" dirty="0" err="1"/>
                        <a:t>fondée</a:t>
                      </a:r>
                      <a:r>
                        <a:rPr sz="1500" dirty="0"/>
                        <a:t> sur le </a:t>
                      </a:r>
                      <a:r>
                        <a:rPr sz="1500" dirty="0" err="1"/>
                        <a:t>sexe</a:t>
                      </a:r>
                      <a:r>
                        <a:rPr sz="1500" dirty="0"/>
                        <a:t> </a:t>
                      </a:r>
                      <a:r>
                        <a:rPr sz="1500" dirty="0" err="1"/>
                        <a:t>ou</a:t>
                      </a:r>
                      <a:r>
                        <a:rPr sz="1500" dirty="0"/>
                        <a:t> le genre ; </a:t>
                      </a:r>
                      <a:r>
                        <a:rPr sz="1500" dirty="0" err="1"/>
                        <a:t>prévoit</a:t>
                      </a:r>
                      <a:r>
                        <a:rPr sz="1500" dirty="0"/>
                        <a:t> des protections </a:t>
                      </a:r>
                      <a:r>
                        <a:rPr sz="1500" dirty="0" err="1"/>
                        <a:t>spéciales</a:t>
                      </a:r>
                      <a:r>
                        <a:rPr sz="1500" dirty="0"/>
                        <a:t> pour les femmes enceintes et les femmes </a:t>
                      </a:r>
                      <a:r>
                        <a:rPr sz="1500" dirty="0" err="1"/>
                        <a:t>en</a:t>
                      </a:r>
                      <a:r>
                        <a:rPr sz="1500" dirty="0"/>
                        <a:t> post-partum</a:t>
                      </a:r>
                      <a:r>
                        <a:rPr sz="1500" baseline="30000" dirty="0"/>
                        <a:t>1</a:t>
                      </a:r>
                      <a:r>
                        <a:rPr sz="1500" dirty="0"/>
                        <a:t>.</a:t>
                      </a:r>
                      <a:endParaRPr sz="1500" b="0" i="0" dirty="0">
                        <a:latin typeface="Arial" panose="020B0604020202020204" pitchFamily="34" charset="0"/>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2700" cmpd="sng">
                      <a:noFill/>
                      <a:prstDash val="soli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5031">
                <a:tc>
                  <a:txBody>
                    <a:bodyPr/>
                    <a:lstStyle/>
                    <a:p>
                      <a:pPr marL="0" marR="0" lvl="0" indent="0" algn="l" rtl="0">
                        <a:lnSpc>
                          <a:spcPct val="108000"/>
                        </a:lnSpc>
                        <a:spcBef>
                          <a:spcPts val="0"/>
                        </a:spcBef>
                        <a:spcAft>
                          <a:spcPts val="0"/>
                        </a:spcAft>
                        <a:buNone/>
                        <a:defRPr sz="1600">
                          <a:latin typeface="Arial" panose="020B0604020202020204" pitchFamily="34" charset="0"/>
                          <a:cs typeface="Arial" panose="020B0604020202020204" pitchFamily="34" charset="0"/>
                        </a:defRPr>
                      </a:pPr>
                      <a:r>
                        <a:rPr sz="1500" b="1" dirty="0" err="1"/>
                        <a:t>Statut</a:t>
                      </a:r>
                      <a:r>
                        <a:rPr sz="1500" b="1" dirty="0"/>
                        <a:t> de Rome de la Cour </a:t>
                      </a:r>
                      <a:r>
                        <a:rPr sz="1500" b="1" dirty="0" err="1"/>
                        <a:t>pénale</a:t>
                      </a:r>
                      <a:r>
                        <a:rPr sz="1500" b="1" dirty="0"/>
                        <a:t> </a:t>
                      </a:r>
                      <a:r>
                        <a:rPr sz="1500" b="1" dirty="0" err="1"/>
                        <a:t>internationale</a:t>
                      </a:r>
                      <a:r>
                        <a:rPr sz="1500" b="1" dirty="0"/>
                        <a:t> </a:t>
                      </a:r>
                      <a:r>
                        <a:rPr sz="1500" dirty="0"/>
                        <a:t>(2002)</a:t>
                      </a:r>
                      <a:endParaRPr sz="15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08000"/>
                        </a:lnSpc>
                        <a:spcBef>
                          <a:spcPts val="0"/>
                        </a:spcBef>
                        <a:spcAft>
                          <a:spcPts val="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sz="1500"/>
                        <a:t>Interdit les crimes de guerre et définit le viol, la grossesse forcée ou toute autre forme de violence sexuelle comme des crimes contre l’humanité lorsqu’ils sont commis de manière généralisée ou systématique</a:t>
                      </a:r>
                      <a:r>
                        <a:rPr sz="1500" baseline="30000"/>
                        <a:t>2</a:t>
                      </a:r>
                      <a:r>
                        <a:rPr sz="1500"/>
                        <a:t>. </a:t>
                      </a:r>
                      <a:endParaRPr sz="1500" b="0" i="0" u="none" strike="noStrike" kern="1200" cap="none">
                        <a:solidFill>
                          <a:schemeClr val="tx1"/>
                        </a:solidFill>
                        <a:latin typeface="Arial" panose="020B0604020202020204" pitchFamily="34" charset="0"/>
                        <a:ea typeface="+mn-ea"/>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74714">
                <a:tc>
                  <a:txBody>
                    <a:bodyPr/>
                    <a:lstStyle/>
                    <a:p>
                      <a:pPr marL="0" marR="0" lvl="0" indent="0" algn="l" rtl="0">
                        <a:lnSpc>
                          <a:spcPct val="108000"/>
                        </a:lnSpc>
                        <a:spcBef>
                          <a:spcPts val="0"/>
                        </a:spcBef>
                        <a:spcAft>
                          <a:spcPts val="0"/>
                        </a:spcAft>
                        <a:buClr>
                          <a:srgbClr val="000000"/>
                        </a:buClr>
                        <a:buSzPts val="1200"/>
                        <a:buFont typeface="Arial"/>
                        <a:buNone/>
                        <a:defRPr sz="1600">
                          <a:latin typeface="Arial" panose="020B0604020202020204" pitchFamily="34" charset="0"/>
                          <a:cs typeface="Arial" panose="020B0604020202020204" pitchFamily="34" charset="0"/>
                        </a:defRPr>
                      </a:pPr>
                      <a:r>
                        <a:rPr sz="1500" b="1" dirty="0"/>
                        <a:t>Droit international des </a:t>
                      </a:r>
                      <a:r>
                        <a:rPr sz="1500" b="1" dirty="0" err="1"/>
                        <a:t>réfugiés</a:t>
                      </a:r>
                      <a:r>
                        <a:rPr sz="1500" dirty="0"/>
                        <a:t>, </a:t>
                      </a:r>
                      <a:r>
                        <a:rPr sz="1500" dirty="0" err="1"/>
                        <a:t>notamment</a:t>
                      </a:r>
                      <a:r>
                        <a:rPr sz="1500" dirty="0"/>
                        <a:t> la Convention et le </a:t>
                      </a:r>
                      <a:r>
                        <a:rPr sz="1500" dirty="0" err="1"/>
                        <a:t>protocole</a:t>
                      </a:r>
                      <a:r>
                        <a:rPr sz="1500" dirty="0"/>
                        <a:t> </a:t>
                      </a:r>
                      <a:r>
                        <a:rPr sz="1500" dirty="0" err="1"/>
                        <a:t>relatifs</a:t>
                      </a:r>
                      <a:r>
                        <a:rPr sz="1500" dirty="0"/>
                        <a:t> au </a:t>
                      </a:r>
                      <a:r>
                        <a:rPr sz="1500" dirty="0" err="1"/>
                        <a:t>statut</a:t>
                      </a:r>
                      <a:r>
                        <a:rPr sz="1500" dirty="0"/>
                        <a:t> des </a:t>
                      </a:r>
                      <a:r>
                        <a:rPr sz="1500" dirty="0" err="1"/>
                        <a:t>réfugiés</a:t>
                      </a:r>
                      <a:r>
                        <a:rPr sz="1500" dirty="0"/>
                        <a:t> et la </a:t>
                      </a:r>
                      <a:r>
                        <a:rPr sz="1500" dirty="0" err="1"/>
                        <a:t>Déclaration</a:t>
                      </a:r>
                      <a:r>
                        <a:rPr sz="1500" dirty="0"/>
                        <a:t> de </a:t>
                      </a:r>
                      <a:r>
                        <a:rPr sz="1500" dirty="0" err="1"/>
                        <a:t>Carthagène</a:t>
                      </a:r>
                      <a:r>
                        <a:rPr sz="1500" dirty="0"/>
                        <a:t> sur les </a:t>
                      </a:r>
                      <a:r>
                        <a:rPr sz="1500" dirty="0" err="1"/>
                        <a:t>réfugiés</a:t>
                      </a:r>
                      <a:endParaRPr sz="15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tc>
                  <a:txBody>
                    <a:bodyPr/>
                    <a:lstStyle/>
                    <a:p>
                      <a:pPr marL="285750" marR="0" lvl="0" indent="-285750" algn="l" defTabSz="914400" rtl="0" eaLnBrk="1" latinLnBrk="0" hangingPunct="1">
                        <a:lnSpc>
                          <a:spcPct val="108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sz="1500" dirty="0" err="1"/>
                        <a:t>Inclut</a:t>
                      </a:r>
                      <a:r>
                        <a:rPr sz="1500" dirty="0"/>
                        <a:t> le viol et </a:t>
                      </a:r>
                      <a:r>
                        <a:rPr sz="1500" dirty="0" err="1"/>
                        <a:t>d’autres</a:t>
                      </a:r>
                      <a:r>
                        <a:rPr sz="1500" dirty="0"/>
                        <a:t> </a:t>
                      </a:r>
                      <a:r>
                        <a:rPr sz="1500" dirty="0" err="1"/>
                        <a:t>formes</a:t>
                      </a:r>
                      <a:r>
                        <a:rPr sz="1500" dirty="0"/>
                        <a:t> de VBG (y </a:t>
                      </a:r>
                      <a:r>
                        <a:rPr sz="1500" dirty="0" err="1"/>
                        <a:t>compris</a:t>
                      </a:r>
                      <a:r>
                        <a:rPr sz="1500" dirty="0"/>
                        <a:t> la VPI, les MGF et la </a:t>
                      </a:r>
                      <a:r>
                        <a:rPr sz="1500" dirty="0" err="1"/>
                        <a:t>coercition</a:t>
                      </a:r>
                      <a:r>
                        <a:rPr sz="1500" dirty="0"/>
                        <a:t> reproductive) </a:t>
                      </a:r>
                      <a:r>
                        <a:rPr sz="1500" dirty="0" err="1"/>
                        <a:t>parmi</a:t>
                      </a:r>
                      <a:r>
                        <a:rPr sz="1500" dirty="0"/>
                        <a:t> les motifs de </a:t>
                      </a:r>
                      <a:r>
                        <a:rPr sz="1500" dirty="0" err="1"/>
                        <a:t>demande</a:t>
                      </a:r>
                      <a:r>
                        <a:rPr sz="1500" dirty="0"/>
                        <a:t> du </a:t>
                      </a:r>
                      <a:r>
                        <a:rPr sz="1500" dirty="0" err="1"/>
                        <a:t>statut</a:t>
                      </a:r>
                      <a:r>
                        <a:rPr sz="1500" dirty="0"/>
                        <a:t> de </a:t>
                      </a:r>
                      <a:r>
                        <a:rPr sz="1500" dirty="0" err="1"/>
                        <a:t>réfugié</a:t>
                      </a:r>
                      <a:r>
                        <a:rPr sz="1500" dirty="0"/>
                        <a:t>.</a:t>
                      </a:r>
                      <a:endParaRPr sz="1500" b="0" i="0" u="none" strike="noStrike" kern="1200" cap="none"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latinLnBrk="0" hangingPunct="1">
                        <a:lnSpc>
                          <a:spcPct val="108000"/>
                        </a:lnSpc>
                        <a:spcBef>
                          <a:spcPts val="0"/>
                        </a:spcBef>
                        <a:spcAft>
                          <a:spcPts val="200"/>
                        </a:spcAft>
                        <a:buClr>
                          <a:schemeClr val="accent2"/>
                        </a:buClr>
                        <a:buSzPct val="125000"/>
                        <a:buFont typeface="Arial" panose="020B0604020202020204" pitchFamily="34" charset="0"/>
                        <a:buChar char="•"/>
                        <a:defRPr sz="1600">
                          <a:latin typeface="Arial" panose="020B0604020202020204" pitchFamily="34" charset="0"/>
                          <a:cs typeface="Arial" panose="020B0604020202020204" pitchFamily="34" charset="0"/>
                        </a:defRPr>
                      </a:pPr>
                      <a:r>
                        <a:rPr sz="1500" dirty="0"/>
                        <a:t>Il </a:t>
                      </a:r>
                      <a:r>
                        <a:rPr sz="1500" dirty="0" err="1"/>
                        <a:t>autorise</a:t>
                      </a:r>
                      <a:r>
                        <a:rPr sz="1500" dirty="0"/>
                        <a:t> </a:t>
                      </a:r>
                      <a:r>
                        <a:rPr sz="1500" dirty="0" err="1"/>
                        <a:t>en</a:t>
                      </a:r>
                      <a:r>
                        <a:rPr sz="1500" dirty="0"/>
                        <a:t> </a:t>
                      </a:r>
                      <a:r>
                        <a:rPr sz="1500" dirty="0" err="1"/>
                        <a:t>outre</a:t>
                      </a:r>
                      <a:r>
                        <a:rPr sz="1500" dirty="0"/>
                        <a:t> les </a:t>
                      </a:r>
                      <a:r>
                        <a:rPr sz="1500" dirty="0" err="1"/>
                        <a:t>demandes</a:t>
                      </a:r>
                      <a:r>
                        <a:rPr sz="1500" dirty="0"/>
                        <a:t> </a:t>
                      </a:r>
                      <a:r>
                        <a:rPr sz="1500" dirty="0" err="1"/>
                        <a:t>d’asile</a:t>
                      </a:r>
                      <a:r>
                        <a:rPr sz="1500" dirty="0"/>
                        <a:t> </a:t>
                      </a:r>
                      <a:r>
                        <a:rPr sz="1500" dirty="0" err="1"/>
                        <a:t>fondées</a:t>
                      </a:r>
                      <a:r>
                        <a:rPr sz="1500" dirty="0"/>
                        <a:t> sur des </a:t>
                      </a:r>
                      <a:r>
                        <a:rPr sz="1500" dirty="0" err="1"/>
                        <a:t>persécutions</a:t>
                      </a:r>
                      <a:r>
                        <a:rPr sz="1500" dirty="0"/>
                        <a:t> </a:t>
                      </a:r>
                      <a:r>
                        <a:rPr sz="1500" dirty="0" err="1"/>
                        <a:t>liées</a:t>
                      </a:r>
                      <a:r>
                        <a:rPr sz="1500" dirty="0"/>
                        <a:t> à </a:t>
                      </a:r>
                      <a:r>
                        <a:rPr sz="1500" dirty="0" err="1"/>
                        <a:t>l’orientation</a:t>
                      </a:r>
                      <a:r>
                        <a:rPr sz="1500" dirty="0"/>
                        <a:t> </a:t>
                      </a:r>
                      <a:r>
                        <a:rPr sz="1500" dirty="0" err="1"/>
                        <a:t>sexuelle</a:t>
                      </a:r>
                      <a:r>
                        <a:rPr sz="1500" dirty="0"/>
                        <a:t>, à </a:t>
                      </a:r>
                      <a:r>
                        <a:rPr sz="1500" dirty="0" err="1"/>
                        <a:t>l’identité</a:t>
                      </a:r>
                      <a:r>
                        <a:rPr sz="1500" dirty="0"/>
                        <a:t> de genre </a:t>
                      </a:r>
                      <a:r>
                        <a:rPr sz="1500" dirty="0" err="1"/>
                        <a:t>ou</a:t>
                      </a:r>
                      <a:r>
                        <a:rPr sz="1500" dirty="0"/>
                        <a:t> à la prostitution </a:t>
                      </a:r>
                      <a:r>
                        <a:rPr sz="1500" dirty="0" err="1"/>
                        <a:t>forcée</a:t>
                      </a:r>
                      <a:r>
                        <a:rPr sz="1500" dirty="0"/>
                        <a:t>. </a:t>
                      </a:r>
                      <a:endParaRPr sz="1500" b="0" i="0" u="none" strike="noStrike" kern="1200" cap="none" dirty="0">
                        <a:solidFill>
                          <a:schemeClr val="tx1"/>
                        </a:solidFill>
                        <a:latin typeface="Arial" panose="020B0604020202020204" pitchFamily="34" charset="0"/>
                        <a:ea typeface="+mn-ea"/>
                        <a:cs typeface="Arial" panose="020B0604020202020204" pitchFamily="34" charset="0"/>
                      </a:endParaRPr>
                    </a:p>
                  </a:txBody>
                  <a:tcPr marL="121933" marR="121933" marT="60967" marB="60967">
                    <a:lnL w="19050" cap="flat" cmpd="sng" algn="ctr">
                      <a:solidFill>
                        <a:schemeClr val="accent3"/>
                      </a:solidFill>
                      <a:prstDash val="solid"/>
                      <a:round/>
                      <a:headEnd type="none" w="med" len="med"/>
                      <a:tailEnd type="none" w="med" len="med"/>
                    </a:lnL>
                    <a:lnR w="12700" cmpd="sng">
                      <a:noFill/>
                      <a:prstDash val="solid"/>
                    </a:lnR>
                    <a:lnT w="19050" cap="flat" cmpd="sng" algn="ctr">
                      <a:solidFill>
                        <a:schemeClr val="accent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87F727E9-AD0E-D86C-9502-2A3D4603E531}"/>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t>5.9</a:t>
            </a:r>
          </a:p>
        </p:txBody>
      </p:sp>
    </p:spTree>
    <p:extLst>
      <p:ext uri="{BB962C8B-B14F-4D97-AF65-F5344CB8AC3E}">
        <p14:creationId xmlns:p14="http://schemas.microsoft.com/office/powerpoint/2010/main" val="1685860822"/>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21496</TotalTime>
  <Words>2296</Words>
  <Application>Microsoft Office PowerPoint</Application>
  <PresentationFormat>Widescreen</PresentationFormat>
  <Paragraphs>192</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MS UI Gothic</vt:lpstr>
      <vt:lpstr>Aptos</vt:lpstr>
      <vt:lpstr>Arial</vt:lpstr>
      <vt:lpstr>Calibri</vt:lpstr>
      <vt:lpstr>Symbol</vt:lpstr>
      <vt:lpstr>Wingdings</vt:lpstr>
      <vt:lpstr>Zapf Dingbats</vt:lpstr>
      <vt:lpstr>1_Office Theme 4 - WHO</vt:lpstr>
      <vt:lpstr>1_Office Theme 5</vt:lpstr>
      <vt:lpstr>Diapositives de présentation</vt:lpstr>
      <vt:lpstr>PowerPoint Presentation</vt:lpstr>
      <vt:lpstr>Objectifs de la séance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Comprendre l'influence des politiques sur les soins :</vt:lpstr>
      <vt:lpstr>Défaillance des réseaux de référencement :</vt:lpstr>
      <vt:lpstr>PowerPoint Presentation</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693</cp:revision>
  <cp:lastPrinted>2024-11-29T14:13:27Z</cp:lastPrinted>
  <dcterms:created xsi:type="dcterms:W3CDTF">2024-07-22T16:05:02Z</dcterms:created>
  <dcterms:modified xsi:type="dcterms:W3CDTF">2025-10-02T21:30:34Z</dcterms:modified>
</cp:coreProperties>
</file>