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704" r:id="rId2"/>
  </p:sldMasterIdLst>
  <p:notesMasterIdLst>
    <p:notesMasterId r:id="rId11"/>
  </p:notesMasterIdLst>
  <p:sldIdLst>
    <p:sldId id="550" r:id="rId3"/>
    <p:sldId id="537" r:id="rId4"/>
    <p:sldId id="331" r:id="rId5"/>
    <p:sldId id="332" r:id="rId6"/>
    <p:sldId id="333" r:id="rId7"/>
    <p:sldId id="334" r:id="rId8"/>
    <p:sldId id="335" r:id="rId9"/>
    <p:sldId id="336" r:id="rId10"/>
  </p:sldIdLst>
  <p:sldSz cx="12192000" cy="6858000"/>
  <p:notesSz cx="7315200" cy="96012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65EF49-D4E8-9AD8-5744-69CAC975FEB0}" name="Guy Manners (Green Ink)" initials="GM" userId="S::g.manners@greenink.co.uk::0f72d4e3-0f22-40ba-bc66-f2cb0e17addf" providerId="AD"/>
  <p188:author id="{86D53262-4EFE-F458-67A1-2E1A19B4A1C2}" name="editor" initials="a" userId="editor" providerId="None"/>
  <p188:author id="{5655B198-2CE9-2BBB-862A-F491036D1447}" name="zarivs@who.int" initials="za" userId="S::urn:spo:guest#zarivs@who.int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1E7"/>
    <a:srgbClr val="EBF1FA"/>
    <a:srgbClr val="EDEDEE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46" autoAdjust="0"/>
    <p:restoredTop sz="91549" autoAdjust="0"/>
  </p:normalViewPr>
  <p:slideViewPr>
    <p:cSldViewPr snapToGrid="0">
      <p:cViewPr varScale="1">
        <p:scale>
          <a:sx n="104" d="100"/>
          <a:sy n="104" d="100"/>
        </p:scale>
        <p:origin x="102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7736"/>
    </p:cViewPr>
  </p:sorterViewPr>
  <p:notesViewPr>
    <p:cSldViewPr snapToGrid="0">
      <p:cViewPr varScale="1">
        <p:scale>
          <a:sx n="82" d="100"/>
          <a:sy n="82" d="100"/>
        </p:scale>
        <p:origin x="26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lidh McGregor (Green Ink)" userId="9cba41ee-7d70-4c23-afba-c2290bddaa61" providerId="ADAL" clId="{67A4DF55-2F6C-47BD-9BA4-7AEDC5E8EB76}"/>
    <pc:docChg chg="delSld delMainMaster">
      <pc:chgData name="Eilidh McGregor (Green Ink)" userId="9cba41ee-7d70-4c23-afba-c2290bddaa61" providerId="ADAL" clId="{67A4DF55-2F6C-47BD-9BA4-7AEDC5E8EB76}" dt="2025-03-31T14:22:50.600" v="1" actId="2696"/>
      <pc:docMkLst>
        <pc:docMk/>
      </pc:docMkLst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0" sldId="257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0" sldId="258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0" sldId="259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0" sldId="260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0" sldId="261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0" sldId="262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0" sldId="263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0" sldId="264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0" sldId="265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0" sldId="268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0" sldId="269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0" sldId="270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0" sldId="271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0" sldId="272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0" sldId="273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0" sldId="274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2325324675" sldId="276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1137728767" sldId="277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156287223" sldId="278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487998334" sldId="279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2105561284" sldId="280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44598553" sldId="281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1578025308" sldId="282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2402466503" sldId="283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2856298819" sldId="284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3595759619" sldId="285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3483525006" sldId="286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1127691587" sldId="287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3760288944" sldId="288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2088804391" sldId="289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2536136086" sldId="290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2948403408" sldId="291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3190309418" sldId="292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4008065995" sldId="293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2273748839" sldId="294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506637727" sldId="295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2167027896" sldId="296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638909572" sldId="297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2532305775" sldId="298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2589981433" sldId="299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3062596167" sldId="300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1692043370" sldId="301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4262841150" sldId="302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880424807" sldId="303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1227228117" sldId="304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3751994093" sldId="305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1617310243" sldId="306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941654747" sldId="307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2976818819" sldId="308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1702705720" sldId="309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3309654041" sldId="310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2425938701" sldId="311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2735761718" sldId="312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31742039" sldId="313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3703753277" sldId="314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3592705895" sldId="315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645047903" sldId="316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2459270932" sldId="317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405924900" sldId="318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215115266" sldId="319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300440845" sldId="320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4016960346" sldId="321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1819681962" sldId="322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1365899413" sldId="323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2638156766" sldId="324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1369234350" sldId="325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60754089" sldId="326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1645537383" sldId="327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2105024719" sldId="328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4287269881" sldId="329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2349944705" sldId="338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608429785" sldId="339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2610938113" sldId="340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2203998842" sldId="341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858194508" sldId="342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591334104" sldId="343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685860822" sldId="344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115174239" sldId="345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520038041" sldId="346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2308235034" sldId="347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936956838" sldId="348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291694893" sldId="349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624528765" sldId="350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2547595142" sldId="351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035615297" sldId="352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473095637" sldId="353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2944623996" sldId="354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2691747382" sldId="355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4185511180" sldId="356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111653470" sldId="357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487666049" sldId="358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2286267831" sldId="359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808584332" sldId="360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2053373606" sldId="361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81938884" sldId="362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2997695657" sldId="363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2502400184" sldId="364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450505083" sldId="365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2910822156" sldId="366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930788228" sldId="367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960158483" sldId="368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2664659621" sldId="369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331365431" sldId="370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380650648" sldId="371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476635638" sldId="372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518623373" sldId="373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337207779" sldId="374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903554842" sldId="375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698560307" sldId="376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354297752" sldId="377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2107535238" sldId="378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009497168" sldId="379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931857856" sldId="380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185709460" sldId="381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589868293" sldId="382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4011445393" sldId="383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2336240412" sldId="385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156690852" sldId="386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4218647465" sldId="387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917435598" sldId="388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2015603308" sldId="389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171939171" sldId="390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028910217" sldId="391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127343658" sldId="392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2988284812" sldId="393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822650153" sldId="394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4194480999" sldId="395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538176018" sldId="396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561387362" sldId="397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954711701" sldId="399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059605623" sldId="400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808780701" sldId="401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368542220" sldId="402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2692575180" sldId="403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2493692021" sldId="404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331180470" sldId="405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722598437" sldId="406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2688503039" sldId="407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2853284006" sldId="408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21310276" sldId="409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2888543304" sldId="410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441904790" sldId="411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2199830253" sldId="412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711404045" sldId="413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015598433" sldId="414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2020397534" sldId="415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847478965" sldId="416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265652103" sldId="418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2899680230" sldId="419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084289961" sldId="420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2966736274" sldId="421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972875164" sldId="422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457438846" sldId="423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588918854" sldId="424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968710743" sldId="425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47282105" sldId="426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4063641347" sldId="427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250450290" sldId="428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708236150" sldId="429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777860250" sldId="430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879805485" sldId="431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2111588280" sldId="432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060235616" sldId="433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693223639" sldId="434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83238543" sldId="435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846787701" sldId="436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658007478" sldId="437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866775652" sldId="438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640056953" sldId="439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2035660140" sldId="440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605091778" sldId="441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4268944015" sldId="442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836644462" sldId="443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624689300" sldId="444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211565102" sldId="445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878336637" sldId="447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4138028408" sldId="448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953593568" sldId="449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557499827" sldId="450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435835886" sldId="451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195388984" sldId="452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969357477" sldId="453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2237964821" sldId="454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984639349" sldId="455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63581443" sldId="456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577199260" sldId="457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389280994" sldId="458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920546283" sldId="459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149370332" sldId="460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4190746743" sldId="461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221260822" sldId="462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073958280" sldId="463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036945501" sldId="464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4277461874" sldId="466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2513149446" sldId="467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553088747" sldId="468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4206548849" sldId="469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564785877" sldId="470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914278702" sldId="471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570678662" sldId="472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411515881" sldId="473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897835836" sldId="474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4067566897" sldId="475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2824503324" sldId="476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2101170238" sldId="477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184517940" sldId="478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944775028" sldId="479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2436485472" sldId="480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250980949" sldId="481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428059581" sldId="482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2513338623" sldId="483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92575717" sldId="484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930407470" sldId="485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626264679" sldId="486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635358212" sldId="488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887854444" sldId="489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963412723" sldId="490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2712041305" sldId="491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60241425" sldId="492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892226930" sldId="493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535472846" sldId="494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2059954" sldId="495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216624615" sldId="496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669582613" sldId="498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2279994913" sldId="499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2703098110" sldId="501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917566058" sldId="502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835835597" sldId="503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516420185" sldId="504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2793079073" sldId="505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455035072" sldId="506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2864550227" sldId="507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372983916" sldId="508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2620479518" sldId="509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455493254" sldId="510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741917319" sldId="511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290102901" sldId="512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9701064" sldId="513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270264776" sldId="514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4163161739" sldId="515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155460931" sldId="516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4043179754" sldId="517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261152892" sldId="518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4201634426" sldId="519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363182507" sldId="520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4034244694" sldId="521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2916014845" sldId="522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098079620" sldId="523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698864919" sldId="524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04666613" sldId="525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994937616" sldId="526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038560813" sldId="527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612673987" sldId="529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962482384" sldId="530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2202465377" sldId="531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2896110165" sldId="532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2849063426" sldId="533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2535825104" sldId="534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533371814" sldId="535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126955785" sldId="536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143909663" sldId="538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351721272" sldId="539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281892448" sldId="540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2680329864" sldId="541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083352733" sldId="542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2066501417" sldId="543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4194654886" sldId="544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691906105" sldId="545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1057054663" sldId="546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2792557584" sldId="547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3673841498" sldId="548"/>
        </pc:sldMkLst>
      </pc:sldChg>
      <pc:sldChg chg="del">
        <pc:chgData name="Eilidh McGregor (Green Ink)" userId="9cba41ee-7d70-4c23-afba-c2290bddaa61" providerId="ADAL" clId="{67A4DF55-2F6C-47BD-9BA4-7AEDC5E8EB76}" dt="2025-03-31T14:22:29.560" v="0" actId="2696"/>
        <pc:sldMkLst>
          <pc:docMk/>
          <pc:sldMk cId="2317205828" sldId="549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584985910" sldId="551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093663083" sldId="552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2525699467" sldId="553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557591569" sldId="554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643354276" sldId="555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298327133" sldId="556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453521803" sldId="557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656407505" sldId="558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393477870" sldId="559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40989714" sldId="560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2996773268" sldId="561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704946119" sldId="562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740026120" sldId="563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2284976561" sldId="564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2980113983" sldId="565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2018139632" sldId="566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714378234" sldId="567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175654923" sldId="568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3855224202" sldId="569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2643322511" sldId="570"/>
        </pc:sldMkLst>
      </pc:sldChg>
      <pc:sldChg chg="del">
        <pc:chgData name="Eilidh McGregor (Green Ink)" userId="9cba41ee-7d70-4c23-afba-c2290bddaa61" providerId="ADAL" clId="{67A4DF55-2F6C-47BD-9BA4-7AEDC5E8EB76}" dt="2025-03-31T14:22:50.600" v="1" actId="2696"/>
        <pc:sldMkLst>
          <pc:docMk/>
          <pc:sldMk cId="1748309419" sldId="571"/>
        </pc:sldMkLst>
      </pc:sldChg>
      <pc:sldMasterChg chg="del delSldLayout">
        <pc:chgData name="Eilidh McGregor (Green Ink)" userId="9cba41ee-7d70-4c23-afba-c2290bddaa61" providerId="ADAL" clId="{67A4DF55-2F6C-47BD-9BA4-7AEDC5E8EB76}" dt="2025-03-31T14:22:29.560" v="0" actId="2696"/>
        <pc:sldMasterMkLst>
          <pc:docMk/>
          <pc:sldMasterMk cId="3094766135" sldId="2147483648"/>
        </pc:sldMasterMkLst>
        <pc:sldLayoutChg chg="del">
          <pc:chgData name="Eilidh McGregor (Green Ink)" userId="9cba41ee-7d70-4c23-afba-c2290bddaa61" providerId="ADAL" clId="{67A4DF55-2F6C-47BD-9BA4-7AEDC5E8EB76}" dt="2025-03-31T14:22:29.560" v="0" actId="2696"/>
          <pc:sldLayoutMkLst>
            <pc:docMk/>
            <pc:sldMasterMk cId="3094766135" sldId="2147483648"/>
            <pc:sldLayoutMk cId="3588208150" sldId="2147483649"/>
          </pc:sldLayoutMkLst>
        </pc:sldLayoutChg>
      </pc:sldMasterChg>
      <pc:sldMasterChg chg="del delSldLayout">
        <pc:chgData name="Eilidh McGregor (Green Ink)" userId="9cba41ee-7d70-4c23-afba-c2290bddaa61" providerId="ADAL" clId="{67A4DF55-2F6C-47BD-9BA4-7AEDC5E8EB76}" dt="2025-03-31T14:22:29.560" v="0" actId="2696"/>
        <pc:sldMasterMkLst>
          <pc:docMk/>
          <pc:sldMasterMk cId="3564903295" sldId="2147483676"/>
        </pc:sldMasterMkLst>
        <pc:sldLayoutChg chg="del">
          <pc:chgData name="Eilidh McGregor (Green Ink)" userId="9cba41ee-7d70-4c23-afba-c2290bddaa61" providerId="ADAL" clId="{67A4DF55-2F6C-47BD-9BA4-7AEDC5E8EB76}" dt="2025-03-31T14:22:29.560" v="0" actId="2696"/>
          <pc:sldLayoutMkLst>
            <pc:docMk/>
            <pc:sldMasterMk cId="3564903295" sldId="2147483676"/>
            <pc:sldLayoutMk cId="3714933738" sldId="2147483675"/>
          </pc:sldLayoutMkLst>
        </pc:sldLayoutChg>
        <pc:sldLayoutChg chg="del">
          <pc:chgData name="Eilidh McGregor (Green Ink)" userId="9cba41ee-7d70-4c23-afba-c2290bddaa61" providerId="ADAL" clId="{67A4DF55-2F6C-47BD-9BA4-7AEDC5E8EB76}" dt="2025-03-31T14:22:29.560" v="0" actId="2696"/>
          <pc:sldLayoutMkLst>
            <pc:docMk/>
            <pc:sldMasterMk cId="3564903295" sldId="2147483676"/>
            <pc:sldLayoutMk cId="2429060909" sldId="2147483677"/>
          </pc:sldLayoutMkLst>
        </pc:sldLayoutChg>
        <pc:sldLayoutChg chg="del">
          <pc:chgData name="Eilidh McGregor (Green Ink)" userId="9cba41ee-7d70-4c23-afba-c2290bddaa61" providerId="ADAL" clId="{67A4DF55-2F6C-47BD-9BA4-7AEDC5E8EB76}" dt="2025-03-31T14:22:29.560" v="0" actId="2696"/>
          <pc:sldLayoutMkLst>
            <pc:docMk/>
            <pc:sldMasterMk cId="3564903295" sldId="2147483676"/>
            <pc:sldLayoutMk cId="4068904741" sldId="214748371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/>
          <a:lstStyle>
            <a:lvl1pPr algn="l">
              <a:defRPr sz="1300" b="0" i="0">
                <a:latin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/>
          <a:lstStyle>
            <a:lvl1pPr algn="r">
              <a:defRPr sz="1300" b="0" i="0">
                <a:latin typeface="Arial" panose="020B0604020202020204" pitchFamily="34" charset="0"/>
              </a:defRPr>
            </a:lvl1pPr>
          </a:lstStyle>
          <a:p>
            <a:fld id="{BFFA57CC-AB0A-46FA-AC2E-5F22813AE43B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/>
          <a:lstStyle/>
          <a:p>
            <a:pPr lvl="0"/>
            <a:r>
              <a:t>Haga clic para editar los estilos del texto maestro</a:t>
            </a:r>
          </a:p>
          <a:p>
            <a:pPr lvl="1"/>
            <a:r>
              <a:t>Segundo nivel</a:t>
            </a:r>
          </a:p>
          <a:p>
            <a:pPr lvl="2"/>
            <a:r>
              <a:t>Tercer nivel</a:t>
            </a:r>
          </a:p>
          <a:p>
            <a:pPr lvl="3"/>
            <a:r>
              <a:t>Cuarto nivel</a:t>
            </a:r>
          </a:p>
          <a:p>
            <a:pPr lvl="4"/>
            <a:r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anchor="b"/>
          <a:lstStyle>
            <a:lvl1pPr algn="l">
              <a:defRPr sz="1300" b="0" i="0">
                <a:latin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anchor="b"/>
          <a:lstStyle>
            <a:lvl1pPr algn="r">
              <a:defRPr sz="1300" b="0" i="0">
                <a:latin typeface="Arial" panose="020B0604020202020204" pitchFamily="34" charset="0"/>
              </a:defRPr>
            </a:lvl1pPr>
          </a:lstStyle>
          <a:p>
            <a:fld id="{6D8C5142-FFBC-4B00-B915-C6740283A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049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20D2F-7BC7-E1F2-7D99-824583A01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AC1851-062F-783B-7E65-21B71FD8B1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F64A2C-06B8-F852-A5F6-89CC18880F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96BA3-BA27-F383-D1D0-59199A1651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082A69-CBED-43AE-B7C0-90C9CBF8E2A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780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3" name="Google Shape;763;p10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2915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1" name="Google Shape;771;p10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marR="57057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2" name="Google Shape;782;p10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/>
              <a:t>Diga: </a:t>
            </a:r>
            <a:r>
              <a:t>Es importante saber que, en muchas ocasiones, escuchar con diligencia e invitar a la paciente a participar activamente en su propia asistencia supondrá una nueva competencia y un nuevo modelo de prestación de servicios para los profesionales sanitarios. Muchos profesionales clínicos están formados para dar consejos, saber lo que conviene, prescribir tratamientos, etc. 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>Las competencias y técnicas que facilitan una atención centrada en la persona sobreviviente tal vez nos exijan abandonar viejos hábitos. Tendremos tiempo de sobra para practicar durante el resto de la capacitación. 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1" name="Google Shape;791;p10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>
              <a:buSzPts val="1100"/>
              <a:defRPr b="1">
                <a:latin typeface="Arial"/>
                <a:cs typeface="Arial"/>
              </a:defRPr>
            </a:pPr>
            <a:r>
              <a:t>Notas para el facilitador:</a:t>
            </a:r>
          </a:p>
          <a:p>
            <a:pPr>
              <a:buSzPts val="1100"/>
              <a:defRPr>
                <a:latin typeface="Arial"/>
                <a:cs typeface="Arial"/>
              </a:defRPr>
            </a:pPr>
            <a:r>
              <a:t>Remita a los participantes al material de apoyo 4a. Pueden consultar estos consejos y ejemplos de preguntas en cualquier momento después de la capacitación. 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1" name="Google Shape;801;p10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9" name="Google Shape;809;p10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6" name="Google Shape;816;p10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S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9B9922-6B41-2A58-66E0-45E5C2873D33}"/>
              </a:ext>
            </a:extLst>
          </p:cNvPr>
          <p:cNvSpPr/>
          <p:nvPr userDrawn="1"/>
        </p:nvSpPr>
        <p:spPr>
          <a:xfrm>
            <a:off x="0" y="0"/>
            <a:ext cx="12192000" cy="60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1ED0919-8DBB-8354-ACCB-C400F2FF73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82933" y="2782383"/>
            <a:ext cx="3780000" cy="241615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t>título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ECFB44-5E1A-1FAD-105D-700179062406}"/>
              </a:ext>
            </a:extLst>
          </p:cNvPr>
          <p:cNvSpPr/>
          <p:nvPr userDrawn="1"/>
        </p:nvSpPr>
        <p:spPr>
          <a:xfrm>
            <a:off x="8480933" y="1918364"/>
            <a:ext cx="1584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CB7D9-B4AC-4D57-F0EC-B454A7BA7F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82933" y="1918364"/>
            <a:ext cx="3780000" cy="397032"/>
          </a:xfrm>
        </p:spPr>
        <p:txBody>
          <a:bodyPr>
            <a:sp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t>Sesión x.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2D979C8-D784-E574-F98E-DF0E8177AC01}"/>
              </a:ext>
            </a:extLst>
          </p:cNvPr>
          <p:cNvSpPr/>
          <p:nvPr userDrawn="1"/>
        </p:nvSpPr>
        <p:spPr>
          <a:xfrm>
            <a:off x="10064933" y="-2204865"/>
            <a:ext cx="1500212" cy="1500212"/>
          </a:xfrm>
          <a:prstGeom prst="ellipse">
            <a:avLst/>
          </a:prstGeom>
          <a:solidFill>
            <a:srgbClr val="EDE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60278AC1-9E27-22D2-CE59-BD595F39C6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696000" cy="6012000"/>
          </a:xfrm>
        </p:spPr>
        <p:txBody>
          <a:bodyPr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C042B7-6FEB-2156-30EB-E9242AFDF5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4933" y="471590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8B2D9-CA79-A8A5-9583-7E1304D47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FC4A7-6689-2A37-89DF-D9BEFFB96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99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7B303-E4FF-0827-27CE-BC101592E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6A478-1669-21FC-F298-957B61175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0776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5E5C9-FB06-6BBF-C3E8-330F487AD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C987D-862C-A453-F592-9C8B6E7363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B15AAF-AB72-46AB-3DC3-394119378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461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BE707-41C4-51CF-2C66-FC09897E9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8E3DD-EA96-110A-4268-8D06206BD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E658F7-EE3D-C5FC-B36E-86A6343A1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0B29EF-A775-4026-0266-23705D2DC6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216514-4B2B-BF9D-F9B3-DFA715CE27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864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397DE-DCD7-C236-610F-AC4156788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747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0251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21E70-55E1-313A-5C1E-E30569AF4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BC589-5334-704D-34BD-22EFBA707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87C34-9C7B-4041-F59C-A7661D2F2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1841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0F0D0-B4FF-B150-06EB-7909FE5B9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E0995D-ECB1-B473-2922-062508D7EB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8E1E90-FB4D-6C75-0890-37E3F60FC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1134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61807-193E-DCE7-42DB-A228D02FE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CA6FF6-3419-8BA3-128B-AEFC9DA639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130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C70CE9-5692-07EC-BD04-FAF404FC37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9D3AAB-5825-23D0-C0E2-7B40C5280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WHO_Title 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;p13">
            <a:extLst>
              <a:ext uri="{FF2B5EF4-FFF2-40B4-BE49-F238E27FC236}">
                <a16:creationId xmlns:a16="http://schemas.microsoft.com/office/drawing/2014/main" id="{26AD09B2-93F8-21D8-EFD5-F50762A5AF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288000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1424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8EABD-6AC5-040C-8D60-77F57BE8E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t>Haga clic para editar el estilo del título maestro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F34BE6-D9FC-A8F5-AEA7-E36C6C5AE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Haga clic para editar el estilo del subtítulo maestro</a:t>
            </a:r>
          </a:p>
        </p:txBody>
      </p:sp>
    </p:spTree>
    <p:extLst>
      <p:ext uri="{BB962C8B-B14F-4D97-AF65-F5344CB8AC3E}">
        <p14:creationId xmlns:p14="http://schemas.microsoft.com/office/powerpoint/2010/main" val="4271983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marR="0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n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762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Headline &amp; ha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two hands  Description automatically generated">
            <a:extLst>
              <a:ext uri="{FF2B5EF4-FFF2-40B4-BE49-F238E27FC236}">
                <a16:creationId xmlns:a16="http://schemas.microsoft.com/office/drawing/2014/main" id="{ED50E1EF-925E-4E73-1D64-A606A558BB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/>
          <a:stretch/>
        </p:blipFill>
        <p:spPr>
          <a:xfrm>
            <a:off x="2317750" y="1260000"/>
            <a:ext cx="7556500" cy="4711700"/>
          </a:xfrm>
          <a:prstGeom prst="rect">
            <a:avLst/>
          </a:prstGeom>
        </p:spPr>
      </p:pic>
      <p:sp>
        <p:nvSpPr>
          <p:cNvPr id="4" name="Google Shape;8;p13">
            <a:extLst>
              <a:ext uri="{FF2B5EF4-FFF2-40B4-BE49-F238E27FC236}">
                <a16:creationId xmlns:a16="http://schemas.microsoft.com/office/drawing/2014/main" id="{AA309982-B38B-A1C5-395E-29FA9FD683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288000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8984105-E130-A742-DE2C-E2EF35023166}"/>
              </a:ext>
            </a:extLst>
          </p:cNvPr>
          <p:cNvCxnSpPr/>
          <p:nvPr userDrawn="1"/>
        </p:nvCxnSpPr>
        <p:spPr>
          <a:xfrm>
            <a:off x="0" y="6012000"/>
            <a:ext cx="12192000" cy="0"/>
          </a:xfrm>
          <a:prstGeom prst="line">
            <a:avLst/>
          </a:prstGeom>
          <a:ln>
            <a:solidFill>
              <a:srgbClr val="EBF1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405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596610-E595-A1FD-A5C6-D68D249D8850}"/>
              </a:ext>
            </a:extLst>
          </p:cNvPr>
          <p:cNvSpPr/>
          <p:nvPr userDrawn="1"/>
        </p:nvSpPr>
        <p:spPr>
          <a:xfrm>
            <a:off x="-2" y="0"/>
            <a:ext cx="12192002" cy="6012000"/>
          </a:xfrm>
          <a:prstGeom prst="rect">
            <a:avLst/>
          </a:prstGeom>
          <a:solidFill>
            <a:srgbClr val="E2E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" name="Google Shape;8;p13">
            <a:extLst>
              <a:ext uri="{FF2B5EF4-FFF2-40B4-BE49-F238E27FC236}">
                <a16:creationId xmlns:a16="http://schemas.microsoft.com/office/drawing/2014/main" id="{7B53EB13-7A0D-9234-4582-E627888080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0" y="287999"/>
            <a:ext cx="5857200" cy="1871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A0C4875E-81DF-6E7C-FF11-445B7DB3B4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857200" cy="6012000"/>
          </a:xfrm>
        </p:spPr>
        <p:txBody>
          <a:bodyPr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689E74-55AC-33F3-2449-D3B449CE6E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4" b="18824"/>
          <a:stretch/>
        </p:blipFill>
        <p:spPr>
          <a:xfrm>
            <a:off x="5857198" y="1718446"/>
            <a:ext cx="6334801" cy="401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4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Grey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596610-E595-A1FD-A5C6-D68D249D8850}"/>
              </a:ext>
            </a:extLst>
          </p:cNvPr>
          <p:cNvSpPr/>
          <p:nvPr userDrawn="1"/>
        </p:nvSpPr>
        <p:spPr>
          <a:xfrm>
            <a:off x="-2" y="0"/>
            <a:ext cx="12192002" cy="6012000"/>
          </a:xfrm>
          <a:prstGeom prst="rect">
            <a:avLst/>
          </a:prstGeom>
          <a:solidFill>
            <a:srgbClr val="E2E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1D0AA4-5EF0-B5B7-BF8A-FA40B59C7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223" y="24860"/>
            <a:ext cx="6817488" cy="5970191"/>
          </a:xfrm>
          <a:prstGeom prst="rect">
            <a:avLst/>
          </a:prstGeom>
        </p:spPr>
      </p:pic>
      <p:sp>
        <p:nvSpPr>
          <p:cNvPr id="4" name="Google Shape;8;p13">
            <a:extLst>
              <a:ext uri="{FF2B5EF4-FFF2-40B4-BE49-F238E27FC236}">
                <a16:creationId xmlns:a16="http://schemas.microsoft.com/office/drawing/2014/main" id="{7B53EB13-7A0D-9234-4582-E627888080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9400" y="2493061"/>
            <a:ext cx="8593200" cy="1871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F6E684-E70A-3379-EA50-3578007D9D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4933" y="471590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4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O_light blue-that's a w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596610-E595-A1FD-A5C6-D68D249D8850}"/>
              </a:ext>
            </a:extLst>
          </p:cNvPr>
          <p:cNvSpPr/>
          <p:nvPr userDrawn="1"/>
        </p:nvSpPr>
        <p:spPr>
          <a:xfrm>
            <a:off x="-2" y="0"/>
            <a:ext cx="12192002" cy="60120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1D0AA4-5EF0-B5B7-BF8A-FA40B59C7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223" y="24860"/>
            <a:ext cx="6817488" cy="597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5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Session 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7FA5AA-BCF7-A45B-BE3A-AB38B0ABF20F}"/>
              </a:ext>
            </a:extLst>
          </p:cNvPr>
          <p:cNvSpPr/>
          <p:nvPr userDrawn="1"/>
        </p:nvSpPr>
        <p:spPr>
          <a:xfrm>
            <a:off x="0" y="0"/>
            <a:ext cx="12192000" cy="6003407"/>
          </a:xfrm>
          <a:prstGeom prst="rect">
            <a:avLst/>
          </a:prstGeom>
          <a:solidFill>
            <a:srgbClr val="EBF1F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EFCFC8-664F-80B7-64B9-D77512B078B1}"/>
              </a:ext>
            </a:extLst>
          </p:cNvPr>
          <p:cNvGrpSpPr/>
          <p:nvPr userDrawn="1"/>
        </p:nvGrpSpPr>
        <p:grpSpPr>
          <a:xfrm>
            <a:off x="3564226" y="432000"/>
            <a:ext cx="4862315" cy="720000"/>
            <a:chOff x="3564226" y="288000"/>
            <a:chExt cx="4862315" cy="7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1B7A65-7202-7E26-FFB4-648395D69368}"/>
                </a:ext>
              </a:extLst>
            </p:cNvPr>
            <p:cNvSpPr/>
            <p:nvPr userDrawn="1"/>
          </p:nvSpPr>
          <p:spPr>
            <a:xfrm>
              <a:off x="3926541" y="288000"/>
              <a:ext cx="4500000" cy="72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accent3"/>
                </a:solidFill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A9C230F1-04DE-7834-D90A-9615F5AB2F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564226" y="288000"/>
              <a:ext cx="720000" cy="720000"/>
            </a:xfrm>
            <a:prstGeom prst="rect">
              <a:avLst/>
            </a:prstGeom>
          </p:spPr>
        </p:pic>
      </p:grpSp>
      <p:sp>
        <p:nvSpPr>
          <p:cNvPr id="6" name="Google Shape;8;p13">
            <a:extLst>
              <a:ext uri="{FF2B5EF4-FFF2-40B4-BE49-F238E27FC236}">
                <a16:creationId xmlns:a16="http://schemas.microsoft.com/office/drawing/2014/main" id="{A7FE434E-ED69-6499-EA9B-0E67A0FA3C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432000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AC1E4B-8FAA-78B8-E08E-8B765E0674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4" b="18824"/>
          <a:stretch/>
        </p:blipFill>
        <p:spPr>
          <a:xfrm>
            <a:off x="2317750" y="1260000"/>
            <a:ext cx="7556500" cy="471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8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O_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7FA5AA-BCF7-A45B-BE3A-AB38B0ABF20F}"/>
              </a:ext>
            </a:extLst>
          </p:cNvPr>
          <p:cNvSpPr/>
          <p:nvPr userDrawn="1"/>
        </p:nvSpPr>
        <p:spPr>
          <a:xfrm>
            <a:off x="0" y="0"/>
            <a:ext cx="12192000" cy="6003407"/>
          </a:xfrm>
          <a:prstGeom prst="rect">
            <a:avLst/>
          </a:prstGeom>
          <a:solidFill>
            <a:srgbClr val="EBF1F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EFCFC8-664F-80B7-64B9-D77512B078B1}"/>
              </a:ext>
            </a:extLst>
          </p:cNvPr>
          <p:cNvGrpSpPr/>
          <p:nvPr userDrawn="1"/>
        </p:nvGrpSpPr>
        <p:grpSpPr>
          <a:xfrm>
            <a:off x="4046364" y="432000"/>
            <a:ext cx="3379274" cy="720000"/>
            <a:chOff x="3564226" y="288000"/>
            <a:chExt cx="3379274" cy="7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1B7A65-7202-7E26-FFB4-648395D69368}"/>
                </a:ext>
              </a:extLst>
            </p:cNvPr>
            <p:cNvSpPr/>
            <p:nvPr userDrawn="1"/>
          </p:nvSpPr>
          <p:spPr>
            <a:xfrm>
              <a:off x="3926541" y="288000"/>
              <a:ext cx="3016959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A9C230F1-04DE-7834-D90A-9615F5AB2F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564226" y="288000"/>
              <a:ext cx="720000" cy="7200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FAC1E4B-8FAA-78B8-E08E-8B765E0674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4" b="18824"/>
          <a:stretch/>
        </p:blipFill>
        <p:spPr>
          <a:xfrm>
            <a:off x="2317750" y="1260000"/>
            <a:ext cx="7556500" cy="4711629"/>
          </a:xfrm>
          <a:prstGeom prst="rect">
            <a:avLst/>
          </a:prstGeom>
        </p:spPr>
      </p:pic>
      <p:sp>
        <p:nvSpPr>
          <p:cNvPr id="6" name="Google Shape;8;p13">
            <a:extLst>
              <a:ext uri="{FF2B5EF4-FFF2-40B4-BE49-F238E27FC236}">
                <a16:creationId xmlns:a16="http://schemas.microsoft.com/office/drawing/2014/main" id="{A7FE434E-ED69-6499-EA9B-0E67A0FA3C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1292989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2D0F24-CD0F-5D0B-396C-357E51D3C1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600" y="498500"/>
            <a:ext cx="11360800" cy="72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3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Exercise </a:t>
            </a:r>
            <a:r>
              <a:rPr lang="en-GB" dirty="0" err="1"/>
              <a:t>x.x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808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O_Blue background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7FA5AA-BCF7-A45B-BE3A-AB38B0ABF20F}"/>
              </a:ext>
            </a:extLst>
          </p:cNvPr>
          <p:cNvSpPr/>
          <p:nvPr userDrawn="1"/>
        </p:nvSpPr>
        <p:spPr>
          <a:xfrm>
            <a:off x="0" y="0"/>
            <a:ext cx="12192000" cy="6003407"/>
          </a:xfrm>
          <a:prstGeom prst="rect">
            <a:avLst/>
          </a:prstGeom>
          <a:solidFill>
            <a:srgbClr val="EBF1F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AC1E4B-8FAA-78B8-E08E-8B765E0674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4" b="18824"/>
          <a:stretch/>
        </p:blipFill>
        <p:spPr>
          <a:xfrm>
            <a:off x="2317750" y="1260000"/>
            <a:ext cx="7556500" cy="4711629"/>
          </a:xfrm>
          <a:prstGeom prst="rect">
            <a:avLst/>
          </a:prstGeom>
        </p:spPr>
      </p:pic>
      <p:sp>
        <p:nvSpPr>
          <p:cNvPr id="6" name="Google Shape;8;p13">
            <a:extLst>
              <a:ext uri="{FF2B5EF4-FFF2-40B4-BE49-F238E27FC236}">
                <a16:creationId xmlns:a16="http://schemas.microsoft.com/office/drawing/2014/main" id="{A7FE434E-ED69-6499-EA9B-0E67A0FA3C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288000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664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F4AC2-32E8-4C1A-19E2-24C2DC372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Haga clic para editar el estilo del título maestro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1CBCB-3F1D-2D7C-08AE-91282A87E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Haga clic para editar los estilos del texto maestro</a:t>
            </a:r>
          </a:p>
          <a:p>
            <a:pPr lvl="1"/>
            <a:r>
              <a:t>Segundo nivel</a:t>
            </a:r>
          </a:p>
          <a:p>
            <a:pPr lvl="2"/>
            <a:r>
              <a:t>Tercer nivel</a:t>
            </a:r>
          </a:p>
          <a:p>
            <a:pPr lvl="3"/>
            <a:r>
              <a:t>Cuarto nivel</a:t>
            </a:r>
          </a:p>
          <a:p>
            <a:pPr lvl="4"/>
            <a:r>
              <a:t>Quinto nivel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0A47286-A8E1-8C5B-5E35-5BA301E66661}"/>
              </a:ext>
            </a:extLst>
          </p:cNvPr>
          <p:cNvSpPr txBox="1">
            <a:spLocks/>
          </p:cNvSpPr>
          <p:nvPr userDrawn="1"/>
        </p:nvSpPr>
        <p:spPr>
          <a:xfrm>
            <a:off x="11618199" y="6353778"/>
            <a:ext cx="494967" cy="299389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anchor="ctr"/>
          <a:lstStyle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pPr>
            <a:r>
              <a:t> 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0A783D73-6DC7-966A-2B15-5EADC1A6E1EB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76232" y="6241316"/>
            <a:ext cx="957553" cy="41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5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81" r:id="rId2"/>
    <p:sldLayoutId id="2147483710" r:id="rId3"/>
    <p:sldLayoutId id="2147483706" r:id="rId4"/>
    <p:sldLayoutId id="2147483707" r:id="rId5"/>
    <p:sldLayoutId id="2147483713" r:id="rId6"/>
    <p:sldLayoutId id="2147483709" r:id="rId7"/>
    <p:sldLayoutId id="2147483712" r:id="rId8"/>
    <p:sldLayoutId id="214748371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71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rgbClr val="002060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F4AC2-32E8-4C1A-19E2-24C2DC372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Haga clic para editar el estilo del título maestro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1CBCB-3F1D-2D7C-08AE-91282A87E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Haga clic para editar los estilos del texto maestro</a:t>
            </a:r>
          </a:p>
          <a:p>
            <a:pPr lvl="1"/>
            <a:r>
              <a:t>Segundo nivel</a:t>
            </a:r>
          </a:p>
          <a:p>
            <a:pPr lvl="2"/>
            <a:r>
              <a:t>Tercer nivel</a:t>
            </a:r>
          </a:p>
          <a:p>
            <a:pPr lvl="3"/>
            <a:r>
              <a:t>Cuarto nivel</a:t>
            </a:r>
          </a:p>
          <a:p>
            <a:pPr lvl="4"/>
            <a:r>
              <a:t>Quinto nivel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0A47286-A8E1-8C5B-5E35-5BA301E66661}"/>
              </a:ext>
            </a:extLst>
          </p:cNvPr>
          <p:cNvSpPr txBox="1">
            <a:spLocks/>
          </p:cNvSpPr>
          <p:nvPr userDrawn="1"/>
        </p:nvSpPr>
        <p:spPr>
          <a:xfrm>
            <a:off x="11618199" y="6353778"/>
            <a:ext cx="494967" cy="365125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anchor="ctr"/>
          <a:lstStyle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pPr>
            <a: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246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accent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rgbClr val="002060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1286D-ACD8-4CF5-9CFD-18A9B634F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07455D8-29C6-9167-C3AE-1A4B40986C69}"/>
              </a:ext>
            </a:extLst>
          </p:cNvPr>
          <p:cNvSpPr/>
          <p:nvPr/>
        </p:nvSpPr>
        <p:spPr>
          <a:xfrm>
            <a:off x="6096000" y="0"/>
            <a:ext cx="6096000" cy="5459526"/>
          </a:xfrm>
          <a:prstGeom prst="rect">
            <a:avLst/>
          </a:prstGeom>
          <a:solidFill>
            <a:srgbClr val="EDE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O" noProof="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844E5C-1B35-7EFF-CF31-00DC734EFAA2}"/>
              </a:ext>
            </a:extLst>
          </p:cNvPr>
          <p:cNvSpPr/>
          <p:nvPr/>
        </p:nvSpPr>
        <p:spPr>
          <a:xfrm>
            <a:off x="6096000" y="4470750"/>
            <a:ext cx="6096000" cy="10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O" noProof="0" dirty="0"/>
          </a:p>
        </p:txBody>
      </p:sp>
      <p:sp>
        <p:nvSpPr>
          <p:cNvPr id="4" name="ZoneTexte 6">
            <a:extLst>
              <a:ext uri="{FF2B5EF4-FFF2-40B4-BE49-F238E27FC236}">
                <a16:creationId xmlns:a16="http://schemas.microsoft.com/office/drawing/2014/main" id="{F3DEA5A6-883F-0CB0-6407-737A3CA789EC}"/>
              </a:ext>
            </a:extLst>
          </p:cNvPr>
          <p:cNvSpPr txBox="1"/>
          <p:nvPr/>
        </p:nvSpPr>
        <p:spPr>
          <a:xfrm>
            <a:off x="6719274" y="1736229"/>
            <a:ext cx="5138578" cy="26622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 sz="3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s-CO" noProof="0" dirty="0"/>
              <a:t>Manejo clínico de las personas sobrevivientes de violación </a:t>
            </a:r>
            <a:br>
              <a:rPr lang="es-CO" noProof="0" dirty="0"/>
            </a:br>
            <a:r>
              <a:rPr lang="es-CO" noProof="0" dirty="0"/>
              <a:t>y de violencia de pareja </a:t>
            </a:r>
            <a:br>
              <a:rPr lang="es-CO" noProof="0" dirty="0"/>
            </a:br>
            <a:r>
              <a:rPr lang="es-CO" noProof="0" dirty="0"/>
              <a:t>en situaciones de emergencia </a:t>
            </a:r>
          </a:p>
          <a:p>
            <a:pPr>
              <a:defRPr sz="21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s-CO" noProof="0" dirty="0"/>
              <a:t>Programa de capacitación para los prestadores de servicios de salud</a:t>
            </a:r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EC22DB0F-5C9B-FC1B-8459-48E3B1862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2617" y="4792635"/>
            <a:ext cx="5272906" cy="541871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0">
              <a:defRPr sz="2800" cap="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s-CO" noProof="0" dirty="0"/>
              <a:t>Presentación con diapositivas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DBC6A3-C42C-2FCB-98A1-510043A00CE3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O" noProof="0" dirty="0"/>
          </a:p>
        </p:txBody>
      </p:sp>
      <p:pic>
        <p:nvPicPr>
          <p:cNvPr id="37" name="Picture 36" descr="A black and white world map  Description automatically generated">
            <a:extLst>
              <a:ext uri="{FF2B5EF4-FFF2-40B4-BE49-F238E27FC236}">
                <a16:creationId xmlns:a16="http://schemas.microsoft.com/office/drawing/2014/main" id="{968B96D7-703A-7636-FCEF-E2E7F86B3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451"/>
            <a:ext cx="6120000" cy="479044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43A1232-5526-7AF9-8455-B0A464075E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6640" y="481433"/>
            <a:ext cx="1152000" cy="1152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2E8CC10-1D93-21FE-776E-D9AB27EB3362}"/>
              </a:ext>
            </a:extLst>
          </p:cNvPr>
          <p:cNvGrpSpPr/>
          <p:nvPr/>
        </p:nvGrpSpPr>
        <p:grpSpPr>
          <a:xfrm>
            <a:off x="6766398" y="6018223"/>
            <a:ext cx="983226" cy="415055"/>
            <a:chOff x="5121785" y="6180774"/>
            <a:chExt cx="1116156" cy="47117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D5EF629-C359-D9A7-9A9C-7122D8629D64}"/>
                </a:ext>
              </a:extLst>
            </p:cNvPr>
            <p:cNvGrpSpPr>
              <a:grpSpLocks/>
            </p:cNvGrpSpPr>
            <p:nvPr/>
          </p:nvGrpSpPr>
          <p:grpSpPr>
            <a:xfrm>
              <a:off x="5665974" y="6311584"/>
              <a:ext cx="571967" cy="213640"/>
              <a:chOff x="-6" y="0"/>
              <a:chExt cx="571967" cy="214271"/>
            </a:xfrm>
          </p:grpSpPr>
          <p:sp>
            <p:nvSpPr>
              <p:cNvPr id="28" name="Graphic 22">
                <a:extLst>
                  <a:ext uri="{FF2B5EF4-FFF2-40B4-BE49-F238E27FC236}">
                    <a16:creationId xmlns:a16="http://schemas.microsoft.com/office/drawing/2014/main" id="{41EE7FF8-F800-6707-B463-09FD1D7DAB32}"/>
                  </a:ext>
                </a:extLst>
              </p:cNvPr>
              <p:cNvSpPr/>
              <p:nvPr/>
            </p:nvSpPr>
            <p:spPr>
              <a:xfrm>
                <a:off x="502111" y="123249"/>
                <a:ext cx="69850" cy="89535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89535">
                    <a:moveTo>
                      <a:pt x="0" y="0"/>
                    </a:moveTo>
                    <a:lnTo>
                      <a:pt x="0" y="88950"/>
                    </a:lnTo>
                    <a:lnTo>
                      <a:pt x="17487" y="88950"/>
                    </a:lnTo>
                    <a:lnTo>
                      <a:pt x="17487" y="59156"/>
                    </a:lnTo>
                    <a:lnTo>
                      <a:pt x="50963" y="59156"/>
                    </a:lnTo>
                    <a:lnTo>
                      <a:pt x="48958" y="55880"/>
                    </a:lnTo>
                    <a:lnTo>
                      <a:pt x="50926" y="54635"/>
                    </a:lnTo>
                    <a:lnTo>
                      <a:pt x="52501" y="53695"/>
                    </a:lnTo>
                    <a:lnTo>
                      <a:pt x="59397" y="49072"/>
                    </a:lnTo>
                    <a:lnTo>
                      <a:pt x="62839" y="44094"/>
                    </a:lnTo>
                    <a:lnTo>
                      <a:pt x="63176" y="42811"/>
                    </a:lnTo>
                    <a:lnTo>
                      <a:pt x="17525" y="42811"/>
                    </a:lnTo>
                    <a:lnTo>
                      <a:pt x="17525" y="17272"/>
                    </a:lnTo>
                    <a:lnTo>
                      <a:pt x="24549" y="17081"/>
                    </a:lnTo>
                    <a:lnTo>
                      <a:pt x="31496" y="16370"/>
                    </a:lnTo>
                    <a:lnTo>
                      <a:pt x="62279" y="16370"/>
                    </a:lnTo>
                    <a:lnTo>
                      <a:pt x="21234" y="495"/>
                    </a:lnTo>
                    <a:lnTo>
                      <a:pt x="0" y="0"/>
                    </a:lnTo>
                    <a:close/>
                  </a:path>
                  <a:path w="69850" h="89535">
                    <a:moveTo>
                      <a:pt x="50963" y="59156"/>
                    </a:moveTo>
                    <a:lnTo>
                      <a:pt x="31114" y="59156"/>
                    </a:lnTo>
                    <a:lnTo>
                      <a:pt x="49618" y="88950"/>
                    </a:lnTo>
                    <a:lnTo>
                      <a:pt x="69227" y="88950"/>
                    </a:lnTo>
                    <a:lnTo>
                      <a:pt x="55702" y="66840"/>
                    </a:lnTo>
                    <a:lnTo>
                      <a:pt x="50963" y="59156"/>
                    </a:lnTo>
                    <a:close/>
                  </a:path>
                  <a:path w="69850" h="89535">
                    <a:moveTo>
                      <a:pt x="24803" y="42367"/>
                    </a:moveTo>
                    <a:lnTo>
                      <a:pt x="17525" y="42811"/>
                    </a:lnTo>
                    <a:lnTo>
                      <a:pt x="63176" y="42811"/>
                    </a:lnTo>
                    <a:lnTo>
                      <a:pt x="63253" y="42519"/>
                    </a:lnTo>
                    <a:lnTo>
                      <a:pt x="31623" y="42519"/>
                    </a:lnTo>
                    <a:lnTo>
                      <a:pt x="24803" y="42367"/>
                    </a:lnTo>
                    <a:close/>
                  </a:path>
                  <a:path w="69850" h="89535">
                    <a:moveTo>
                      <a:pt x="62279" y="16370"/>
                    </a:moveTo>
                    <a:lnTo>
                      <a:pt x="31496" y="16370"/>
                    </a:lnTo>
                    <a:lnTo>
                      <a:pt x="43662" y="19354"/>
                    </a:lnTo>
                    <a:lnTo>
                      <a:pt x="46913" y="24015"/>
                    </a:lnTo>
                    <a:lnTo>
                      <a:pt x="47015" y="29514"/>
                    </a:lnTo>
                    <a:lnTo>
                      <a:pt x="47116" y="35356"/>
                    </a:lnTo>
                    <a:lnTo>
                      <a:pt x="44030" y="40373"/>
                    </a:lnTo>
                    <a:lnTo>
                      <a:pt x="31623" y="42519"/>
                    </a:lnTo>
                    <a:lnTo>
                      <a:pt x="63253" y="42519"/>
                    </a:lnTo>
                    <a:lnTo>
                      <a:pt x="64477" y="37858"/>
                    </a:lnTo>
                    <a:lnTo>
                      <a:pt x="65379" y="25282"/>
                    </a:lnTo>
                    <a:lnTo>
                      <a:pt x="62279" y="16370"/>
                    </a:lnTo>
                    <a:close/>
                  </a:path>
                </a:pathLst>
              </a:custGeom>
              <a:solidFill>
                <a:srgbClr val="090909"/>
              </a:solidFill>
            </p:spPr>
            <p:txBody>
              <a:bodyPr wrap="square" lIns="0" tIns="0" rIns="0" bIns="0">
                <a:prstTxWarp prst="textNoShape">
                  <a:avLst/>
                </a:prstTxWarp>
                <a:noAutofit/>
              </a:bodyPr>
              <a:lstStyle/>
              <a:p>
                <a:endParaRPr lang="es-CO" noProof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" name="Graphic 23">
                <a:extLst>
                  <a:ext uri="{FF2B5EF4-FFF2-40B4-BE49-F238E27FC236}">
                    <a16:creationId xmlns:a16="http://schemas.microsoft.com/office/drawing/2014/main" id="{148765AD-FFB6-76FA-2835-E665299022E2}"/>
                  </a:ext>
                </a:extLst>
              </p:cNvPr>
              <p:cNvSpPr/>
              <p:nvPr/>
            </p:nvSpPr>
            <p:spPr>
              <a:xfrm>
                <a:off x="417433" y="59"/>
                <a:ext cx="73025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87630">
                    <a:moveTo>
                      <a:pt x="72796" y="12"/>
                    </a:moveTo>
                    <a:lnTo>
                      <a:pt x="55016" y="12"/>
                    </a:lnTo>
                    <a:lnTo>
                      <a:pt x="55016" y="34391"/>
                    </a:lnTo>
                    <a:lnTo>
                      <a:pt x="17449" y="34391"/>
                    </a:lnTo>
                    <a:lnTo>
                      <a:pt x="17449" y="0"/>
                    </a:lnTo>
                    <a:lnTo>
                      <a:pt x="0" y="0"/>
                    </a:lnTo>
                    <a:lnTo>
                      <a:pt x="0" y="87629"/>
                    </a:lnTo>
                    <a:lnTo>
                      <a:pt x="17729" y="87629"/>
                    </a:lnTo>
                    <a:lnTo>
                      <a:pt x="17729" y="52196"/>
                    </a:lnTo>
                    <a:lnTo>
                      <a:pt x="55372" y="52196"/>
                    </a:lnTo>
                    <a:lnTo>
                      <a:pt x="55372" y="87401"/>
                    </a:lnTo>
                    <a:lnTo>
                      <a:pt x="72796" y="87401"/>
                    </a:lnTo>
                    <a:lnTo>
                      <a:pt x="72796" y="12"/>
                    </a:lnTo>
                    <a:close/>
                  </a:path>
                </a:pathLst>
              </a:custGeom>
              <a:solidFill>
                <a:srgbClr val="1FA0DA"/>
              </a:solidFill>
            </p:spPr>
            <p:txBody>
              <a:bodyPr wrap="square" lIns="0" tIns="0" rIns="0" bIns="0">
                <a:prstTxWarp prst="textNoShape">
                  <a:avLst/>
                </a:prstTxWarp>
                <a:noAutofit/>
              </a:bodyPr>
              <a:lstStyle/>
              <a:p>
                <a:endParaRPr lang="es-CO" noProof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raphic 24">
                <a:extLst>
                  <a:ext uri="{FF2B5EF4-FFF2-40B4-BE49-F238E27FC236}">
                    <a16:creationId xmlns:a16="http://schemas.microsoft.com/office/drawing/2014/main" id="{92A9848D-3E2A-2CB5-4465-70BFD0187A1E}"/>
                  </a:ext>
                </a:extLst>
              </p:cNvPr>
              <p:cNvSpPr/>
              <p:nvPr/>
            </p:nvSpPr>
            <p:spPr>
              <a:xfrm>
                <a:off x="419887" y="124131"/>
                <a:ext cx="62865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62865" h="88265">
                    <a:moveTo>
                      <a:pt x="62052" y="0"/>
                    </a:moveTo>
                    <a:lnTo>
                      <a:pt x="0" y="0"/>
                    </a:lnTo>
                    <a:lnTo>
                      <a:pt x="0" y="88061"/>
                    </a:lnTo>
                    <a:lnTo>
                      <a:pt x="62687" y="88061"/>
                    </a:lnTo>
                    <a:lnTo>
                      <a:pt x="62687" y="71361"/>
                    </a:lnTo>
                    <a:lnTo>
                      <a:pt x="17856" y="71361"/>
                    </a:lnTo>
                    <a:lnTo>
                      <a:pt x="17856" y="50926"/>
                    </a:lnTo>
                    <a:lnTo>
                      <a:pt x="52628" y="50926"/>
                    </a:lnTo>
                    <a:lnTo>
                      <a:pt x="52628" y="34670"/>
                    </a:lnTo>
                    <a:lnTo>
                      <a:pt x="17741" y="34670"/>
                    </a:lnTo>
                    <a:lnTo>
                      <a:pt x="17741" y="16294"/>
                    </a:lnTo>
                    <a:lnTo>
                      <a:pt x="62052" y="16294"/>
                    </a:lnTo>
                    <a:lnTo>
                      <a:pt x="62052" y="0"/>
                    </a:lnTo>
                    <a:close/>
                  </a:path>
                </a:pathLst>
              </a:custGeom>
              <a:solidFill>
                <a:srgbClr val="090909"/>
              </a:solidFill>
            </p:spPr>
            <p:txBody>
              <a:bodyPr wrap="square" lIns="0" tIns="0" rIns="0" bIns="0">
                <a:prstTxWarp prst="textNoShape">
                  <a:avLst/>
                </a:prstTxWarp>
                <a:noAutofit/>
              </a:bodyPr>
              <a:lstStyle/>
              <a:p>
                <a:endParaRPr lang="es-CO" noProof="0" dirty="0">
                  <a:latin typeface="Arial" panose="020B0604020202020204" pitchFamily="34" charset="0"/>
                </a:endParaRPr>
              </a:p>
            </p:txBody>
          </p:sp>
          <p:pic>
            <p:nvPicPr>
              <p:cNvPr id="31" name="Image 25">
                <a:extLst>
                  <a:ext uri="{FF2B5EF4-FFF2-40B4-BE49-F238E27FC236}">
                    <a16:creationId xmlns:a16="http://schemas.microsoft.com/office/drawing/2014/main" id="{339008B7-950C-4D26-419E-0D6A6B178075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714" y="153"/>
                <a:ext cx="73025" cy="87388"/>
              </a:xfrm>
              <a:prstGeom prst="rect">
                <a:avLst/>
              </a:prstGeom>
            </p:spPr>
          </p:pic>
          <p:sp>
            <p:nvSpPr>
              <p:cNvPr id="32" name="Graphic 26">
                <a:extLst>
                  <a:ext uri="{FF2B5EF4-FFF2-40B4-BE49-F238E27FC236}">
                    <a16:creationId xmlns:a16="http://schemas.microsoft.com/office/drawing/2014/main" id="{7B53838E-B445-7E2B-B067-91A9223BEC08}"/>
                  </a:ext>
                </a:extLst>
              </p:cNvPr>
              <p:cNvSpPr/>
              <p:nvPr/>
            </p:nvSpPr>
            <p:spPr>
              <a:xfrm>
                <a:off x="100006" y="60"/>
                <a:ext cx="169545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169545" h="88265">
                    <a:moveTo>
                      <a:pt x="62750" y="71374"/>
                    </a:moveTo>
                    <a:lnTo>
                      <a:pt x="17805" y="71374"/>
                    </a:lnTo>
                    <a:lnTo>
                      <a:pt x="17805" y="50761"/>
                    </a:lnTo>
                    <a:lnTo>
                      <a:pt x="52705" y="50761"/>
                    </a:lnTo>
                    <a:lnTo>
                      <a:pt x="52705" y="34480"/>
                    </a:lnTo>
                    <a:lnTo>
                      <a:pt x="17767" y="34480"/>
                    </a:lnTo>
                    <a:lnTo>
                      <a:pt x="17767" y="16129"/>
                    </a:lnTo>
                    <a:lnTo>
                      <a:pt x="62001" y="16129"/>
                    </a:lnTo>
                    <a:lnTo>
                      <a:pt x="62001" y="50"/>
                    </a:lnTo>
                    <a:lnTo>
                      <a:pt x="0" y="50"/>
                    </a:lnTo>
                    <a:lnTo>
                      <a:pt x="0" y="87731"/>
                    </a:lnTo>
                    <a:lnTo>
                      <a:pt x="62750" y="87731"/>
                    </a:lnTo>
                    <a:lnTo>
                      <a:pt x="62750" y="71374"/>
                    </a:lnTo>
                    <a:close/>
                  </a:path>
                  <a:path w="169545" h="88265">
                    <a:moveTo>
                      <a:pt x="168998" y="87718"/>
                    </a:moveTo>
                    <a:lnTo>
                      <a:pt x="162090" y="73355"/>
                    </a:lnTo>
                    <a:lnTo>
                      <a:pt x="153873" y="56261"/>
                    </a:lnTo>
                    <a:lnTo>
                      <a:pt x="139611" y="26568"/>
                    </a:lnTo>
                    <a:lnTo>
                      <a:pt x="134404" y="15748"/>
                    </a:lnTo>
                    <a:lnTo>
                      <a:pt x="134404" y="56261"/>
                    </a:lnTo>
                    <a:lnTo>
                      <a:pt x="106578" y="56261"/>
                    </a:lnTo>
                    <a:lnTo>
                      <a:pt x="120459" y="26568"/>
                    </a:lnTo>
                    <a:lnTo>
                      <a:pt x="134404" y="56261"/>
                    </a:lnTo>
                    <a:lnTo>
                      <a:pt x="134404" y="15748"/>
                    </a:lnTo>
                    <a:lnTo>
                      <a:pt x="126834" y="0"/>
                    </a:lnTo>
                    <a:lnTo>
                      <a:pt x="114134" y="0"/>
                    </a:lnTo>
                    <a:lnTo>
                      <a:pt x="72009" y="87566"/>
                    </a:lnTo>
                    <a:lnTo>
                      <a:pt x="91719" y="87566"/>
                    </a:lnTo>
                    <a:lnTo>
                      <a:pt x="98691" y="73355"/>
                    </a:lnTo>
                    <a:lnTo>
                      <a:pt x="142214" y="73355"/>
                    </a:lnTo>
                    <a:lnTo>
                      <a:pt x="149212" y="87566"/>
                    </a:lnTo>
                    <a:lnTo>
                      <a:pt x="149288" y="87718"/>
                    </a:lnTo>
                    <a:lnTo>
                      <a:pt x="168998" y="87718"/>
                    </a:lnTo>
                    <a:close/>
                  </a:path>
                </a:pathLst>
              </a:custGeom>
              <a:solidFill>
                <a:srgbClr val="1FA0DA"/>
              </a:solidFill>
            </p:spPr>
            <p:txBody>
              <a:bodyPr wrap="square" lIns="0" tIns="0" rIns="0" bIns="0">
                <a:prstTxWarp prst="textNoShape">
                  <a:avLst/>
                </a:prstTxWarp>
                <a:noAutofit/>
              </a:bodyPr>
              <a:lstStyle/>
              <a:p>
                <a:endParaRPr lang="es-CO" noProof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Graphic 27">
                <a:extLst>
                  <a:ext uri="{FF2B5EF4-FFF2-40B4-BE49-F238E27FC236}">
                    <a16:creationId xmlns:a16="http://schemas.microsoft.com/office/drawing/2014/main" id="{A67AB24C-75EC-3C80-7885-0E5C495B12F7}"/>
                  </a:ext>
                </a:extLst>
              </p:cNvPr>
              <p:cNvSpPr/>
              <p:nvPr/>
            </p:nvSpPr>
            <p:spPr>
              <a:xfrm>
                <a:off x="-6" y="122196"/>
                <a:ext cx="40767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407670" h="92075">
                    <a:moveTo>
                      <a:pt x="86550" y="65697"/>
                    </a:moveTo>
                    <a:lnTo>
                      <a:pt x="69811" y="61277"/>
                    </a:lnTo>
                    <a:lnTo>
                      <a:pt x="59905" y="69850"/>
                    </a:lnTo>
                    <a:lnTo>
                      <a:pt x="48945" y="73888"/>
                    </a:lnTo>
                    <a:lnTo>
                      <a:pt x="37909" y="73291"/>
                    </a:lnTo>
                    <a:lnTo>
                      <a:pt x="27813" y="67957"/>
                    </a:lnTo>
                    <a:lnTo>
                      <a:pt x="21183" y="59105"/>
                    </a:lnTo>
                    <a:lnTo>
                      <a:pt x="18415" y="47993"/>
                    </a:lnTo>
                    <a:lnTo>
                      <a:pt x="19646" y="36487"/>
                    </a:lnTo>
                    <a:lnTo>
                      <a:pt x="24993" y="26454"/>
                    </a:lnTo>
                    <a:lnTo>
                      <a:pt x="34074" y="19596"/>
                    </a:lnTo>
                    <a:lnTo>
                      <a:pt x="44894" y="17589"/>
                    </a:lnTo>
                    <a:lnTo>
                      <a:pt x="56654" y="20396"/>
                    </a:lnTo>
                    <a:lnTo>
                      <a:pt x="68529" y="28054"/>
                    </a:lnTo>
                    <a:lnTo>
                      <a:pt x="85496" y="23495"/>
                    </a:lnTo>
                    <a:lnTo>
                      <a:pt x="76504" y="11531"/>
                    </a:lnTo>
                    <a:lnTo>
                      <a:pt x="63792" y="3517"/>
                    </a:lnTo>
                    <a:lnTo>
                      <a:pt x="48780" y="0"/>
                    </a:lnTo>
                    <a:lnTo>
                      <a:pt x="32969" y="1574"/>
                    </a:lnTo>
                    <a:lnTo>
                      <a:pt x="18592" y="8331"/>
                    </a:lnTo>
                    <a:lnTo>
                      <a:pt x="7886" y="19291"/>
                    </a:lnTo>
                    <a:lnTo>
                      <a:pt x="1473" y="33502"/>
                    </a:lnTo>
                    <a:lnTo>
                      <a:pt x="0" y="50025"/>
                    </a:lnTo>
                    <a:lnTo>
                      <a:pt x="3873" y="65443"/>
                    </a:lnTo>
                    <a:lnTo>
                      <a:pt x="12547" y="78193"/>
                    </a:lnTo>
                    <a:lnTo>
                      <a:pt x="25057" y="87274"/>
                    </a:lnTo>
                    <a:lnTo>
                      <a:pt x="40449" y="91706"/>
                    </a:lnTo>
                    <a:lnTo>
                      <a:pt x="55486" y="90881"/>
                    </a:lnTo>
                    <a:lnTo>
                      <a:pt x="69202" y="85725"/>
                    </a:lnTo>
                    <a:lnTo>
                      <a:pt x="80073" y="77050"/>
                    </a:lnTo>
                    <a:lnTo>
                      <a:pt x="86550" y="65697"/>
                    </a:lnTo>
                    <a:close/>
                  </a:path>
                  <a:path w="407670" h="92075">
                    <a:moveTo>
                      <a:pt x="248310" y="5041"/>
                    </a:moveTo>
                    <a:lnTo>
                      <a:pt x="247891" y="1981"/>
                    </a:lnTo>
                    <a:lnTo>
                      <a:pt x="230530" y="1981"/>
                    </a:lnTo>
                    <a:lnTo>
                      <a:pt x="230479" y="56045"/>
                    </a:lnTo>
                    <a:lnTo>
                      <a:pt x="230009" y="58445"/>
                    </a:lnTo>
                    <a:lnTo>
                      <a:pt x="227469" y="65659"/>
                    </a:lnTo>
                    <a:lnTo>
                      <a:pt x="223088" y="70967"/>
                    </a:lnTo>
                    <a:lnTo>
                      <a:pt x="217068" y="74244"/>
                    </a:lnTo>
                    <a:lnTo>
                      <a:pt x="209588" y="75349"/>
                    </a:lnTo>
                    <a:lnTo>
                      <a:pt x="202044" y="74231"/>
                    </a:lnTo>
                    <a:lnTo>
                      <a:pt x="188417" y="5054"/>
                    </a:lnTo>
                    <a:lnTo>
                      <a:pt x="188010" y="1790"/>
                    </a:lnTo>
                    <a:lnTo>
                      <a:pt x="171183" y="1790"/>
                    </a:lnTo>
                    <a:lnTo>
                      <a:pt x="170840" y="31254"/>
                    </a:lnTo>
                    <a:lnTo>
                      <a:pt x="174650" y="72720"/>
                    </a:lnTo>
                    <a:lnTo>
                      <a:pt x="207899" y="91973"/>
                    </a:lnTo>
                    <a:lnTo>
                      <a:pt x="211023" y="91973"/>
                    </a:lnTo>
                    <a:lnTo>
                      <a:pt x="247497" y="62217"/>
                    </a:lnTo>
                    <a:lnTo>
                      <a:pt x="248285" y="55651"/>
                    </a:lnTo>
                    <a:lnTo>
                      <a:pt x="248310" y="5041"/>
                    </a:lnTo>
                    <a:close/>
                  </a:path>
                  <a:path w="407670" h="92075">
                    <a:moveTo>
                      <a:pt x="329971" y="54673"/>
                    </a:moveTo>
                    <a:lnTo>
                      <a:pt x="324980" y="47739"/>
                    </a:lnTo>
                    <a:lnTo>
                      <a:pt x="310438" y="40665"/>
                    </a:lnTo>
                    <a:lnTo>
                      <a:pt x="304126" y="38608"/>
                    </a:lnTo>
                    <a:lnTo>
                      <a:pt x="289928" y="33058"/>
                    </a:lnTo>
                    <a:lnTo>
                      <a:pt x="283159" y="29743"/>
                    </a:lnTo>
                    <a:lnTo>
                      <a:pt x="281063" y="27419"/>
                    </a:lnTo>
                    <a:lnTo>
                      <a:pt x="281825" y="20370"/>
                    </a:lnTo>
                    <a:lnTo>
                      <a:pt x="283921" y="18249"/>
                    </a:lnTo>
                    <a:lnTo>
                      <a:pt x="286918" y="16878"/>
                    </a:lnTo>
                    <a:lnTo>
                      <a:pt x="293725" y="15265"/>
                    </a:lnTo>
                    <a:lnTo>
                      <a:pt x="300443" y="16294"/>
                    </a:lnTo>
                    <a:lnTo>
                      <a:pt x="306336" y="19685"/>
                    </a:lnTo>
                    <a:lnTo>
                      <a:pt x="310680" y="25196"/>
                    </a:lnTo>
                    <a:lnTo>
                      <a:pt x="312318" y="28663"/>
                    </a:lnTo>
                    <a:lnTo>
                      <a:pt x="328828" y="24053"/>
                    </a:lnTo>
                    <a:lnTo>
                      <a:pt x="319087" y="8496"/>
                    </a:lnTo>
                    <a:lnTo>
                      <a:pt x="303733" y="914"/>
                    </a:lnTo>
                    <a:lnTo>
                      <a:pt x="286740" y="800"/>
                    </a:lnTo>
                    <a:lnTo>
                      <a:pt x="272059" y="7683"/>
                    </a:lnTo>
                    <a:lnTo>
                      <a:pt x="264769" y="17195"/>
                    </a:lnTo>
                    <a:lnTo>
                      <a:pt x="263067" y="27698"/>
                    </a:lnTo>
                    <a:lnTo>
                      <a:pt x="266852" y="37630"/>
                    </a:lnTo>
                    <a:lnTo>
                      <a:pt x="275958" y="45427"/>
                    </a:lnTo>
                    <a:lnTo>
                      <a:pt x="281381" y="48298"/>
                    </a:lnTo>
                    <a:lnTo>
                      <a:pt x="287401" y="50050"/>
                    </a:lnTo>
                    <a:lnTo>
                      <a:pt x="297345" y="54051"/>
                    </a:lnTo>
                    <a:lnTo>
                      <a:pt x="301637" y="55562"/>
                    </a:lnTo>
                    <a:lnTo>
                      <a:pt x="309295" y="59486"/>
                    </a:lnTo>
                    <a:lnTo>
                      <a:pt x="312000" y="62407"/>
                    </a:lnTo>
                    <a:lnTo>
                      <a:pt x="310527" y="71437"/>
                    </a:lnTo>
                    <a:lnTo>
                      <a:pt x="307365" y="73596"/>
                    </a:lnTo>
                    <a:lnTo>
                      <a:pt x="303415" y="74879"/>
                    </a:lnTo>
                    <a:lnTo>
                      <a:pt x="296341" y="75844"/>
                    </a:lnTo>
                    <a:lnTo>
                      <a:pt x="289483" y="74383"/>
                    </a:lnTo>
                    <a:lnTo>
                      <a:pt x="283502" y="70751"/>
                    </a:lnTo>
                    <a:lnTo>
                      <a:pt x="279019" y="65189"/>
                    </a:lnTo>
                    <a:lnTo>
                      <a:pt x="276809" y="60629"/>
                    </a:lnTo>
                    <a:lnTo>
                      <a:pt x="260210" y="65227"/>
                    </a:lnTo>
                    <a:lnTo>
                      <a:pt x="270052" y="82207"/>
                    </a:lnTo>
                    <a:lnTo>
                      <a:pt x="285051" y="90525"/>
                    </a:lnTo>
                    <a:lnTo>
                      <a:pt x="301625" y="91694"/>
                    </a:lnTo>
                    <a:lnTo>
                      <a:pt x="316242" y="87198"/>
                    </a:lnTo>
                    <a:lnTo>
                      <a:pt x="322122" y="83070"/>
                    </a:lnTo>
                    <a:lnTo>
                      <a:pt x="326402" y="77939"/>
                    </a:lnTo>
                    <a:lnTo>
                      <a:pt x="329031" y="71805"/>
                    </a:lnTo>
                    <a:lnTo>
                      <a:pt x="329933" y="64630"/>
                    </a:lnTo>
                    <a:lnTo>
                      <a:pt x="329971" y="54673"/>
                    </a:lnTo>
                    <a:close/>
                  </a:path>
                  <a:path w="407670" h="92075">
                    <a:moveTo>
                      <a:pt x="407466" y="2095"/>
                    </a:moveTo>
                    <a:lnTo>
                      <a:pt x="334924" y="2095"/>
                    </a:lnTo>
                    <a:lnTo>
                      <a:pt x="334924" y="18402"/>
                    </a:lnTo>
                    <a:lnTo>
                      <a:pt x="362102" y="18402"/>
                    </a:lnTo>
                    <a:lnTo>
                      <a:pt x="362102" y="89954"/>
                    </a:lnTo>
                    <a:lnTo>
                      <a:pt x="379768" y="89954"/>
                    </a:lnTo>
                    <a:lnTo>
                      <a:pt x="379768" y="18389"/>
                    </a:lnTo>
                    <a:lnTo>
                      <a:pt x="407466" y="18389"/>
                    </a:lnTo>
                    <a:lnTo>
                      <a:pt x="407466" y="2095"/>
                    </a:lnTo>
                    <a:close/>
                  </a:path>
                </a:pathLst>
              </a:custGeom>
              <a:solidFill>
                <a:srgbClr val="090909"/>
              </a:solidFill>
            </p:spPr>
            <p:txBody>
              <a:bodyPr wrap="square" lIns="0" tIns="0" rIns="0" bIns="0">
                <a:prstTxWarp prst="textNoShape">
                  <a:avLst/>
                </a:prstTxWarp>
                <a:noAutofit/>
              </a:bodyPr>
              <a:lstStyle/>
              <a:p>
                <a:endParaRPr lang="es-CO" noProof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Graphic 28">
                <a:extLst>
                  <a:ext uri="{FF2B5EF4-FFF2-40B4-BE49-F238E27FC236}">
                    <a16:creationId xmlns:a16="http://schemas.microsoft.com/office/drawing/2014/main" id="{3AA7F12E-1D6E-B473-733B-3540E9951E52}"/>
                  </a:ext>
                </a:extLst>
              </p:cNvPr>
              <p:cNvSpPr/>
              <p:nvPr/>
            </p:nvSpPr>
            <p:spPr>
              <a:xfrm>
                <a:off x="332740" y="267"/>
                <a:ext cx="72390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88265">
                    <a:moveTo>
                      <a:pt x="72136" y="0"/>
                    </a:moveTo>
                    <a:lnTo>
                      <a:pt x="0" y="0"/>
                    </a:lnTo>
                    <a:lnTo>
                      <a:pt x="0" y="16040"/>
                    </a:lnTo>
                    <a:lnTo>
                      <a:pt x="26962" y="16040"/>
                    </a:lnTo>
                    <a:lnTo>
                      <a:pt x="26962" y="87693"/>
                    </a:lnTo>
                    <a:lnTo>
                      <a:pt x="45059" y="87693"/>
                    </a:lnTo>
                    <a:lnTo>
                      <a:pt x="45059" y="15887"/>
                    </a:lnTo>
                    <a:lnTo>
                      <a:pt x="72136" y="15887"/>
                    </a:lnTo>
                    <a:lnTo>
                      <a:pt x="72136" y="0"/>
                    </a:lnTo>
                    <a:close/>
                  </a:path>
                </a:pathLst>
              </a:custGeom>
              <a:solidFill>
                <a:srgbClr val="1FA0DA"/>
              </a:solidFill>
            </p:spPr>
            <p:txBody>
              <a:bodyPr wrap="square" lIns="0" tIns="0" rIns="0" bIns="0">
                <a:prstTxWarp prst="textNoShape">
                  <a:avLst/>
                </a:prstTxWarp>
                <a:noAutofit/>
              </a:bodyPr>
              <a:lstStyle/>
              <a:p>
                <a:endParaRPr lang="es-CO" noProof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Graphic 29">
                <a:extLst>
                  <a:ext uri="{FF2B5EF4-FFF2-40B4-BE49-F238E27FC236}">
                    <a16:creationId xmlns:a16="http://schemas.microsoft.com/office/drawing/2014/main" id="{297545AE-296A-736E-21D7-CC2D2C1932EF}"/>
                  </a:ext>
                </a:extLst>
              </p:cNvPr>
              <p:cNvSpPr/>
              <p:nvPr/>
            </p:nvSpPr>
            <p:spPr>
              <a:xfrm>
                <a:off x="99923" y="124103"/>
                <a:ext cx="60960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88265">
                    <a:moveTo>
                      <a:pt x="17551" y="0"/>
                    </a:moveTo>
                    <a:lnTo>
                      <a:pt x="0" y="0"/>
                    </a:lnTo>
                    <a:lnTo>
                      <a:pt x="0" y="87998"/>
                    </a:lnTo>
                    <a:lnTo>
                      <a:pt x="60718" y="87998"/>
                    </a:lnTo>
                    <a:lnTo>
                      <a:pt x="60718" y="71424"/>
                    </a:lnTo>
                    <a:lnTo>
                      <a:pt x="17551" y="71424"/>
                    </a:lnTo>
                    <a:lnTo>
                      <a:pt x="17551" y="0"/>
                    </a:lnTo>
                    <a:close/>
                  </a:path>
                </a:pathLst>
              </a:custGeom>
              <a:solidFill>
                <a:srgbClr val="090909"/>
              </a:solidFill>
            </p:spPr>
            <p:txBody>
              <a:bodyPr wrap="square" lIns="0" tIns="0" rIns="0" bIns="0">
                <a:prstTxWarp prst="textNoShape">
                  <a:avLst/>
                </a:prstTxWarp>
                <a:noAutofit/>
              </a:bodyPr>
              <a:lstStyle/>
              <a:p>
                <a:endParaRPr lang="es-CO" noProof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Graphic 30">
                <a:extLst>
                  <a:ext uri="{FF2B5EF4-FFF2-40B4-BE49-F238E27FC236}">
                    <a16:creationId xmlns:a16="http://schemas.microsoft.com/office/drawing/2014/main" id="{9804B908-946F-9BED-F5B5-8D5F764B3882}"/>
                  </a:ext>
                </a:extLst>
              </p:cNvPr>
              <p:cNvSpPr/>
              <p:nvPr/>
            </p:nvSpPr>
            <p:spPr>
              <a:xfrm>
                <a:off x="278163" y="0"/>
                <a:ext cx="60960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87630">
                    <a:moveTo>
                      <a:pt x="17132" y="0"/>
                    </a:moveTo>
                    <a:lnTo>
                      <a:pt x="0" y="0"/>
                    </a:lnTo>
                    <a:lnTo>
                      <a:pt x="0" y="87553"/>
                    </a:lnTo>
                    <a:lnTo>
                      <a:pt x="60756" y="87553"/>
                    </a:lnTo>
                    <a:lnTo>
                      <a:pt x="60756" y="71424"/>
                    </a:lnTo>
                    <a:lnTo>
                      <a:pt x="17132" y="71424"/>
                    </a:lnTo>
                    <a:lnTo>
                      <a:pt x="17132" y="0"/>
                    </a:lnTo>
                    <a:close/>
                  </a:path>
                </a:pathLst>
              </a:custGeom>
              <a:solidFill>
                <a:srgbClr val="1FA0DA"/>
              </a:solidFill>
            </p:spPr>
            <p:txBody>
              <a:bodyPr wrap="square" lIns="0" tIns="0" rIns="0" bIns="0">
                <a:prstTxWarp prst="textNoShape">
                  <a:avLst/>
                </a:prstTxWarp>
                <a:noAutofit/>
              </a:bodyPr>
              <a:lstStyle/>
              <a:p>
                <a:endParaRPr lang="es-CO" noProof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Graphic 31">
                <a:extLst>
                  <a:ext uri="{FF2B5EF4-FFF2-40B4-BE49-F238E27FC236}">
                    <a16:creationId xmlns:a16="http://schemas.microsoft.com/office/drawing/2014/main" id="{A6A7E13B-15E3-714C-8EA9-5C534E8B94C6}"/>
                  </a:ext>
                </a:extLst>
              </p:cNvPr>
              <p:cNvSpPr/>
              <p:nvPr/>
            </p:nvSpPr>
            <p:spPr>
              <a:xfrm>
                <a:off x="206584" y="26629"/>
                <a:ext cx="342900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39700">
                    <a:moveTo>
                      <a:pt x="27825" y="29692"/>
                    </a:moveTo>
                    <a:lnTo>
                      <a:pt x="13881" y="0"/>
                    </a:lnTo>
                    <a:lnTo>
                      <a:pt x="0" y="29692"/>
                    </a:lnTo>
                    <a:lnTo>
                      <a:pt x="27825" y="29692"/>
                    </a:lnTo>
                    <a:close/>
                  </a:path>
                  <a:path w="342900" h="139700">
                    <a:moveTo>
                      <a:pt x="342633" y="131978"/>
                    </a:moveTo>
                    <a:lnTo>
                      <a:pt x="342430" y="120637"/>
                    </a:lnTo>
                    <a:lnTo>
                      <a:pt x="339178" y="115976"/>
                    </a:lnTo>
                    <a:lnTo>
                      <a:pt x="327012" y="112991"/>
                    </a:lnTo>
                    <a:lnTo>
                      <a:pt x="320065" y="113703"/>
                    </a:lnTo>
                    <a:lnTo>
                      <a:pt x="313042" y="113893"/>
                    </a:lnTo>
                    <a:lnTo>
                      <a:pt x="313042" y="139433"/>
                    </a:lnTo>
                    <a:lnTo>
                      <a:pt x="320319" y="138988"/>
                    </a:lnTo>
                    <a:lnTo>
                      <a:pt x="327139" y="139141"/>
                    </a:lnTo>
                    <a:lnTo>
                      <a:pt x="339547" y="136994"/>
                    </a:lnTo>
                    <a:lnTo>
                      <a:pt x="342633" y="131978"/>
                    </a:lnTo>
                    <a:close/>
                  </a:path>
                </a:pathLst>
              </a:custGeom>
              <a:solidFill>
                <a:srgbClr val="FDFEFF"/>
              </a:solidFill>
            </p:spPr>
            <p:txBody>
              <a:bodyPr wrap="square" lIns="0" tIns="0" rIns="0" bIns="0">
                <a:prstTxWarp prst="textNoShape">
                  <a:avLst/>
                </a:prstTxWarp>
                <a:noAutofit/>
              </a:bodyPr>
              <a:lstStyle/>
              <a:p>
                <a:endParaRPr lang="es-CO" noProof="0" dirty="0"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25" name="Image 32">
              <a:extLst>
                <a:ext uri="{FF2B5EF4-FFF2-40B4-BE49-F238E27FC236}">
                  <a16:creationId xmlns:a16="http://schemas.microsoft.com/office/drawing/2014/main" id="{E13CA8AB-943B-DA9C-7CA8-520E0012CACC}"/>
                </a:ext>
              </a:extLst>
            </p:cNvPr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21785" y="6180774"/>
              <a:ext cx="470535" cy="471170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AC1AC686-7B12-8F21-E09C-EFEB075A15C4}"/>
              </a:ext>
            </a:extLst>
          </p:cNvPr>
          <p:cNvSpPr/>
          <p:nvPr/>
        </p:nvSpPr>
        <p:spPr>
          <a:xfrm>
            <a:off x="11538449" y="6279542"/>
            <a:ext cx="638805" cy="493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O" noProof="0" dirty="0"/>
          </a:p>
        </p:txBody>
      </p:sp>
    </p:spTree>
    <p:extLst>
      <p:ext uri="{BB962C8B-B14F-4D97-AF65-F5344CB8AC3E}">
        <p14:creationId xmlns:p14="http://schemas.microsoft.com/office/powerpoint/2010/main" val="4117553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01"/>
          <p:cNvSpPr txBox="1"/>
          <p:nvPr/>
        </p:nvSpPr>
        <p:spPr>
          <a:xfrm>
            <a:off x="7400" y="29434"/>
            <a:ext cx="121772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endParaRPr lang="es-CO" sz="1867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101" descr="Mountain reflected in lake at sunset"/>
          <p:cNvSpPr/>
          <p:nvPr/>
        </p:nvSpPr>
        <p:spPr>
          <a:xfrm>
            <a:off x="72300" y="47506"/>
            <a:ext cx="6091400" cy="670412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CO" sz="2400" noProof="0" dirty="0">
              <a:latin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6AE62D-57EB-8A77-2D10-24ED62E629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O" noProof="0" dirty="0"/>
              <a:t>Habilidades de comunicación entre el proveedor y la persona sobreviviente </a:t>
            </a:r>
          </a:p>
          <a:p>
            <a:endParaRPr lang="es-CO" noProof="0" dirty="0"/>
          </a:p>
          <a:p>
            <a:endParaRPr lang="es-CO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C38613-EA42-2051-2EFA-34C555FCF1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lang="es-CO" noProof="0" dirty="0"/>
              <a:t>Sesión 4</a:t>
            </a:r>
          </a:p>
        </p:txBody>
      </p:sp>
      <p:pic>
        <p:nvPicPr>
          <p:cNvPr id="9" name="Google Shape;36;p34" descr="Mountain reflected in lake at sunset">
            <a:extLst>
              <a:ext uri="{FF2B5EF4-FFF2-40B4-BE49-F238E27FC236}">
                <a16:creationId xmlns:a16="http://schemas.microsoft.com/office/drawing/2014/main" id="{67647097-352A-CCDB-D0CB-E818D64F763E}"/>
              </a:ext>
            </a:extLst>
          </p:cNvPr>
          <p:cNvPicPr preferRelativeResize="0">
            <a:picLocks noGrp="1"/>
          </p:cNvPicPr>
          <p:nvPr>
            <p:ph type="pic" sz="quarter" idx="12"/>
          </p:nvPr>
        </p:nvPicPr>
        <p:blipFill rotWithShape="1">
          <a:blip r:embed="rId3"/>
          <a:srcRect l="12525" r="12525"/>
          <a:stretch/>
        </p:blipFill>
        <p:spPr>
          <a:xfrm>
            <a:off x="0" y="0"/>
            <a:ext cx="6696000" cy="60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27F4AF-EECF-0AFF-0039-C138B53F60E4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defRPr sz="1000">
                <a:latin typeface="Aptos" panose="020B0004020202020204" pitchFamily="34" charset="0"/>
              </a:defRPr>
            </a:pPr>
            <a:r>
              <a:rPr lang="es-CO" noProof="0" dirty="0"/>
              <a:t>4.2</a:t>
            </a:r>
          </a:p>
        </p:txBody>
      </p:sp>
    </p:spTree>
    <p:extLst>
      <p:ext uri="{BB962C8B-B14F-4D97-AF65-F5344CB8AC3E}">
        <p14:creationId xmlns:p14="http://schemas.microsoft.com/office/powerpoint/2010/main" val="3694554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102"/>
          <p:cNvSpPr txBox="1"/>
          <p:nvPr/>
        </p:nvSpPr>
        <p:spPr>
          <a:xfrm>
            <a:off x="703883" y="1591458"/>
            <a:ext cx="10692430" cy="379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R="118530" defTabSz="1524000">
              <a:lnSpc>
                <a:spcPct val="108000"/>
              </a:lnSpc>
              <a:spcAft>
                <a:spcPts val="1600"/>
              </a:spcAft>
              <a:defRPr sz="2400">
                <a:sym typeface="Arial"/>
              </a:defRPr>
            </a:pPr>
            <a:r>
              <a:rPr lang="es-CO" u="sng" noProof="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2:</a:t>
            </a:r>
            <a:r>
              <a:rPr lang="es-CO" noProof="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noProof="0" dirty="0">
                <a:solidFill>
                  <a:srgbClr val="00B0F0"/>
                </a:solidFill>
                <a:latin typeface="Arial"/>
                <a:ea typeface="Arial"/>
                <a:cs typeface="Arial"/>
              </a:rPr>
              <a:t>Mostrar conductas y asumir valores que contribuyan a prestar 	unos servicios que ofrezcan seguridad y apoyo.</a:t>
            </a:r>
          </a:p>
          <a:p>
            <a:pPr marR="118530">
              <a:lnSpc>
                <a:spcPct val="108000"/>
              </a:lnSpc>
              <a:spcAft>
                <a:spcPts val="600"/>
              </a:spcAft>
            </a:pPr>
            <a:endParaRPr lang="es-CO" sz="1000" b="1" noProof="0" dirty="0">
              <a:solidFill>
                <a:schemeClr val="accent1"/>
              </a:solidFill>
              <a:latin typeface="Arial"/>
              <a:cs typeface="Arial"/>
              <a:sym typeface="Arial"/>
            </a:endParaRPr>
          </a:p>
          <a:p>
            <a:pPr marR="118530">
              <a:lnSpc>
                <a:spcPct val="108000"/>
              </a:lnSpc>
              <a:spcAft>
                <a:spcPts val="600"/>
              </a:spcAft>
              <a:defRPr sz="2200" b="1">
                <a:solidFill>
                  <a:schemeClr val="accent1"/>
                </a:solidFill>
                <a:latin typeface="Arial"/>
                <a:cs typeface="Arial"/>
                <a:sym typeface="Arial"/>
              </a:defRPr>
            </a:pPr>
            <a:r>
              <a:rPr lang="es-CO" noProof="0" dirty="0"/>
              <a:t>Competencias:</a:t>
            </a:r>
          </a:p>
          <a:p>
            <a:pPr marL="360000" marR="18626" indent="-360000">
              <a:lnSpc>
                <a:spcPct val="108000"/>
              </a:lnSpc>
              <a:spcAft>
                <a:spcPts val="6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sym typeface="Arial"/>
              </a:defRPr>
            </a:pPr>
            <a:r>
              <a:rPr lang="es-CO" noProof="0" dirty="0"/>
              <a:t>Comunicarse con empatía y eficacia con pacientes y sobrevivientes</a:t>
            </a:r>
            <a:endParaRPr lang="es-CO" sz="2000" noProof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60000" marR="18626" indent="-360000">
              <a:lnSpc>
                <a:spcPct val="108000"/>
              </a:lnSpc>
              <a:spcAft>
                <a:spcPts val="6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sym typeface="Arial"/>
              </a:defRPr>
            </a:pPr>
            <a:r>
              <a:rPr lang="es-CO" noProof="0" dirty="0"/>
              <a:t>Descubrir de qué maneras la discriminación a la que se enfrentan las personas sobrevivientes (por su idioma, etnia o identidad de género, entre otros aspectos) puede condicionar su acceso a la atención y su experiencia en este ámbito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37844B-FFA1-068D-4300-8CD1756CC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78" y="441832"/>
            <a:ext cx="11360800" cy="720000"/>
          </a:xfrm>
        </p:spPr>
        <p:txBody>
          <a:bodyPr/>
          <a:lstStyle/>
          <a:p>
            <a:r>
              <a:rPr lang="es-CO" noProof="0" dirty="0"/>
              <a:t>Objetivos de la sesión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6813D4-B1F8-11DC-29B0-E8CABC8D1696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defRPr sz="1000">
                <a:latin typeface="Aptos" panose="020B0004020202020204" pitchFamily="34" charset="0"/>
              </a:defRPr>
            </a:pPr>
            <a:r>
              <a:rPr lang="es-CO" noProof="0" dirty="0"/>
              <a:t>4.3</a:t>
            </a:r>
          </a:p>
        </p:txBody>
      </p:sp>
    </p:spTree>
    <p:extLst>
      <p:ext uri="{BB962C8B-B14F-4D97-AF65-F5344CB8AC3E}">
        <p14:creationId xmlns:p14="http://schemas.microsoft.com/office/powerpoint/2010/main" val="2282169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103"/>
          <p:cNvSpPr txBox="1"/>
          <p:nvPr/>
        </p:nvSpPr>
        <p:spPr>
          <a:xfrm>
            <a:off x="0" y="91065"/>
            <a:ext cx="121920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400"/>
              <a:defRPr sz="3400" b="1">
                <a:solidFill>
                  <a:schemeClr val="accent3"/>
                </a:solidFill>
                <a:latin typeface="+mj-lt"/>
                <a:cs typeface="Arial"/>
                <a:sym typeface="Arial"/>
              </a:defRPr>
            </a:pPr>
            <a:r>
              <a:rPr lang="es-CO" noProof="0" dirty="0"/>
              <a:t>Por qué es importante la comunicación</a:t>
            </a:r>
          </a:p>
        </p:txBody>
      </p:sp>
      <p:sp>
        <p:nvSpPr>
          <p:cNvPr id="786" name="Google Shape;786;p103"/>
          <p:cNvSpPr txBox="1"/>
          <p:nvPr/>
        </p:nvSpPr>
        <p:spPr>
          <a:xfrm>
            <a:off x="561893" y="1479157"/>
            <a:ext cx="9923227" cy="3182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457189" indent="-457189">
              <a:lnSpc>
                <a:spcPct val="108000"/>
              </a:lnSpc>
              <a:spcAft>
                <a:spcPts val="24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pPr>
            <a:r>
              <a:rPr lang="es-CO" noProof="0" dirty="0"/>
              <a:t>La comunicación ayuda al profesional a prestar la asistencia más adecuada y de mayor calidad posible</a:t>
            </a:r>
            <a:endParaRPr lang="es-CO" sz="2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lnSpc>
                <a:spcPct val="108000"/>
              </a:lnSpc>
              <a:spcAft>
                <a:spcPts val="24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pPr>
            <a:r>
              <a:rPr lang="es-CO" noProof="0" dirty="0"/>
              <a:t>Permite al paciente comprender lo que ocurre y por qué</a:t>
            </a:r>
            <a:endParaRPr lang="es-CO" sz="2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lnSpc>
                <a:spcPct val="108000"/>
              </a:lnSpc>
              <a:spcAft>
                <a:spcPts val="24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pPr>
            <a:r>
              <a:rPr lang="es-CO" noProof="0" dirty="0"/>
              <a:t>Es esencial para que haya un verdadero consentimiento informado</a:t>
            </a:r>
            <a:endParaRPr lang="es-CO" sz="2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lnSpc>
                <a:spcPct val="108000"/>
              </a:lnSpc>
              <a:spcAft>
                <a:spcPts val="24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pPr>
            <a:r>
              <a:rPr lang="es-CO" noProof="0" dirty="0"/>
              <a:t>Facilita la participación activa del paciente en la asistencia</a:t>
            </a:r>
            <a:endParaRPr lang="es-CO" sz="2200" noProof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787" name="Google Shape;787;p103" descr="Protecting hand with solid fill"/>
          <p:cNvSpPr/>
          <p:nvPr/>
        </p:nvSpPr>
        <p:spPr>
          <a:xfrm>
            <a:off x="10649447" y="1166265"/>
            <a:ext cx="1219200" cy="1219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CO" sz="2400" noProof="0" dirty="0">
              <a:latin typeface="Arial" panose="020B0604020202020204" pitchFamily="34" charset="0"/>
            </a:endParaRPr>
          </a:p>
        </p:txBody>
      </p:sp>
      <p:sp>
        <p:nvSpPr>
          <p:cNvPr id="788" name="Google Shape;788;p103" descr="Open hand outline"/>
          <p:cNvSpPr/>
          <p:nvPr/>
        </p:nvSpPr>
        <p:spPr>
          <a:xfrm>
            <a:off x="9875520" y="1631865"/>
            <a:ext cx="1219200" cy="1219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CO" sz="2400" noProof="0" dirty="0">
              <a:latin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78639CE-191E-ACB7-691E-50F6F6164798}"/>
              </a:ext>
            </a:extLst>
          </p:cNvPr>
          <p:cNvGrpSpPr/>
          <p:nvPr/>
        </p:nvGrpSpPr>
        <p:grpSpPr>
          <a:xfrm>
            <a:off x="7502944" y="2752561"/>
            <a:ext cx="3591776" cy="3036146"/>
            <a:chOff x="9711193" y="1369465"/>
            <a:chExt cx="1993127" cy="1684800"/>
          </a:xfrm>
          <a:solidFill>
            <a:schemeClr val="accent3"/>
          </a:solidFill>
        </p:grpSpPr>
        <p:pic>
          <p:nvPicPr>
            <p:cNvPr id="7" name="Graphic 4" descr="Protecting hand with solid fill">
              <a:extLst>
                <a:ext uri="{FF2B5EF4-FFF2-40B4-BE49-F238E27FC236}">
                  <a16:creationId xmlns:a16="http://schemas.microsoft.com/office/drawing/2014/main" id="{76059680-9E83-E5E6-CA13-631FE199B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485120" y="1369465"/>
              <a:ext cx="1219200" cy="1219200"/>
            </a:xfrm>
            <a:prstGeom prst="rect">
              <a:avLst/>
            </a:prstGeom>
          </p:spPr>
        </p:pic>
        <p:pic>
          <p:nvPicPr>
            <p:cNvPr id="8" name="Graphic 6" descr="Open hand outline">
              <a:extLst>
                <a:ext uri="{FF2B5EF4-FFF2-40B4-BE49-F238E27FC236}">
                  <a16:creationId xmlns:a16="http://schemas.microsoft.com/office/drawing/2014/main" id="{9DDC1B08-5298-6C7E-36E3-20579413A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711193" y="1835065"/>
              <a:ext cx="1219200" cy="12192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938D760-CC7F-BD5A-83D8-352D3DD328E7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defRPr sz="1000">
                <a:latin typeface="Aptos" panose="020B0004020202020204" pitchFamily="34" charset="0"/>
              </a:defRPr>
            </a:pPr>
            <a:r>
              <a:rPr lang="es-CO" noProof="0" dirty="0"/>
              <a:t>4.4</a:t>
            </a:r>
          </a:p>
        </p:txBody>
      </p:sp>
    </p:spTree>
    <p:extLst>
      <p:ext uri="{BB962C8B-B14F-4D97-AF65-F5344CB8AC3E}">
        <p14:creationId xmlns:p14="http://schemas.microsoft.com/office/powerpoint/2010/main" val="3640792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104"/>
          <p:cNvSpPr txBox="1"/>
          <p:nvPr/>
        </p:nvSpPr>
        <p:spPr>
          <a:xfrm>
            <a:off x="0" y="15597"/>
            <a:ext cx="12192000" cy="1015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400"/>
              <a:defRPr sz="3400" b="1">
                <a:solidFill>
                  <a:schemeClr val="accent3"/>
                </a:solidFill>
                <a:latin typeface="+mj-lt"/>
                <a:cs typeface="Arial"/>
                <a:sym typeface="Arial"/>
              </a:defRPr>
            </a:pPr>
            <a:r>
              <a:rPr lang="es-CO" noProof="0" dirty="0"/>
              <a:t>Escucha activa</a:t>
            </a:r>
          </a:p>
        </p:txBody>
      </p:sp>
      <p:sp>
        <p:nvSpPr>
          <p:cNvPr id="795" name="Google Shape;795;p104"/>
          <p:cNvSpPr txBox="1"/>
          <p:nvPr/>
        </p:nvSpPr>
        <p:spPr>
          <a:xfrm>
            <a:off x="6431968" y="2157819"/>
            <a:ext cx="5376855" cy="1679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33" rIns="0" bIns="0" anchor="t" anchorCtr="0">
            <a:spAutoFit/>
          </a:bodyPr>
          <a:lstStyle/>
          <a:p>
            <a:pPr marL="16933">
              <a:spcAft>
                <a:spcPts val="1200"/>
              </a:spcAft>
              <a:defRPr sz="2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CO" noProof="0" dirty="0"/>
              <a:t>Utilice un buen lenguaje corporal, con los siguientes elementos:</a:t>
            </a:r>
          </a:p>
          <a:p>
            <a:pPr marL="457189" indent="-457189">
              <a:spcAft>
                <a:spcPts val="600"/>
              </a:spcAft>
              <a:buClr>
                <a:srgbClr val="00B0F0"/>
              </a:buClr>
              <a:buSzPct val="125000"/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CO" dirty="0"/>
              <a:t>P</a:t>
            </a:r>
            <a:r>
              <a:rPr lang="es-CO" noProof="0" dirty="0" err="1"/>
              <a:t>ostura</a:t>
            </a:r>
            <a:endParaRPr lang="es-CO" sz="2200" noProof="0" dirty="0">
              <a:latin typeface="Arial" panose="020B0604020202020204" pitchFamily="34" charset="0"/>
            </a:endParaRPr>
          </a:p>
          <a:p>
            <a:pPr marL="457189" indent="-457189">
              <a:spcAft>
                <a:spcPts val="600"/>
              </a:spcAft>
              <a:buClr>
                <a:srgbClr val="00B0F0"/>
              </a:buClr>
              <a:buSzPct val="125000"/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CO" noProof="0" dirty="0"/>
              <a:t>Contacto visual</a:t>
            </a:r>
            <a:endParaRPr lang="es-CO" sz="2200" noProof="0" dirty="0">
              <a:latin typeface="Arial" panose="020B0604020202020204" pitchFamily="34" charset="0"/>
            </a:endParaRPr>
          </a:p>
        </p:txBody>
      </p:sp>
      <p:sp>
        <p:nvSpPr>
          <p:cNvPr id="796" name="Google Shape;796;p104"/>
          <p:cNvSpPr txBox="1"/>
          <p:nvPr/>
        </p:nvSpPr>
        <p:spPr>
          <a:xfrm>
            <a:off x="915776" y="1336278"/>
            <a:ext cx="11032384" cy="35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67" rIns="0" bIns="0" anchor="t" anchorCtr="0">
            <a:spAutoFit/>
          </a:bodyPr>
          <a:lstStyle/>
          <a:p>
            <a:pPr marL="16933" marR="6773">
              <a:defRPr sz="2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CO" noProof="0" dirty="0"/>
              <a:t>Utilice medios verbales y no verbales para mostrar apoyo y trasladar comprensión</a:t>
            </a:r>
          </a:p>
        </p:txBody>
      </p:sp>
      <p:sp>
        <p:nvSpPr>
          <p:cNvPr id="797" name="Google Shape;797;p104"/>
          <p:cNvSpPr txBox="1"/>
          <p:nvPr/>
        </p:nvSpPr>
        <p:spPr>
          <a:xfrm>
            <a:off x="915775" y="2157819"/>
            <a:ext cx="5287062" cy="175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67" rIns="0" bIns="0" anchor="t" anchorCtr="0">
            <a:spAutoFit/>
          </a:bodyPr>
          <a:lstStyle/>
          <a:p>
            <a:pPr marL="16933">
              <a:spcAft>
                <a:spcPts val="1200"/>
              </a:spcAft>
              <a:defRPr sz="2200" b="1">
                <a:solidFill>
                  <a:srgbClr val="002060"/>
                </a:solidFill>
                <a:latin typeface="Arial"/>
                <a:cs typeface="Arial"/>
                <a:sym typeface="Arial"/>
              </a:defRPr>
            </a:pPr>
            <a:r>
              <a:rPr lang="es-CO" noProof="0" dirty="0"/>
              <a:t>Haga preguntas que sean:</a:t>
            </a:r>
            <a:endParaRPr lang="es-CO" sz="2200" b="1" noProof="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457189" indent="-457189">
              <a:spcAft>
                <a:spcPts val="600"/>
              </a:spcAft>
              <a:buClr>
                <a:srgbClr val="00B0F0"/>
              </a:buClr>
              <a:buSzPct val="125000"/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  <a:latin typeface="Arial"/>
                <a:cs typeface="Arial"/>
                <a:sym typeface="Arial"/>
              </a:defRPr>
            </a:pPr>
            <a:r>
              <a:rPr lang="es-CO" noProof="0" dirty="0"/>
              <a:t>Abiertas</a:t>
            </a:r>
          </a:p>
          <a:p>
            <a:pPr marL="457189" indent="-457189">
              <a:spcAft>
                <a:spcPts val="600"/>
              </a:spcAft>
              <a:buClr>
                <a:srgbClr val="00B0F0"/>
              </a:buClr>
              <a:buSzPct val="125000"/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  <a:latin typeface="Arial"/>
                <a:cs typeface="Arial"/>
                <a:sym typeface="Arial"/>
              </a:defRPr>
            </a:pPr>
            <a:r>
              <a:rPr lang="es-CO" noProof="0" dirty="0"/>
              <a:t>Centradas</a:t>
            </a:r>
            <a:endParaRPr lang="es-CO" sz="2200" noProof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57189" indent="-457189">
              <a:spcAft>
                <a:spcPts val="600"/>
              </a:spcAft>
              <a:buClr>
                <a:srgbClr val="00B0F0"/>
              </a:buClr>
              <a:buSzPct val="125000"/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  <a:latin typeface="Arial"/>
                <a:cs typeface="Arial"/>
                <a:sym typeface="Arial"/>
              </a:defRPr>
            </a:pPr>
            <a:r>
              <a:rPr lang="es-CO" noProof="0" dirty="0"/>
              <a:t>Cerradas (es decir, que requieren una respuesta de sí o no)    </a:t>
            </a:r>
          </a:p>
        </p:txBody>
      </p:sp>
      <p:sp>
        <p:nvSpPr>
          <p:cNvPr id="798" name="Google Shape;798;p104"/>
          <p:cNvSpPr txBox="1"/>
          <p:nvPr/>
        </p:nvSpPr>
        <p:spPr>
          <a:xfrm>
            <a:off x="915775" y="4379743"/>
            <a:ext cx="10650914" cy="855295"/>
          </a:xfrm>
          <a:prstGeom prst="rect">
            <a:avLst/>
          </a:prstGeom>
          <a:solidFill>
            <a:schemeClr val="accent1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2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s-CO" sz="2800" b="1" noProof="0" dirty="0">
                <a:solidFill>
                  <a:schemeClr val="accent3"/>
                </a:solidFill>
              </a:rPr>
              <a:t>EVITE</a:t>
            </a:r>
            <a:r>
              <a:rPr lang="es-CO" sz="2800" noProof="0" dirty="0">
                <a:solidFill>
                  <a:srgbClr val="000000"/>
                </a:solidFill>
              </a:rPr>
              <a:t> </a:t>
            </a:r>
            <a:r>
              <a:rPr lang="es-CO" sz="2400" noProof="0" dirty="0">
                <a:solidFill>
                  <a:schemeClr val="bg1"/>
                </a:solidFill>
              </a:rPr>
              <a:t>preguntas capciosas y preguntas compuestas</a:t>
            </a:r>
            <a:endParaRPr lang="es-CO" sz="2400" noProof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2EE4383-587F-F5EB-36F6-9A175B4FD85D}"/>
              </a:ext>
            </a:extLst>
          </p:cNvPr>
          <p:cNvSpPr/>
          <p:nvPr/>
        </p:nvSpPr>
        <p:spPr>
          <a:xfrm>
            <a:off x="915775" y="4532165"/>
            <a:ext cx="503562" cy="509506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O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0977A1-FB11-E18D-671F-91DF221E9E40}"/>
              </a:ext>
            </a:extLst>
          </p:cNvPr>
          <p:cNvCxnSpPr/>
          <p:nvPr/>
        </p:nvCxnSpPr>
        <p:spPr>
          <a:xfrm>
            <a:off x="6212264" y="2055043"/>
            <a:ext cx="0" cy="197020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9027637-D5C1-91BE-72CD-BFDBB14EF582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defRPr sz="1000">
                <a:latin typeface="Aptos" panose="020B0004020202020204" pitchFamily="34" charset="0"/>
              </a:defRPr>
            </a:pPr>
            <a:r>
              <a:rPr lang="es-CO" noProof="0" dirty="0"/>
              <a:t>4.5</a:t>
            </a:r>
          </a:p>
        </p:txBody>
      </p:sp>
    </p:spTree>
    <p:extLst>
      <p:ext uri="{BB962C8B-B14F-4D97-AF65-F5344CB8AC3E}">
        <p14:creationId xmlns:p14="http://schemas.microsoft.com/office/powerpoint/2010/main" val="3389520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105"/>
          <p:cNvSpPr txBox="1"/>
          <p:nvPr/>
        </p:nvSpPr>
        <p:spPr>
          <a:xfrm>
            <a:off x="0" y="0"/>
            <a:ext cx="12192000" cy="1062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endParaRPr lang="es-CO" sz="3200" b="1" noProof="0" dirty="0">
              <a:solidFill>
                <a:schemeClr val="accent3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805" name="Google Shape;805;p105"/>
          <p:cNvSpPr txBox="1"/>
          <p:nvPr/>
        </p:nvSpPr>
        <p:spPr>
          <a:xfrm>
            <a:off x="6834432" y="1854425"/>
            <a:ext cx="5178458" cy="3601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2600" rIns="0" bIns="0" anchor="t" anchorCtr="0">
            <a:spAutoFit/>
          </a:bodyPr>
          <a:lstStyle/>
          <a:p>
            <a:pPr marL="16933">
              <a:tabLst>
                <a:tab pos="540000" algn="l"/>
              </a:tabLst>
              <a:defRPr sz="280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pPr>
            <a:r>
              <a:rPr lang="es-CO" sz="2400" b="1" noProof="0" dirty="0">
                <a:solidFill>
                  <a:schemeClr val="accent1"/>
                </a:solidFill>
              </a:rPr>
              <a:t>S	</a:t>
            </a:r>
            <a:r>
              <a:rPr lang="es-CO" sz="2400" noProof="0" dirty="0">
                <a:solidFill>
                  <a:srgbClr val="000000"/>
                </a:solidFill>
              </a:rPr>
              <a:t>–</a:t>
            </a:r>
            <a:r>
              <a:rPr lang="es-CO" sz="2400" dirty="0">
                <a:solidFill>
                  <a:srgbClr val="000000"/>
                </a:solidFill>
              </a:rPr>
              <a:t>	</a:t>
            </a:r>
            <a:r>
              <a:rPr lang="es-CO" sz="2400" noProof="0" dirty="0">
                <a:solidFill>
                  <a:srgbClr val="000000"/>
                </a:solidFill>
              </a:rPr>
              <a:t>Sentarse con el cuerpo 			orientado hacia la persona 		sobreviviente</a:t>
            </a:r>
            <a:endParaRPr lang="es-CO" sz="2400" noProof="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16933">
              <a:spcBef>
                <a:spcPts val="753"/>
              </a:spcBef>
              <a:tabLst>
                <a:tab pos="540000" algn="l"/>
              </a:tabLst>
              <a:defRPr sz="2800">
                <a:latin typeface="Arial" panose="020B0604020202020204" pitchFamily="34" charset="0"/>
                <a:cs typeface="Arial" panose="020B0604020202020204" pitchFamily="34" charset="0"/>
                <a:sym typeface="Calibri"/>
              </a:defRPr>
            </a:pPr>
            <a:r>
              <a:rPr lang="es-CO" sz="2400" b="1" dirty="0">
                <a:solidFill>
                  <a:schemeClr val="accen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es-CO" sz="2400" b="1" dirty="0">
                <a:solidFill>
                  <a:srgbClr val="0666B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</a:t>
            </a:r>
            <a:r>
              <a:rPr lang="es-CO" sz="2400" noProof="0" dirty="0">
                <a:solidFill>
                  <a:srgbClr val="000000"/>
                </a:solidFill>
                <a:ea typeface="Calibri"/>
              </a:rPr>
              <a:t>–</a:t>
            </a:r>
            <a:r>
              <a:rPr lang="es-CO" sz="2400" dirty="0">
                <a:solidFill>
                  <a:srgbClr val="000000"/>
                </a:solidFill>
                <a:ea typeface="Calibri"/>
              </a:rPr>
              <a:t>	</a:t>
            </a:r>
            <a:r>
              <a:rPr lang="es-CO" sz="2400" noProof="0" dirty="0">
                <a:solidFill>
                  <a:srgbClr val="000000"/>
                </a:solidFill>
                <a:ea typeface="Calibri"/>
              </a:rPr>
              <a:t>(Open </a:t>
            </a:r>
            <a:r>
              <a:rPr lang="es-CO" sz="2400" noProof="0" dirty="0" err="1">
                <a:solidFill>
                  <a:srgbClr val="000000"/>
                </a:solidFill>
                <a:ea typeface="Calibri"/>
              </a:rPr>
              <a:t>posture</a:t>
            </a:r>
            <a:r>
              <a:rPr lang="es-CO" sz="2400" noProof="0" dirty="0">
                <a:solidFill>
                  <a:srgbClr val="000000"/>
                </a:solidFill>
                <a:ea typeface="Calibri"/>
              </a:rPr>
              <a:t>) postura abierta</a:t>
            </a:r>
            <a:endParaRPr lang="es-CO" sz="2400" noProof="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16933">
              <a:spcBef>
                <a:spcPts val="753"/>
              </a:spcBef>
              <a:tabLst>
                <a:tab pos="540000" algn="l"/>
              </a:tabLst>
              <a:defRPr sz="2800">
                <a:latin typeface="Arial" panose="020B0604020202020204" pitchFamily="34" charset="0"/>
                <a:cs typeface="Arial" panose="020B0604020202020204" pitchFamily="34" charset="0"/>
                <a:sym typeface="Calibri"/>
              </a:defRPr>
            </a:pPr>
            <a:r>
              <a:rPr lang="es-CO" sz="2400" b="1" dirty="0">
                <a:solidFill>
                  <a:schemeClr val="accen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</a:t>
            </a:r>
            <a:r>
              <a:rPr lang="es-CO" sz="2400" b="1" dirty="0">
                <a:solidFill>
                  <a:srgbClr val="0666B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</a:t>
            </a:r>
            <a:r>
              <a:rPr lang="es-CO" sz="2400" noProof="0" dirty="0">
                <a:solidFill>
                  <a:srgbClr val="000000"/>
                </a:solidFill>
                <a:ea typeface="Calibri"/>
              </a:rPr>
              <a:t>–</a:t>
            </a:r>
            <a:r>
              <a:rPr lang="es-CO" sz="2400" dirty="0">
                <a:solidFill>
                  <a:srgbClr val="000000"/>
                </a:solidFill>
                <a:ea typeface="Calibri"/>
              </a:rPr>
              <a:t>	(</a:t>
            </a:r>
            <a:r>
              <a:rPr lang="es-CO" sz="2400" dirty="0" err="1">
                <a:solidFill>
                  <a:srgbClr val="000000"/>
                </a:solidFill>
                <a:ea typeface="Calibri"/>
              </a:rPr>
              <a:t>Leaning</a:t>
            </a:r>
            <a:r>
              <a:rPr lang="es-CO" sz="2400" dirty="0">
                <a:solidFill>
                  <a:srgbClr val="000000"/>
                </a:solidFill>
                <a:ea typeface="Calibri"/>
              </a:rPr>
              <a:t> forward) </a:t>
            </a:r>
            <a:r>
              <a:rPr lang="es-CO" sz="2400" noProof="0" dirty="0">
                <a:solidFill>
                  <a:srgbClr val="000000"/>
                </a:solidFill>
                <a:ea typeface="Calibri"/>
              </a:rPr>
              <a:t>inclinarse 		hacia la persona sobreviviente</a:t>
            </a:r>
            <a:endParaRPr lang="es-CO" sz="2400" noProof="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16933">
              <a:spcBef>
                <a:spcPts val="767"/>
              </a:spcBef>
              <a:tabLst>
                <a:tab pos="540000" algn="l"/>
              </a:tabLst>
              <a:defRPr sz="2800">
                <a:latin typeface="Arial" panose="020B0604020202020204" pitchFamily="34" charset="0"/>
                <a:cs typeface="Arial" panose="020B0604020202020204" pitchFamily="34" charset="0"/>
                <a:sym typeface="Calibri"/>
              </a:defRPr>
            </a:pPr>
            <a:r>
              <a:rPr lang="es-CO" sz="2400" b="1" dirty="0">
                <a:solidFill>
                  <a:schemeClr val="accen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</a:t>
            </a:r>
            <a:r>
              <a:rPr lang="es-CO" sz="2400" b="1" dirty="0">
                <a:solidFill>
                  <a:srgbClr val="0666B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</a:t>
            </a:r>
            <a:r>
              <a:rPr lang="es-CO" sz="2400" noProof="0" dirty="0">
                <a:solidFill>
                  <a:srgbClr val="000000"/>
                </a:solidFill>
                <a:ea typeface="Calibri"/>
              </a:rPr>
              <a:t>–</a:t>
            </a:r>
            <a:r>
              <a:rPr lang="es-CO" sz="2400" dirty="0">
                <a:solidFill>
                  <a:srgbClr val="000000"/>
                </a:solidFill>
                <a:ea typeface="Calibri"/>
              </a:rPr>
              <a:t>	</a:t>
            </a:r>
            <a:r>
              <a:rPr lang="es-CO" sz="2400" noProof="0" dirty="0">
                <a:solidFill>
                  <a:srgbClr val="000000"/>
                </a:solidFill>
                <a:ea typeface="Calibri"/>
              </a:rPr>
              <a:t>Establecer contacto visual</a:t>
            </a:r>
            <a:endParaRPr lang="es-CO" sz="2400" noProof="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16933">
              <a:spcBef>
                <a:spcPts val="753"/>
              </a:spcBef>
              <a:tabLst>
                <a:tab pos="540000" algn="l"/>
              </a:tabLst>
              <a:defRPr sz="2800">
                <a:latin typeface="Arial" panose="020B0604020202020204" pitchFamily="34" charset="0"/>
                <a:cs typeface="Arial" panose="020B0604020202020204" pitchFamily="34" charset="0"/>
                <a:sym typeface="Calibri"/>
              </a:defRPr>
            </a:pPr>
            <a:r>
              <a:rPr lang="es-CO" sz="2400" b="1" dirty="0">
                <a:solidFill>
                  <a:schemeClr val="accen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</a:t>
            </a:r>
            <a:r>
              <a:rPr lang="es-CO" sz="2400" b="1" dirty="0">
                <a:solidFill>
                  <a:srgbClr val="0666B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</a:t>
            </a:r>
            <a:r>
              <a:rPr lang="es-CO" sz="2400" noProof="0" dirty="0">
                <a:solidFill>
                  <a:srgbClr val="000000"/>
                </a:solidFill>
                <a:ea typeface="Calibri"/>
              </a:rPr>
              <a:t>–</a:t>
            </a:r>
            <a:r>
              <a:rPr lang="es-CO" sz="2400" dirty="0">
                <a:solidFill>
                  <a:srgbClr val="000000"/>
                </a:solidFill>
                <a:ea typeface="Calibri"/>
              </a:rPr>
              <a:t>	</a:t>
            </a:r>
            <a:r>
              <a:rPr lang="es-CO" sz="2400" noProof="0" dirty="0">
                <a:solidFill>
                  <a:srgbClr val="000000"/>
                </a:solidFill>
                <a:ea typeface="Calibri"/>
              </a:rPr>
              <a:t>Relajación</a:t>
            </a:r>
            <a:endParaRPr lang="es-CO" sz="2400" noProof="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806" name="Google Shape;806;p105"/>
          <p:cNvSpPr/>
          <p:nvPr/>
        </p:nvSpPr>
        <p:spPr>
          <a:xfrm>
            <a:off x="1102582" y="1566426"/>
            <a:ext cx="4429513" cy="40159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CO" sz="2400" noProof="0" dirty="0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7A6249-CEF4-A045-C2BD-D6EDEEDF0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655323" cy="60338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1CF833-D06A-09F5-2763-C47543FA1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676" y="287999"/>
            <a:ext cx="5557323" cy="1278427"/>
          </a:xfrm>
        </p:spPr>
        <p:txBody>
          <a:bodyPr/>
          <a:lstStyle/>
          <a:p>
            <a:pPr>
              <a:defRPr b="1">
                <a:solidFill>
                  <a:schemeClr val="accent3"/>
                </a:solidFill>
                <a:latin typeface="+mj-lt"/>
                <a:cs typeface="Arial"/>
              </a:defRPr>
            </a:pPr>
            <a:r>
              <a:rPr lang="es-CO" noProof="0" dirty="0"/>
              <a:t>El lenguaje corporal </a:t>
            </a:r>
            <a:br>
              <a:rPr lang="es-CO" noProof="0" dirty="0"/>
            </a:br>
            <a:r>
              <a:rPr lang="es-CO" noProof="0" dirty="0"/>
              <a:t>de la escucha activa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3A13CA-F6E7-0B38-4345-0D96CD5655CB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defRPr sz="1000">
                <a:latin typeface="Aptos" panose="020B0004020202020204" pitchFamily="34" charset="0"/>
              </a:defRPr>
            </a:pPr>
            <a:r>
              <a:rPr lang="es-CO" noProof="0" dirty="0"/>
              <a:t>4.6</a:t>
            </a:r>
          </a:p>
        </p:txBody>
      </p:sp>
    </p:spTree>
    <p:extLst>
      <p:ext uri="{BB962C8B-B14F-4D97-AF65-F5344CB8AC3E}">
        <p14:creationId xmlns:p14="http://schemas.microsoft.com/office/powerpoint/2010/main" val="2260159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106"/>
          <p:cNvSpPr txBox="1"/>
          <p:nvPr/>
        </p:nvSpPr>
        <p:spPr>
          <a:xfrm>
            <a:off x="69668" y="1074420"/>
            <a:ext cx="12122331" cy="1088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400"/>
              <a:defRPr sz="3400" b="1">
                <a:solidFill>
                  <a:schemeClr val="accent3"/>
                </a:solidFill>
                <a:latin typeface="+mj-lt"/>
                <a:cs typeface="Arial"/>
                <a:sym typeface="Arial"/>
              </a:defRPr>
            </a:pPr>
            <a:r>
              <a:rPr lang="es-CO" noProof="0" dirty="0"/>
              <a:t>Práctica</a:t>
            </a:r>
            <a:endParaRPr lang="es-CO" sz="3400" b="1" noProof="0" dirty="0">
              <a:solidFill>
                <a:schemeClr val="accent3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813" name="Google Shape;813;p106"/>
          <p:cNvSpPr txBox="1"/>
          <p:nvPr/>
        </p:nvSpPr>
        <p:spPr>
          <a:xfrm>
            <a:off x="4336329" y="2411973"/>
            <a:ext cx="6387154" cy="3137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457200" marR="127843" indent="-457200">
              <a:lnSpc>
                <a:spcPct val="108000"/>
              </a:lnSpc>
              <a:spcAft>
                <a:spcPts val="1600"/>
              </a:spcAft>
              <a:buClr>
                <a:srgbClr val="00B0F0"/>
              </a:buClr>
              <a:buSzPct val="125000"/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CO" noProof="0" dirty="0"/>
              <a:t>Diríjase a la persona que tiene a su lado</a:t>
            </a:r>
            <a:endParaRPr lang="es-CO" sz="2200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27843" indent="-457200">
              <a:lnSpc>
                <a:spcPct val="108000"/>
              </a:lnSpc>
              <a:spcAft>
                <a:spcPts val="1600"/>
              </a:spcAft>
              <a:buClr>
                <a:srgbClr val="00B0F0"/>
              </a:buClr>
              <a:buSzPct val="125000"/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CO" noProof="0" dirty="0"/>
              <a:t>Pídale que le cuente durante tres o cuatro minutos un mal día que haya tenido hace poco</a:t>
            </a:r>
            <a:endParaRPr lang="es-CO" sz="2200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27843" indent="-457200">
              <a:lnSpc>
                <a:spcPct val="108000"/>
              </a:lnSpc>
              <a:spcAft>
                <a:spcPts val="1600"/>
              </a:spcAft>
              <a:buClr>
                <a:srgbClr val="00B0F0"/>
              </a:buClr>
              <a:buSzPct val="125000"/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CO" noProof="0" dirty="0"/>
              <a:t>Practicar la escucha activa</a:t>
            </a:r>
            <a:endParaRPr lang="es-CO" sz="2200" noProof="0" dirty="0">
              <a:latin typeface="Arial" panose="020B0604020202020204" pitchFamily="34" charset="0"/>
            </a:endParaRPr>
          </a:p>
          <a:p>
            <a:pPr marL="457200" marR="127843" indent="-457200">
              <a:lnSpc>
                <a:spcPct val="108000"/>
              </a:lnSpc>
              <a:spcAft>
                <a:spcPts val="1600"/>
              </a:spcAft>
              <a:buClr>
                <a:srgbClr val="00B0F0"/>
              </a:buClr>
              <a:buSzPct val="125000"/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CO" noProof="0" dirty="0"/>
              <a:t>Intercambien los papeles</a:t>
            </a:r>
            <a:endParaRPr lang="es-CO" sz="2200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raphic 10" descr="Cycle with people with solid fill">
            <a:extLst>
              <a:ext uri="{FF2B5EF4-FFF2-40B4-BE49-F238E27FC236}">
                <a16:creationId xmlns:a16="http://schemas.microsoft.com/office/drawing/2014/main" id="{9CD5AE65-28BD-B943-9B2E-32B599A56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940" y="2037135"/>
            <a:ext cx="3512309" cy="35123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7919A-7EFE-BAF6-C8EB-E44825175251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defRPr sz="1000">
                <a:latin typeface="Aptos" panose="020B0004020202020204" pitchFamily="34" charset="0"/>
              </a:defRPr>
            </a:pPr>
            <a:r>
              <a:rPr lang="es-CO" noProof="0" dirty="0"/>
              <a:t>4.7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A8A2B04-FBB5-CDCA-D92B-D2980EFDFC1B}"/>
              </a:ext>
            </a:extLst>
          </p:cNvPr>
          <p:cNvGrpSpPr/>
          <p:nvPr/>
        </p:nvGrpSpPr>
        <p:grpSpPr>
          <a:xfrm>
            <a:off x="4046364" y="432000"/>
            <a:ext cx="3379274" cy="720000"/>
            <a:chOff x="3564226" y="288000"/>
            <a:chExt cx="3379274" cy="720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4EB4F1A-B3EB-32C2-EB48-C1BA98F62464}"/>
                </a:ext>
              </a:extLst>
            </p:cNvPr>
            <p:cNvSpPr/>
            <p:nvPr userDrawn="1"/>
          </p:nvSpPr>
          <p:spPr>
            <a:xfrm>
              <a:off x="3926541" y="288000"/>
              <a:ext cx="3016959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O" noProof="0" dirty="0">
                <a:solidFill>
                  <a:schemeClr val="accent3"/>
                </a:solidFill>
              </a:endParaRP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78D64071-9CEC-6208-DEB4-9A011F9883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3564226" y="288000"/>
              <a:ext cx="720000" cy="720000"/>
            </a:xfrm>
            <a:prstGeom prst="rect">
              <a:avLst/>
            </a:prstGeom>
          </p:spPr>
        </p:pic>
      </p:grp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E22E2BA9-932D-2FEF-B95A-1DB792CC3E3E}"/>
              </a:ext>
            </a:extLst>
          </p:cNvPr>
          <p:cNvSpPr txBox="1">
            <a:spLocks/>
          </p:cNvSpPr>
          <p:nvPr/>
        </p:nvSpPr>
        <p:spPr>
          <a:xfrm>
            <a:off x="415600" y="498500"/>
            <a:ext cx="11360800" cy="7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400" b="1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noProof="0" dirty="0"/>
              <a:t>Ejercicio 4.1</a:t>
            </a:r>
          </a:p>
        </p:txBody>
      </p:sp>
    </p:spTree>
    <p:extLst>
      <p:ext uri="{BB962C8B-B14F-4D97-AF65-F5344CB8AC3E}">
        <p14:creationId xmlns:p14="http://schemas.microsoft.com/office/powerpoint/2010/main" val="503172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107"/>
          <p:cNvSpPr txBox="1"/>
          <p:nvPr/>
        </p:nvSpPr>
        <p:spPr>
          <a:xfrm>
            <a:off x="0" y="1"/>
            <a:ext cx="12192000" cy="1071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400"/>
              <a:defRPr sz="3400" b="1">
                <a:solidFill>
                  <a:schemeClr val="accent3"/>
                </a:solidFill>
                <a:latin typeface="+mj-lt"/>
                <a:cs typeface="Arial"/>
                <a:sym typeface="Arial"/>
              </a:defRPr>
            </a:pPr>
            <a:r>
              <a:rPr lang="es-CO" noProof="0" dirty="0"/>
              <a:t>Sesión 4: Conclusión</a:t>
            </a:r>
            <a:endParaRPr lang="es-CO" sz="3400" b="1" noProof="0" dirty="0">
              <a:solidFill>
                <a:schemeClr val="accent3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820" name="Google Shape;820;p107"/>
          <p:cNvSpPr txBox="1"/>
          <p:nvPr/>
        </p:nvSpPr>
        <p:spPr>
          <a:xfrm>
            <a:off x="885652" y="1598278"/>
            <a:ext cx="9832506" cy="3029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457189" indent="-457189">
              <a:lnSpc>
                <a:spcPct val="108000"/>
              </a:lnSpc>
              <a:spcAft>
                <a:spcPts val="2400"/>
              </a:spcAft>
              <a:buClr>
                <a:schemeClr val="accent3"/>
              </a:buClr>
              <a:buSzPct val="125000"/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CO" noProof="0" dirty="0"/>
              <a:t>Muchas veces los agresores, la familia e incluso los profesionales sanitarios silencian a las personas sobrevivientes de casos de violencia. Por el contrario, la escucha activa y comprensiva les permite sentirse escuchadas, posibilita que cuenten lo que han sufrido y las invita a participar activamente en su propia asistencia y en el proceso de recuperación.</a:t>
            </a:r>
            <a:endParaRPr lang="es-CO" sz="2400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189" indent="-457189">
              <a:lnSpc>
                <a:spcPct val="108000"/>
              </a:lnSpc>
              <a:spcAft>
                <a:spcPts val="1600"/>
              </a:spcAft>
              <a:buClr>
                <a:schemeClr val="accent3"/>
              </a:buClr>
              <a:buSzPct val="125000"/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CO" noProof="0" dirty="0"/>
              <a:t>La escucha activa utiliza habilidades verbales y no verbales.</a:t>
            </a:r>
            <a:endParaRPr lang="es-CO" sz="2400" noProof="0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A1BEF4-7F74-6257-2015-8BE63C5576BF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defRPr sz="1000">
                <a:latin typeface="Aptos" panose="020B0004020202020204" pitchFamily="34" charset="0"/>
              </a:defRPr>
            </a:pPr>
            <a:r>
              <a:rPr lang="es-CO" noProof="0" dirty="0"/>
              <a:t>4.8</a:t>
            </a:r>
          </a:p>
        </p:txBody>
      </p:sp>
    </p:spTree>
    <p:extLst>
      <p:ext uri="{BB962C8B-B14F-4D97-AF65-F5344CB8AC3E}">
        <p14:creationId xmlns:p14="http://schemas.microsoft.com/office/powerpoint/2010/main" val="18933708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 4 - WHO">
  <a:themeElements>
    <a:clrScheme name="WHO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0205C"/>
      </a:accent1>
      <a:accent2>
        <a:srgbClr val="009ADE"/>
      </a:accent2>
      <a:accent3>
        <a:srgbClr val="F26829"/>
      </a:accent3>
      <a:accent4>
        <a:srgbClr val="A6228C"/>
      </a:accent4>
      <a:accent5>
        <a:srgbClr val="80BC00"/>
      </a:accent5>
      <a:accent6>
        <a:srgbClr val="5B2C86"/>
      </a:accent6>
      <a:hlink>
        <a:srgbClr val="009ADE"/>
      </a:hlink>
      <a:folHlink>
        <a:srgbClr val="009AD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 5">
  <a:themeElements>
    <a:clrScheme name="WHO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0205C"/>
      </a:accent1>
      <a:accent2>
        <a:srgbClr val="009ADE"/>
      </a:accent2>
      <a:accent3>
        <a:srgbClr val="F26829"/>
      </a:accent3>
      <a:accent4>
        <a:srgbClr val="A6228C"/>
      </a:accent4>
      <a:accent5>
        <a:srgbClr val="80BC00"/>
      </a:accent5>
      <a:accent6>
        <a:srgbClr val="5B2C86"/>
      </a:accent6>
      <a:hlink>
        <a:srgbClr val="009ADE"/>
      </a:hlink>
      <a:folHlink>
        <a:srgbClr val="009ADE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21482</TotalTime>
  <Words>535</Words>
  <Application>Microsoft Office PowerPoint</Application>
  <PresentationFormat>Widescreen</PresentationFormat>
  <Paragraphs>54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Wingdings</vt:lpstr>
      <vt:lpstr>1_Office Theme 4 - WHO</vt:lpstr>
      <vt:lpstr>1_Office Theme 5</vt:lpstr>
      <vt:lpstr>Presentación con diapositivas </vt:lpstr>
      <vt:lpstr>PowerPoint Presentation</vt:lpstr>
      <vt:lpstr>Objetivos de la sesión</vt:lpstr>
      <vt:lpstr>PowerPoint Presentation</vt:lpstr>
      <vt:lpstr>PowerPoint Presentation</vt:lpstr>
      <vt:lpstr>El lenguaje corporal  de la escucha activa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Money (Green Ink)</dc:creator>
  <cp:lastModifiedBy>رفعت عبدالغني</cp:lastModifiedBy>
  <cp:revision>691</cp:revision>
  <cp:lastPrinted>2024-11-29T14:13:27Z</cp:lastPrinted>
  <dcterms:created xsi:type="dcterms:W3CDTF">2024-07-22T16:05:02Z</dcterms:created>
  <dcterms:modified xsi:type="dcterms:W3CDTF">2025-10-02T18:03:40Z</dcterms:modified>
</cp:coreProperties>
</file>