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18"/>
  </p:notesMasterIdLst>
  <p:sldIdLst>
    <p:sldId id="54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12192000" cy="6858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7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89F4-C702-E7EA-79FD-2C0EB861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CBD42-3791-B078-FEE7-196CBF5C7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5C4FE-0259-C295-94CA-ADA534338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5A9AA-2F6F-472C-1BE5-299E3051A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80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81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</a:pPr>
            <a:r>
              <a:rPr dirty="0"/>
              <a:t>Si les participants ne les </a:t>
            </a:r>
            <a:r>
              <a:rPr dirty="0" err="1"/>
              <a:t>ont</a:t>
            </a:r>
            <a:r>
              <a:rPr dirty="0"/>
              <a:t> pas </a:t>
            </a:r>
            <a:r>
              <a:rPr dirty="0" err="1"/>
              <a:t>évoqués</a:t>
            </a:r>
            <a:r>
              <a:rPr dirty="0"/>
              <a:t> au </a:t>
            </a:r>
            <a:r>
              <a:rPr dirty="0" err="1"/>
              <a:t>cours</a:t>
            </a:r>
            <a:r>
              <a:rPr dirty="0"/>
              <a:t> de la discussion, </a:t>
            </a:r>
            <a:r>
              <a:rPr dirty="0" err="1"/>
              <a:t>mentionnez</a:t>
            </a:r>
            <a:r>
              <a:rPr dirty="0"/>
              <a:t> les aspects </a:t>
            </a:r>
            <a:r>
              <a:rPr dirty="0" err="1"/>
              <a:t>suivants</a:t>
            </a:r>
            <a:r>
              <a:rPr dirty="0"/>
              <a:t> :</a:t>
            </a:r>
          </a:p>
          <a:p>
            <a:pPr marL="191589" indent="-191589">
              <a:buSzPts val="1100"/>
              <a:buChar char="●"/>
            </a:pPr>
            <a:r>
              <a:rPr dirty="0" err="1"/>
              <a:t>Chaque</a:t>
            </a:r>
            <a:r>
              <a:rPr dirty="0"/>
              <a:t> mot </a:t>
            </a:r>
            <a:r>
              <a:rPr dirty="0" err="1"/>
              <a:t>compte</a:t>
            </a:r>
            <a:r>
              <a:rPr dirty="0"/>
              <a:t> ! Nous </a:t>
            </a:r>
            <a:r>
              <a:rPr dirty="0" err="1"/>
              <a:t>continuerons</a:t>
            </a:r>
            <a:r>
              <a:rPr dirty="0"/>
              <a:t> à </a:t>
            </a:r>
            <a:r>
              <a:rPr dirty="0" err="1"/>
              <a:t>réfléchir</a:t>
            </a:r>
            <a:r>
              <a:rPr dirty="0"/>
              <a:t> à la question tout au long de </a:t>
            </a:r>
            <a:r>
              <a:rPr dirty="0" err="1"/>
              <a:t>cette</a:t>
            </a:r>
            <a:r>
              <a:rPr dirty="0"/>
              <a:t> séance. </a:t>
            </a:r>
          </a:p>
          <a:p>
            <a:pPr marL="191589" indent="-191589">
              <a:buSzPts val="1100"/>
              <a:buChar char="●"/>
            </a:pPr>
            <a:r>
              <a:rPr dirty="0"/>
              <a:t>Vous </a:t>
            </a:r>
            <a:r>
              <a:rPr dirty="0" err="1"/>
              <a:t>devez</a:t>
            </a:r>
            <a:r>
              <a:rPr dirty="0"/>
              <a:t> </a:t>
            </a:r>
            <a:r>
              <a:rPr dirty="0" err="1"/>
              <a:t>aussi</a:t>
            </a:r>
            <a:r>
              <a:rPr dirty="0"/>
              <a:t> </a:t>
            </a:r>
            <a:r>
              <a:rPr dirty="0" err="1"/>
              <a:t>veiller</a:t>
            </a:r>
            <a:r>
              <a:rPr dirty="0"/>
              <a:t> à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langage</a:t>
            </a:r>
            <a:r>
              <a:rPr dirty="0"/>
              <a:t> </a:t>
            </a:r>
            <a:r>
              <a:rPr dirty="0" err="1"/>
              <a:t>corporel</a:t>
            </a:r>
            <a:r>
              <a:rPr dirty="0"/>
              <a:t>, à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humeur</a:t>
            </a:r>
            <a:r>
              <a:rPr dirty="0"/>
              <a:t>, à </a:t>
            </a:r>
            <a:r>
              <a:rPr dirty="0" err="1"/>
              <a:t>ce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ne </a:t>
            </a:r>
            <a:r>
              <a:rPr dirty="0" err="1"/>
              <a:t>dites</a:t>
            </a:r>
            <a:r>
              <a:rPr dirty="0"/>
              <a:t> et ne </a:t>
            </a:r>
            <a:r>
              <a:rPr dirty="0" err="1"/>
              <a:t>faites</a:t>
            </a:r>
            <a:r>
              <a:rPr dirty="0"/>
              <a:t> pas, </a:t>
            </a:r>
            <a:r>
              <a:rPr dirty="0" err="1"/>
              <a:t>ainsi</a:t>
            </a:r>
            <a:r>
              <a:rPr dirty="0"/>
              <a:t> </a:t>
            </a:r>
            <a:r>
              <a:rPr dirty="0" err="1"/>
              <a:t>quʼà</a:t>
            </a:r>
            <a:r>
              <a:rPr dirty="0"/>
              <a:t> </a:t>
            </a:r>
            <a:r>
              <a:rPr dirty="0" err="1"/>
              <a:t>l'énergie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apportez</a:t>
            </a:r>
            <a:r>
              <a:rPr dirty="0"/>
              <a:t>.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82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>
                <a:latin typeface="Arial"/>
                <a:cs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 err="1"/>
              <a:t>Expliquez</a:t>
            </a:r>
            <a:r>
              <a:rPr dirty="0"/>
              <a:t> les instructions de </a:t>
            </a:r>
            <a:r>
              <a:rPr dirty="0" err="1"/>
              <a:t>l'exercice</a:t>
            </a:r>
            <a:r>
              <a:rPr dirty="0"/>
              <a:t> 2.1b et </a:t>
            </a:r>
            <a:r>
              <a:rPr dirty="0" err="1"/>
              <a:t>utilisez</a:t>
            </a:r>
            <a:r>
              <a:rPr dirty="0"/>
              <a:t> les </a:t>
            </a:r>
            <a:r>
              <a:rPr dirty="0" err="1"/>
              <a:t>accroches</a:t>
            </a:r>
            <a:r>
              <a:rPr dirty="0"/>
              <a:t> figurant aux pages 21 et 22 du Manuel d</a:t>
            </a:r>
            <a:r>
              <a:rPr lang="fr-FR"/>
              <a:t>u facilitateur </a:t>
            </a:r>
            <a:r>
              <a:t>pour </a:t>
            </a:r>
            <a:r>
              <a:rPr dirty="0"/>
              <a:t>guider les participants dans </a:t>
            </a:r>
            <a:r>
              <a:rPr dirty="0" err="1"/>
              <a:t>cet</a:t>
            </a:r>
            <a:r>
              <a:rPr dirty="0"/>
              <a:t> </a:t>
            </a:r>
            <a:r>
              <a:rPr dirty="0" err="1"/>
              <a:t>exercice</a:t>
            </a:r>
            <a:r>
              <a:rPr dirty="0"/>
              <a:t> </a:t>
            </a:r>
            <a:r>
              <a:rPr dirty="0" err="1"/>
              <a:t>dʼautoréflexion</a:t>
            </a:r>
            <a:r>
              <a:rPr dirty="0"/>
              <a:t>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83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8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>
                <a:latin typeface="Arial"/>
                <a:cs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 err="1"/>
              <a:t>Lorsque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distribuez</a:t>
            </a:r>
            <a:r>
              <a:rPr dirty="0"/>
              <a:t> les </a:t>
            </a:r>
            <a:r>
              <a:rPr dirty="0" err="1"/>
              <a:t>cartes</a:t>
            </a:r>
            <a:r>
              <a:rPr dirty="0"/>
              <a:t> de </a:t>
            </a:r>
            <a:r>
              <a:rPr dirty="0" err="1"/>
              <a:t>personnage</a:t>
            </a:r>
            <a:r>
              <a:rPr dirty="0"/>
              <a:t> aux </a:t>
            </a:r>
            <a:r>
              <a:rPr dirty="0" err="1"/>
              <a:t>volontaires</a:t>
            </a:r>
            <a:r>
              <a:rPr dirty="0"/>
              <a:t>, </a:t>
            </a:r>
            <a:r>
              <a:rPr dirty="0" err="1"/>
              <a:t>rappelez-leur</a:t>
            </a:r>
            <a:r>
              <a:rPr dirty="0"/>
              <a:t> de lire </a:t>
            </a:r>
            <a:r>
              <a:rPr dirty="0" err="1"/>
              <a:t>l'histoire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de lire la </a:t>
            </a:r>
            <a:r>
              <a:rPr dirty="0" err="1"/>
              <a:t>déclaration</a:t>
            </a:r>
            <a:r>
              <a:rPr dirty="0"/>
              <a:t> à Maya.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8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72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73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>
                <a:solidFill>
                  <a:schemeClr val="dk1"/>
                </a:solidFill>
              </a:defRPr>
            </a:pPr>
            <a:r>
              <a:rPr b="1" dirty="0" err="1"/>
              <a:t>Dites</a:t>
            </a:r>
            <a:r>
              <a:rPr b="1" dirty="0"/>
              <a:t> : </a:t>
            </a:r>
            <a:r>
              <a:rPr dirty="0" err="1"/>
              <a:t>Comprendre</a:t>
            </a:r>
            <a:r>
              <a:rPr dirty="0"/>
              <a:t> les </a:t>
            </a:r>
            <a:r>
              <a:rPr dirty="0" err="1"/>
              <a:t>enjeux</a:t>
            </a:r>
            <a:r>
              <a:rPr dirty="0"/>
              <a:t> – 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croyances</a:t>
            </a:r>
            <a:r>
              <a:rPr dirty="0"/>
              <a:t> et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valeurs</a:t>
            </a:r>
            <a:r>
              <a:rPr dirty="0"/>
              <a:t> influent sur les </a:t>
            </a:r>
            <a:r>
              <a:rPr dirty="0" err="1"/>
              <a:t>soins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prodiguez</a:t>
            </a:r>
            <a:r>
              <a:rPr dirty="0"/>
              <a:t>.</a:t>
            </a:r>
            <a:endParaRPr sz="1200" b="0" dirty="0"/>
          </a:p>
          <a:p>
            <a:pPr>
              <a:buSzPts val="1100"/>
            </a:pPr>
            <a:endParaRPr sz="1200" b="1" dirty="0">
              <a:solidFill>
                <a:schemeClr val="dk1"/>
              </a:solidFill>
            </a:endParaRPr>
          </a:p>
          <a:p>
            <a:pPr marL="361950" marR="59690" indent="-361950">
              <a:lnSpc>
                <a:spcPct val="118000"/>
              </a:lnSpc>
              <a:buSzPts val="1100"/>
              <a:buChar char="●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Nos </a:t>
            </a:r>
            <a:r>
              <a:rPr dirty="0" err="1"/>
              <a:t>valeurs</a:t>
            </a:r>
            <a:r>
              <a:rPr dirty="0"/>
              <a:t>,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croyances</a:t>
            </a:r>
            <a:r>
              <a:rPr dirty="0"/>
              <a:t> et </a:t>
            </a:r>
            <a:r>
              <a:rPr dirty="0" err="1"/>
              <a:t>nos</a:t>
            </a:r>
            <a:r>
              <a:rPr dirty="0"/>
              <a:t> attitudes </a:t>
            </a:r>
            <a:r>
              <a:rPr dirty="0" err="1"/>
              <a:t>peuvent</a:t>
            </a:r>
            <a:r>
              <a:rPr dirty="0"/>
              <a:t> influencer la manière </a:t>
            </a:r>
            <a:r>
              <a:rPr dirty="0" err="1"/>
              <a:t>dont</a:t>
            </a:r>
            <a:r>
              <a:rPr dirty="0"/>
              <a:t> nous </a:t>
            </a:r>
            <a:r>
              <a:rPr dirty="0" err="1"/>
              <a:t>fournissons</a:t>
            </a:r>
            <a:r>
              <a:rPr dirty="0"/>
              <a:t> des </a:t>
            </a:r>
            <a:r>
              <a:rPr dirty="0" err="1"/>
              <a:t>soins</a:t>
            </a:r>
            <a:r>
              <a:rPr dirty="0"/>
              <a:t> </a:t>
            </a:r>
            <a:r>
              <a:rPr dirty="0" err="1"/>
              <a:t>ainsi</a:t>
            </a:r>
            <a:r>
              <a:rPr dirty="0"/>
              <a:t> que </a:t>
            </a:r>
            <a:r>
              <a:rPr dirty="0" err="1"/>
              <a:t>notre</a:t>
            </a:r>
            <a:r>
              <a:rPr dirty="0"/>
              <a:t> </a:t>
            </a:r>
            <a:r>
              <a:rPr dirty="0" err="1"/>
              <a:t>capacité</a:t>
            </a:r>
            <a:r>
              <a:rPr dirty="0"/>
              <a:t> à faire </a:t>
            </a:r>
            <a:r>
              <a:rPr dirty="0" err="1"/>
              <a:t>preuve</a:t>
            </a:r>
            <a:r>
              <a:rPr dirty="0"/>
              <a:t> </a:t>
            </a:r>
            <a:r>
              <a:rPr dirty="0" err="1"/>
              <a:t>d'empathie</a:t>
            </a:r>
            <a:r>
              <a:rPr dirty="0"/>
              <a:t> à </a:t>
            </a:r>
            <a:r>
              <a:rPr dirty="0" err="1"/>
              <a:t>l'égard</a:t>
            </a:r>
            <a:r>
              <a:rPr dirty="0"/>
              <a:t> des </a:t>
            </a:r>
            <a:r>
              <a:rPr dirty="0" err="1"/>
              <a:t>expériences</a:t>
            </a:r>
            <a:r>
              <a:rPr dirty="0"/>
              <a:t>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qui </a:t>
            </a:r>
            <a:r>
              <a:rPr dirty="0" err="1"/>
              <a:t>cherchent</a:t>
            </a:r>
            <a:r>
              <a:rPr dirty="0"/>
              <a:t> de </a:t>
            </a:r>
            <a:r>
              <a:rPr dirty="0" err="1"/>
              <a:t>l'aide</a:t>
            </a:r>
            <a:r>
              <a:rPr dirty="0"/>
              <a:t>.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croyances</a:t>
            </a:r>
            <a:r>
              <a:rPr dirty="0"/>
              <a:t> et </a:t>
            </a:r>
            <a:r>
              <a:rPr dirty="0" err="1"/>
              <a:t>valeurs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souvent</a:t>
            </a:r>
            <a:r>
              <a:rPr dirty="0"/>
              <a:t> </a:t>
            </a:r>
            <a:r>
              <a:rPr dirty="0" err="1"/>
              <a:t>façonnées</a:t>
            </a:r>
            <a:r>
              <a:rPr dirty="0"/>
              <a:t> par les </a:t>
            </a:r>
            <a:r>
              <a:rPr dirty="0" err="1"/>
              <a:t>mêmes</a:t>
            </a:r>
            <a:r>
              <a:rPr dirty="0"/>
              <a:t> </a:t>
            </a:r>
            <a:r>
              <a:rPr dirty="0" err="1"/>
              <a:t>normes</a:t>
            </a:r>
            <a:r>
              <a:rPr dirty="0"/>
              <a:t> </a:t>
            </a:r>
            <a:r>
              <a:rPr dirty="0" err="1"/>
              <a:t>sociétales</a:t>
            </a:r>
            <a:r>
              <a:rPr dirty="0"/>
              <a:t> qui </a:t>
            </a:r>
            <a:r>
              <a:rPr dirty="0" err="1"/>
              <a:t>conduisent</a:t>
            </a:r>
            <a:r>
              <a:rPr dirty="0"/>
              <a:t> à la </a:t>
            </a:r>
            <a:r>
              <a:rPr dirty="0" err="1"/>
              <a:t>stigmatisation</a:t>
            </a:r>
            <a:r>
              <a:rPr dirty="0"/>
              <a:t> des femmes </a:t>
            </a:r>
            <a:r>
              <a:rPr lang="fr-FR" dirty="0"/>
              <a:t>qui subissent</a:t>
            </a:r>
            <a:r>
              <a:rPr dirty="0"/>
              <a:t> de</a:t>
            </a:r>
            <a:r>
              <a:rPr lang="fr-FR" dirty="0"/>
              <a:t>s</a:t>
            </a:r>
            <a:r>
              <a:rPr dirty="0"/>
              <a:t> violence</a:t>
            </a:r>
            <a:r>
              <a:rPr lang="fr-FR" dirty="0"/>
              <a:t>s</a:t>
            </a:r>
            <a:r>
              <a:rPr dirty="0"/>
              <a:t>. </a:t>
            </a:r>
            <a:r>
              <a:rPr b="1" dirty="0" err="1"/>
              <a:t>Rappelez</a:t>
            </a:r>
            <a:r>
              <a:rPr dirty="0"/>
              <a:t> </a:t>
            </a:r>
            <a:r>
              <a:rPr b="1" dirty="0"/>
              <a:t>aux participants</a:t>
            </a:r>
            <a:r>
              <a:rPr dirty="0"/>
              <a:t> que </a:t>
            </a:r>
            <a:r>
              <a:rPr dirty="0" err="1"/>
              <a:t>leurs</a:t>
            </a:r>
            <a:r>
              <a:rPr dirty="0"/>
              <a:t> attitudes et </a:t>
            </a:r>
            <a:r>
              <a:rPr dirty="0" err="1"/>
              <a:t>croyances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façonnées</a:t>
            </a:r>
            <a:r>
              <a:rPr dirty="0"/>
              <a:t> par les </a:t>
            </a:r>
            <a:r>
              <a:rPr dirty="0" err="1"/>
              <a:t>mêmes</a:t>
            </a:r>
            <a:r>
              <a:rPr dirty="0"/>
              <a:t> </a:t>
            </a:r>
            <a:r>
              <a:rPr dirty="0" err="1"/>
              <a:t>normes</a:t>
            </a:r>
            <a:r>
              <a:rPr dirty="0"/>
              <a:t> et attitudes </a:t>
            </a:r>
            <a:r>
              <a:rPr dirty="0" err="1"/>
              <a:t>en</a:t>
            </a:r>
            <a:r>
              <a:rPr dirty="0"/>
              <a:t> matière de </a:t>
            </a:r>
            <a:r>
              <a:rPr dirty="0" err="1"/>
              <a:t>rôles</a:t>
            </a:r>
            <a:r>
              <a:rPr dirty="0"/>
              <a:t> </a:t>
            </a:r>
            <a:r>
              <a:rPr dirty="0" err="1"/>
              <a:t>assignés</a:t>
            </a:r>
            <a:r>
              <a:rPr dirty="0"/>
              <a:t> aux hommes et aux femmes que </a:t>
            </a:r>
            <a:r>
              <a:rPr dirty="0" err="1"/>
              <a:t>celles</a:t>
            </a:r>
            <a:r>
              <a:rPr dirty="0"/>
              <a:t> des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de </a:t>
            </a:r>
            <a:r>
              <a:rPr dirty="0" err="1"/>
              <a:t>leur</a:t>
            </a:r>
            <a:r>
              <a:rPr dirty="0"/>
              <a:t> société 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communauté</a:t>
            </a:r>
            <a:r>
              <a:rPr dirty="0"/>
              <a:t>.</a:t>
            </a:r>
            <a:endParaRPr sz="1200" dirty="0">
              <a:latin typeface="Arial"/>
              <a:ea typeface="Arial"/>
              <a:cs typeface="Arial"/>
            </a:endParaRPr>
          </a:p>
          <a:p>
            <a:pPr marL="362480" marR="60315" indent="-362480">
              <a:lnSpc>
                <a:spcPct val="118000"/>
              </a:lnSpc>
              <a:buSzPts val="1100"/>
              <a:buChar char="●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Les </a:t>
            </a:r>
            <a:r>
              <a:rPr dirty="0" err="1"/>
              <a:t>activités</a:t>
            </a:r>
            <a:r>
              <a:rPr dirty="0"/>
              <a:t> de </a:t>
            </a:r>
            <a:r>
              <a:rPr dirty="0" err="1"/>
              <a:t>cette</a:t>
            </a:r>
            <a:r>
              <a:rPr dirty="0"/>
              <a:t> séance </a:t>
            </a:r>
            <a:r>
              <a:rPr dirty="0" err="1"/>
              <a:t>aident</a:t>
            </a:r>
            <a:r>
              <a:rPr dirty="0"/>
              <a:t> les participants à porter un regard critique sur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croyances</a:t>
            </a:r>
            <a:r>
              <a:rPr dirty="0"/>
              <a:t> et </a:t>
            </a:r>
            <a:r>
              <a:rPr dirty="0" err="1"/>
              <a:t>valeurs</a:t>
            </a:r>
            <a:r>
              <a:rPr dirty="0"/>
              <a:t>, </a:t>
            </a:r>
            <a:r>
              <a:rPr dirty="0" err="1"/>
              <a:t>ainsi</a:t>
            </a:r>
            <a:r>
              <a:rPr dirty="0"/>
              <a:t> que sur les </a:t>
            </a:r>
            <a:r>
              <a:rPr dirty="0" err="1"/>
              <a:t>normes</a:t>
            </a:r>
            <a:r>
              <a:rPr dirty="0"/>
              <a:t> qui les sous-tendent, </a:t>
            </a:r>
            <a:r>
              <a:rPr dirty="0" err="1"/>
              <a:t>en</a:t>
            </a:r>
            <a:r>
              <a:rPr dirty="0"/>
              <a:t> examinant les </a:t>
            </a:r>
            <a:r>
              <a:rPr dirty="0" err="1"/>
              <a:t>principaux</a:t>
            </a:r>
            <a:r>
              <a:rPr dirty="0"/>
              <a:t> </a:t>
            </a:r>
            <a:r>
              <a:rPr dirty="0" err="1"/>
              <a:t>mythes</a:t>
            </a:r>
            <a:r>
              <a:rPr dirty="0"/>
              <a:t> et </a:t>
            </a:r>
            <a:r>
              <a:rPr dirty="0" err="1"/>
              <a:t>croyances</a:t>
            </a:r>
            <a:r>
              <a:rPr dirty="0"/>
              <a:t> sur la violence à </a:t>
            </a:r>
            <a:r>
              <a:rPr dirty="0" err="1"/>
              <a:t>lʼégard</a:t>
            </a:r>
            <a:r>
              <a:rPr dirty="0"/>
              <a:t> des femmes,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comprenant</a:t>
            </a:r>
            <a:r>
              <a:rPr dirty="0"/>
              <a:t> </a:t>
            </a:r>
            <a:r>
              <a:rPr dirty="0" err="1"/>
              <a:t>l'expérience</a:t>
            </a:r>
            <a:r>
              <a:rPr dirty="0"/>
              <a:t> que </a:t>
            </a:r>
            <a:r>
              <a:rPr dirty="0" err="1"/>
              <a:t>traversent</a:t>
            </a:r>
            <a:r>
              <a:rPr dirty="0"/>
              <a:t>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dans </a:t>
            </a:r>
            <a:r>
              <a:rPr dirty="0" err="1"/>
              <a:t>leur</a:t>
            </a:r>
            <a:r>
              <a:rPr dirty="0"/>
              <a:t> recherche </a:t>
            </a:r>
            <a:r>
              <a:rPr dirty="0" err="1"/>
              <a:t>d'aide</a:t>
            </a:r>
            <a:r>
              <a:rPr dirty="0"/>
              <a:t> et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clarifiant</a:t>
            </a:r>
            <a:r>
              <a:rPr dirty="0"/>
              <a:t> la manière </a:t>
            </a:r>
            <a:r>
              <a:rPr dirty="0" err="1"/>
              <a:t>dont</a:t>
            </a:r>
            <a:r>
              <a:rPr dirty="0"/>
              <a:t>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propres</a:t>
            </a:r>
            <a:r>
              <a:rPr dirty="0"/>
              <a:t> </a:t>
            </a:r>
            <a:r>
              <a:rPr dirty="0" err="1"/>
              <a:t>valeurs</a:t>
            </a:r>
            <a:r>
              <a:rPr dirty="0"/>
              <a:t>, </a:t>
            </a:r>
            <a:r>
              <a:rPr dirty="0" err="1"/>
              <a:t>croyances</a:t>
            </a:r>
            <a:r>
              <a:rPr dirty="0"/>
              <a:t> et attitudes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influer</a:t>
            </a:r>
            <a:r>
              <a:rPr dirty="0"/>
              <a:t> sur les </a:t>
            </a:r>
            <a:r>
              <a:rPr dirty="0" err="1"/>
              <a:t>soins</a:t>
            </a:r>
            <a:r>
              <a:rPr dirty="0"/>
              <a:t> </a:t>
            </a:r>
            <a:r>
              <a:rPr dirty="0" err="1"/>
              <a:t>qu'ils</a:t>
            </a:r>
            <a:r>
              <a:rPr dirty="0"/>
              <a:t> </a:t>
            </a:r>
            <a:r>
              <a:rPr dirty="0" err="1"/>
              <a:t>prodiguent</a:t>
            </a:r>
            <a:r>
              <a:rPr dirty="0"/>
              <a:t>.</a:t>
            </a:r>
          </a:p>
          <a:p>
            <a:pPr marL="362480" marR="60315" indent="-362480">
              <a:lnSpc>
                <a:spcPct val="118000"/>
              </a:lnSpc>
              <a:buSzPts val="1100"/>
              <a:buChar char="●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Nous devons </a:t>
            </a:r>
            <a:r>
              <a:rPr dirty="0" err="1"/>
              <a:t>garder</a:t>
            </a:r>
            <a:r>
              <a:rPr dirty="0"/>
              <a:t> à </a:t>
            </a:r>
            <a:r>
              <a:rPr dirty="0" err="1"/>
              <a:t>lʼesprit</a:t>
            </a:r>
            <a:r>
              <a:rPr dirty="0"/>
              <a:t> que dans les situations </a:t>
            </a:r>
            <a:r>
              <a:rPr dirty="0" err="1"/>
              <a:t>d'urgence</a:t>
            </a:r>
            <a:r>
              <a:rPr dirty="0"/>
              <a:t>, les agents de santé ne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souvent</a:t>
            </a:r>
            <a:r>
              <a:rPr dirty="0"/>
              <a:t> pas </a:t>
            </a:r>
            <a:r>
              <a:rPr dirty="0" err="1"/>
              <a:t>issus</a:t>
            </a:r>
            <a:r>
              <a:rPr dirty="0"/>
              <a:t> de la </a:t>
            </a:r>
            <a:r>
              <a:rPr dirty="0" err="1"/>
              <a:t>même</a:t>
            </a:r>
            <a:r>
              <a:rPr dirty="0"/>
              <a:t> </a:t>
            </a:r>
            <a:r>
              <a:rPr dirty="0" err="1"/>
              <a:t>communauté</a:t>
            </a:r>
            <a:r>
              <a:rPr dirty="0"/>
              <a:t> que </a:t>
            </a:r>
            <a:r>
              <a:rPr dirty="0" err="1"/>
              <a:t>leurs</a:t>
            </a:r>
            <a:r>
              <a:rPr dirty="0"/>
              <a:t> patients. </a:t>
            </a:r>
            <a:r>
              <a:rPr dirty="0" err="1"/>
              <a:t>Lorsque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soignez</a:t>
            </a:r>
            <a:r>
              <a:rPr dirty="0"/>
              <a:t> des </a:t>
            </a:r>
            <a:r>
              <a:rPr lang="fr-FR" dirty="0"/>
              <a:t>IDP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des </a:t>
            </a:r>
            <a:r>
              <a:rPr dirty="0" err="1"/>
              <a:t>réfugiés</a:t>
            </a:r>
            <a:r>
              <a:rPr dirty="0"/>
              <a:t>, </a:t>
            </a:r>
            <a:r>
              <a:rPr dirty="0" err="1"/>
              <a:t>ou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êtes</a:t>
            </a:r>
            <a:r>
              <a:rPr dirty="0"/>
              <a:t> </a:t>
            </a:r>
            <a:r>
              <a:rPr dirty="0" err="1"/>
              <a:t>membre</a:t>
            </a:r>
            <a:r>
              <a:rPr dirty="0"/>
              <a:t> </a:t>
            </a:r>
            <a:r>
              <a:rPr dirty="0" err="1"/>
              <a:t>d'une</a:t>
            </a:r>
            <a:r>
              <a:rPr dirty="0"/>
              <a:t> équipe </a:t>
            </a:r>
            <a:r>
              <a:rPr dirty="0" err="1"/>
              <a:t>d'intervention</a:t>
            </a:r>
            <a:r>
              <a:rPr dirty="0"/>
              <a:t> </a:t>
            </a:r>
            <a:r>
              <a:rPr dirty="0" err="1"/>
              <a:t>humanitaire</a:t>
            </a:r>
            <a:r>
              <a:rPr dirty="0"/>
              <a:t>,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valeurs</a:t>
            </a:r>
            <a:r>
              <a:rPr dirty="0"/>
              <a:t> et </a:t>
            </a:r>
            <a:r>
              <a:rPr dirty="0" err="1"/>
              <a:t>vos</a:t>
            </a:r>
            <a:r>
              <a:rPr dirty="0"/>
              <a:t> convictions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différer</a:t>
            </a:r>
            <a:r>
              <a:rPr dirty="0"/>
              <a:t> de </a:t>
            </a:r>
            <a:r>
              <a:rPr dirty="0" err="1"/>
              <a:t>celles</a:t>
            </a:r>
            <a:r>
              <a:rPr dirty="0"/>
              <a:t> de </a:t>
            </a:r>
            <a:r>
              <a:rPr dirty="0" err="1"/>
              <a:t>vos</a:t>
            </a:r>
            <a:r>
              <a:rPr dirty="0"/>
              <a:t> patients. Vous </a:t>
            </a:r>
            <a:r>
              <a:rPr dirty="0" err="1"/>
              <a:t>devez</a:t>
            </a:r>
            <a:r>
              <a:rPr dirty="0"/>
              <a:t> </a:t>
            </a:r>
            <a:r>
              <a:rPr dirty="0" err="1"/>
              <a:t>laisser</a:t>
            </a:r>
            <a:r>
              <a:rPr dirty="0"/>
              <a:t> la </a:t>
            </a:r>
            <a:r>
              <a:rPr dirty="0" err="1"/>
              <a:t>personne</a:t>
            </a:r>
            <a:r>
              <a:rPr dirty="0"/>
              <a:t> </a:t>
            </a:r>
            <a:r>
              <a:rPr dirty="0" err="1"/>
              <a:t>survivante</a:t>
            </a:r>
            <a:r>
              <a:rPr dirty="0"/>
              <a:t> prendre </a:t>
            </a:r>
            <a:r>
              <a:rPr dirty="0" err="1"/>
              <a:t>lʼinitiative</a:t>
            </a:r>
            <a:r>
              <a:rPr dirty="0"/>
              <a:t>.</a:t>
            </a:r>
            <a:endParaRPr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7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7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 </a:t>
            </a:r>
          </a:p>
          <a:p>
            <a:pPr>
              <a:buSzPts val="1100"/>
            </a:pPr>
            <a:r>
              <a:rPr dirty="0"/>
              <a:t>Si les participants ne les </a:t>
            </a:r>
            <a:r>
              <a:rPr dirty="0" err="1"/>
              <a:t>ont</a:t>
            </a:r>
            <a:r>
              <a:rPr dirty="0"/>
              <a:t> pas </a:t>
            </a:r>
            <a:r>
              <a:rPr dirty="0" err="1"/>
              <a:t>évoqués</a:t>
            </a:r>
            <a:r>
              <a:rPr dirty="0"/>
              <a:t> au </a:t>
            </a:r>
            <a:r>
              <a:rPr dirty="0" err="1"/>
              <a:t>cours</a:t>
            </a:r>
            <a:r>
              <a:rPr dirty="0"/>
              <a:t> de la discussion, </a:t>
            </a:r>
            <a:r>
              <a:rPr dirty="0" err="1"/>
              <a:t>mentionnez</a:t>
            </a:r>
            <a:r>
              <a:rPr dirty="0"/>
              <a:t> les aspects </a:t>
            </a:r>
            <a:r>
              <a:rPr dirty="0" err="1"/>
              <a:t>suivants</a:t>
            </a:r>
            <a:r>
              <a:rPr dirty="0"/>
              <a:t> :</a:t>
            </a:r>
          </a:p>
          <a:p>
            <a:pPr marL="191589" indent="-191589">
              <a:buSzPts val="1100"/>
              <a:buChar char="●"/>
            </a:pPr>
            <a:r>
              <a:rPr dirty="0"/>
              <a:t>Peu </a:t>
            </a:r>
            <a:r>
              <a:rPr dirty="0" err="1"/>
              <a:t>importe</a:t>
            </a:r>
            <a:r>
              <a:rPr dirty="0"/>
              <a:t> que la </a:t>
            </a:r>
            <a:r>
              <a:rPr dirty="0" err="1"/>
              <a:t>personne</a:t>
            </a:r>
            <a:r>
              <a:rPr dirty="0"/>
              <a:t> </a:t>
            </a:r>
            <a:r>
              <a:rPr dirty="0" err="1"/>
              <a:t>flirte</a:t>
            </a:r>
            <a:r>
              <a:rPr dirty="0"/>
              <a:t>, </a:t>
            </a:r>
            <a:r>
              <a:rPr dirty="0" err="1"/>
              <a:t>crie</a:t>
            </a:r>
            <a:r>
              <a:rPr dirty="0"/>
              <a:t>, </a:t>
            </a:r>
            <a:r>
              <a:rPr dirty="0" err="1"/>
              <a:t>soit</a:t>
            </a:r>
            <a:r>
              <a:rPr dirty="0"/>
              <a:t> </a:t>
            </a:r>
            <a:r>
              <a:rPr dirty="0" err="1"/>
              <a:t>habillée</a:t>
            </a:r>
            <a:r>
              <a:rPr dirty="0"/>
              <a:t> </a:t>
            </a:r>
            <a:r>
              <a:rPr dirty="0" err="1"/>
              <a:t>d'une</a:t>
            </a:r>
            <a:r>
              <a:rPr dirty="0"/>
              <a:t> manière </a:t>
            </a:r>
            <a:r>
              <a:rPr dirty="0" err="1"/>
              <a:t>jugée</a:t>
            </a:r>
            <a:r>
              <a:rPr dirty="0"/>
              <a:t> suggestive </a:t>
            </a:r>
            <a:r>
              <a:rPr dirty="0" err="1"/>
              <a:t>ou</a:t>
            </a:r>
            <a:r>
              <a:rPr dirty="0"/>
              <a:t> ne </a:t>
            </a:r>
            <a:r>
              <a:rPr dirty="0" err="1"/>
              <a:t>réponde</a:t>
            </a:r>
            <a:r>
              <a:rPr dirty="0"/>
              <a:t> pas aux </a:t>
            </a:r>
            <a:r>
              <a:rPr dirty="0" err="1"/>
              <a:t>attentes</a:t>
            </a:r>
            <a:r>
              <a:rPr dirty="0"/>
              <a:t> de </a:t>
            </a:r>
            <a:r>
              <a:rPr dirty="0" err="1"/>
              <a:t>l'agresseur</a:t>
            </a:r>
            <a:r>
              <a:rPr dirty="0"/>
              <a:t>. RIEN ne </a:t>
            </a:r>
            <a:r>
              <a:rPr dirty="0" err="1"/>
              <a:t>justifie</a:t>
            </a:r>
            <a:r>
              <a:rPr dirty="0"/>
              <a:t> </a:t>
            </a:r>
            <a:r>
              <a:rPr dirty="0" err="1"/>
              <a:t>quʼon</a:t>
            </a:r>
            <a:r>
              <a:rPr dirty="0"/>
              <a:t> « </a:t>
            </a:r>
            <a:r>
              <a:rPr dirty="0" err="1"/>
              <a:t>remette</a:t>
            </a:r>
            <a:r>
              <a:rPr dirty="0"/>
              <a:t> </a:t>
            </a:r>
            <a:r>
              <a:rPr dirty="0" err="1"/>
              <a:t>quelquʼun</a:t>
            </a:r>
            <a:r>
              <a:rPr dirty="0"/>
              <a:t> à </a:t>
            </a:r>
            <a:r>
              <a:rPr dirty="0" err="1"/>
              <a:t>sa</a:t>
            </a:r>
            <a:r>
              <a:rPr dirty="0"/>
              <a:t> place »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recourant</a:t>
            </a:r>
            <a:r>
              <a:rPr dirty="0"/>
              <a:t> à la violence.</a:t>
            </a:r>
          </a:p>
          <a:p>
            <a:pPr marL="191589" indent="-191589">
              <a:buSzPts val="1100"/>
              <a:buChar char="●"/>
            </a:pPr>
            <a:r>
              <a:rPr dirty="0"/>
              <a:t>En tant </a:t>
            </a:r>
            <a:r>
              <a:rPr dirty="0" err="1"/>
              <a:t>quʼagent</a:t>
            </a:r>
            <a:r>
              <a:rPr dirty="0"/>
              <a:t> de santé, </a:t>
            </a:r>
            <a:r>
              <a:rPr dirty="0" err="1"/>
              <a:t>soyez</a:t>
            </a:r>
            <a:r>
              <a:rPr dirty="0"/>
              <a:t> </a:t>
            </a:r>
            <a:r>
              <a:rPr dirty="0" err="1"/>
              <a:t>honnête</a:t>
            </a:r>
            <a:r>
              <a:rPr dirty="0"/>
              <a:t> avec </a:t>
            </a:r>
            <a:r>
              <a:rPr dirty="0" err="1"/>
              <a:t>vous-même</a:t>
            </a:r>
            <a:r>
              <a:rPr dirty="0"/>
              <a:t>. Si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avez</a:t>
            </a:r>
            <a:r>
              <a:rPr dirty="0"/>
              <a:t> </a:t>
            </a:r>
            <a:r>
              <a:rPr dirty="0" err="1"/>
              <a:t>l'impression</a:t>
            </a:r>
            <a:r>
              <a:rPr dirty="0"/>
              <a:t> que la </a:t>
            </a:r>
            <a:r>
              <a:rPr lang="fr-FR" dirty="0"/>
              <a:t>personne</a:t>
            </a:r>
            <a:r>
              <a:rPr dirty="0"/>
              <a:t> </a:t>
            </a:r>
            <a:r>
              <a:rPr lang="fr-FR" dirty="0"/>
              <a:t>qui sollicite des soins auprès de vous </a:t>
            </a:r>
            <a:r>
              <a:rPr dirty="0"/>
              <a:t>a « </a:t>
            </a:r>
            <a:r>
              <a:rPr dirty="0" err="1"/>
              <a:t>mérité</a:t>
            </a:r>
            <a:r>
              <a:rPr dirty="0"/>
              <a:t> »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lui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arrivé</a:t>
            </a:r>
            <a:r>
              <a:rPr dirty="0"/>
              <a:t>, </a:t>
            </a:r>
            <a:r>
              <a:rPr dirty="0" err="1"/>
              <a:t>vous</a:t>
            </a:r>
            <a:r>
              <a:rPr dirty="0"/>
              <a:t> ne </a:t>
            </a:r>
            <a:r>
              <a:rPr dirty="0" err="1"/>
              <a:t>devriez</a:t>
            </a:r>
            <a:r>
              <a:rPr dirty="0"/>
              <a:t> pas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occuper</a:t>
            </a:r>
            <a:r>
              <a:rPr dirty="0"/>
              <a:t> </a:t>
            </a:r>
            <a:r>
              <a:rPr dirty="0" err="1"/>
              <a:t>d'elle</a:t>
            </a:r>
            <a:r>
              <a:rPr dirty="0"/>
              <a:t>. </a:t>
            </a:r>
            <a:r>
              <a:rPr dirty="0" err="1"/>
              <a:t>Faites</a:t>
            </a:r>
            <a:r>
              <a:rPr dirty="0"/>
              <a:t> </a:t>
            </a:r>
            <a:r>
              <a:rPr dirty="0" err="1"/>
              <a:t>appel</a:t>
            </a:r>
            <a:r>
              <a:rPr dirty="0"/>
              <a:t> à un </a:t>
            </a:r>
            <a:r>
              <a:rPr dirty="0" err="1"/>
              <a:t>autre</a:t>
            </a:r>
            <a:r>
              <a:rPr dirty="0"/>
              <a:t> agent de santé </a:t>
            </a:r>
            <a:r>
              <a:rPr dirty="0" err="1"/>
              <a:t>si</a:t>
            </a:r>
            <a:r>
              <a:rPr dirty="0"/>
              <a:t> possible.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7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7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>
                <a:latin typeface="Arial"/>
                <a:cs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 err="1"/>
              <a:t>Renvoyez</a:t>
            </a:r>
            <a:r>
              <a:rPr dirty="0"/>
              <a:t> les participants à </a:t>
            </a:r>
            <a:r>
              <a:rPr dirty="0" err="1"/>
              <a:t>lʼaide-mémoire</a:t>
            </a:r>
            <a:r>
              <a:rPr dirty="0"/>
              <a:t> 2a. </a:t>
            </a:r>
          </a:p>
          <a:p>
            <a:pPr>
              <a:buSzPts val="1100"/>
            </a:pPr>
            <a:endParaRPr dirty="0"/>
          </a:p>
          <a:p>
            <a:pPr>
              <a:buSzPts val="1100"/>
            </a:pPr>
            <a:r>
              <a:rPr dirty="0"/>
              <a:t>Si les participants ne les </a:t>
            </a:r>
            <a:r>
              <a:rPr dirty="0" err="1"/>
              <a:t>ont</a:t>
            </a:r>
            <a:r>
              <a:rPr dirty="0"/>
              <a:t> pas </a:t>
            </a:r>
            <a:r>
              <a:rPr dirty="0" err="1"/>
              <a:t>évoqués</a:t>
            </a:r>
            <a:r>
              <a:rPr dirty="0"/>
              <a:t> au </a:t>
            </a:r>
            <a:r>
              <a:rPr dirty="0" err="1"/>
              <a:t>cours</a:t>
            </a:r>
            <a:r>
              <a:rPr dirty="0"/>
              <a:t> de la discussion, </a:t>
            </a:r>
            <a:r>
              <a:rPr dirty="0" err="1"/>
              <a:t>mentionnez</a:t>
            </a:r>
            <a:r>
              <a:rPr dirty="0"/>
              <a:t> les aspects </a:t>
            </a:r>
            <a:r>
              <a:rPr dirty="0" err="1"/>
              <a:t>suivants</a:t>
            </a:r>
            <a:r>
              <a:rPr dirty="0"/>
              <a:t> :</a:t>
            </a:r>
          </a:p>
          <a:p>
            <a:pPr marL="191589" indent="-191589">
              <a:buSzPts val="1100"/>
              <a:buChar char="●"/>
            </a:pPr>
            <a:r>
              <a:rPr dirty="0"/>
              <a:t>De </a:t>
            </a:r>
            <a:r>
              <a:rPr dirty="0" err="1"/>
              <a:t>nombreux</a:t>
            </a:r>
            <a:r>
              <a:rPr dirty="0"/>
              <a:t> obstacles </a:t>
            </a:r>
            <a:r>
              <a:rPr dirty="0" err="1"/>
              <a:t>empêchent</a:t>
            </a:r>
            <a:r>
              <a:rPr dirty="0"/>
              <a:t> les femmes de quitter </a:t>
            </a:r>
            <a:r>
              <a:rPr dirty="0" err="1"/>
              <a:t>une</a:t>
            </a:r>
            <a:r>
              <a:rPr dirty="0"/>
              <a:t> relation </a:t>
            </a:r>
            <a:r>
              <a:rPr dirty="0" err="1"/>
              <a:t>violente</a:t>
            </a:r>
            <a:r>
              <a:rPr dirty="0"/>
              <a:t>. </a:t>
            </a:r>
            <a:r>
              <a:rPr lang="fr-FR" dirty="0"/>
              <a:t>La personne survivante peut </a:t>
            </a:r>
            <a:r>
              <a:rPr dirty="0" err="1"/>
              <a:t>notamment</a:t>
            </a:r>
            <a:r>
              <a:rPr dirty="0"/>
              <a:t> </a:t>
            </a:r>
            <a:r>
              <a:rPr dirty="0" err="1"/>
              <a:t>dépendre</a:t>
            </a:r>
            <a:r>
              <a:rPr dirty="0"/>
              <a:t> </a:t>
            </a:r>
            <a:r>
              <a:rPr dirty="0" err="1"/>
              <a:t>financièrement</a:t>
            </a:r>
            <a:r>
              <a:rPr dirty="0"/>
              <a:t> d'un </a:t>
            </a:r>
            <a:r>
              <a:rPr dirty="0" err="1"/>
              <a:t>agresseur</a:t>
            </a:r>
            <a:r>
              <a:rPr dirty="0"/>
              <a:t> qui </a:t>
            </a:r>
            <a:r>
              <a:rPr dirty="0" err="1"/>
              <a:t>subvient</a:t>
            </a:r>
            <a:r>
              <a:rPr dirty="0"/>
              <a:t> à </a:t>
            </a:r>
            <a:r>
              <a:rPr lang="fr-FR" dirty="0"/>
              <a:t>ses </a:t>
            </a:r>
            <a:r>
              <a:rPr dirty="0" err="1"/>
              <a:t>besoins</a:t>
            </a:r>
            <a:r>
              <a:rPr dirty="0"/>
              <a:t> </a:t>
            </a:r>
            <a:r>
              <a:rPr dirty="0" err="1"/>
              <a:t>vitaux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à </a:t>
            </a:r>
            <a:r>
              <a:rPr dirty="0" err="1"/>
              <a:t>ceux</a:t>
            </a:r>
            <a:r>
              <a:rPr dirty="0"/>
              <a:t> de </a:t>
            </a:r>
            <a:r>
              <a:rPr dirty="0" err="1"/>
              <a:t>ses</a:t>
            </a:r>
            <a:r>
              <a:rPr dirty="0"/>
              <a:t> enfants, </a:t>
            </a:r>
            <a:r>
              <a:rPr dirty="0" err="1"/>
              <a:t>subir</a:t>
            </a:r>
            <a:r>
              <a:rPr dirty="0"/>
              <a:t> des pressions </a:t>
            </a:r>
            <a:r>
              <a:rPr dirty="0" err="1"/>
              <a:t>sociales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familiales</a:t>
            </a:r>
            <a:r>
              <a:rPr dirty="0"/>
              <a:t>, </a:t>
            </a:r>
            <a:r>
              <a:rPr dirty="0" err="1"/>
              <a:t>ou</a:t>
            </a:r>
            <a:r>
              <a:rPr dirty="0"/>
              <a:t> encore </a:t>
            </a:r>
            <a:r>
              <a:rPr dirty="0" err="1"/>
              <a:t>nʼavoir</a:t>
            </a:r>
            <a:r>
              <a:rPr dirty="0"/>
              <a:t> </a:t>
            </a:r>
            <a:r>
              <a:rPr dirty="0" err="1"/>
              <a:t>nulle</a:t>
            </a:r>
            <a:r>
              <a:rPr dirty="0"/>
              <a:t> part </a:t>
            </a:r>
            <a:r>
              <a:rPr dirty="0" err="1"/>
              <a:t>où</a:t>
            </a:r>
            <a:r>
              <a:rPr dirty="0"/>
              <a:t> </a:t>
            </a:r>
            <a:r>
              <a:rPr dirty="0" err="1"/>
              <a:t>aller</a:t>
            </a:r>
            <a:r>
              <a:rPr dirty="0"/>
              <a:t>. </a:t>
            </a:r>
          </a:p>
          <a:p>
            <a:pPr marL="191589" indent="-191589">
              <a:buSzPts val="1100"/>
              <a:buChar char="●"/>
            </a:pPr>
            <a:r>
              <a:rPr dirty="0"/>
              <a:t>Les femmes qui </a:t>
            </a:r>
            <a:r>
              <a:rPr dirty="0" err="1"/>
              <a:t>vivent</a:t>
            </a:r>
            <a:r>
              <a:rPr dirty="0"/>
              <a:t> dans un </a:t>
            </a:r>
            <a:r>
              <a:rPr dirty="0" err="1"/>
              <a:t>contexte</a:t>
            </a:r>
            <a:r>
              <a:rPr dirty="0"/>
              <a:t> de violence </a:t>
            </a:r>
            <a:r>
              <a:rPr lang="fr-FR" dirty="0"/>
              <a:t>conjugale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VPI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particulièrement</a:t>
            </a:r>
            <a:r>
              <a:rPr dirty="0"/>
              <a:t> </a:t>
            </a:r>
            <a:r>
              <a:rPr dirty="0" err="1"/>
              <a:t>exposées</a:t>
            </a:r>
            <a:r>
              <a:rPr dirty="0"/>
              <a:t> au </a:t>
            </a:r>
            <a:r>
              <a:rPr dirty="0" err="1"/>
              <a:t>risque</a:t>
            </a:r>
            <a:r>
              <a:rPr dirty="0"/>
              <a:t> de </a:t>
            </a:r>
            <a:r>
              <a:rPr dirty="0" err="1"/>
              <a:t>perdre</a:t>
            </a:r>
            <a:r>
              <a:rPr dirty="0"/>
              <a:t> la </a:t>
            </a:r>
            <a:r>
              <a:rPr dirty="0" err="1"/>
              <a:t>garde</a:t>
            </a:r>
            <a:r>
              <a:rPr dirty="0"/>
              <a:t> de </a:t>
            </a:r>
            <a:r>
              <a:rPr dirty="0" err="1"/>
              <a:t>leurs</a:t>
            </a:r>
            <a:r>
              <a:rPr dirty="0"/>
              <a:t> enfants et de </a:t>
            </a:r>
            <a:r>
              <a:rPr dirty="0" err="1"/>
              <a:t>connaître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aggravation des violences physiques. En </a:t>
            </a:r>
            <a:r>
              <a:rPr dirty="0" err="1"/>
              <a:t>outre</a:t>
            </a:r>
            <a:r>
              <a:rPr dirty="0"/>
              <a:t>, il arrive que </a:t>
            </a:r>
            <a:r>
              <a:rPr dirty="0" err="1"/>
              <a:t>ces</a:t>
            </a:r>
            <a:r>
              <a:rPr dirty="0"/>
              <a:t> femmes, sous la </a:t>
            </a:r>
            <a:r>
              <a:rPr dirty="0" err="1"/>
              <a:t>contrainte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par la manipulation, </a:t>
            </a:r>
            <a:r>
              <a:rPr dirty="0" err="1"/>
              <a:t>croient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responsables</a:t>
            </a:r>
            <a:r>
              <a:rPr dirty="0"/>
              <a:t> des violences </a:t>
            </a:r>
            <a:r>
              <a:rPr dirty="0" err="1"/>
              <a:t>qu'elles</a:t>
            </a:r>
            <a:r>
              <a:rPr dirty="0"/>
              <a:t> </a:t>
            </a:r>
            <a:r>
              <a:rPr dirty="0" err="1"/>
              <a:t>subissent</a:t>
            </a:r>
            <a:r>
              <a:rPr dirty="0"/>
              <a:t>. </a:t>
            </a:r>
          </a:p>
          <a:p>
            <a:pPr marL="191589" indent="-191589">
              <a:buSzPts val="1100"/>
              <a:buChar char="●"/>
            </a:pPr>
            <a:r>
              <a:rPr dirty="0" err="1"/>
              <a:t>Souvent</a:t>
            </a:r>
            <a:r>
              <a:rPr dirty="0"/>
              <a:t>, les violences se </a:t>
            </a:r>
            <a:r>
              <a:rPr dirty="0" err="1"/>
              <a:t>poursuivent</a:t>
            </a:r>
            <a:r>
              <a:rPr dirty="0"/>
              <a:t> après </a:t>
            </a:r>
            <a:r>
              <a:rPr dirty="0" err="1"/>
              <a:t>qu'une</a:t>
            </a:r>
            <a:r>
              <a:rPr dirty="0"/>
              <a:t> femme a </a:t>
            </a:r>
            <a:r>
              <a:rPr dirty="0" err="1"/>
              <a:t>quitté</a:t>
            </a:r>
            <a:r>
              <a:rPr dirty="0"/>
              <a:t> son </a:t>
            </a:r>
            <a:r>
              <a:rPr dirty="0" err="1"/>
              <a:t>partenaire</a:t>
            </a:r>
            <a:r>
              <a:rPr dirty="0"/>
              <a:t>. Il arrive </a:t>
            </a:r>
            <a:r>
              <a:rPr dirty="0" err="1"/>
              <a:t>même</a:t>
            </a:r>
            <a:r>
              <a:rPr dirty="0"/>
              <a:t> </a:t>
            </a:r>
            <a:r>
              <a:rPr dirty="0" err="1"/>
              <a:t>quʼelles</a:t>
            </a:r>
            <a:r>
              <a:rPr dirty="0"/>
              <a:t> </a:t>
            </a:r>
            <a:r>
              <a:rPr dirty="0" err="1"/>
              <a:t>sʼaggravent</a:t>
            </a:r>
            <a:r>
              <a:rPr dirty="0"/>
              <a:t>. </a:t>
            </a:r>
            <a:r>
              <a:rPr b="1" dirty="0"/>
              <a:t>De fait, le </a:t>
            </a:r>
            <a:r>
              <a:rPr b="1" dirty="0" err="1"/>
              <a:t>risque</a:t>
            </a:r>
            <a:r>
              <a:rPr b="1" dirty="0"/>
              <a:t> de </a:t>
            </a:r>
            <a:r>
              <a:rPr b="1" dirty="0" err="1"/>
              <a:t>meurtre</a:t>
            </a:r>
            <a:r>
              <a:rPr b="1" dirty="0"/>
              <a:t> </a:t>
            </a:r>
            <a:r>
              <a:rPr b="1" dirty="0" err="1"/>
              <a:t>est</a:t>
            </a:r>
            <a:r>
              <a:rPr b="1" dirty="0"/>
              <a:t> à son </a:t>
            </a:r>
            <a:r>
              <a:rPr b="1" dirty="0" err="1"/>
              <a:t>paroxysme</a:t>
            </a:r>
            <a:r>
              <a:rPr b="1" dirty="0"/>
              <a:t> </a:t>
            </a:r>
            <a:r>
              <a:rPr b="1" dirty="0" err="1"/>
              <a:t>juste</a:t>
            </a:r>
            <a:r>
              <a:rPr b="1" dirty="0"/>
              <a:t> après la </a:t>
            </a:r>
            <a:r>
              <a:rPr b="1" dirty="0" err="1"/>
              <a:t>séparation</a:t>
            </a:r>
            <a:r>
              <a:rPr b="1" dirty="0"/>
              <a:t>.</a:t>
            </a:r>
            <a:r>
              <a:rPr dirty="0"/>
              <a:t> </a:t>
            </a:r>
            <a:r>
              <a:rPr b="1" dirty="0"/>
              <a:t>De </a:t>
            </a:r>
            <a:r>
              <a:rPr b="1" dirty="0" err="1"/>
              <a:t>nombreuses</a:t>
            </a:r>
            <a:r>
              <a:rPr b="1" dirty="0"/>
              <a:t> </a:t>
            </a:r>
            <a:r>
              <a:rPr b="1" dirty="0" err="1"/>
              <a:t>personnes</a:t>
            </a:r>
            <a:r>
              <a:rPr b="1" dirty="0"/>
              <a:t> </a:t>
            </a:r>
            <a:r>
              <a:rPr b="1" dirty="0" err="1"/>
              <a:t>subissant</a:t>
            </a:r>
            <a:r>
              <a:rPr b="1" dirty="0"/>
              <a:t> des VPI </a:t>
            </a:r>
            <a:r>
              <a:rPr b="1" dirty="0" err="1"/>
              <a:t>sont</a:t>
            </a:r>
            <a:r>
              <a:rPr b="1" dirty="0"/>
              <a:t> </a:t>
            </a:r>
            <a:r>
              <a:rPr b="1" dirty="0" err="1"/>
              <a:t>instinctivement</a:t>
            </a:r>
            <a:r>
              <a:rPr b="1" dirty="0"/>
              <a:t> </a:t>
            </a:r>
            <a:r>
              <a:rPr b="1" dirty="0" err="1"/>
              <a:t>conscientes</a:t>
            </a:r>
            <a:r>
              <a:rPr b="1" dirty="0"/>
              <a:t> de </a:t>
            </a:r>
            <a:r>
              <a:rPr b="1" dirty="0" err="1"/>
              <a:t>ce</a:t>
            </a:r>
            <a:r>
              <a:rPr b="1" dirty="0"/>
              <a:t> </a:t>
            </a:r>
            <a:r>
              <a:rPr b="1" dirty="0" err="1"/>
              <a:t>risque</a:t>
            </a:r>
            <a:r>
              <a:rPr b="1" dirty="0"/>
              <a:t> et </a:t>
            </a:r>
            <a:r>
              <a:rPr b="1" dirty="0" err="1"/>
              <a:t>atténuent</a:t>
            </a:r>
            <a:r>
              <a:rPr b="1" dirty="0"/>
              <a:t> le </a:t>
            </a:r>
            <a:r>
              <a:rPr b="1" dirty="0" err="1"/>
              <a:t>risque</a:t>
            </a:r>
            <a:r>
              <a:rPr b="1" dirty="0"/>
              <a:t> de violence grave </a:t>
            </a:r>
            <a:r>
              <a:rPr b="1" dirty="0" err="1"/>
              <a:t>ou</a:t>
            </a:r>
            <a:r>
              <a:rPr b="1" dirty="0"/>
              <a:t> de </a:t>
            </a:r>
            <a:r>
              <a:rPr b="1" dirty="0" err="1"/>
              <a:t>meurtre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gérant</a:t>
            </a:r>
            <a:r>
              <a:rPr b="1" dirty="0"/>
              <a:t> les </a:t>
            </a:r>
            <a:r>
              <a:rPr b="1" dirty="0" err="1"/>
              <a:t>humeurs</a:t>
            </a:r>
            <a:r>
              <a:rPr b="1" dirty="0"/>
              <a:t> de </a:t>
            </a:r>
            <a:r>
              <a:rPr b="1" dirty="0" err="1"/>
              <a:t>leur</a:t>
            </a:r>
            <a:r>
              <a:rPr b="1" dirty="0"/>
              <a:t> </a:t>
            </a:r>
            <a:r>
              <a:rPr b="1" dirty="0" err="1"/>
              <a:t>agresseur</a:t>
            </a:r>
            <a:r>
              <a:rPr b="1" dirty="0"/>
              <a:t> et les </a:t>
            </a:r>
            <a:r>
              <a:rPr b="1" dirty="0" err="1"/>
              <a:t>espaces</a:t>
            </a:r>
            <a:r>
              <a:rPr b="1" dirty="0"/>
              <a:t> </a:t>
            </a:r>
            <a:r>
              <a:rPr b="1" dirty="0" err="1"/>
              <a:t>où</a:t>
            </a:r>
            <a:r>
              <a:rPr b="1" dirty="0"/>
              <a:t> </a:t>
            </a:r>
            <a:r>
              <a:rPr b="1" dirty="0" err="1"/>
              <a:t>elles</a:t>
            </a:r>
            <a:r>
              <a:rPr b="1" dirty="0"/>
              <a:t> le </a:t>
            </a:r>
            <a:r>
              <a:rPr b="1" dirty="0" err="1"/>
              <a:t>côtoient</a:t>
            </a:r>
            <a:r>
              <a:rPr b="1" dirty="0"/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7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79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</a:pPr>
            <a:r>
              <a:rPr dirty="0"/>
              <a:t>Si les participants ne les </a:t>
            </a:r>
            <a:r>
              <a:rPr dirty="0" err="1"/>
              <a:t>ont</a:t>
            </a:r>
            <a:r>
              <a:rPr dirty="0"/>
              <a:t> pas </a:t>
            </a:r>
            <a:r>
              <a:rPr dirty="0" err="1"/>
              <a:t>évoqués</a:t>
            </a:r>
            <a:r>
              <a:rPr dirty="0"/>
              <a:t> au </a:t>
            </a:r>
            <a:r>
              <a:rPr dirty="0" err="1"/>
              <a:t>cours</a:t>
            </a:r>
            <a:r>
              <a:rPr dirty="0"/>
              <a:t> de la discussion, </a:t>
            </a:r>
            <a:r>
              <a:rPr dirty="0" err="1"/>
              <a:t>mentionnez</a:t>
            </a:r>
            <a:r>
              <a:rPr dirty="0"/>
              <a:t> les aspects </a:t>
            </a:r>
            <a:r>
              <a:rPr dirty="0" err="1"/>
              <a:t>suivants</a:t>
            </a:r>
            <a:r>
              <a:rPr dirty="0"/>
              <a:t> :</a:t>
            </a:r>
          </a:p>
          <a:p>
            <a:pPr marL="191589" indent="-191589">
              <a:buSzPts val="1100"/>
              <a:buChar char="●"/>
            </a:pPr>
            <a:r>
              <a:rPr dirty="0"/>
              <a:t>Les hommes, y </a:t>
            </a:r>
            <a:r>
              <a:rPr dirty="0" err="1"/>
              <a:t>compris</a:t>
            </a:r>
            <a:r>
              <a:rPr dirty="0"/>
              <a:t> les </a:t>
            </a:r>
            <a:r>
              <a:rPr dirty="0" err="1"/>
              <a:t>soldats</a:t>
            </a:r>
            <a:r>
              <a:rPr dirty="0"/>
              <a:t>, </a:t>
            </a:r>
            <a:r>
              <a:rPr dirty="0" err="1"/>
              <a:t>sont</a:t>
            </a:r>
            <a:r>
              <a:rPr dirty="0"/>
              <a:t> maîtres de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comportement</a:t>
            </a:r>
            <a:r>
              <a:rPr dirty="0"/>
              <a:t> </a:t>
            </a:r>
            <a:r>
              <a:rPr dirty="0" err="1"/>
              <a:t>lorsqu'ils</a:t>
            </a:r>
            <a:r>
              <a:rPr dirty="0"/>
              <a:t> le </a:t>
            </a:r>
            <a:r>
              <a:rPr dirty="0" err="1"/>
              <a:t>souhaitent</a:t>
            </a:r>
            <a:r>
              <a:rPr dirty="0"/>
              <a:t>. Le </a:t>
            </a:r>
            <a:r>
              <a:rPr dirty="0" err="1"/>
              <a:t>harcèlement</a:t>
            </a:r>
            <a:r>
              <a:rPr dirty="0"/>
              <a:t> </a:t>
            </a:r>
            <a:r>
              <a:rPr dirty="0" err="1"/>
              <a:t>sexuel</a:t>
            </a:r>
            <a:r>
              <a:rPr dirty="0"/>
              <a:t>, </a:t>
            </a:r>
            <a:r>
              <a:rPr dirty="0" err="1"/>
              <a:t>l'agression</a:t>
            </a:r>
            <a:r>
              <a:rPr dirty="0"/>
              <a:t> et le viol </a:t>
            </a:r>
            <a:r>
              <a:rPr dirty="0" err="1"/>
              <a:t>sont</a:t>
            </a:r>
            <a:r>
              <a:rPr dirty="0"/>
              <a:t> des </a:t>
            </a:r>
            <a:r>
              <a:rPr dirty="0" err="1"/>
              <a:t>comportements</a:t>
            </a:r>
            <a:r>
              <a:rPr dirty="0"/>
              <a:t> </a:t>
            </a:r>
            <a:r>
              <a:rPr dirty="0" err="1"/>
              <a:t>choisis</a:t>
            </a:r>
            <a:r>
              <a:rPr dirty="0"/>
              <a:t>. </a:t>
            </a:r>
            <a:r>
              <a:rPr dirty="0" err="1"/>
              <a:t>Ils</a:t>
            </a:r>
            <a:r>
              <a:rPr dirty="0"/>
              <a:t> ne </a:t>
            </a:r>
            <a:r>
              <a:rPr dirty="0" err="1"/>
              <a:t>sont</a:t>
            </a:r>
            <a:r>
              <a:rPr dirty="0"/>
              <a:t> jamais </a:t>
            </a:r>
            <a:r>
              <a:rPr dirty="0" err="1"/>
              <a:t>excusables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  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Exercice x.x</a:t>
            </a:r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232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50FC6-9E02-2963-43BA-4688E05F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710A72-A75C-2BE6-C500-F2DB830863FE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A9E465-B40D-7846-0350-37AE10DB0F73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E062C0A8-1C32-AF1D-08B1-8FBA23C83FFF}"/>
              </a:ext>
            </a:extLst>
          </p:cNvPr>
          <p:cNvSpPr txBox="1"/>
          <p:nvPr/>
        </p:nvSpPr>
        <p:spPr>
          <a:xfrm>
            <a:off x="6719274" y="1736229"/>
            <a:ext cx="513857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</a:t>
            </a:r>
            <a:r>
              <a:rPr dirty="0" err="1"/>
              <a:t>clinique</a:t>
            </a:r>
            <a:r>
              <a:rPr dirty="0"/>
              <a:t> d</a:t>
            </a:r>
            <a:r>
              <a:rPr lang="fr-FR" dirty="0"/>
              <a:t>es survivantes de</a:t>
            </a:r>
            <a:r>
              <a:rPr dirty="0"/>
              <a:t> viol et de violence </a:t>
            </a:r>
            <a:r>
              <a:rPr dirty="0" err="1"/>
              <a:t>exercée</a:t>
            </a:r>
            <a:r>
              <a:rPr dirty="0"/>
              <a:t> par un </a:t>
            </a:r>
            <a:r>
              <a:rPr dirty="0" err="1"/>
              <a:t>partenaire</a:t>
            </a:r>
            <a:r>
              <a:rPr dirty="0"/>
              <a:t> intime dans les situations </a:t>
            </a:r>
            <a:r>
              <a:rPr dirty="0" err="1"/>
              <a:t>d'urgence</a:t>
            </a:r>
            <a:r>
              <a:rPr dirty="0"/>
              <a:t> </a:t>
            </a:r>
          </a:p>
          <a:p>
            <a:pPr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Programme</a:t>
            </a:r>
            <a:r>
              <a:rPr dirty="0"/>
              <a:t> de formation des agents de santé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4E40F9F-DBB9-4E62-B264-456704EB5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6" y="4792635"/>
            <a:ext cx="5145235" cy="5418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Diapositives de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451A6-EF11-581A-3189-8C04C406F2A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D6F1A250-DBD0-38A0-1F7E-43735E9F3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741C4D-A15E-83F8-6C10-05D40292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3ECEC8-DA10-1852-C5E2-6E5585C9B197}"/>
              </a:ext>
            </a:extLst>
          </p:cNvPr>
          <p:cNvGrpSpPr/>
          <p:nvPr/>
        </p:nvGrpSpPr>
        <p:grpSpPr>
          <a:xfrm>
            <a:off x="6766398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DE9168B-A8F3-5114-1E57-0A501E0476F7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6D826139-E7F5-C37D-86EF-3AE852C30D6D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4C65C28-BBD7-5ABB-52FF-3AD4A6A45C46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B6369B0D-33AD-2417-DCA2-52313CBD323F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A6C7C836-D690-CAFC-C7AF-77CF525AA95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C3582FB9-5D30-05E8-6F57-D9635AB18757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6AC96325-BE12-5362-E8B2-C410A70BE9CA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BACAF4C4-4FDD-8FC2-73AC-4779C536E9A5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B242EAE3-C248-16BE-983D-B02D62FBAD9E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3B0E0AD8-856B-3367-EE5F-47183023ED44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FE6380AF-7ABB-CBD4-F897-487850F46530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D80C351A-1E09-CB17-C69A-5D5B6922AA8C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A07-216F-77A0-CFF0-90ED89641329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9255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0"/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579" name="Google Shape;579;p80"/>
          <p:cNvSpPr txBox="1"/>
          <p:nvPr/>
        </p:nvSpPr>
        <p:spPr>
          <a:xfrm>
            <a:off x="1687398" y="1929516"/>
            <a:ext cx="8897475" cy="176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façon </a:t>
            </a:r>
            <a:r>
              <a:rPr dirty="0" err="1"/>
              <a:t>dont</a:t>
            </a:r>
            <a:r>
              <a:rPr dirty="0"/>
              <a:t>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assurant</a:t>
            </a:r>
            <a:r>
              <a:rPr dirty="0"/>
              <a:t> la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des </a:t>
            </a:r>
            <a:r>
              <a:rPr dirty="0" err="1"/>
              <a:t>cas</a:t>
            </a:r>
            <a:r>
              <a:rPr dirty="0"/>
              <a:t> de VBG </a:t>
            </a:r>
            <a:r>
              <a:rPr dirty="0" err="1"/>
              <a:t>s'adressent</a:t>
            </a:r>
            <a:r>
              <a:rPr dirty="0"/>
              <a:t> aux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</a:t>
            </a:r>
            <a:r>
              <a:rPr dirty="0" err="1"/>
              <a:t>influe</a:t>
            </a:r>
            <a:r>
              <a:rPr dirty="0"/>
              <a:t> sur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rétablissement</a:t>
            </a:r>
            <a:r>
              <a:rPr dirty="0"/>
              <a:t> à court et à long </a:t>
            </a:r>
            <a:r>
              <a:rPr dirty="0" err="1"/>
              <a:t>terme</a:t>
            </a:r>
            <a:r>
              <a:rPr dirty="0"/>
              <a:t> </a:t>
            </a:r>
            <a:r>
              <a:rPr dirty="0" err="1"/>
              <a:t>ainsi</a:t>
            </a:r>
            <a:r>
              <a:rPr dirty="0"/>
              <a:t> que sur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éventuelles</a:t>
            </a:r>
            <a:r>
              <a:rPr dirty="0"/>
              <a:t> </a:t>
            </a:r>
            <a:r>
              <a:rPr dirty="0" err="1"/>
              <a:t>séquelles</a:t>
            </a:r>
            <a:r>
              <a:rPr dirty="0"/>
              <a:t> </a:t>
            </a:r>
            <a:r>
              <a:rPr dirty="0" err="1"/>
              <a:t>psychologiques</a:t>
            </a:r>
            <a:r>
              <a:rPr dirty="0"/>
              <a:t>.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50C14-96A4-926C-E7A5-7AA2BE4A174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2.10</a:t>
            </a:r>
          </a:p>
        </p:txBody>
      </p:sp>
    </p:spTree>
    <p:extLst>
      <p:ext uri="{BB962C8B-B14F-4D97-AF65-F5344CB8AC3E}">
        <p14:creationId xmlns:p14="http://schemas.microsoft.com/office/powerpoint/2010/main" val="170270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C9D5D-49E6-6ED2-C82A-7E6F3C36F8B3}"/>
              </a:ext>
            </a:extLst>
          </p:cNvPr>
          <p:cNvSpPr/>
          <p:nvPr/>
        </p:nvSpPr>
        <p:spPr>
          <a:xfrm>
            <a:off x="659756" y="3052247"/>
            <a:ext cx="10867680" cy="2572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Google Shape;572;p79">
            <a:extLst>
              <a:ext uri="{FF2B5EF4-FFF2-40B4-BE49-F238E27FC236}">
                <a16:creationId xmlns:a16="http://schemas.microsoft.com/office/drawing/2014/main" id="{18F5EAFF-10BA-F349-1104-6C18F014413E}"/>
              </a:ext>
            </a:extLst>
          </p:cNvPr>
          <p:cNvSpPr txBox="1"/>
          <p:nvPr/>
        </p:nvSpPr>
        <p:spPr>
          <a:xfrm>
            <a:off x="1384872" y="3305371"/>
            <a:ext cx="9842572" cy="236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08000"/>
              </a:lnSpc>
              <a:spcAft>
                <a:spcPts val="800"/>
              </a:spcAft>
              <a:defRPr sz="2667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C'est</a:t>
            </a:r>
            <a:r>
              <a:rPr dirty="0"/>
              <a:t> </a:t>
            </a:r>
            <a:r>
              <a:rPr dirty="0" err="1"/>
              <a:t>vrai</a:t>
            </a:r>
            <a:r>
              <a:rPr dirty="0"/>
              <a:t> ! </a:t>
            </a:r>
            <a:endParaRPr sz="2400" b="1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Lorsquʼune</a:t>
            </a:r>
            <a:r>
              <a:rPr dirty="0"/>
              <a:t> </a:t>
            </a:r>
            <a:r>
              <a:rPr dirty="0" err="1"/>
              <a:t>personne</a:t>
            </a:r>
            <a:r>
              <a:rPr dirty="0"/>
              <a:t> </a:t>
            </a:r>
            <a:r>
              <a:rPr dirty="0" err="1"/>
              <a:t>survivante</a:t>
            </a:r>
            <a:r>
              <a:rPr dirty="0"/>
              <a:t> </a:t>
            </a:r>
            <a:r>
              <a:rPr dirty="0" err="1"/>
              <a:t>révèle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/>
              <a:t>lui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arrivé</a:t>
            </a:r>
            <a:r>
              <a:rPr dirty="0"/>
              <a:t>, la </a:t>
            </a:r>
            <a:r>
              <a:rPr dirty="0" err="1"/>
              <a:t>réaction</a:t>
            </a:r>
            <a:r>
              <a:rPr dirty="0"/>
              <a:t> de son </a:t>
            </a:r>
            <a:r>
              <a:rPr dirty="0" err="1"/>
              <a:t>interlocuteur</a:t>
            </a:r>
            <a:r>
              <a:rPr dirty="0"/>
              <a:t> </a:t>
            </a:r>
            <a:r>
              <a:rPr lang="fr-FR" dirty="0"/>
              <a:t>peut </a:t>
            </a:r>
            <a:r>
              <a:rPr dirty="0"/>
              <a:t>a</a:t>
            </a:r>
            <a:r>
              <a:rPr lang="fr-FR" dirty="0"/>
              <a:t>voir</a:t>
            </a:r>
            <a:r>
              <a:rPr dirty="0"/>
              <a:t> des </a:t>
            </a:r>
            <a:r>
              <a:rPr dirty="0" err="1"/>
              <a:t>effets</a:t>
            </a:r>
            <a:r>
              <a:rPr dirty="0"/>
              <a:t> </a:t>
            </a:r>
            <a:r>
              <a:rPr dirty="0" err="1"/>
              <a:t>considérables</a:t>
            </a:r>
            <a:r>
              <a:rPr dirty="0"/>
              <a:t> sur son </a:t>
            </a:r>
            <a:r>
              <a:rPr dirty="0" err="1"/>
              <a:t>rétablissement</a:t>
            </a:r>
            <a:r>
              <a:rPr dirty="0"/>
              <a:t> </a:t>
            </a:r>
            <a:r>
              <a:rPr dirty="0" err="1"/>
              <a:t>psychologique</a:t>
            </a:r>
            <a:r>
              <a:rPr dirty="0"/>
              <a:t> et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l'inciter</a:t>
            </a:r>
            <a:r>
              <a:rPr dirty="0"/>
              <a:t> à </a:t>
            </a:r>
            <a:r>
              <a:rPr dirty="0" err="1"/>
              <a:t>chercher</a:t>
            </a:r>
            <a:r>
              <a:rPr dirty="0"/>
              <a:t> </a:t>
            </a:r>
            <a:r>
              <a:rPr dirty="0" err="1"/>
              <a:t>dʼautres</a:t>
            </a:r>
            <a:r>
              <a:rPr dirty="0"/>
              <a:t> services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formes</a:t>
            </a:r>
            <a:r>
              <a:rPr dirty="0"/>
              <a:t> </a:t>
            </a:r>
            <a:r>
              <a:rPr dirty="0" err="1"/>
              <a:t>dʼaide</a:t>
            </a:r>
            <a:r>
              <a:rPr dirty="0"/>
              <a:t>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30B13B6-B444-98DD-4D58-FFA3A075706E}"/>
              </a:ext>
            </a:extLst>
          </p:cNvPr>
          <p:cNvSpPr/>
          <p:nvPr/>
        </p:nvSpPr>
        <p:spPr>
          <a:xfrm>
            <a:off x="659754" y="3393559"/>
            <a:ext cx="725117" cy="42062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6" name="Google Shape;586;p81"/>
          <p:cNvSpPr txBox="1"/>
          <p:nvPr/>
        </p:nvSpPr>
        <p:spPr>
          <a:xfrm>
            <a:off x="659754" y="1539318"/>
            <a:ext cx="1056769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façon </a:t>
            </a:r>
            <a:r>
              <a:rPr dirty="0" err="1"/>
              <a:t>dont</a:t>
            </a:r>
            <a:r>
              <a:rPr dirty="0"/>
              <a:t>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assurant</a:t>
            </a:r>
            <a:r>
              <a:rPr dirty="0"/>
              <a:t> la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des </a:t>
            </a:r>
            <a:r>
              <a:rPr dirty="0" err="1"/>
              <a:t>cas</a:t>
            </a:r>
            <a:r>
              <a:rPr dirty="0"/>
              <a:t> de VBG </a:t>
            </a:r>
            <a:r>
              <a:rPr dirty="0" err="1"/>
              <a:t>s'adressent</a:t>
            </a:r>
            <a:r>
              <a:rPr dirty="0"/>
              <a:t> aux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</a:t>
            </a:r>
            <a:r>
              <a:rPr dirty="0" err="1"/>
              <a:t>influe</a:t>
            </a:r>
            <a:r>
              <a:rPr dirty="0"/>
              <a:t> sur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rétablissement</a:t>
            </a:r>
            <a:r>
              <a:rPr dirty="0"/>
              <a:t> à court et à long </a:t>
            </a:r>
            <a:r>
              <a:rPr dirty="0" err="1"/>
              <a:t>terme</a:t>
            </a:r>
            <a:r>
              <a:rPr dirty="0"/>
              <a:t> </a:t>
            </a:r>
            <a:r>
              <a:rPr dirty="0" err="1"/>
              <a:t>ainsi</a:t>
            </a:r>
            <a:r>
              <a:rPr dirty="0"/>
              <a:t> que sur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éventuelles</a:t>
            </a:r>
            <a:r>
              <a:rPr dirty="0"/>
              <a:t> </a:t>
            </a:r>
            <a:r>
              <a:rPr dirty="0" err="1"/>
              <a:t>séquelles</a:t>
            </a:r>
            <a:r>
              <a:rPr dirty="0"/>
              <a:t> </a:t>
            </a:r>
            <a:r>
              <a:rPr dirty="0" err="1"/>
              <a:t>psychologiques</a:t>
            </a:r>
            <a:r>
              <a:rPr dirty="0"/>
              <a:t>.  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4" name="Google Shape;578;p80">
            <a:extLst>
              <a:ext uri="{FF2B5EF4-FFF2-40B4-BE49-F238E27FC236}">
                <a16:creationId xmlns:a16="http://schemas.microsoft.com/office/drawing/2014/main" id="{3D46959A-8FF7-E5C0-52EE-E837304B42EA}"/>
              </a:ext>
            </a:extLst>
          </p:cNvPr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27039-3A2D-7EE2-C1B1-C64398BDB402}"/>
              </a:ext>
            </a:extLst>
          </p:cNvPr>
          <p:cNvSpPr txBox="1"/>
          <p:nvPr/>
        </p:nvSpPr>
        <p:spPr>
          <a:xfrm>
            <a:off x="1159689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2.11</a:t>
            </a:r>
          </a:p>
        </p:txBody>
      </p:sp>
    </p:spTree>
    <p:extLst>
      <p:ext uri="{BB962C8B-B14F-4D97-AF65-F5344CB8AC3E}">
        <p14:creationId xmlns:p14="http://schemas.microsoft.com/office/powerpoint/2010/main" val="330965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2"/>
          <p:cNvSpPr txBox="1"/>
          <p:nvPr/>
        </p:nvSpPr>
        <p:spPr>
          <a:xfrm>
            <a:off x="1141263" y="2603205"/>
            <a:ext cx="10116152" cy="244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42900" indent="-342900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Soyez honnête avec vous-même. N'oubliez pas que cette formation est un espace sûr destiné à aborder des sujets et des idées difficiles.</a:t>
            </a:r>
            <a:endParaRPr sz="2200">
              <a:latin typeface="Arial" panose="020B0604020202020204" pitchFamily="34" charset="0"/>
            </a:endParaRPr>
          </a:p>
          <a:p>
            <a:pPr marL="342900" indent="-342900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Rien ne vous oblige à avoir des opinions tranchées. </a:t>
            </a:r>
            <a:endParaRPr sz="2200">
              <a:latin typeface="Arial" panose="020B0604020202020204" pitchFamily="34" charset="0"/>
            </a:endParaRPr>
          </a:p>
          <a:p>
            <a:pPr marL="342900" indent="-342900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/>
              <a:t>N'oubliez pas nos règles fondamentales. Respectez le point de vue des autres participants. Ne les interrompez pas.</a:t>
            </a:r>
            <a:r>
              <a:rPr sz="2400"/>
              <a:t> 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954866-3A5E-BB8A-4204-076EABE0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Votez avec les pieds 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404B7-05BA-33BF-E4B6-573D7DFCA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 b="1">
                <a:latin typeface="+mj-lt"/>
                <a:ea typeface="Arial"/>
                <a:cs typeface="Arial"/>
                <a:sym typeface="Arial"/>
              </a:defRPr>
            </a:pPr>
            <a:r>
              <a:t>Exercice 2.1b</a:t>
            </a:r>
            <a:endParaRPr>
              <a:latin typeface="+mj-lt"/>
            </a:endParaRPr>
          </a:p>
          <a:p>
            <a:endParaRPr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6FE16-1BB1-50AB-031F-1B462DCCA6A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2,12</a:t>
            </a:r>
          </a:p>
        </p:txBody>
      </p:sp>
    </p:spTree>
    <p:extLst>
      <p:ext uri="{BB962C8B-B14F-4D97-AF65-F5344CB8AC3E}">
        <p14:creationId xmlns:p14="http://schemas.microsoft.com/office/powerpoint/2010/main" val="242593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3"/>
          <p:cNvSpPr txBox="1"/>
          <p:nvPr/>
        </p:nvSpPr>
        <p:spPr>
          <a:xfrm>
            <a:off x="0" y="0"/>
            <a:ext cx="12192000" cy="11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Éléments d'apprentissage</a:t>
            </a:r>
            <a:endParaRPr sz="32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601" name="Google Shape;601;p83"/>
          <p:cNvSpPr txBox="1"/>
          <p:nvPr/>
        </p:nvSpPr>
        <p:spPr>
          <a:xfrm>
            <a:off x="903767" y="1317268"/>
            <a:ext cx="10450997" cy="451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0000"/>
                </a:solidFill>
              </a:rPr>
              <a:t>Nos </a:t>
            </a:r>
            <a:r>
              <a:rPr dirty="0" err="1">
                <a:solidFill>
                  <a:srgbClr val="000000"/>
                </a:solidFill>
              </a:rPr>
              <a:t>croyances</a:t>
            </a:r>
            <a:r>
              <a:rPr dirty="0">
                <a:solidFill>
                  <a:srgbClr val="000000"/>
                </a:solidFill>
              </a:rPr>
              <a:t> et attitudes </a:t>
            </a:r>
            <a:r>
              <a:rPr dirty="0" err="1">
                <a:solidFill>
                  <a:srgbClr val="000000"/>
                </a:solidFill>
              </a:rPr>
              <a:t>reflètent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souvent</a:t>
            </a:r>
            <a:r>
              <a:rPr dirty="0">
                <a:solidFill>
                  <a:srgbClr val="000000"/>
                </a:solidFill>
              </a:rPr>
              <a:t> les </a:t>
            </a:r>
            <a:r>
              <a:rPr dirty="0" err="1">
                <a:solidFill>
                  <a:srgbClr val="000000"/>
                </a:solidFill>
              </a:rPr>
              <a:t>normes</a:t>
            </a:r>
            <a:r>
              <a:rPr dirty="0">
                <a:solidFill>
                  <a:srgbClr val="000000"/>
                </a:solidFill>
              </a:rPr>
              <a:t> et </a:t>
            </a:r>
            <a:r>
              <a:rPr dirty="0" err="1">
                <a:solidFill>
                  <a:srgbClr val="000000"/>
                </a:solidFill>
              </a:rPr>
              <a:t>valeurs</a:t>
            </a:r>
            <a:r>
              <a:rPr dirty="0">
                <a:solidFill>
                  <a:srgbClr val="000000"/>
                </a:solidFill>
              </a:rPr>
              <a:t> de </a:t>
            </a:r>
            <a:r>
              <a:rPr dirty="0" err="1">
                <a:solidFill>
                  <a:srgbClr val="000000"/>
                </a:solidFill>
              </a:rPr>
              <a:t>notre</a:t>
            </a:r>
            <a:r>
              <a:rPr dirty="0">
                <a:solidFill>
                  <a:srgbClr val="000000"/>
                </a:solidFill>
              </a:rPr>
              <a:t> société. </a:t>
            </a:r>
            <a:r>
              <a:rPr dirty="0">
                <a:solidFill>
                  <a:srgbClr val="00B0F0"/>
                </a:solidFill>
              </a:rPr>
              <a:t>Il </a:t>
            </a:r>
            <a:r>
              <a:rPr dirty="0" err="1">
                <a:solidFill>
                  <a:srgbClr val="00B0F0"/>
                </a:solidFill>
              </a:rPr>
              <a:t>convient</a:t>
            </a:r>
            <a:r>
              <a:rPr dirty="0">
                <a:solidFill>
                  <a:srgbClr val="00B0F0"/>
                </a:solidFill>
              </a:rPr>
              <a:t> de </a:t>
            </a:r>
            <a:r>
              <a:rPr dirty="0" err="1">
                <a:solidFill>
                  <a:srgbClr val="00B0F0"/>
                </a:solidFill>
              </a:rPr>
              <a:t>réfléchir</a:t>
            </a:r>
            <a:r>
              <a:rPr dirty="0">
                <a:solidFill>
                  <a:srgbClr val="00B0F0"/>
                </a:solidFill>
              </a:rPr>
              <a:t> à </a:t>
            </a:r>
            <a:r>
              <a:rPr dirty="0" err="1">
                <a:solidFill>
                  <a:srgbClr val="00B0F0"/>
                </a:solidFill>
              </a:rPr>
              <a:t>ces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normes</a:t>
            </a:r>
            <a:r>
              <a:rPr dirty="0">
                <a:solidFill>
                  <a:srgbClr val="00B0F0"/>
                </a:solidFill>
              </a:rPr>
              <a:t> et de se demander </a:t>
            </a:r>
            <a:r>
              <a:rPr dirty="0" err="1">
                <a:solidFill>
                  <a:srgbClr val="00B0F0"/>
                </a:solidFill>
              </a:rPr>
              <a:t>si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elles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peuvent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dirty="0" err="1">
                <a:solidFill>
                  <a:srgbClr val="00B0F0"/>
                </a:solidFill>
              </a:rPr>
              <a:t>nuire</a:t>
            </a:r>
            <a:r>
              <a:rPr dirty="0">
                <a:solidFill>
                  <a:srgbClr val="00B0F0"/>
                </a:solidFill>
              </a:rPr>
              <a:t> aux </a:t>
            </a:r>
            <a:r>
              <a:rPr dirty="0" err="1">
                <a:solidFill>
                  <a:srgbClr val="00B0F0"/>
                </a:solidFill>
              </a:rPr>
              <a:t>survivants</a:t>
            </a:r>
            <a:r>
              <a:rPr dirty="0">
                <a:solidFill>
                  <a:srgbClr val="00B0F0"/>
                </a:solidFill>
              </a:rPr>
              <a:t>. </a:t>
            </a:r>
            <a:endParaRPr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465655" indent="-380990">
              <a:lnSpc>
                <a:spcPct val="108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>
              <a:lnSpc>
                <a:spcPct val="108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 tant </a:t>
            </a:r>
            <a:r>
              <a:rPr dirty="0" err="1"/>
              <a:t>qu'agent</a:t>
            </a:r>
            <a:r>
              <a:rPr dirty="0"/>
              <a:t> de santé, </a:t>
            </a:r>
            <a:r>
              <a:rPr dirty="0" err="1"/>
              <a:t>votre</a:t>
            </a:r>
            <a:r>
              <a:rPr dirty="0"/>
              <a:t> travail </a:t>
            </a:r>
            <a:r>
              <a:rPr dirty="0" err="1"/>
              <a:t>consiste</a:t>
            </a:r>
            <a:r>
              <a:rPr dirty="0"/>
              <a:t> à </a:t>
            </a:r>
            <a:r>
              <a:rPr lang="fr-FR" dirty="0">
                <a:solidFill>
                  <a:schemeClr val="accent2"/>
                </a:solidFill>
              </a:rPr>
              <a:t>assurer</a:t>
            </a:r>
            <a:r>
              <a:rPr dirty="0">
                <a:solidFill>
                  <a:schemeClr val="accent2"/>
                </a:solidFill>
              </a:rPr>
              <a:t> des </a:t>
            </a:r>
            <a:r>
              <a:rPr dirty="0" err="1">
                <a:solidFill>
                  <a:schemeClr val="accent2"/>
                </a:solidFill>
              </a:rPr>
              <a:t>soins</a:t>
            </a:r>
            <a:r>
              <a:rPr dirty="0"/>
              <a:t>. Il ne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appartient</a:t>
            </a:r>
            <a:r>
              <a:rPr dirty="0"/>
              <a:t> PAS de </a:t>
            </a:r>
            <a:r>
              <a:rPr dirty="0" err="1"/>
              <a:t>partager</a:t>
            </a:r>
            <a:r>
              <a:rPr dirty="0"/>
              <a:t>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valeurs</a:t>
            </a:r>
            <a:r>
              <a:rPr dirty="0"/>
              <a:t> </a:t>
            </a:r>
            <a:r>
              <a:rPr lang="fr-FR" dirty="0"/>
              <a:t>avec vos </a:t>
            </a:r>
            <a:r>
              <a:rPr dirty="0"/>
              <a:t>patients</a:t>
            </a:r>
            <a:r>
              <a:rPr lang="fr-FR" dirty="0"/>
              <a:t> ou de les leur imposer</a:t>
            </a:r>
            <a:r>
              <a:rPr dirty="0"/>
              <a:t>. </a:t>
            </a:r>
            <a:endParaRPr sz="2400" dirty="0">
              <a:latin typeface="Arial" panose="020B0604020202020204" pitchFamily="34" charset="0"/>
            </a:endParaRPr>
          </a:p>
          <a:p>
            <a:pPr marL="465655" indent="-380990">
              <a:lnSpc>
                <a:spcPct val="108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>
              <a:lnSpc>
                <a:spcPct val="108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400">
                <a:latin typeface="Arial"/>
                <a:cs typeface="Arial"/>
                <a:sym typeface="Arial"/>
              </a:defRPr>
            </a:pPr>
            <a:r>
              <a:rPr dirty="0">
                <a:solidFill>
                  <a:srgbClr val="000000"/>
                </a:solidFill>
                <a:ea typeface="Arial"/>
              </a:rPr>
              <a:t>Il faut du temps pour faire </a:t>
            </a:r>
            <a:r>
              <a:rPr dirty="0" err="1">
                <a:solidFill>
                  <a:srgbClr val="000000"/>
                </a:solidFill>
                <a:ea typeface="Arial"/>
              </a:rPr>
              <a:t>évoluer</a:t>
            </a:r>
            <a:r>
              <a:rPr dirty="0">
                <a:solidFill>
                  <a:srgbClr val="000000"/>
                </a:solidFill>
                <a:ea typeface="Arial"/>
              </a:rPr>
              <a:t> les </a:t>
            </a:r>
            <a:r>
              <a:rPr dirty="0" err="1">
                <a:solidFill>
                  <a:srgbClr val="000000"/>
                </a:solidFill>
                <a:ea typeface="Arial"/>
              </a:rPr>
              <a:t>mentalités</a:t>
            </a:r>
            <a:r>
              <a:rPr dirty="0">
                <a:solidFill>
                  <a:srgbClr val="000000"/>
                </a:solidFill>
                <a:ea typeface="Arial"/>
              </a:rPr>
              <a:t>. Il </a:t>
            </a:r>
            <a:r>
              <a:rPr dirty="0" err="1">
                <a:solidFill>
                  <a:srgbClr val="000000"/>
                </a:solidFill>
                <a:ea typeface="Arial"/>
              </a:rPr>
              <a:t>est</a:t>
            </a:r>
            <a:r>
              <a:rPr dirty="0">
                <a:solidFill>
                  <a:srgbClr val="000000"/>
                </a:solidFill>
                <a:ea typeface="Arial"/>
              </a:rPr>
              <a:t> </a:t>
            </a:r>
            <a:r>
              <a:rPr dirty="0" err="1">
                <a:solidFill>
                  <a:srgbClr val="000000"/>
                </a:solidFill>
                <a:ea typeface="Arial"/>
              </a:rPr>
              <a:t>toutefois</a:t>
            </a:r>
            <a:r>
              <a:rPr dirty="0">
                <a:solidFill>
                  <a:srgbClr val="000000"/>
                </a:solidFill>
                <a:ea typeface="Arial"/>
              </a:rPr>
              <a:t> possible de faire </a:t>
            </a:r>
            <a:r>
              <a:rPr dirty="0" err="1">
                <a:solidFill>
                  <a:srgbClr val="000000"/>
                </a:solidFill>
                <a:ea typeface="Arial"/>
              </a:rPr>
              <a:t>évoluer</a:t>
            </a:r>
            <a:r>
              <a:rPr dirty="0">
                <a:solidFill>
                  <a:srgbClr val="000000"/>
                </a:solidFill>
                <a:ea typeface="Arial"/>
              </a:rPr>
              <a:t> </a:t>
            </a:r>
            <a:r>
              <a:rPr dirty="0" err="1">
                <a:solidFill>
                  <a:srgbClr val="000000"/>
                </a:solidFill>
                <a:ea typeface="Arial"/>
              </a:rPr>
              <a:t>nos</a:t>
            </a:r>
            <a:r>
              <a:rPr dirty="0">
                <a:solidFill>
                  <a:srgbClr val="000000"/>
                </a:solidFill>
                <a:ea typeface="Arial"/>
              </a:rPr>
              <a:t> </a:t>
            </a:r>
            <a:r>
              <a:rPr dirty="0" err="1">
                <a:solidFill>
                  <a:srgbClr val="000000"/>
                </a:solidFill>
                <a:ea typeface="Arial"/>
              </a:rPr>
              <a:t>croyances</a:t>
            </a:r>
            <a:r>
              <a:rPr dirty="0">
                <a:solidFill>
                  <a:srgbClr val="000000"/>
                </a:solidFill>
                <a:ea typeface="Arial"/>
              </a:rPr>
              <a:t> et </a:t>
            </a:r>
            <a:r>
              <a:rPr dirty="0" err="1">
                <a:solidFill>
                  <a:srgbClr val="000000"/>
                </a:solidFill>
                <a:ea typeface="Arial"/>
              </a:rPr>
              <a:t>nos</a:t>
            </a:r>
            <a:r>
              <a:rPr dirty="0">
                <a:solidFill>
                  <a:srgbClr val="000000"/>
                </a:solidFill>
                <a:ea typeface="Arial"/>
              </a:rPr>
              <a:t> attitudes, et </a:t>
            </a:r>
            <a:r>
              <a:rPr dirty="0">
                <a:solidFill>
                  <a:srgbClr val="00B0F0"/>
                </a:solidFill>
                <a:ea typeface="Arial"/>
              </a:rPr>
              <a:t>il </a:t>
            </a:r>
            <a:r>
              <a:rPr dirty="0" err="1">
                <a:solidFill>
                  <a:srgbClr val="00B0F0"/>
                </a:solidFill>
                <a:ea typeface="Arial"/>
              </a:rPr>
              <a:t>est</a:t>
            </a:r>
            <a:r>
              <a:rPr dirty="0">
                <a:solidFill>
                  <a:srgbClr val="00B0F0"/>
                </a:solidFill>
                <a:ea typeface="Arial"/>
              </a:rPr>
              <a:t> tout à fait </a:t>
            </a:r>
            <a:r>
              <a:rPr dirty="0" err="1">
                <a:solidFill>
                  <a:srgbClr val="00B0F0"/>
                </a:solidFill>
                <a:ea typeface="Arial"/>
              </a:rPr>
              <a:t>sain</a:t>
            </a:r>
            <a:r>
              <a:rPr dirty="0">
                <a:solidFill>
                  <a:srgbClr val="00B0F0"/>
                </a:solidFill>
                <a:ea typeface="Arial"/>
              </a:rPr>
              <a:t> de les </a:t>
            </a:r>
            <a:r>
              <a:rPr dirty="0" err="1">
                <a:solidFill>
                  <a:srgbClr val="00B0F0"/>
                </a:solidFill>
                <a:ea typeface="Arial"/>
              </a:rPr>
              <a:t>remettre</a:t>
            </a:r>
            <a:r>
              <a:rPr dirty="0">
                <a:solidFill>
                  <a:srgbClr val="00B0F0"/>
                </a:solidFill>
                <a:ea typeface="Arial"/>
              </a:rPr>
              <a:t> </a:t>
            </a:r>
            <a:r>
              <a:rPr dirty="0" err="1">
                <a:solidFill>
                  <a:srgbClr val="00B0F0"/>
                </a:solidFill>
                <a:ea typeface="Arial"/>
              </a:rPr>
              <a:t>en</a:t>
            </a:r>
            <a:r>
              <a:rPr dirty="0">
                <a:solidFill>
                  <a:srgbClr val="00B0F0"/>
                </a:solidFill>
                <a:ea typeface="Arial"/>
              </a:rPr>
              <a:t> question et de les </a:t>
            </a:r>
            <a:r>
              <a:rPr dirty="0" err="1">
                <a:solidFill>
                  <a:srgbClr val="00B0F0"/>
                </a:solidFill>
                <a:ea typeface="Arial"/>
              </a:rPr>
              <a:t>ajuster</a:t>
            </a:r>
            <a:r>
              <a:rPr dirty="0">
                <a:solidFill>
                  <a:srgbClr val="00B0F0"/>
                </a:solidFill>
                <a:ea typeface="Arial"/>
              </a:rPr>
              <a:t> </a:t>
            </a:r>
            <a:r>
              <a:rPr dirty="0" err="1">
                <a:solidFill>
                  <a:srgbClr val="00B0F0"/>
                </a:solidFill>
                <a:ea typeface="Arial"/>
              </a:rPr>
              <a:t>si</a:t>
            </a:r>
            <a:r>
              <a:rPr dirty="0">
                <a:solidFill>
                  <a:srgbClr val="00B0F0"/>
                </a:solidFill>
                <a:ea typeface="Arial"/>
              </a:rPr>
              <a:t> </a:t>
            </a:r>
            <a:r>
              <a:rPr dirty="0" err="1">
                <a:solidFill>
                  <a:srgbClr val="00B0F0"/>
                </a:solidFill>
                <a:ea typeface="Arial"/>
              </a:rPr>
              <a:t>nécessaire</a:t>
            </a:r>
            <a:r>
              <a:rPr dirty="0">
                <a:solidFill>
                  <a:srgbClr val="00B0F0"/>
                </a:solidFill>
              </a:rPr>
              <a:t>.</a:t>
            </a:r>
            <a:endParaRPr sz="24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C14E8-509A-2CB7-4A04-3ED7D764DF03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2.13</a:t>
            </a:r>
          </a:p>
        </p:txBody>
      </p:sp>
    </p:spTree>
    <p:extLst>
      <p:ext uri="{BB962C8B-B14F-4D97-AF65-F5344CB8AC3E}">
        <p14:creationId xmlns:p14="http://schemas.microsoft.com/office/powerpoint/2010/main" val="273576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4"/>
          <p:cNvSpPr txBox="1"/>
          <p:nvPr/>
        </p:nvSpPr>
        <p:spPr>
          <a:xfrm>
            <a:off x="2870522" y="2273378"/>
            <a:ext cx="8368496" cy="30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Il </a:t>
            </a:r>
            <a:r>
              <a:rPr sz="2000" dirty="0" err="1"/>
              <a:t>nʼy</a:t>
            </a:r>
            <a:r>
              <a:rPr sz="2000" dirty="0"/>
              <a:t> a pas </a:t>
            </a:r>
            <a:r>
              <a:rPr sz="2000" dirty="0" err="1"/>
              <a:t>d'empathie</a:t>
            </a:r>
            <a:r>
              <a:rPr sz="2000" dirty="0"/>
              <a:t> sans </a:t>
            </a:r>
            <a:r>
              <a:rPr sz="2000" dirty="0" err="1"/>
              <a:t>compréhension</a:t>
            </a:r>
            <a:r>
              <a:rPr sz="2000" dirty="0"/>
              <a:t>. Cet </a:t>
            </a:r>
            <a:r>
              <a:rPr sz="2000" dirty="0" err="1"/>
              <a:t>exercice</a:t>
            </a:r>
            <a:r>
              <a:rPr sz="2000" dirty="0"/>
              <a:t> </a:t>
            </a:r>
            <a:r>
              <a:rPr sz="2000" dirty="0" err="1"/>
              <a:t>présente</a:t>
            </a:r>
            <a:r>
              <a:rPr sz="2000" dirty="0"/>
              <a:t> les </a:t>
            </a:r>
            <a:r>
              <a:rPr sz="2000" dirty="0" err="1"/>
              <a:t>conséquences</a:t>
            </a:r>
            <a:r>
              <a:rPr sz="2000" dirty="0"/>
              <a:t> des </a:t>
            </a:r>
            <a:r>
              <a:rPr sz="2000" dirty="0" err="1"/>
              <a:t>réactions</a:t>
            </a:r>
            <a:r>
              <a:rPr sz="2000" dirty="0"/>
              <a:t> à la divulgation de faits de violence sur </a:t>
            </a:r>
            <a:r>
              <a:rPr sz="2000" dirty="0" err="1"/>
              <a:t>l'expérience</a:t>
            </a:r>
            <a:r>
              <a:rPr sz="2000" dirty="0"/>
              <a:t> et le bien-</a:t>
            </a:r>
            <a:r>
              <a:rPr sz="2000" dirty="0" err="1"/>
              <a:t>être</a:t>
            </a:r>
            <a:r>
              <a:rPr sz="2000" dirty="0"/>
              <a:t> de la </a:t>
            </a:r>
            <a:r>
              <a:rPr sz="2000" dirty="0" err="1"/>
              <a:t>personne</a:t>
            </a:r>
            <a:r>
              <a:rPr sz="2000" dirty="0"/>
              <a:t> </a:t>
            </a:r>
            <a:r>
              <a:rPr sz="2000" dirty="0" err="1"/>
              <a:t>survivante</a:t>
            </a:r>
            <a:r>
              <a:rPr sz="2000" dirty="0"/>
              <a:t>.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Les </a:t>
            </a:r>
            <a:r>
              <a:rPr sz="2000" dirty="0" err="1"/>
              <a:t>observateurs</a:t>
            </a:r>
            <a:r>
              <a:rPr sz="2000" dirty="0"/>
              <a:t> </a:t>
            </a:r>
            <a:r>
              <a:rPr sz="2000" dirty="0" err="1"/>
              <a:t>seront</a:t>
            </a:r>
            <a:r>
              <a:rPr sz="2000" dirty="0"/>
              <a:t> </a:t>
            </a:r>
            <a:r>
              <a:rPr sz="2000" dirty="0" err="1"/>
              <a:t>invités</a:t>
            </a:r>
            <a:r>
              <a:rPr sz="2000" dirty="0"/>
              <a:t> à faire part de </a:t>
            </a:r>
            <a:r>
              <a:rPr sz="2000" dirty="0" err="1"/>
              <a:t>leurs</a:t>
            </a:r>
            <a:r>
              <a:rPr sz="2000" dirty="0"/>
              <a:t> </a:t>
            </a:r>
            <a:r>
              <a:rPr sz="2000" dirty="0" err="1"/>
              <a:t>réflexions</a:t>
            </a:r>
            <a:r>
              <a:rPr sz="2000" dirty="0"/>
              <a:t> après </a:t>
            </a:r>
            <a:br>
              <a:rPr sz="2000" dirty="0"/>
            </a:br>
            <a:r>
              <a:rPr sz="2000" dirty="0" err="1"/>
              <a:t>l'exercice</a:t>
            </a:r>
            <a:r>
              <a:rPr sz="2000" dirty="0"/>
              <a:t>. Vous </a:t>
            </a:r>
            <a:r>
              <a:rPr sz="2000" dirty="0" err="1"/>
              <a:t>participerez</a:t>
            </a:r>
            <a:r>
              <a:rPr sz="2000" dirty="0"/>
              <a:t> </a:t>
            </a:r>
            <a:r>
              <a:rPr sz="2000" dirty="0" err="1"/>
              <a:t>même</a:t>
            </a:r>
            <a:r>
              <a:rPr sz="2000" dirty="0"/>
              <a:t> </a:t>
            </a:r>
            <a:r>
              <a:rPr sz="2000" dirty="0" err="1"/>
              <a:t>si</a:t>
            </a:r>
            <a:r>
              <a:rPr sz="2000" dirty="0"/>
              <a:t> </a:t>
            </a:r>
            <a:r>
              <a:rPr sz="2000" dirty="0" err="1"/>
              <a:t>vous</a:t>
            </a:r>
            <a:r>
              <a:rPr sz="2000" dirty="0"/>
              <a:t> </a:t>
            </a:r>
            <a:r>
              <a:rPr sz="2000" dirty="0" err="1"/>
              <a:t>choisissez</a:t>
            </a:r>
            <a:r>
              <a:rPr sz="2000" dirty="0"/>
              <a:t> de </a:t>
            </a:r>
            <a:br>
              <a:rPr sz="2000" dirty="0"/>
            </a:br>
            <a:r>
              <a:rPr sz="2000" dirty="0"/>
              <a:t>ne pas </a:t>
            </a:r>
            <a:r>
              <a:rPr sz="2000" dirty="0" err="1"/>
              <a:t>vous</a:t>
            </a:r>
            <a:r>
              <a:rPr sz="2000" dirty="0"/>
              <a:t> porter </a:t>
            </a:r>
            <a:r>
              <a:rPr sz="2000" dirty="0" err="1"/>
              <a:t>volontaire</a:t>
            </a:r>
            <a:r>
              <a:rPr sz="2000" dirty="0"/>
              <a:t> pour </a:t>
            </a:r>
            <a:r>
              <a:rPr sz="2000" dirty="0" err="1"/>
              <a:t>jouer</a:t>
            </a:r>
            <a:r>
              <a:rPr sz="2000" dirty="0"/>
              <a:t> un </a:t>
            </a:r>
            <a:r>
              <a:rPr sz="2000" dirty="0" err="1"/>
              <a:t>rôle</a:t>
            </a:r>
            <a:r>
              <a:rPr sz="2000" dirty="0"/>
              <a:t> </a:t>
            </a:r>
            <a:r>
              <a:rPr sz="2000" dirty="0" err="1"/>
              <a:t>actif</a:t>
            </a:r>
            <a:r>
              <a:rPr sz="2000" dirty="0"/>
              <a:t>.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/>
              <a:t>Gardez</a:t>
            </a:r>
            <a:r>
              <a:rPr sz="2000" dirty="0"/>
              <a:t> le silence pendant </a:t>
            </a:r>
            <a:r>
              <a:rPr sz="2000" dirty="0" err="1"/>
              <a:t>l'exercice</a:t>
            </a:r>
            <a:r>
              <a:rPr sz="2000" dirty="0"/>
              <a:t>. Nous </a:t>
            </a:r>
            <a:r>
              <a:rPr sz="2000" dirty="0" err="1"/>
              <a:t>prendrons</a:t>
            </a:r>
            <a:r>
              <a:rPr sz="2000" dirty="0"/>
              <a:t> le temps de </a:t>
            </a:r>
            <a:r>
              <a:rPr sz="2000" dirty="0" err="1"/>
              <a:t>discuter</a:t>
            </a:r>
            <a:r>
              <a:rPr sz="2000" dirty="0"/>
              <a:t> et de faire le point ensuite.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9037C-39B1-2EC5-F2E4-83C1EAA4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latin typeface="+mj-lt"/>
                <a:ea typeface="Arial"/>
                <a:cs typeface="Arial"/>
              </a:defRPr>
            </a:pPr>
            <a:r>
              <a:t>Le poids des reproches</a:t>
            </a:r>
            <a:endParaRPr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B01E5-DC65-1E55-4918-321E5F9E0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 b="1">
                <a:latin typeface="+mj-lt"/>
                <a:ea typeface="Arial"/>
                <a:cs typeface="Arial"/>
                <a:sym typeface="Arial"/>
              </a:defRPr>
            </a:pPr>
            <a:r>
              <a:t>Exercice 2.2</a:t>
            </a:r>
            <a:endParaRPr>
              <a:latin typeface="+mj-lt"/>
            </a:endParaRPr>
          </a:p>
          <a:p>
            <a:endParaRPr>
              <a:latin typeface="+mj-lt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E2089F5-3736-FF32-728F-F5457E862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170" y="2369075"/>
            <a:ext cx="1415848" cy="1415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B816E-E0AC-2CD8-084A-CF79E81CAFD5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2.14</a:t>
            </a:r>
          </a:p>
        </p:txBody>
      </p:sp>
    </p:spTree>
    <p:extLst>
      <p:ext uri="{BB962C8B-B14F-4D97-AF65-F5344CB8AC3E}">
        <p14:creationId xmlns:p14="http://schemas.microsoft.com/office/powerpoint/2010/main" val="3174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5"/>
          <p:cNvSpPr txBox="1"/>
          <p:nvPr/>
        </p:nvSpPr>
        <p:spPr>
          <a:xfrm>
            <a:off x="0" y="65268"/>
            <a:ext cx="12192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dirty="0"/>
              <a:t>Séance 2 : </a:t>
            </a:r>
            <a:r>
              <a:rPr lang="fr-FR" dirty="0"/>
              <a:t>c</a:t>
            </a:r>
            <a:r>
              <a:rPr dirty="0" err="1"/>
              <a:t>onclu</a:t>
            </a:r>
            <a:r>
              <a:rPr lang="fr-FR" dirty="0" err="1"/>
              <a:t>sion</a:t>
            </a:r>
            <a:endParaRPr dirty="0"/>
          </a:p>
        </p:txBody>
      </p:sp>
      <p:sp>
        <p:nvSpPr>
          <p:cNvPr id="615" name="Google Shape;615;p85"/>
          <p:cNvSpPr txBox="1"/>
          <p:nvPr/>
        </p:nvSpPr>
        <p:spPr>
          <a:xfrm>
            <a:off x="654151" y="1264684"/>
            <a:ext cx="9923227" cy="476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En nous </a:t>
            </a:r>
            <a:r>
              <a:rPr sz="2200" dirty="0" err="1"/>
              <a:t>mettant</a:t>
            </a:r>
            <a:r>
              <a:rPr sz="2200" dirty="0"/>
              <a:t> à la place de la </a:t>
            </a:r>
            <a:r>
              <a:rPr sz="2200" dirty="0" err="1"/>
              <a:t>personne</a:t>
            </a:r>
            <a:r>
              <a:rPr sz="2200" dirty="0"/>
              <a:t> </a:t>
            </a:r>
            <a:r>
              <a:rPr sz="2200" dirty="0" err="1"/>
              <a:t>survivante</a:t>
            </a:r>
            <a:r>
              <a:rPr sz="2200" dirty="0"/>
              <a:t>, nous </a:t>
            </a:r>
            <a:r>
              <a:rPr sz="2200" dirty="0" err="1"/>
              <a:t>faisons</a:t>
            </a:r>
            <a:r>
              <a:rPr sz="2200" dirty="0"/>
              <a:t> </a:t>
            </a:r>
            <a:r>
              <a:rPr sz="2200" dirty="0" err="1"/>
              <a:t>preuve</a:t>
            </a:r>
            <a:r>
              <a:rPr sz="2200" dirty="0"/>
              <a:t> </a:t>
            </a:r>
            <a:r>
              <a:rPr sz="2200" dirty="0" err="1"/>
              <a:t>d'empathie</a:t>
            </a:r>
            <a:r>
              <a:rPr sz="2200" dirty="0"/>
              <a:t> et </a:t>
            </a:r>
            <a:r>
              <a:rPr sz="2200" dirty="0" err="1"/>
              <a:t>comprenons</a:t>
            </a:r>
            <a:r>
              <a:rPr sz="2200" dirty="0"/>
              <a:t> </a:t>
            </a:r>
            <a:r>
              <a:rPr sz="2200" dirty="0" err="1"/>
              <a:t>mieux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situation.</a:t>
            </a:r>
          </a:p>
          <a:p>
            <a:pPr marL="457189" indent="-457189">
              <a:lnSpc>
                <a:spcPct val="108000"/>
              </a:lnSpc>
              <a:spcBef>
                <a:spcPts val="1600"/>
              </a:spcBef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En tant que </a:t>
            </a:r>
            <a:r>
              <a:rPr sz="2200" dirty="0" err="1"/>
              <a:t>prestataires</a:t>
            </a:r>
            <a:r>
              <a:rPr sz="2200" dirty="0"/>
              <a:t> de </a:t>
            </a:r>
            <a:r>
              <a:rPr sz="2200" dirty="0" err="1"/>
              <a:t>soins</a:t>
            </a:r>
            <a:r>
              <a:rPr sz="2200" dirty="0"/>
              <a:t>, nous devons </a:t>
            </a:r>
            <a:r>
              <a:rPr sz="2200" dirty="0" err="1"/>
              <a:t>réfléchir</a:t>
            </a:r>
            <a:r>
              <a:rPr sz="2200" dirty="0"/>
              <a:t> à </a:t>
            </a:r>
            <a:r>
              <a:rPr sz="2200" dirty="0" err="1"/>
              <a:t>nos</a:t>
            </a:r>
            <a:r>
              <a:rPr sz="2200" dirty="0"/>
              <a:t> </a:t>
            </a:r>
            <a:r>
              <a:rPr sz="2200" dirty="0" err="1"/>
              <a:t>valeurs</a:t>
            </a:r>
            <a:r>
              <a:rPr sz="2200" dirty="0"/>
              <a:t> et </a:t>
            </a:r>
            <a:r>
              <a:rPr sz="2200" dirty="0" err="1"/>
              <a:t>croyances</a:t>
            </a:r>
            <a:r>
              <a:rPr sz="2200" dirty="0"/>
              <a:t>, </a:t>
            </a:r>
            <a:r>
              <a:rPr sz="2200" dirty="0" err="1"/>
              <a:t>ainsi</a:t>
            </a:r>
            <a:r>
              <a:rPr sz="2200" dirty="0"/>
              <a:t> </a:t>
            </a:r>
            <a:r>
              <a:rPr sz="2200" dirty="0" err="1"/>
              <a:t>quʼà</a:t>
            </a:r>
            <a:r>
              <a:rPr sz="2200" dirty="0"/>
              <a:t> la manière de les </a:t>
            </a:r>
            <a:r>
              <a:rPr sz="2200" dirty="0" err="1"/>
              <a:t>transmettre</a:t>
            </a:r>
            <a:r>
              <a:rPr sz="2200" dirty="0"/>
              <a:t> à </a:t>
            </a:r>
            <a:r>
              <a:rPr sz="2200" dirty="0" err="1"/>
              <a:t>nos</a:t>
            </a:r>
            <a:r>
              <a:rPr sz="2200" dirty="0"/>
              <a:t> patients. Nous ne devons EN AUCUN CAS </a:t>
            </a:r>
            <a:r>
              <a:rPr sz="2200" dirty="0" err="1"/>
              <a:t>rejeter</a:t>
            </a:r>
            <a:r>
              <a:rPr sz="2200" dirty="0"/>
              <a:t> la </a:t>
            </a:r>
            <a:r>
              <a:rPr sz="2200" dirty="0" err="1"/>
              <a:t>responsabilité</a:t>
            </a:r>
            <a:r>
              <a:rPr sz="2200" dirty="0"/>
              <a:t> sur la </a:t>
            </a:r>
            <a:r>
              <a:rPr sz="2200" dirty="0" err="1"/>
              <a:t>personne</a:t>
            </a:r>
            <a:r>
              <a:rPr sz="2200" dirty="0"/>
              <a:t> </a:t>
            </a:r>
            <a:r>
              <a:rPr sz="2200" dirty="0" err="1"/>
              <a:t>survivante</a:t>
            </a:r>
            <a:r>
              <a:rPr sz="2200" dirty="0"/>
              <a:t>. </a:t>
            </a:r>
            <a:endParaRPr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Bef>
                <a:spcPts val="1600"/>
              </a:spcBef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 err="1"/>
              <a:t>L'objectif</a:t>
            </a:r>
            <a:r>
              <a:rPr sz="2200" dirty="0"/>
              <a:t> à long </a:t>
            </a:r>
            <a:r>
              <a:rPr sz="2200" dirty="0" err="1"/>
              <a:t>terme</a:t>
            </a:r>
            <a:r>
              <a:rPr sz="2200" dirty="0"/>
              <a:t> </a:t>
            </a:r>
            <a:r>
              <a:rPr sz="2200" dirty="0" err="1"/>
              <a:t>est</a:t>
            </a:r>
            <a:r>
              <a:rPr sz="2200" dirty="0"/>
              <a:t> la </a:t>
            </a:r>
            <a:r>
              <a:rPr sz="2200" dirty="0" err="1"/>
              <a:t>sécurité</a:t>
            </a:r>
            <a:r>
              <a:rPr sz="2200" dirty="0"/>
              <a:t>. </a:t>
            </a:r>
            <a:r>
              <a:rPr sz="2200" dirty="0" err="1"/>
              <a:t>Toutes</a:t>
            </a:r>
            <a:r>
              <a:rPr sz="2200" dirty="0"/>
              <a:t> les </a:t>
            </a:r>
            <a:r>
              <a:rPr sz="2200" dirty="0" err="1"/>
              <a:t>personnes</a:t>
            </a:r>
            <a:r>
              <a:rPr sz="2200" dirty="0"/>
              <a:t> </a:t>
            </a:r>
            <a:r>
              <a:rPr sz="2200" dirty="0" err="1"/>
              <a:t>survivantes</a:t>
            </a:r>
            <a:r>
              <a:rPr sz="2200" dirty="0"/>
              <a:t> ne </a:t>
            </a:r>
            <a:r>
              <a:rPr sz="2200" dirty="0" err="1"/>
              <a:t>sont</a:t>
            </a:r>
            <a:r>
              <a:rPr sz="2200" dirty="0"/>
              <a:t> pas </a:t>
            </a:r>
            <a:r>
              <a:rPr sz="2200" dirty="0" err="1"/>
              <a:t>prêtes</a:t>
            </a:r>
            <a:r>
              <a:rPr sz="2200" dirty="0"/>
              <a:t> à </a:t>
            </a:r>
            <a:r>
              <a:rPr sz="2200" dirty="0" err="1"/>
              <a:t>révéler</a:t>
            </a:r>
            <a:r>
              <a:rPr sz="2200" dirty="0"/>
              <a:t> les violences </a:t>
            </a:r>
            <a:r>
              <a:rPr sz="2200" dirty="0" err="1"/>
              <a:t>quʼelles</a:t>
            </a:r>
            <a:r>
              <a:rPr sz="2200" dirty="0"/>
              <a:t> </a:t>
            </a:r>
            <a:r>
              <a:rPr sz="2200" dirty="0" err="1"/>
              <a:t>ont</a:t>
            </a:r>
            <a:r>
              <a:rPr sz="2200" dirty="0"/>
              <a:t> </a:t>
            </a:r>
            <a:r>
              <a:rPr sz="2200" dirty="0" err="1"/>
              <a:t>subies</a:t>
            </a:r>
            <a:r>
              <a:rPr sz="2200" dirty="0"/>
              <a:t> </a:t>
            </a:r>
            <a:r>
              <a:rPr sz="2200" dirty="0" err="1"/>
              <a:t>ou</a:t>
            </a:r>
            <a:r>
              <a:rPr sz="2200" dirty="0"/>
              <a:t> à quitter un </a:t>
            </a:r>
            <a:r>
              <a:rPr sz="2200" dirty="0" err="1"/>
              <a:t>partenaire</a:t>
            </a:r>
            <a:r>
              <a:rPr sz="2200" dirty="0"/>
              <a:t> violent. </a:t>
            </a:r>
            <a:endParaRPr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Bef>
                <a:spcPts val="1600"/>
              </a:spcBef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 err="1"/>
              <a:t>Encouragez</a:t>
            </a:r>
            <a:r>
              <a:rPr sz="2200" dirty="0"/>
              <a:t>-les </a:t>
            </a:r>
            <a:r>
              <a:rPr sz="2200" dirty="0" err="1"/>
              <a:t>toujours</a:t>
            </a:r>
            <a:r>
              <a:rPr sz="2200" dirty="0"/>
              <a:t> à </a:t>
            </a:r>
            <a:r>
              <a:rPr sz="2200" dirty="0" err="1"/>
              <a:t>trouver</a:t>
            </a:r>
            <a:r>
              <a:rPr sz="2200" dirty="0"/>
              <a:t> </a:t>
            </a:r>
            <a:r>
              <a:rPr sz="2200" dirty="0" err="1"/>
              <a:t>leurs</a:t>
            </a:r>
            <a:r>
              <a:rPr sz="2200" dirty="0"/>
              <a:t> </a:t>
            </a:r>
            <a:r>
              <a:rPr sz="2200" dirty="0" err="1"/>
              <a:t>propres</a:t>
            </a:r>
            <a:r>
              <a:rPr sz="2200" dirty="0"/>
              <a:t> solutions et </a:t>
            </a:r>
            <a:r>
              <a:rPr sz="2200" dirty="0" err="1"/>
              <a:t>aidez</a:t>
            </a:r>
            <a:r>
              <a:rPr sz="2200" dirty="0"/>
              <a:t>-les à prendre les </a:t>
            </a:r>
            <a:r>
              <a:rPr sz="2200" dirty="0" err="1"/>
              <a:t>décisions</a:t>
            </a:r>
            <a:r>
              <a:rPr sz="2200" dirty="0"/>
              <a:t> </a:t>
            </a:r>
            <a:r>
              <a:rPr sz="2200" dirty="0" err="1"/>
              <a:t>quʼelles</a:t>
            </a:r>
            <a:r>
              <a:rPr sz="2200" dirty="0"/>
              <a:t> </a:t>
            </a:r>
            <a:r>
              <a:rPr sz="2200" dirty="0" err="1"/>
              <a:t>estiment</a:t>
            </a:r>
            <a:r>
              <a:rPr sz="2200" dirty="0"/>
              <a:t> les plus </a:t>
            </a:r>
            <a:r>
              <a:rPr sz="2200" dirty="0" err="1"/>
              <a:t>pertinentes</a:t>
            </a:r>
            <a:r>
              <a:rPr sz="2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66278-F732-F46B-19F3-A5A50CC9E280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2.15</a:t>
            </a:r>
          </a:p>
        </p:txBody>
      </p:sp>
    </p:spTree>
    <p:extLst>
      <p:ext uri="{BB962C8B-B14F-4D97-AF65-F5344CB8AC3E}">
        <p14:creationId xmlns:p14="http://schemas.microsoft.com/office/powerpoint/2010/main" val="370375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 descr="Mountain reflected in lake at sunset"/>
          <p:cNvSpPr/>
          <p:nvPr/>
        </p:nvSpPr>
        <p:spPr>
          <a:xfrm>
            <a:off x="72300" y="47506"/>
            <a:ext cx="6091400" cy="670412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C6A4E-6CEF-0B8E-6159-83F0432A0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2933" y="2567230"/>
            <a:ext cx="3780000" cy="2416150"/>
          </a:xfrm>
        </p:spPr>
        <p:txBody>
          <a:bodyPr/>
          <a:lstStyle/>
          <a:p>
            <a:r>
              <a:rPr dirty="0" err="1"/>
              <a:t>Améliorer</a:t>
            </a:r>
            <a:r>
              <a:rPr dirty="0"/>
              <a:t> la </a:t>
            </a:r>
            <a:r>
              <a:rPr dirty="0" err="1"/>
              <a:t>sensibilisation</a:t>
            </a:r>
            <a:r>
              <a:rPr dirty="0"/>
              <a:t> et la </a:t>
            </a:r>
            <a:r>
              <a:rPr dirty="0" err="1"/>
              <a:t>compréhension</a:t>
            </a:r>
            <a:r>
              <a:rPr dirty="0"/>
              <a:t> de </a:t>
            </a:r>
            <a:r>
              <a:rPr dirty="0" err="1"/>
              <a:t>l'expérience</a:t>
            </a:r>
            <a:r>
              <a:rPr dirty="0"/>
              <a:t>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16B61-7D2C-F6A2-BBDC-0922BEBAF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/>
          </a:bodyPr>
          <a:lstStyle/>
          <a:p>
            <a:r>
              <a:t>Séance 2.</a:t>
            </a:r>
          </a:p>
        </p:txBody>
      </p:sp>
      <p:pic>
        <p:nvPicPr>
          <p:cNvPr id="7" name="Google Shape;36;p34" descr="Mountain reflected in lake at sunset">
            <a:extLst>
              <a:ext uri="{FF2B5EF4-FFF2-40B4-BE49-F238E27FC236}">
                <a16:creationId xmlns:a16="http://schemas.microsoft.com/office/drawing/2014/main" id="{3840B830-C820-99E7-C1A5-A49C70EE1324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 rotWithShape="1">
          <a:blip r:embed="rId3"/>
          <a:srcRect l="12525" r="12525"/>
          <a:stretch/>
        </p:blipFill>
        <p:spPr>
          <a:xfrm>
            <a:off x="0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D9DF2-BED2-B070-4274-73603ED8DE1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169204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3" descr="Bullseye with solid fill"/>
          <p:cNvSpPr/>
          <p:nvPr/>
        </p:nvSpPr>
        <p:spPr>
          <a:xfrm>
            <a:off x="1068130" y="1275070"/>
            <a:ext cx="3876165" cy="38761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1079400" y="1560528"/>
            <a:ext cx="10033200" cy="359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797050" marR="118530" indent="-1797050">
              <a:lnSpc>
                <a:spcPct val="108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  <a:sym typeface="Arial"/>
              </a:defRPr>
            </a:pPr>
            <a:r>
              <a:rPr u="sng" dirty="0">
                <a:solidFill>
                  <a:schemeClr val="accent3"/>
                </a:solidFill>
              </a:rPr>
              <a:t>Objectif 2 :</a:t>
            </a:r>
            <a:r>
              <a:rPr dirty="0">
                <a:solidFill>
                  <a:schemeClr val="accent3"/>
                </a:solidFill>
              </a:rPr>
              <a:t>	</a:t>
            </a:r>
            <a:r>
              <a:rPr dirty="0">
                <a:solidFill>
                  <a:schemeClr val="accent2"/>
                </a:solidFill>
              </a:rPr>
              <a:t>Adopter des </a:t>
            </a:r>
            <a:r>
              <a:rPr dirty="0" err="1">
                <a:solidFill>
                  <a:schemeClr val="accent2"/>
                </a:solidFill>
              </a:rPr>
              <a:t>comportements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contribuant</a:t>
            </a:r>
            <a:r>
              <a:rPr dirty="0">
                <a:solidFill>
                  <a:schemeClr val="accent2"/>
                </a:solidFill>
              </a:rPr>
              <a:t> à la prestation de services </a:t>
            </a:r>
            <a:r>
              <a:rPr dirty="0" err="1">
                <a:solidFill>
                  <a:schemeClr val="accent2"/>
                </a:solidFill>
              </a:rPr>
              <a:t>sûrs</a:t>
            </a:r>
            <a:r>
              <a:rPr dirty="0">
                <a:solidFill>
                  <a:schemeClr val="accent2"/>
                </a:solidFill>
              </a:rPr>
              <a:t> et </a:t>
            </a:r>
            <a:r>
              <a:rPr dirty="0" err="1">
                <a:solidFill>
                  <a:schemeClr val="accent2"/>
                </a:solidFill>
              </a:rPr>
              <a:t>bienveillants</a:t>
            </a:r>
            <a:r>
              <a:rPr dirty="0">
                <a:solidFill>
                  <a:schemeClr val="accent2"/>
                </a:solidFill>
              </a:rPr>
              <a:t>,</a:t>
            </a:r>
            <a:r>
              <a:rPr lang="fr-FR" dirty="0">
                <a:solidFill>
                  <a:schemeClr val="accent2"/>
                </a:solidFill>
              </a:rPr>
              <a:t> et comprendre les valeurs associées.</a:t>
            </a:r>
            <a:endParaRPr dirty="0">
              <a:solidFill>
                <a:schemeClr val="accent2"/>
              </a:solidFill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  <a:defRPr sz="2200" b="1">
                <a:solidFill>
                  <a:schemeClr val="accent1"/>
                </a:solidFill>
                <a:latin typeface="Arial"/>
                <a:cs typeface="Arial"/>
                <a:sym typeface="Arial"/>
              </a:defRPr>
            </a:pPr>
            <a:endParaRPr lang="fr-FR" dirty="0"/>
          </a:p>
          <a:p>
            <a:pPr marR="118530">
              <a:lnSpc>
                <a:spcPct val="108000"/>
              </a:lnSpc>
              <a:spcAft>
                <a:spcPts val="600"/>
              </a:spcAft>
              <a:defRPr sz="2200" b="1">
                <a:solidFill>
                  <a:schemeClr val="accent1"/>
                </a:solidFill>
                <a:latin typeface="Arial"/>
                <a:cs typeface="Arial"/>
                <a:sym typeface="Arial"/>
              </a:defRPr>
            </a:pPr>
            <a:r>
              <a:rPr dirty="0" err="1"/>
              <a:t>Compétences</a:t>
            </a:r>
            <a:r>
              <a:rPr dirty="0"/>
              <a:t> :</a:t>
            </a:r>
          </a:p>
          <a:p>
            <a:pPr marL="360000" marR="309871" indent="-360000"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dirty="0"/>
              <a:t>Prendre conscience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propres</a:t>
            </a:r>
            <a:r>
              <a:rPr dirty="0"/>
              <a:t> </a:t>
            </a:r>
            <a:r>
              <a:rPr dirty="0" err="1"/>
              <a:t>croyances</a:t>
            </a:r>
            <a:r>
              <a:rPr dirty="0"/>
              <a:t>, </a:t>
            </a:r>
            <a:r>
              <a:rPr dirty="0" err="1"/>
              <a:t>hypothèses</a:t>
            </a:r>
            <a:r>
              <a:rPr dirty="0"/>
              <a:t>, </a:t>
            </a:r>
            <a:r>
              <a:rPr dirty="0" err="1"/>
              <a:t>préjugés</a:t>
            </a:r>
            <a:r>
              <a:rPr dirty="0"/>
              <a:t> </a:t>
            </a:r>
            <a:r>
              <a:rPr dirty="0" err="1"/>
              <a:t>potentiels</a:t>
            </a:r>
            <a:r>
              <a:rPr dirty="0"/>
              <a:t> et </a:t>
            </a:r>
            <a:r>
              <a:rPr dirty="0" err="1"/>
              <a:t>réactions</a:t>
            </a:r>
            <a:r>
              <a:rPr dirty="0"/>
              <a:t> </a:t>
            </a:r>
            <a:r>
              <a:rPr dirty="0" err="1"/>
              <a:t>émotionnelles</a:t>
            </a:r>
            <a:r>
              <a:rPr dirty="0"/>
              <a:t>, </a:t>
            </a:r>
            <a:r>
              <a:rPr dirty="0" err="1"/>
              <a:t>lesquels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susceptibles</a:t>
            </a:r>
            <a:r>
              <a:rPr dirty="0"/>
              <a:t> </a:t>
            </a:r>
            <a:r>
              <a:rPr dirty="0" err="1"/>
              <a:t>dʼinfluer</a:t>
            </a:r>
            <a:r>
              <a:rPr dirty="0"/>
              <a:t> sur les interactions avec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.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309871" indent="-360000"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dirty="0" err="1"/>
              <a:t>Comprendre</a:t>
            </a:r>
            <a:r>
              <a:rPr dirty="0"/>
              <a:t> les </a:t>
            </a:r>
            <a:r>
              <a:rPr dirty="0" err="1"/>
              <a:t>circonstances</a:t>
            </a:r>
            <a:r>
              <a:rPr dirty="0"/>
              <a:t> et les obstacles </a:t>
            </a:r>
            <a:r>
              <a:rPr dirty="0" err="1"/>
              <a:t>auxquels</a:t>
            </a:r>
            <a:r>
              <a:rPr dirty="0"/>
              <a:t>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confrontées</a:t>
            </a:r>
            <a:r>
              <a:rPr dirty="0"/>
              <a:t> dans </a:t>
            </a:r>
            <a:r>
              <a:rPr dirty="0" err="1"/>
              <a:t>leur</a:t>
            </a:r>
            <a:r>
              <a:rPr dirty="0"/>
              <a:t> recherche </a:t>
            </a:r>
            <a:r>
              <a:rPr dirty="0" err="1"/>
              <a:t>d'aide</a:t>
            </a:r>
            <a:r>
              <a:rPr dirty="0"/>
              <a:t>.  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309871" indent="-360000"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dirty="0" err="1"/>
              <a:t>Reconnaître</a:t>
            </a:r>
            <a:r>
              <a:rPr dirty="0"/>
              <a:t> </a:t>
            </a:r>
            <a:r>
              <a:rPr dirty="0" err="1"/>
              <a:t>l'importance</a:t>
            </a:r>
            <a:r>
              <a:rPr dirty="0"/>
              <a:t> de </a:t>
            </a:r>
            <a:r>
              <a:rPr dirty="0" err="1"/>
              <a:t>l'empathie</a:t>
            </a:r>
            <a:r>
              <a:rPr dirty="0"/>
              <a:t> </a:t>
            </a:r>
            <a:r>
              <a:rPr dirty="0" err="1"/>
              <a:t>envers</a:t>
            </a:r>
            <a:r>
              <a:rPr dirty="0"/>
              <a:t>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lang="fr-FR" dirty="0"/>
              <a:t>.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1C43D-850A-08D5-CD94-1943540D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 err="1"/>
              <a:t>Objectifs</a:t>
            </a:r>
            <a:r>
              <a:rPr sz="2800" dirty="0"/>
              <a:t> de la séance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F906D-EFDF-F05F-C868-E529D0BA784A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426284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4"/>
          <p:cNvSpPr txBox="1"/>
          <p:nvPr/>
        </p:nvSpPr>
        <p:spPr>
          <a:xfrm>
            <a:off x="2290713" y="2628835"/>
            <a:ext cx="7956223" cy="141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VBG est évitable. La personne survivante aurait pu agir ou se comporter différemment pour empêcher la violence de se produire. </a:t>
            </a:r>
            <a:endParaRPr sz="2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92EF5-B301-0D9E-C5DA-5CA889EE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latin typeface="+mj-lt"/>
                <a:ea typeface="Arial"/>
                <a:cs typeface="Arial"/>
              </a:defRPr>
            </a:pPr>
            <a:r>
              <a:t>Mythe ou réalité ?</a:t>
            </a:r>
            <a:endParaRPr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F7C2D-21FD-7440-442B-889DF01F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>
                <a:latin typeface="+mj-lt"/>
                <a:ea typeface="Arial"/>
                <a:cs typeface="Arial"/>
                <a:sym typeface="Arial"/>
              </a:defRPr>
            </a:pPr>
            <a:r>
              <a:rPr dirty="0" err="1"/>
              <a:t>Exercice</a:t>
            </a:r>
            <a:r>
              <a:rPr dirty="0"/>
              <a:t> 2.1a</a:t>
            </a:r>
            <a:endParaRPr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B3E5E-55F0-0F15-D3B6-F26D4FF3865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2,4</a:t>
            </a:r>
          </a:p>
        </p:txBody>
      </p:sp>
    </p:spTree>
    <p:extLst>
      <p:ext uri="{BB962C8B-B14F-4D97-AF65-F5344CB8AC3E}">
        <p14:creationId xmlns:p14="http://schemas.microsoft.com/office/powerpoint/2010/main" val="8804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5"/>
          <p:cNvSpPr txBox="1"/>
          <p:nvPr/>
        </p:nvSpPr>
        <p:spPr>
          <a:xfrm>
            <a:off x="639581" y="1706496"/>
            <a:ext cx="1099278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VBG est évitable. La personne survivante aurait pu agir ou se comporter différemment pour empêcher la violence de se produire. 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4" name="Google Shape;578;p80">
            <a:extLst>
              <a:ext uri="{FF2B5EF4-FFF2-40B4-BE49-F238E27FC236}">
                <a16:creationId xmlns:a16="http://schemas.microsoft.com/office/drawing/2014/main" id="{FD794015-67CB-805F-9AD3-EC058280D0AE}"/>
              </a:ext>
            </a:extLst>
          </p:cNvPr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173C7-C49C-FDD2-9ECC-ED18E101FC19}"/>
              </a:ext>
            </a:extLst>
          </p:cNvPr>
          <p:cNvSpPr/>
          <p:nvPr/>
        </p:nvSpPr>
        <p:spPr>
          <a:xfrm>
            <a:off x="659756" y="3052248"/>
            <a:ext cx="10872490" cy="228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Google Shape;572;p79">
            <a:extLst>
              <a:ext uri="{FF2B5EF4-FFF2-40B4-BE49-F238E27FC236}">
                <a16:creationId xmlns:a16="http://schemas.microsoft.com/office/drawing/2014/main" id="{B06AD434-33FA-9A9A-23B2-E1123F7570A7}"/>
              </a:ext>
            </a:extLst>
          </p:cNvPr>
          <p:cNvSpPr txBox="1"/>
          <p:nvPr/>
        </p:nvSpPr>
        <p:spPr>
          <a:xfrm>
            <a:off x="1384872" y="3305371"/>
            <a:ext cx="9842572" cy="207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08000"/>
              </a:lnSpc>
              <a:spcAft>
                <a:spcPts val="800"/>
              </a:spcAft>
              <a:defRPr sz="2667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C'est</a:t>
            </a:r>
            <a:r>
              <a:rPr dirty="0"/>
              <a:t> un </a:t>
            </a:r>
            <a:r>
              <a:rPr dirty="0" err="1"/>
              <a:t>mythe</a:t>
            </a:r>
            <a:r>
              <a:rPr dirty="0"/>
              <a:t> ! </a:t>
            </a:r>
            <a:endParaRPr sz="2400" b="1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VBG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intrinsèquement</a:t>
            </a:r>
            <a:r>
              <a:rPr dirty="0"/>
              <a:t> </a:t>
            </a:r>
            <a:r>
              <a:rPr dirty="0" err="1"/>
              <a:t>liée</a:t>
            </a:r>
            <a:r>
              <a:rPr dirty="0"/>
              <a:t> à un </a:t>
            </a:r>
            <a:r>
              <a:rPr dirty="0" err="1"/>
              <a:t>déséquilibre</a:t>
            </a:r>
            <a:r>
              <a:rPr dirty="0"/>
              <a:t> de </a:t>
            </a:r>
            <a:r>
              <a:rPr dirty="0" err="1"/>
              <a:t>pouvoir</a:t>
            </a:r>
            <a:r>
              <a:rPr dirty="0"/>
              <a:t>. </a:t>
            </a: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Les </a:t>
            </a:r>
            <a:r>
              <a:rPr lang="fr-FR" dirty="0"/>
              <a:t>personnes qui subissent des </a:t>
            </a:r>
            <a:r>
              <a:rPr dirty="0"/>
              <a:t>violence</a:t>
            </a:r>
            <a:r>
              <a:rPr lang="fr-FR" dirty="0"/>
              <a:t>s</a:t>
            </a:r>
            <a:r>
              <a:rPr dirty="0"/>
              <a:t> ne </a:t>
            </a:r>
            <a:r>
              <a:rPr dirty="0" err="1"/>
              <a:t>sont</a:t>
            </a:r>
            <a:r>
              <a:rPr dirty="0"/>
              <a:t> jamais </a:t>
            </a:r>
            <a:r>
              <a:rPr dirty="0" err="1"/>
              <a:t>responsables</a:t>
            </a:r>
            <a:r>
              <a:rPr dirty="0"/>
              <a:t> de </a:t>
            </a:r>
            <a:r>
              <a:rPr lang="fr-FR" dirty="0"/>
              <a:t>ce qu’elles endurent</a:t>
            </a:r>
            <a:r>
              <a:rPr dirty="0"/>
              <a:t>.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12A89-E0E5-0E68-526F-AC2A19D62023}"/>
              </a:ext>
            </a:extLst>
          </p:cNvPr>
          <p:cNvSpPr/>
          <p:nvPr/>
        </p:nvSpPr>
        <p:spPr>
          <a:xfrm>
            <a:off x="659754" y="3393559"/>
            <a:ext cx="725117" cy="42062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558DB-5399-32D9-557F-5D625E2F471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12272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6"/>
          <p:cNvSpPr txBox="1"/>
          <p:nvPr/>
        </p:nvSpPr>
        <p:spPr>
          <a:xfrm>
            <a:off x="2554663" y="1929516"/>
            <a:ext cx="7833675" cy="151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08000"/>
              </a:lnSpc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qui </a:t>
            </a:r>
            <a:r>
              <a:rPr dirty="0" err="1"/>
              <a:t>choisissent</a:t>
            </a:r>
            <a:r>
              <a:rPr dirty="0"/>
              <a:t> de </a:t>
            </a:r>
            <a:r>
              <a:rPr dirty="0" err="1"/>
              <a:t>rester</a:t>
            </a:r>
            <a:r>
              <a:rPr dirty="0"/>
              <a:t> dans </a:t>
            </a:r>
            <a:r>
              <a:rPr dirty="0" err="1"/>
              <a:t>une</a:t>
            </a:r>
            <a:r>
              <a:rPr dirty="0"/>
              <a:t> situation dans </a:t>
            </a:r>
            <a:r>
              <a:rPr dirty="0" err="1"/>
              <a:t>laquelle</a:t>
            </a:r>
            <a:r>
              <a:rPr dirty="0"/>
              <a:t> </a:t>
            </a:r>
            <a:r>
              <a:rPr dirty="0" err="1"/>
              <a:t>elles</a:t>
            </a:r>
            <a:r>
              <a:rPr dirty="0"/>
              <a:t> </a:t>
            </a:r>
            <a:r>
              <a:rPr dirty="0" err="1"/>
              <a:t>subissent</a:t>
            </a:r>
            <a:r>
              <a:rPr dirty="0"/>
              <a:t> des VBG </a:t>
            </a:r>
            <a:r>
              <a:rPr dirty="0" err="1"/>
              <a:t>consentent</a:t>
            </a:r>
            <a:r>
              <a:rPr dirty="0"/>
              <a:t> à les </a:t>
            </a:r>
            <a:r>
              <a:rPr dirty="0" err="1"/>
              <a:t>subir</a:t>
            </a:r>
            <a:r>
              <a:rPr dirty="0"/>
              <a:t>. Cela </a:t>
            </a:r>
            <a:r>
              <a:rPr dirty="0" err="1"/>
              <a:t>signifie</a:t>
            </a:r>
            <a:r>
              <a:rPr dirty="0"/>
              <a:t> que les violences ne </a:t>
            </a:r>
            <a:r>
              <a:rPr dirty="0" err="1"/>
              <a:t>sont</a:t>
            </a:r>
            <a:r>
              <a:rPr dirty="0"/>
              <a:t> pas </a:t>
            </a:r>
            <a:r>
              <a:rPr dirty="0" err="1"/>
              <a:t>si</a:t>
            </a:r>
            <a:r>
              <a:rPr dirty="0"/>
              <a:t> graves.  </a:t>
            </a: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4" name="Google Shape;578;p80">
            <a:extLst>
              <a:ext uri="{FF2B5EF4-FFF2-40B4-BE49-F238E27FC236}">
                <a16:creationId xmlns:a16="http://schemas.microsoft.com/office/drawing/2014/main" id="{A678B58F-F13F-889E-2208-7089F5D7C776}"/>
              </a:ext>
            </a:extLst>
          </p:cNvPr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E678F-6D93-B2F5-A3C4-2BDD7C61ADCA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2.6</a:t>
            </a:r>
          </a:p>
        </p:txBody>
      </p:sp>
    </p:spTree>
    <p:extLst>
      <p:ext uri="{BB962C8B-B14F-4D97-AF65-F5344CB8AC3E}">
        <p14:creationId xmlns:p14="http://schemas.microsoft.com/office/powerpoint/2010/main" val="375199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7"/>
          <p:cNvSpPr txBox="1"/>
          <p:nvPr/>
        </p:nvSpPr>
        <p:spPr>
          <a:xfrm>
            <a:off x="1384870" y="1457578"/>
            <a:ext cx="10147375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personnes survivantes qui choisissent de rester dans une situation dans laquelle elles subissent des VBG consentent à les subir. Cela signifie que les violences ne sont pas si graves.  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4" name="Google Shape;578;p80">
            <a:extLst>
              <a:ext uri="{FF2B5EF4-FFF2-40B4-BE49-F238E27FC236}">
                <a16:creationId xmlns:a16="http://schemas.microsoft.com/office/drawing/2014/main" id="{107306CE-823D-136E-1F46-C109A52FD4D4}"/>
              </a:ext>
            </a:extLst>
          </p:cNvPr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96468F-8907-6D32-EB9D-611886CAA6A9}"/>
              </a:ext>
            </a:extLst>
          </p:cNvPr>
          <p:cNvSpPr/>
          <p:nvPr/>
        </p:nvSpPr>
        <p:spPr>
          <a:xfrm>
            <a:off x="659756" y="2797605"/>
            <a:ext cx="10872490" cy="253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Google Shape;572;p79">
            <a:extLst>
              <a:ext uri="{FF2B5EF4-FFF2-40B4-BE49-F238E27FC236}">
                <a16:creationId xmlns:a16="http://schemas.microsoft.com/office/drawing/2014/main" id="{FC311317-6AF2-32A1-FC71-E60A99DE0A50}"/>
              </a:ext>
            </a:extLst>
          </p:cNvPr>
          <p:cNvSpPr txBox="1"/>
          <p:nvPr/>
        </p:nvSpPr>
        <p:spPr>
          <a:xfrm>
            <a:off x="1384872" y="3050728"/>
            <a:ext cx="9842572" cy="217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08000"/>
              </a:lnSpc>
              <a:spcAft>
                <a:spcPts val="800"/>
              </a:spcAft>
              <a:defRPr sz="2667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C'est</a:t>
            </a:r>
            <a:r>
              <a:rPr dirty="0"/>
              <a:t> un </a:t>
            </a:r>
            <a:r>
              <a:rPr dirty="0" err="1"/>
              <a:t>mythe</a:t>
            </a:r>
            <a:r>
              <a:rPr dirty="0"/>
              <a:t> ! </a:t>
            </a:r>
            <a:endParaRPr sz="2400" b="1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existe</a:t>
            </a:r>
            <a:r>
              <a:rPr dirty="0"/>
              <a:t> de </a:t>
            </a:r>
            <a:r>
              <a:rPr dirty="0" err="1"/>
              <a:t>nombreuses</a:t>
            </a:r>
            <a:r>
              <a:rPr dirty="0"/>
              <a:t> raisons de </a:t>
            </a:r>
            <a:r>
              <a:rPr dirty="0" err="1"/>
              <a:t>rester</a:t>
            </a:r>
            <a:r>
              <a:rPr dirty="0"/>
              <a:t> dans un foyer violent. </a:t>
            </a: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sʼagit</a:t>
            </a:r>
            <a:r>
              <a:rPr dirty="0"/>
              <a:t> </a:t>
            </a:r>
            <a:r>
              <a:rPr dirty="0" err="1"/>
              <a:t>parfois</a:t>
            </a:r>
            <a:r>
              <a:rPr dirty="0"/>
              <a:t> du choix le plus </a:t>
            </a:r>
            <a:r>
              <a:rPr dirty="0" err="1"/>
              <a:t>sûr</a:t>
            </a:r>
            <a:r>
              <a:rPr dirty="0"/>
              <a:t>. </a:t>
            </a: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violence </a:t>
            </a:r>
            <a:r>
              <a:rPr lang="fr-FR" dirty="0"/>
              <a:t>conjugale</a:t>
            </a:r>
            <a:r>
              <a:rPr dirty="0"/>
              <a:t> et la VPI à long </a:t>
            </a:r>
            <a:r>
              <a:rPr dirty="0" err="1"/>
              <a:t>terme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graves.   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F547271-174C-6875-6A2F-6558BAC09EA8}"/>
              </a:ext>
            </a:extLst>
          </p:cNvPr>
          <p:cNvSpPr/>
          <p:nvPr/>
        </p:nvSpPr>
        <p:spPr>
          <a:xfrm>
            <a:off x="659754" y="3138916"/>
            <a:ext cx="725117" cy="42062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C66DE-B951-FCD5-1277-0E9FFAC49E71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2.7</a:t>
            </a:r>
          </a:p>
        </p:txBody>
      </p:sp>
    </p:spTree>
    <p:extLst>
      <p:ext uri="{BB962C8B-B14F-4D97-AF65-F5344CB8AC3E}">
        <p14:creationId xmlns:p14="http://schemas.microsoft.com/office/powerpoint/2010/main" val="161731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8"/>
          <p:cNvSpPr txBox="1"/>
          <p:nvPr/>
        </p:nvSpPr>
        <p:spPr>
          <a:xfrm>
            <a:off x="2102177" y="2274287"/>
            <a:ext cx="7937369" cy="141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hommes sont naturellement violents. Les conflits exacerbent les pulsions sexuelles et les soldats ne peuvent s'empêcher de forcer les femmes à satisfaire à ces besoins.  </a:t>
            </a:r>
            <a:endParaRPr sz="2800">
              <a:latin typeface="Arial" panose="020B0604020202020204" pitchFamily="34" charset="0"/>
            </a:endParaRPr>
          </a:p>
        </p:txBody>
      </p:sp>
      <p:sp>
        <p:nvSpPr>
          <p:cNvPr id="4" name="Google Shape;578;p80">
            <a:extLst>
              <a:ext uri="{FF2B5EF4-FFF2-40B4-BE49-F238E27FC236}">
                <a16:creationId xmlns:a16="http://schemas.microsoft.com/office/drawing/2014/main" id="{2BE94107-DC79-E14A-BB49-5BB34A815495}"/>
              </a:ext>
            </a:extLst>
          </p:cNvPr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81AFB8-9A5E-06C6-1699-8DC076810EA6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2,8</a:t>
            </a:r>
          </a:p>
        </p:txBody>
      </p:sp>
    </p:spTree>
    <p:extLst>
      <p:ext uri="{BB962C8B-B14F-4D97-AF65-F5344CB8AC3E}">
        <p14:creationId xmlns:p14="http://schemas.microsoft.com/office/powerpoint/2010/main" val="94165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69E4E-8DB9-697A-D176-E3856BE906CC}"/>
              </a:ext>
            </a:extLst>
          </p:cNvPr>
          <p:cNvSpPr/>
          <p:nvPr/>
        </p:nvSpPr>
        <p:spPr>
          <a:xfrm>
            <a:off x="659756" y="3052248"/>
            <a:ext cx="10872490" cy="2040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1" name="Google Shape;571;p79"/>
          <p:cNvSpPr txBox="1"/>
          <p:nvPr/>
        </p:nvSpPr>
        <p:spPr>
          <a:xfrm>
            <a:off x="1508289" y="1642962"/>
            <a:ext cx="971915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hommes sont naturellement violents. Les conflits exacerbent les pulsions sexuelles et les soldats ne peuvent s'empêcher de forcer les femmes à satisfaire à ces besoins.  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572" name="Google Shape;572;p79"/>
          <p:cNvSpPr txBox="1"/>
          <p:nvPr/>
        </p:nvSpPr>
        <p:spPr>
          <a:xfrm>
            <a:off x="1384872" y="3305371"/>
            <a:ext cx="9842572" cy="156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08000"/>
              </a:lnSpc>
              <a:spcAft>
                <a:spcPts val="800"/>
              </a:spcAft>
              <a:defRPr sz="2667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C'est un mythe ! </a:t>
            </a:r>
            <a:endParaRPr sz="2400" b="1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>
              <a:lnSpc>
                <a:spcPct val="108000"/>
              </a:lnSpc>
              <a:spcAft>
                <a:spcPts val="800"/>
              </a:spcAft>
              <a:defRPr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tendances violentes et le contrôle sexuel ne sont pas déterminés par le sexe génétique. </a:t>
            </a:r>
            <a:endParaRPr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Google Shape;578;p80">
            <a:extLst>
              <a:ext uri="{FF2B5EF4-FFF2-40B4-BE49-F238E27FC236}">
                <a16:creationId xmlns:a16="http://schemas.microsoft.com/office/drawing/2014/main" id="{69FF4D06-32ED-7772-E7D7-86963B5CA64E}"/>
              </a:ext>
            </a:extLst>
          </p:cNvPr>
          <p:cNvSpPr txBox="1"/>
          <p:nvPr/>
        </p:nvSpPr>
        <p:spPr>
          <a:xfrm>
            <a:off x="0" y="24740"/>
            <a:ext cx="12192000" cy="13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Mythe ou réalité ?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3F16559-A20A-D701-65E1-3E88005206CE}"/>
              </a:ext>
            </a:extLst>
          </p:cNvPr>
          <p:cNvSpPr/>
          <p:nvPr/>
        </p:nvSpPr>
        <p:spPr>
          <a:xfrm>
            <a:off x="659754" y="3393559"/>
            <a:ext cx="725117" cy="42062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7F18E-3C26-B042-B68D-DF2C2FE4BF0D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2,9</a:t>
            </a:r>
          </a:p>
        </p:txBody>
      </p:sp>
    </p:spTree>
    <p:extLst>
      <p:ext uri="{BB962C8B-B14F-4D97-AF65-F5344CB8AC3E}">
        <p14:creationId xmlns:p14="http://schemas.microsoft.com/office/powerpoint/2010/main" val="297681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21494</TotalTime>
  <Words>1711</Words>
  <Application>Microsoft Office PowerPoint</Application>
  <PresentationFormat>Widescreen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Wingdings</vt:lpstr>
      <vt:lpstr>1_Office Theme 4 - WHO</vt:lpstr>
      <vt:lpstr>1_Office Theme 5</vt:lpstr>
      <vt:lpstr>Diapositives de présentation</vt:lpstr>
      <vt:lpstr>PowerPoint Presentation</vt:lpstr>
      <vt:lpstr>Objectifs de la séance</vt:lpstr>
      <vt:lpstr>Mythe ou réalité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Votez avec les pieds :</vt:lpstr>
      <vt:lpstr>PowerPoint Presentation</vt:lpstr>
      <vt:lpstr>Le poids des reproches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690</cp:revision>
  <cp:lastPrinted>2024-11-29T14:13:27Z</cp:lastPrinted>
  <dcterms:created xsi:type="dcterms:W3CDTF">2024-07-22T16:05:02Z</dcterms:created>
  <dcterms:modified xsi:type="dcterms:W3CDTF">2025-10-02T21:28:15Z</dcterms:modified>
</cp:coreProperties>
</file>