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70"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JL2f/L/RPU+1cVm2PBsYIp3Gq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109252-CCF6-4E59-8F1B-E77725C685BF}">
  <a:tblStyle styleId="{36109252-CCF6-4E59-8F1B-E77725C685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s-CO"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s-CO" b="1"/>
              <a:t>Notas para el facilitador:</a:t>
            </a:r>
            <a:r>
              <a:rPr lang="es-CO"/>
              <a:t> El </a:t>
            </a:r>
            <a:r>
              <a:rPr lang="es-CO" b="1"/>
              <a:t>icono de exclamación en un triángulo</a:t>
            </a:r>
            <a:r>
              <a:rPr lang="es-CO"/>
              <a:t> destaca las diapositivas que requieren modificaciones para su adaptación contextual.</a:t>
            </a:r>
            <a:endParaRPr sz="12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s-CO"/>
              <a:t>Revise la diapositiva y realice los ajustes necesarios (p. ej., actualice los ejemplos, los datos o el lenguaje).</a:t>
            </a:r>
            <a:endParaRPr sz="1200">
              <a:latin typeface="Arial"/>
              <a:ea typeface="Arial"/>
              <a:cs typeface="Arial"/>
              <a:sym typeface="Arial"/>
            </a:endParaRPr>
          </a:p>
          <a:p>
            <a:pPr marL="342900" lvl="0" indent="-342900" algn="l" rtl="0">
              <a:spcBef>
                <a:spcPts val="0"/>
              </a:spcBef>
              <a:spcAft>
                <a:spcPts val="0"/>
              </a:spcAft>
              <a:buClr>
                <a:schemeClr val="dk1"/>
              </a:buClr>
              <a:buSzPts val="1000"/>
              <a:buFont typeface="Noto Sans Symbols"/>
              <a:buChar char="∙"/>
            </a:pPr>
            <a:r>
              <a:rPr lang="es-CO" b="1"/>
              <a:t>Elimine el icono</a:t>
            </a:r>
            <a:r>
              <a:rPr lang="es-CO"/>
              <a:t> una vez finalizada la edición. </a:t>
            </a:r>
            <a:endParaRPr sz="1200">
              <a:latin typeface="Arial"/>
              <a:ea typeface="Arial"/>
              <a:cs typeface="Arial"/>
              <a:sym typeface="Arial"/>
            </a:endParaRPr>
          </a:p>
          <a:p>
            <a:pPr marL="0" lvl="0" indent="0" algn="l" rtl="0">
              <a:spcBef>
                <a:spcPts val="0"/>
              </a:spcBef>
              <a:spcAft>
                <a:spcPts val="0"/>
              </a:spcAft>
              <a:buNone/>
            </a:pPr>
            <a:r>
              <a:rPr lang="es-CO"/>
              <a:t> </a:t>
            </a:r>
            <a:endParaRPr sz="1200">
              <a:latin typeface="Arial"/>
              <a:ea typeface="Arial"/>
              <a:cs typeface="Arial"/>
              <a:sym typeface="Arial"/>
            </a:endParaRPr>
          </a:p>
          <a:p>
            <a:pPr marL="0" lvl="0" indent="0" algn="l" rtl="0">
              <a:spcBef>
                <a:spcPts val="0"/>
              </a:spcBef>
              <a:spcAft>
                <a:spcPts val="0"/>
              </a:spcAft>
              <a:buNone/>
            </a:pPr>
            <a:r>
              <a:rPr lang="es-CO"/>
              <a:t>En las Notas, las modificaciones necesarias se resaltan con el subtítulo:</a:t>
            </a:r>
            <a:endParaRPr/>
          </a:p>
          <a:p>
            <a:pPr marL="0" lvl="0" indent="0" algn="l" rtl="0">
              <a:spcBef>
                <a:spcPts val="0"/>
              </a:spcBef>
              <a:spcAft>
                <a:spcPts val="0"/>
              </a:spcAft>
              <a:buNone/>
            </a:pPr>
            <a:r>
              <a:rPr lang="es-CO"/>
              <a:t>►⮞&gt; </a:t>
            </a:r>
            <a:r>
              <a:rPr lang="es-CO">
                <a:highlight>
                  <a:srgbClr val="FFFF00"/>
                </a:highlight>
              </a:rPr>
              <a:t>Acción del facilitador:</a:t>
            </a:r>
            <a:endParaRPr/>
          </a:p>
        </p:txBody>
      </p:sp>
      <p:sp>
        <p:nvSpPr>
          <p:cNvPr id="112" name="Google Shape;112;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a:t>
            </a:r>
            <a:r>
              <a:rPr lang="es-CO" sz="1200" b="0" i="0">
                <a:solidFill>
                  <a:schemeClr val="dk1"/>
                </a:solidFill>
                <a:latin typeface="Arial"/>
                <a:ea typeface="Arial"/>
                <a:cs typeface="Arial"/>
                <a:sym typeface="Arial"/>
              </a:rPr>
              <a:t> Voy a leer este miniescenario en voz alta. Acompáñenme en la lectura. A continuación, les daré unos minutos para que se dirijan a la persona que tienen a su lado y comenten lo siguiente:</a:t>
            </a:r>
            <a:endParaRPr/>
          </a:p>
          <a:p>
            <a:pPr marL="383178" lvl="0" indent="-383178" algn="l" rtl="0">
              <a:lnSpc>
                <a:spcPct val="107000"/>
              </a:lnSpc>
              <a:spcBef>
                <a:spcPts val="0"/>
              </a:spcBef>
              <a:spcAft>
                <a:spcPts val="0"/>
              </a:spcAft>
              <a:buClr>
                <a:srgbClr val="262626"/>
              </a:buClr>
              <a:buSzPts val="1000"/>
              <a:buFont typeface="Noto Sans Symbols"/>
              <a:buChar char="∙"/>
            </a:pPr>
            <a:r>
              <a:rPr lang="es-CO" sz="1300">
                <a:solidFill>
                  <a:srgbClr val="262626"/>
                </a:solidFill>
                <a:latin typeface="Calibri"/>
                <a:ea typeface="Calibri"/>
                <a:cs typeface="Calibri"/>
                <a:sym typeface="Calibri"/>
              </a:rPr>
              <a:t>¿Cómo influye el género en el poder de las personas de este relato?</a:t>
            </a:r>
            <a:endParaRPr sz="1300">
              <a:latin typeface="Calibri"/>
              <a:ea typeface="Calibri"/>
              <a:cs typeface="Calibri"/>
              <a:sym typeface="Calibri"/>
            </a:endParaRPr>
          </a:p>
          <a:p>
            <a:pPr marL="383178" lvl="0" indent="-383178" algn="l" rtl="0">
              <a:lnSpc>
                <a:spcPct val="107000"/>
              </a:lnSpc>
              <a:spcBef>
                <a:spcPts val="0"/>
              </a:spcBef>
              <a:spcAft>
                <a:spcPts val="0"/>
              </a:spcAft>
              <a:buClr>
                <a:srgbClr val="262626"/>
              </a:buClr>
              <a:buSzPts val="1000"/>
              <a:buFont typeface="Noto Sans Symbols"/>
              <a:buChar char="∙"/>
            </a:pPr>
            <a:r>
              <a:rPr lang="es-CO" sz="1300">
                <a:solidFill>
                  <a:srgbClr val="262626"/>
                </a:solidFill>
                <a:latin typeface="Calibri"/>
                <a:ea typeface="Calibri"/>
                <a:cs typeface="Calibri"/>
                <a:sym typeface="Calibri"/>
              </a:rPr>
              <a:t>¿En qué aspectos consideramos que el género y el poder intervienen en la violencia o la condicionan?</a:t>
            </a:r>
            <a:endParaRPr sz="1300">
              <a:latin typeface="Calibri"/>
              <a:ea typeface="Calibri"/>
              <a:cs typeface="Calibri"/>
              <a:sym typeface="Calibri"/>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s-CO" sz="1200" b="0" i="0">
                <a:solidFill>
                  <a:schemeClr val="dk1"/>
                </a:solidFill>
                <a:latin typeface="Arial"/>
                <a:ea typeface="Arial"/>
                <a:cs typeface="Arial"/>
                <a:sym typeface="Arial"/>
              </a:rPr>
              <a:t>Estas preguntas se proyectarán durante el tiempo de debate (véase la siguiente diapositiva).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a:t>Notas para el facilitador:</a:t>
            </a:r>
            <a:endParaRPr/>
          </a:p>
          <a:p>
            <a:pPr marL="0" lvl="0" indent="0" algn="l" rtl="0">
              <a:spcBef>
                <a:spcPts val="0"/>
              </a:spcBef>
              <a:spcAft>
                <a:spcPts val="0"/>
              </a:spcAft>
              <a:buNone/>
            </a:pPr>
            <a:r>
              <a:rPr lang="es-CO"/>
              <a:t>Pida a los participantes que examinen el material de apoyo 1a, el árbol de la violencia de género, durante una breve sesión de información ante todo el grupo. Señale las siguientes causas fundamentales, si los participantes no las han planteado ya:</a:t>
            </a:r>
            <a:endParaRPr b="0"/>
          </a:p>
          <a:p>
            <a:pPr marL="181240" lvl="0" indent="-181240" algn="l" rtl="0">
              <a:spcBef>
                <a:spcPts val="0"/>
              </a:spcBef>
              <a:spcAft>
                <a:spcPts val="0"/>
              </a:spcAft>
              <a:buClr>
                <a:schemeClr val="dk1"/>
              </a:buClr>
              <a:buSzPts val="1100"/>
              <a:buFont typeface="Arial"/>
              <a:buChar char="●"/>
            </a:pPr>
            <a:r>
              <a:rPr lang="es-CO"/>
              <a:t>el abuso de poder de la milicia</a:t>
            </a:r>
            <a:endParaRPr b="0"/>
          </a:p>
          <a:p>
            <a:pPr marL="181240" lvl="0" indent="-181240" algn="l" rtl="0">
              <a:spcBef>
                <a:spcPts val="0"/>
              </a:spcBef>
              <a:spcAft>
                <a:spcPts val="0"/>
              </a:spcAft>
              <a:buClr>
                <a:schemeClr val="dk1"/>
              </a:buClr>
              <a:buSzPts val="1100"/>
              <a:buFont typeface="Arial"/>
              <a:buChar char="●"/>
            </a:pPr>
            <a:r>
              <a:rPr lang="es-CO"/>
              <a:t>la desigualdad de género y las normas de género que influyen en las actitudes y creencias de que las mujeres y las niñas son propiedad de otras personas</a:t>
            </a:r>
            <a:endParaRPr b="0"/>
          </a:p>
          <a:p>
            <a:pPr marL="181240" lvl="0" indent="-181240" algn="l" rtl="0">
              <a:spcBef>
                <a:spcPts val="0"/>
              </a:spcBef>
              <a:spcAft>
                <a:spcPts val="0"/>
              </a:spcAft>
              <a:buClr>
                <a:schemeClr val="dk1"/>
              </a:buClr>
              <a:buSzPts val="1100"/>
              <a:buFont typeface="Arial"/>
              <a:buChar char="●"/>
            </a:pPr>
            <a:r>
              <a:rPr lang="es-CO"/>
              <a:t>el desprecio de los derechos humanos de la familia de Flora.</a:t>
            </a:r>
            <a:endParaR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a:t>En prácticamente todas las sociedades del mundo actual, las tradiciones y leyes patriarcales o patrilineales otorgan a los hombres y a los niños más poder que a las mujeres y a las niñas. Además, los roles y las normas de género aumentan esa diferencia de poder y provocan que las mujeres y las niñas tengan aún más vulnerabilidades. Hay situaciones en las que los hombres experimentan violencia de género, pero es más probable que ocurra cuando se dan ciertos factores interseccionales que afectan a las personas implicadas, como:</a:t>
            </a:r>
            <a:endParaRPr/>
          </a:p>
          <a:p>
            <a:pPr marL="181240" lvl="0" indent="-181240" algn="l" rtl="0">
              <a:spcBef>
                <a:spcPts val="0"/>
              </a:spcBef>
              <a:spcAft>
                <a:spcPts val="0"/>
              </a:spcAft>
              <a:buClr>
                <a:schemeClr val="dk1"/>
              </a:buClr>
              <a:buSzPts val="1100"/>
              <a:buFont typeface="Arial"/>
              <a:buChar char="●"/>
            </a:pPr>
            <a:r>
              <a:rPr lang="es-CO"/>
              <a:t>identidades de género marginadas</a:t>
            </a:r>
            <a:endParaRPr/>
          </a:p>
          <a:p>
            <a:pPr marL="181240" lvl="0" indent="-181240" algn="l" rtl="0">
              <a:spcBef>
                <a:spcPts val="0"/>
              </a:spcBef>
              <a:spcAft>
                <a:spcPts val="0"/>
              </a:spcAft>
              <a:buClr>
                <a:schemeClr val="dk1"/>
              </a:buClr>
              <a:buSzPts val="1100"/>
              <a:buFont typeface="Arial"/>
              <a:buChar char="●"/>
            </a:pPr>
            <a:r>
              <a:rPr lang="es-CO"/>
              <a:t>vulnerabilidades socioeconómicas</a:t>
            </a:r>
            <a:endParaRPr/>
          </a:p>
          <a:p>
            <a:pPr marL="181240" lvl="0" indent="-181240" algn="l" rtl="0">
              <a:spcBef>
                <a:spcPts val="0"/>
              </a:spcBef>
              <a:spcAft>
                <a:spcPts val="0"/>
              </a:spcAft>
              <a:buClr>
                <a:schemeClr val="dk1"/>
              </a:buClr>
              <a:buSzPts val="1100"/>
              <a:buFont typeface="Arial"/>
              <a:buChar char="●"/>
            </a:pPr>
            <a:r>
              <a:rPr lang="es-CO"/>
              <a:t>vulnerabilidad debido a la dinámica de un conflicto armado.  </a:t>
            </a:r>
            <a:endParaRPr/>
          </a:p>
          <a:p>
            <a:pPr marL="0" lvl="0" indent="0" algn="l" rtl="0">
              <a:spcBef>
                <a:spcPts val="0"/>
              </a:spcBef>
              <a:spcAft>
                <a:spcPts val="0"/>
              </a:spcAft>
              <a:buNone/>
            </a:pPr>
            <a:endParaRPr/>
          </a:p>
          <a:p>
            <a:pPr marL="0" lvl="0" indent="0" algn="l" rtl="0">
              <a:spcBef>
                <a:spcPts val="0"/>
              </a:spcBef>
              <a:spcAft>
                <a:spcPts val="0"/>
              </a:spcAft>
              <a:buNone/>
            </a:pPr>
            <a:r>
              <a:rPr lang="es-CO"/>
              <a:t>Las tradiciones y leyes patriarcales otorgan a los hombres un poder institucionalizado como “padre” o líder de una familia, la comunidad y la sociedad. Las tradiciones y leyes patrilineales otorgan a los hombres un poder institucionalizado al mantener los derechos sucesorios que priman a los varones respecto a la tierra y otras propiedades, así como la autoridad para tomar decisiones.  </a:t>
            </a:r>
            <a:endParaRPr/>
          </a:p>
          <a:p>
            <a:pPr marL="0" lvl="0" indent="0" algn="l" rtl="0">
              <a:spcBef>
                <a:spcPts val="0"/>
              </a:spcBef>
              <a:spcAft>
                <a:spcPts val="0"/>
              </a:spcAft>
              <a:buNone/>
            </a:pPr>
            <a:endParaRPr/>
          </a:p>
          <a:p>
            <a:pPr marL="0" lvl="0" indent="0" algn="l" rtl="0">
              <a:spcBef>
                <a:spcPts val="0"/>
              </a:spcBef>
              <a:spcAft>
                <a:spcPts val="0"/>
              </a:spcAft>
              <a:buNone/>
            </a:pPr>
            <a:r>
              <a:rPr lang="es-CO"/>
              <a:t>Estos factores interseccionales pueden hacerse más evidentes en tiempos de insurgencias y conflictos. Una facción o grupo armado puede utilizar la violencia sexual para ejercer el control o restarle poder a sus oponentes.  </a:t>
            </a:r>
            <a:endParaRPr/>
          </a:p>
          <a:p>
            <a:pPr marL="0" lvl="0" indent="0" algn="l" rtl="0">
              <a:spcBef>
                <a:spcPts val="0"/>
              </a:spcBef>
              <a:spcAft>
                <a:spcPts val="0"/>
              </a:spcAft>
              <a:buNone/>
            </a:pPr>
            <a:endParaRPr/>
          </a:p>
          <a:p>
            <a:pPr marL="0" lvl="0" indent="0" algn="l" rtl="0">
              <a:spcBef>
                <a:spcPts val="0"/>
              </a:spcBef>
              <a:spcAft>
                <a:spcPts val="0"/>
              </a:spcAft>
              <a:buNone/>
            </a:pPr>
            <a:r>
              <a:rPr lang="es-CO"/>
              <a:t>Pida a los participantes que examinen el material de apoyo 1a, el árbol de la violencia de género, que muestra gráficamente las causas subyacentes de la violencia de género.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300">
                <a:solidFill>
                  <a:schemeClr val="dk2"/>
                </a:solidFill>
              </a:rPr>
              <a:t>Las situaciones de emergencia humanitaria pueden exacerbar la violencia y hacer que las personas sobrevivientes sufran también otras formas de violencia.  </a:t>
            </a:r>
            <a:endParaRPr/>
          </a:p>
          <a:p>
            <a:pPr marL="0" lvl="0" indent="0" algn="l" rtl="0">
              <a:spcBef>
                <a:spcPts val="0"/>
              </a:spcBef>
              <a:spcAft>
                <a:spcPts val="0"/>
              </a:spcAft>
              <a:buNone/>
            </a:pPr>
            <a:endParaRPr sz="1300">
              <a:solidFill>
                <a:schemeClr val="dk2"/>
              </a:solidFill>
            </a:endParaRPr>
          </a:p>
          <a:p>
            <a:pPr marL="0" lvl="0" indent="0" algn="l" rtl="0">
              <a:spcBef>
                <a:spcPts val="0"/>
              </a:spcBef>
              <a:spcAft>
                <a:spcPts val="0"/>
              </a:spcAft>
              <a:buNone/>
            </a:pPr>
            <a:endParaRPr sz="1300">
              <a:solidFill>
                <a:schemeClr val="dk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a:t>►⮞&gt; Acción del facilitador: A</a:t>
            </a:r>
            <a:r>
              <a:rPr lang="es-CO" b="1">
                <a:solidFill>
                  <a:srgbClr val="FF0000"/>
                </a:solidFill>
              </a:rPr>
              <a:t>ctualice la diapositiva en función del contexto de su capacitación: nacional, regional o de otro ámbito geográfico.</a:t>
            </a:r>
            <a:endParaRPr b="1" i="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a:t>Notas para el facilitador:</a:t>
            </a:r>
            <a:endParaRPr/>
          </a:p>
          <a:p>
            <a:pPr marL="0" lvl="0" indent="0" algn="l" rtl="0">
              <a:spcBef>
                <a:spcPts val="0"/>
              </a:spcBef>
              <a:spcAft>
                <a:spcPts val="0"/>
              </a:spcAft>
              <a:buNone/>
            </a:pPr>
            <a:r>
              <a:rPr lang="es-CO"/>
              <a:t>Ahora que tenemos una noción y un léxico más comunes para hablar de la violencia de género:</a:t>
            </a:r>
            <a:endParaRPr/>
          </a:p>
          <a:p>
            <a:pPr marL="0" lvl="0" indent="0" algn="l" rtl="0">
              <a:spcBef>
                <a:spcPts val="0"/>
              </a:spcBef>
              <a:spcAft>
                <a:spcPts val="0"/>
              </a:spcAft>
              <a:buNone/>
            </a:pPr>
            <a:endParaRPr/>
          </a:p>
          <a:p>
            <a:pPr marL="0" lvl="0" indent="0" algn="l" rtl="0">
              <a:spcBef>
                <a:spcPts val="0"/>
              </a:spcBef>
              <a:spcAft>
                <a:spcPts val="0"/>
              </a:spcAft>
              <a:buNone/>
            </a:pPr>
            <a:r>
              <a:rPr lang="es-CO"/>
              <a:t>Dedique entre 5 </a:t>
            </a:r>
            <a:r>
              <a:rPr lang="es-CO">
                <a:solidFill>
                  <a:srgbClr val="000000"/>
                </a:solidFill>
              </a:rPr>
              <a:t>y</a:t>
            </a:r>
            <a:r>
              <a:rPr lang="es-CO"/>
              <a:t> 7 minutos a escuchar las respuestas de los participantes a las siguientes preguntas: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s-CO"/>
              <a:t>¿Cómo se inscribe en todo esto su papel de profesional sanitario?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s-CO"/>
              <a:t>¿Qué competencias debe tener usted? ¿Qué servicios debe ofrecer?</a:t>
            </a:r>
            <a:endParaRPr/>
          </a:p>
          <a:p>
            <a:pPr marL="0" lvl="0" indent="0" algn="l" rtl="0">
              <a:spcBef>
                <a:spcPts val="0"/>
              </a:spcBef>
              <a:spcAft>
                <a:spcPts val="0"/>
              </a:spcAft>
              <a:buNone/>
            </a:pPr>
            <a:endParaRPr b="1"/>
          </a:p>
          <a:p>
            <a:pPr marL="0" lvl="0" indent="0" algn="l" rtl="0">
              <a:spcBef>
                <a:spcPts val="0"/>
              </a:spcBef>
              <a:spcAft>
                <a:spcPts val="0"/>
              </a:spcAft>
              <a:buNone/>
            </a:pPr>
            <a:r>
              <a:rPr lang="es-CO"/>
              <a:t>Si se da información inexacta, corríjala, pero reserve las respuestas más detalladas para proporcionarlas en las diapositivas siguientes.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Aunque es menos probable que los hombres acudan en busca de servicios sanitarios preventivos, y tienen también menos necesidades ordinarias de servicios de salud sexual y reproductiva, sí son más propensos a buscar atención sanitaria tras sufrir violencia sexual que a solicitar la ayuda de otros servicios de respuesta (como la policía). El asesoramiento y las pruebas voluntarias del VIH y los servicios de urgencias son puntos de entrada habituales para los hombres sobrevivientes.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En situaciones de emergencia, quizás no sea posible o no convenga ofrecer o recopilar pruebas médico-legales, ni resulte tampoco factible llevar a cabo actividades de promoción o fomentar la exhibición de ejemplos que sirvan de referencia. Los demás elementos de la respuesta a la violencia sexual y de pareja siguen siendo servicios esenciales </a:t>
            </a:r>
            <a:r>
              <a:rPr lang="es-CO" sz="1100" b="1"/>
              <a:t>en todos los contextos</a:t>
            </a:r>
            <a:r>
              <a:rPr lang="es-CO" sz="1200" b="0" i="0">
                <a:solidFill>
                  <a:schemeClr val="dk1"/>
                </a:solidFill>
                <a:latin typeface="Arial"/>
                <a:ea typeface="Arial"/>
                <a:cs typeface="Arial"/>
                <a:sym typeface="Aria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No escuchar, no tomarse en serio lo que cuenta una paciente o no prestarle la atención adecuada si comunica que ha sufrido violencia de género puede tener consecuencias tan graves como cuando refiere que un menor padece malnutrición aguda grave, o signos y síntomas de un infarto de miocardio.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08" name="Google Shape;408;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Notas para el facilitador:</a:t>
            </a:r>
            <a:endParaRPr/>
          </a:p>
          <a:p>
            <a:pPr marL="0" lvl="0" indent="0" algn="l" rtl="0">
              <a:spcBef>
                <a:spcPts val="0"/>
              </a:spcBef>
              <a:spcAft>
                <a:spcPts val="0"/>
              </a:spcAft>
              <a:buNone/>
            </a:pPr>
            <a:r>
              <a:rPr lang="es-CO" sz="1200" b="0" i="0">
                <a:solidFill>
                  <a:schemeClr val="dk1"/>
                </a:solidFill>
                <a:latin typeface="Arial"/>
                <a:ea typeface="Arial"/>
                <a:cs typeface="Arial"/>
                <a:sym typeface="Arial"/>
              </a:rPr>
              <a:t>Recuerde a los participantes que, aunque la violencia de género puede afectar a niños y hombres, afecta más a las mujeres y las niñas. Hay más datos disponibles sobre la violencia contra las mujeres y las niñas, y muchos de los datos que examinaremos en esta sesión son específicos de dicha violencia y no de todas las formas de violencia de género.  </a:t>
            </a:r>
            <a:endParaRPr/>
          </a:p>
          <a:p>
            <a:pPr marL="0" lvl="0" indent="0" algn="l" rtl="0">
              <a:spcBef>
                <a:spcPts val="0"/>
              </a:spcBef>
              <a:spcAft>
                <a:spcPts val="0"/>
              </a:spcAft>
              <a:buNone/>
            </a:pPr>
            <a:endParaRPr/>
          </a:p>
          <a:p>
            <a:pPr marL="0" lvl="0" indent="0" algn="l" rtl="0">
              <a:spcBef>
                <a:spcPts val="0"/>
              </a:spcBef>
              <a:spcAft>
                <a:spcPts val="0"/>
              </a:spcAft>
              <a:buNone/>
            </a:pPr>
            <a:r>
              <a:rPr lang="es-CO" i="1"/>
              <a:t>Tras proyectar el breve video de 3 minutos:  </a:t>
            </a:r>
            <a:endParaRPr b="0" i="1"/>
          </a:p>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Esta capacitación se centra esencialmente en los conocimientos y las competencias que deben poseer los profesionales sanitarios para prestar asistencia de primera línea en casos de violencia sexual y de pareja como parte del paquete esencial de servicios, incluso en contextos de crisis y emergencias humanitarias.  </a:t>
            </a:r>
            <a:endParaRPr/>
          </a:p>
          <a:p>
            <a:pPr marL="0" lvl="0" indent="0" algn="l" rtl="0">
              <a:spcBef>
                <a:spcPts val="0"/>
              </a:spcBef>
              <a:spcAft>
                <a:spcPts val="0"/>
              </a:spcAft>
              <a:buNone/>
            </a:pPr>
            <a:endParaRPr b="0"/>
          </a:p>
          <a:p>
            <a:pPr marL="0" lvl="0" indent="0" algn="l" rtl="0">
              <a:spcBef>
                <a:spcPts val="0"/>
              </a:spcBef>
              <a:spcAft>
                <a:spcPts val="0"/>
              </a:spcAft>
              <a:buNone/>
            </a:pPr>
            <a:r>
              <a:rPr lang="es-CO" sz="1200" b="0" i="0">
                <a:solidFill>
                  <a:schemeClr val="dk1"/>
                </a:solidFill>
                <a:latin typeface="Arial"/>
                <a:ea typeface="Arial"/>
                <a:cs typeface="Arial"/>
                <a:sym typeface="Arial"/>
              </a:rPr>
              <a:t>En esta sesión hablaremos de la violencia de género en su conjunto, para ayudar a situar los factores, las consecuencias y los patrones de la violencia sexual y de pareja en su contexto global.</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Es habitual que una persona que sufre habitualmente violencia de género sea objeto de distintas formas de violencia simultáneas.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sz="1200" b="0" i="0">
                <a:solidFill>
                  <a:schemeClr val="dk1"/>
                </a:solidFill>
                <a:latin typeface="Arial"/>
                <a:ea typeface="Arial"/>
                <a:cs typeface="Arial"/>
                <a:sym typeface="Arial"/>
              </a:rPr>
              <a:t>La violencia sexual puede adoptar muchas formas, como la explotación sexual, el acoso verbal, los tocamientos no deseados, la mutilación genital femenina, etc.  </a:t>
            </a:r>
            <a:endParaRPr/>
          </a:p>
          <a:p>
            <a:pPr marL="0" lvl="0" indent="0" algn="l" rtl="0">
              <a:spcBef>
                <a:spcPts val="0"/>
              </a:spcBef>
              <a:spcAft>
                <a:spcPts val="0"/>
              </a:spcAft>
              <a:buNone/>
            </a:pPr>
            <a:endParaRPr/>
          </a:p>
          <a:p>
            <a:pPr marL="0" lvl="0" indent="0" algn="l" rtl="0">
              <a:spcBef>
                <a:spcPts val="0"/>
              </a:spcBef>
              <a:spcAft>
                <a:spcPts val="0"/>
              </a:spcAft>
              <a:buNone/>
            </a:pPr>
            <a:r>
              <a:rPr lang="es-CO" sz="1200" b="0" i="0">
                <a:solidFill>
                  <a:schemeClr val="dk1"/>
                </a:solidFill>
                <a:latin typeface="Arial"/>
                <a:ea typeface="Arial"/>
                <a:cs typeface="Arial"/>
                <a:sym typeface="Arial"/>
              </a:rPr>
              <a:t>La violación es una forma concreta de violencia sexual que suele tener repercusiones específicas sobre la salud física y mental de quienes sobreviven a la agresión.  </a:t>
            </a:r>
            <a:endParaRPr/>
          </a:p>
          <a:p>
            <a:pPr marL="0" lvl="0" indent="0" algn="l" rtl="0">
              <a:spcBef>
                <a:spcPts val="0"/>
              </a:spcBef>
              <a:spcAft>
                <a:spcPts val="0"/>
              </a:spcAft>
              <a:buNone/>
            </a:pPr>
            <a:endParaRPr/>
          </a:p>
          <a:p>
            <a:pPr marL="0" lvl="0" indent="0" algn="l" rtl="0">
              <a:spcBef>
                <a:spcPts val="0"/>
              </a:spcBef>
              <a:spcAft>
                <a:spcPts val="0"/>
              </a:spcAft>
              <a:buNone/>
            </a:pPr>
            <a:r>
              <a:rPr lang="es-CO" sz="1200" b="0" i="0">
                <a:solidFill>
                  <a:schemeClr val="dk1"/>
                </a:solidFill>
                <a:latin typeface="Arial"/>
                <a:ea typeface="Arial"/>
                <a:cs typeface="Arial"/>
                <a:sym typeface="Arial"/>
              </a:rPr>
              <a:t>Aunque las definiciones jurídicas del término “violación” pueden variar en función del contexto, las repercusiones sanitarias de la penetración no consentida son universales. Es importante que los profesionales sanitarios entiendan que, aunque los códigos penales de un determinado lugar no castiguen las relaciones sexuales no consentidas, debe ofrecérsele a la persona sobreviviente la misma atención y las mismas opciones de tratamiento que a cualquier sobreviviente de una violación.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r>
              <a:rPr lang="es-CO" b="1"/>
              <a:t>Diga: </a:t>
            </a:r>
            <a:r>
              <a:rPr lang="es-CO">
                <a:latin typeface="Arial"/>
                <a:ea typeface="Arial"/>
                <a:cs typeface="Arial"/>
                <a:sym typeface="Arial"/>
              </a:rPr>
              <a:t>Esta capacitación se centra en las habilidades y competencias clínicas necesarias para atender a las personas sobrevivientes de violencia sexual y de pareja. Sin embargo, las causas subyacentes de la violencia de género son las mismas, al margen de cómo se manifiesten, y las repercusiones, semejantes, sobre todo a nivel social.  </a:t>
            </a:r>
            <a:endParaRPr sz="12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2"/>
        <p:cNvGrpSpPr/>
        <p:nvPr/>
      </p:nvGrpSpPr>
      <p:grpSpPr>
        <a:xfrm>
          <a:off x="0" y="0"/>
          <a:ext cx="0" cy="0"/>
          <a:chOff x="0" y="0"/>
          <a:chExt cx="0" cy="0"/>
        </a:xfrm>
      </p:grpSpPr>
      <p:sp>
        <p:nvSpPr>
          <p:cNvPr id="13" name="Google Shape;1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58"/>
        <p:cNvGrpSpPr/>
        <p:nvPr/>
      </p:nvGrpSpPr>
      <p:grpSpPr>
        <a:xfrm>
          <a:off x="0" y="0"/>
          <a:ext cx="0" cy="0"/>
          <a:chOff x="0" y="0"/>
          <a:chExt cx="0" cy="0"/>
        </a:xfrm>
      </p:grpSpPr>
      <p:sp>
        <p:nvSpPr>
          <p:cNvPr id="59" name="Google Shape;59;p38"/>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8"/>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1" name="Google Shape;61;p38"/>
          <p:cNvSpPr>
            <a:spLocks noGrp="1"/>
          </p:cNvSpPr>
          <p:nvPr>
            <p:ph type="pic" idx="2"/>
          </p:nvPr>
        </p:nvSpPr>
        <p:spPr>
          <a:xfrm>
            <a:off x="0" y="0"/>
            <a:ext cx="5857200" cy="6012000"/>
          </a:xfrm>
          <a:prstGeom prst="rect">
            <a:avLst/>
          </a:prstGeom>
          <a:noFill/>
          <a:ln>
            <a:noFill/>
          </a:ln>
        </p:spPr>
      </p:sp>
      <p:pic>
        <p:nvPicPr>
          <p:cNvPr id="62" name="Google Shape;62;p38"/>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63"/>
        <p:cNvGrpSpPr/>
        <p:nvPr/>
      </p:nvGrpSpPr>
      <p:grpSpPr>
        <a:xfrm>
          <a:off x="0" y="0"/>
          <a:ext cx="0" cy="0"/>
          <a:chOff x="0" y="0"/>
          <a:chExt cx="0" cy="0"/>
        </a:xfrm>
      </p:grpSpPr>
      <p:sp>
        <p:nvSpPr>
          <p:cNvPr id="64" name="Google Shape;64;p39"/>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 name="Google Shape;65;p39"/>
          <p:cNvGrpSpPr/>
          <p:nvPr/>
        </p:nvGrpSpPr>
        <p:grpSpPr>
          <a:xfrm>
            <a:off x="4046364" y="432000"/>
            <a:ext cx="3379274" cy="720000"/>
            <a:chOff x="3564226" y="288000"/>
            <a:chExt cx="3379274" cy="720000"/>
          </a:xfrm>
        </p:grpSpPr>
        <p:sp>
          <p:nvSpPr>
            <p:cNvPr id="66" name="Google Shape;66;p39"/>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67" name="Google Shape;67;p39"/>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68" name="Google Shape;68;p39"/>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69" name="Google Shape;69;p39"/>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70" name="Google Shape;70;p39"/>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0" name="Google Shape;90;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1"/>
        <p:cNvGrpSpPr/>
        <p:nvPr/>
      </p:nvGrpSpPr>
      <p:grpSpPr>
        <a:xfrm>
          <a:off x="0" y="0"/>
          <a:ext cx="0" cy="0"/>
          <a:chOff x="0" y="0"/>
          <a:chExt cx="0" cy="0"/>
        </a:xfrm>
      </p:grpSpPr>
      <p:sp>
        <p:nvSpPr>
          <p:cNvPr id="92" name="Google Shape;9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6"/>
          <p:cNvSpPr>
            <a:spLocks noGrp="1"/>
          </p:cNvSpPr>
          <p:nvPr>
            <p:ph type="pic" idx="2"/>
          </p:nvPr>
        </p:nvSpPr>
        <p:spPr>
          <a:xfrm>
            <a:off x="5183188" y="987425"/>
            <a:ext cx="6172200" cy="4873625"/>
          </a:xfrm>
          <a:prstGeom prst="rect">
            <a:avLst/>
          </a:prstGeom>
          <a:noFill/>
          <a:ln>
            <a:noFill/>
          </a:ln>
        </p:spPr>
      </p:sp>
      <p:sp>
        <p:nvSpPr>
          <p:cNvPr id="94" name="Google Shape;94;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22"/>
        <p:cNvGrpSpPr/>
        <p:nvPr/>
      </p:nvGrpSpPr>
      <p:grpSpPr>
        <a:xfrm>
          <a:off x="0" y="0"/>
          <a:ext cx="0" cy="0"/>
          <a:chOff x="0" y="0"/>
          <a:chExt cx="0" cy="0"/>
        </a:xfrm>
      </p:grpSpPr>
      <p:sp>
        <p:nvSpPr>
          <p:cNvPr id="23" name="Google Shape;23;p30"/>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30"/>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p:nvPr/>
        </p:nvSpPr>
        <p:spPr>
          <a:xfrm>
            <a:off x="8480933"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30"/>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2200"/>
              <a:buNone/>
              <a:defRPr sz="22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0"/>
          <p:cNvSpPr/>
          <p:nvPr/>
        </p:nvSpPr>
        <p:spPr>
          <a:xfrm>
            <a:off x="10064933"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a:spLocks noGrp="1"/>
          </p:cNvSpPr>
          <p:nvPr>
            <p:ph type="pic" idx="3"/>
          </p:nvPr>
        </p:nvSpPr>
        <p:spPr>
          <a:xfrm>
            <a:off x="0" y="0"/>
            <a:ext cx="6696000" cy="6012000"/>
          </a:xfrm>
          <a:prstGeom prst="rect">
            <a:avLst/>
          </a:prstGeom>
          <a:noFill/>
          <a:ln>
            <a:noFill/>
          </a:ln>
        </p:spPr>
      </p:sp>
      <p:pic>
        <p:nvPicPr>
          <p:cNvPr id="29" name="Google Shape;29;p30"/>
          <p:cNvPicPr preferRelativeResize="0"/>
          <p:nvPr/>
        </p:nvPicPr>
        <p:blipFill rotWithShape="1">
          <a:blip r:embed="rId2">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8" name="Google Shape;108;p5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30"/>
        <p:cNvGrpSpPr/>
        <p:nvPr/>
      </p:nvGrpSpPr>
      <p:grpSpPr>
        <a:xfrm>
          <a:off x="0" y="0"/>
          <a:ext cx="0" cy="0"/>
          <a:chOff x="0" y="0"/>
          <a:chExt cx="0" cy="0"/>
        </a:xfrm>
      </p:grpSpPr>
      <p:sp>
        <p:nvSpPr>
          <p:cNvPr id="31" name="Google Shape;31;p31"/>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2" name="Google Shape;32;p31"/>
          <p:cNvGrpSpPr/>
          <p:nvPr/>
        </p:nvGrpSpPr>
        <p:grpSpPr>
          <a:xfrm>
            <a:off x="3564226" y="431987"/>
            <a:ext cx="4862312" cy="720000"/>
            <a:chOff x="3564226" y="288000"/>
            <a:chExt cx="4862336" cy="720000"/>
          </a:xfrm>
        </p:grpSpPr>
        <p:sp>
          <p:nvSpPr>
            <p:cNvPr id="33" name="Google Shape;33;p31"/>
            <p:cNvSpPr/>
            <p:nvPr/>
          </p:nvSpPr>
          <p:spPr>
            <a:xfrm>
              <a:off x="3926540" y="288000"/>
              <a:ext cx="4500022"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34" name="Google Shape;34;p31"/>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5" name="Google Shape;35;p31"/>
          <p:cNvSpPr txBox="1">
            <a:spLocks noGrp="1"/>
          </p:cNvSpPr>
          <p:nvPr>
            <p:ph type="title"/>
          </p:nvPr>
        </p:nvSpPr>
        <p:spPr>
          <a:xfrm>
            <a:off x="2199333" y="431987"/>
            <a:ext cx="7674917"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6" name="Google Shape;36;p31"/>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39"/>
        <p:cNvGrpSpPr/>
        <p:nvPr/>
      </p:nvGrpSpPr>
      <p:grpSpPr>
        <a:xfrm>
          <a:off x="0" y="0"/>
          <a:ext cx="0" cy="0"/>
          <a:chOff x="0" y="0"/>
          <a:chExt cx="0" cy="0"/>
        </a:xfrm>
      </p:grpSpPr>
      <p:pic>
        <p:nvPicPr>
          <p:cNvPr id="40" name="Google Shape;40;p33"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1" name="Google Shape;41;p33"/>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2" name="Google Shape;42;p33"/>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43"/>
        <p:cNvGrpSpPr/>
        <p:nvPr/>
      </p:nvGrpSpPr>
      <p:grpSpPr>
        <a:xfrm>
          <a:off x="0" y="0"/>
          <a:ext cx="0" cy="0"/>
          <a:chOff x="0" y="0"/>
          <a:chExt cx="0" cy="0"/>
        </a:xfrm>
      </p:grpSpPr>
      <p:sp>
        <p:nvSpPr>
          <p:cNvPr id="44" name="Google Shape;44;p34"/>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34"/>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46" name="Google Shape;46;p34"/>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47" name="Google Shape;47;p34"/>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48"/>
        <p:cNvGrpSpPr/>
        <p:nvPr/>
      </p:nvGrpSpPr>
      <p:grpSpPr>
        <a:xfrm>
          <a:off x="0" y="0"/>
          <a:ext cx="0" cy="0"/>
          <a:chOff x="0" y="0"/>
          <a:chExt cx="0" cy="0"/>
        </a:xfrm>
      </p:grpSpPr>
      <p:sp>
        <p:nvSpPr>
          <p:cNvPr id="49" name="Google Shape;49;p3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 name="Google Shape;50;p35"/>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51" name="Google Shape;51;p3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2"/>
        <p:cNvGrpSpPr/>
        <p:nvPr/>
      </p:nvGrpSpPr>
      <p:grpSpPr>
        <a:xfrm>
          <a:off x="0" y="0"/>
          <a:ext cx="0" cy="0"/>
          <a:chOff x="0" y="0"/>
          <a:chExt cx="0" cy="0"/>
        </a:xfrm>
      </p:grpSpPr>
      <p:sp>
        <p:nvSpPr>
          <p:cNvPr id="53" name="Google Shape;53;p36"/>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36"/>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1.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9"/>
          <p:cNvSpPr txBox="1"/>
          <p:nvPr/>
        </p:nvSpPr>
        <p:spPr>
          <a:xfrm>
            <a:off x="11618199" y="6353778"/>
            <a:ext cx="494967" cy="299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a:solidFill>
                  <a:schemeClr val="dk1"/>
                </a:solidFill>
                <a:latin typeface="Arial"/>
                <a:ea typeface="Arial"/>
                <a:cs typeface="Arial"/>
                <a:sym typeface="Arial"/>
              </a:rPr>
              <a:t> </a:t>
            </a:r>
            <a:endParaRPr/>
          </a:p>
        </p:txBody>
      </p:sp>
      <p:pic>
        <p:nvPicPr>
          <p:cNvPr id="21" name="Google Shape;21;p29"/>
          <p:cNvPicPr preferRelativeResize="0"/>
          <p:nvPr/>
        </p:nvPicPr>
        <p:blipFill rotWithShape="1">
          <a:blip r:embed="rId21">
            <a:alphaModFix/>
          </a:blip>
          <a:srcRect/>
          <a:stretch/>
        </p:blipFill>
        <p:spPr>
          <a:xfrm>
            <a:off x="176232"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9"/>
          <p:cNvSpPr txBox="1"/>
          <p:nvPr/>
        </p:nvSpPr>
        <p:spPr>
          <a:xfrm>
            <a:off x="11618199" y="6353778"/>
            <a:ext cx="494967" cy="3651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data.unicef.org/topic/child-protection/child-marriag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data.unwomen.org/globala-database-on-violence-against-women/country-profile/Mozambique/country-snapshot" TargetMode="External"/><Relationship Id="rId4" Type="http://schemas.openxmlformats.org/officeDocument/2006/relationships/hyperlink" Target="https://vaw-data.srhr.org/dat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3AF9Rjki0DE?si=nmGJuolWW8Vtev9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p:nvPr/>
        </p:nvSpPr>
        <p:spPr>
          <a:xfrm>
            <a:off x="609600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1"/>
          <p:cNvSpPr/>
          <p:nvPr/>
        </p:nvSpPr>
        <p:spPr>
          <a:xfrm>
            <a:off x="609600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1"/>
          <p:cNvSpPr txBox="1"/>
          <p:nvPr/>
        </p:nvSpPr>
        <p:spPr>
          <a:xfrm>
            <a:off x="6719274" y="1736229"/>
            <a:ext cx="5138578" cy="2662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000" b="1" i="0" u="none" strike="noStrike" cap="none">
                <a:solidFill>
                  <a:schemeClr val="accent1"/>
                </a:solidFill>
                <a:latin typeface="Calibri"/>
                <a:ea typeface="Calibri"/>
                <a:cs typeface="Calibri"/>
                <a:sym typeface="Calibri"/>
              </a:rPr>
              <a:t>Manejo clínico de las personas sobrevivientes de violación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y de violencia de pareja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en situaciones de emergencia </a:t>
            </a:r>
            <a:endParaRPr/>
          </a:p>
          <a:p>
            <a:pPr marL="0" marR="0" lvl="0" indent="0" algn="l" rtl="0">
              <a:spcBef>
                <a:spcPts val="600"/>
              </a:spcBef>
              <a:spcAft>
                <a:spcPts val="0"/>
              </a:spcAft>
              <a:buNone/>
            </a:pPr>
            <a:r>
              <a:rPr lang="es-CO" sz="2100" b="0" i="0" u="none" strike="noStrike" cap="none">
                <a:solidFill>
                  <a:schemeClr val="accent2"/>
                </a:solidFill>
                <a:latin typeface="Calibri"/>
                <a:ea typeface="Calibri"/>
                <a:cs typeface="Calibri"/>
                <a:sym typeface="Calibri"/>
              </a:rPr>
              <a:t>Programa de capacitación para los prestadores de servicios de salud</a:t>
            </a:r>
            <a:endParaRPr/>
          </a:p>
        </p:txBody>
      </p:sp>
      <p:sp>
        <p:nvSpPr>
          <p:cNvPr id="117" name="Google Shape;117;p1"/>
          <p:cNvSpPr txBox="1">
            <a:spLocks noGrp="1"/>
          </p:cNvSpPr>
          <p:nvPr>
            <p:ph type="ctrTitle"/>
          </p:nvPr>
        </p:nvSpPr>
        <p:spPr>
          <a:xfrm>
            <a:off x="6489578" y="4678533"/>
            <a:ext cx="5521910" cy="655974"/>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rgbClr val="035AFF"/>
              </a:buClr>
              <a:buSzPts val="6000"/>
              <a:buFont typeface="Arial"/>
              <a:buNone/>
            </a:pPr>
            <a:r>
              <a:rPr lang="es-CO" sz="6000" b="0" i="0" u="none" strike="noStrike" cap="none" dirty="0">
                <a:solidFill>
                  <a:srgbClr val="035AFF"/>
                </a:solidFill>
                <a:latin typeface="Arial"/>
                <a:ea typeface="Arial"/>
                <a:cs typeface="Arial"/>
                <a:sym typeface="Arial"/>
              </a:rPr>
              <a:t>PRESENTACIÓN CON DIAPOSITIVAS </a:t>
            </a:r>
            <a:endParaRPr dirty="0"/>
          </a:p>
        </p:txBody>
      </p:sp>
      <p:sp>
        <p:nvSpPr>
          <p:cNvPr id="118" name="Google Shape;118;p1"/>
          <p:cNvSpPr/>
          <p:nvPr/>
        </p:nvSpPr>
        <p:spPr>
          <a:xfrm>
            <a:off x="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9" name="Google Shape;119;p1" descr="A black and white world map  Description automatically generated"/>
          <p:cNvPicPr preferRelativeResize="0"/>
          <p:nvPr/>
        </p:nvPicPr>
        <p:blipFill rotWithShape="1">
          <a:blip r:embed="rId3">
            <a:alphaModFix/>
          </a:blip>
          <a:srcRect/>
          <a:stretch/>
        </p:blipFill>
        <p:spPr>
          <a:xfrm>
            <a:off x="0" y="950451"/>
            <a:ext cx="6120000" cy="4790448"/>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5516640" y="481433"/>
            <a:ext cx="1152000" cy="1152000"/>
          </a:xfrm>
          <a:prstGeom prst="rect">
            <a:avLst/>
          </a:prstGeom>
          <a:noFill/>
          <a:ln>
            <a:noFill/>
          </a:ln>
        </p:spPr>
      </p:pic>
      <p:grpSp>
        <p:nvGrpSpPr>
          <p:cNvPr id="2" name="Group 1">
            <a:extLst>
              <a:ext uri="{FF2B5EF4-FFF2-40B4-BE49-F238E27FC236}">
                <a16:creationId xmlns:a16="http://schemas.microsoft.com/office/drawing/2014/main" id="{FBA3C902-7C22-440D-8FA1-28DB62A72BD5}"/>
              </a:ext>
            </a:extLst>
          </p:cNvPr>
          <p:cNvGrpSpPr/>
          <p:nvPr/>
        </p:nvGrpSpPr>
        <p:grpSpPr>
          <a:xfrm flipH="1">
            <a:off x="6766400" y="6018223"/>
            <a:ext cx="983226" cy="415055"/>
            <a:chOff x="6766400" y="6018223"/>
            <a:chExt cx="983226" cy="415055"/>
          </a:xfrm>
        </p:grpSpPr>
        <p:grpSp>
          <p:nvGrpSpPr>
            <p:cNvPr id="122" name="Google Shape;122;p1"/>
            <p:cNvGrpSpPr/>
            <p:nvPr/>
          </p:nvGrpSpPr>
          <p:grpSpPr>
            <a:xfrm flipH="1">
              <a:off x="6766400" y="6133454"/>
              <a:ext cx="503848" cy="188196"/>
              <a:chOff x="-6" y="0"/>
              <a:chExt cx="571967" cy="214271"/>
            </a:xfrm>
          </p:grpSpPr>
          <p:sp>
            <p:nvSpPr>
              <p:cNvPr id="123" name="Google Shape;123;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 name="Google Shape;124;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6" name="Google Shape;126;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7" name="Google Shape;127;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 name="Google Shape;132;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3" name="Google Shape;133;p1"/>
            <p:cNvPicPr preferRelativeResize="0"/>
            <p:nvPr/>
          </p:nvPicPr>
          <p:blipFill rotWithShape="1">
            <a:blip r:embed="rId6">
              <a:alphaModFix/>
            </a:blip>
            <a:srcRect/>
            <a:stretch/>
          </p:blipFill>
          <p:spPr>
            <a:xfrm flipH="1">
              <a:off x="7335130" y="6018223"/>
              <a:ext cx="414496" cy="41505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p:nvPr/>
        </p:nvSpPr>
        <p:spPr>
          <a:xfrm>
            <a:off x="1079400" y="1079999"/>
            <a:ext cx="10033200" cy="4719887"/>
          </a:xfrm>
          <a:prstGeom prst="rect">
            <a:avLst/>
          </a:prstGeom>
          <a:noFill/>
          <a:ln w="31750" cap="flat" cmpd="sng">
            <a:solidFill>
              <a:schemeClr val="accent2"/>
            </a:solidFill>
            <a:prstDash val="solid"/>
            <a:round/>
            <a:headEnd type="none" w="sm" len="sm"/>
            <a:tailEnd type="none" w="sm" len="sm"/>
          </a:ln>
        </p:spPr>
        <p:txBody>
          <a:bodyPr spcFirstLastPara="1" wrap="square" lIns="288000" tIns="288000" rIns="288000" bIns="180000" anchor="t" anchorCtr="0">
            <a:spAutoFit/>
          </a:bodyPr>
          <a:lstStyle/>
          <a:p>
            <a:pPr marL="0" marR="0" lvl="0" indent="0" algn="l" rtl="0">
              <a:spcBef>
                <a:spcPts val="0"/>
              </a:spcBef>
              <a:spcAft>
                <a:spcPts val="0"/>
              </a:spcAft>
              <a:buNone/>
            </a:pPr>
            <a:r>
              <a:rPr lang="es-CO" sz="1600">
                <a:solidFill>
                  <a:srgbClr val="000000"/>
                </a:solidFill>
                <a:latin typeface="Arial"/>
                <a:ea typeface="Arial"/>
                <a:cs typeface="Arial"/>
                <a:sym typeface="Arial"/>
              </a:rPr>
              <a:t>Flora es la mayor de cuatro hermanos (tres niñas y un niño de 4 años). Tiene 15 años y en ese momento una milicia local lanza ataques que cada vez se producen más cerca de su pueblo. Secuestran a una profesora suya y sus padres insisten en que los niños dejen de ir a la escuela. Después de que cinco niñas del pueblo sean también secuestradas, el padre de Flora anuncia que van a marcharse del país, a otro lugar que sea seguro. Les llevará una semana de caminata.</a:t>
            </a:r>
            <a:endParaRPr/>
          </a:p>
          <a:p>
            <a:pPr marL="0" marR="0" lvl="0" indent="0" algn="l" rtl="0">
              <a:spcBef>
                <a:spcPts val="1200"/>
              </a:spcBef>
              <a:spcAft>
                <a:spcPts val="0"/>
              </a:spcAft>
              <a:buNone/>
            </a:pPr>
            <a:r>
              <a:rPr lang="es-CO" sz="1600">
                <a:solidFill>
                  <a:srgbClr val="000000"/>
                </a:solidFill>
                <a:latin typeface="Arial"/>
                <a:ea typeface="Arial"/>
                <a:cs typeface="Arial"/>
                <a:sym typeface="Arial"/>
              </a:rPr>
              <a:t>El segundo día, Flora y su familia llegan a lo alto de una colina y ven que un grupo de milicianos, todos ellos fuertemente armados, han montado un bloqueo en el camino. El padre de Flora les pide a todos que estén callados y le dejen hablar a él. Los milicianos miran a la familia de Flora y le dicen al padre que con tantas hijas no le pasará nada por quedarse sin una, y le piden que decida a cuál les da. El padre intenta ofrecerles dinero, pero uno de los soldados le golpea en la cabeza con un fusil. La madre grita y se arrodilla junto a él.  </a:t>
            </a:r>
            <a:endParaRPr/>
          </a:p>
          <a:p>
            <a:pPr marL="0" marR="0" lvl="0" indent="0" algn="l" rtl="0">
              <a:spcBef>
                <a:spcPts val="1200"/>
              </a:spcBef>
              <a:spcAft>
                <a:spcPts val="0"/>
              </a:spcAft>
              <a:buNone/>
            </a:pPr>
            <a:r>
              <a:rPr lang="es-CO" sz="1600">
                <a:solidFill>
                  <a:srgbClr val="000000"/>
                </a:solidFill>
                <a:latin typeface="Arial"/>
                <a:ea typeface="Arial"/>
                <a:cs typeface="Arial"/>
                <a:sym typeface="Arial"/>
              </a:rPr>
              <a:t>Entonces Flora ve cómo uno de los soldados agarra a su hermana de 11 años. y empieza a gritarles, aunque está aterrorizada, y llega a intentar aferrarse a la niña. Los soldados se ríen. Uno de ellos dice: "Esta está asilvestrada". Los otros responden: “Mejor dejarla, a ver quién la doma”. El primer soldado le abofetea la cara a Flora. Todo se vuelve oscuro y borroso durante unos momentos y, cuando recupera la visión, ve a su hermana alejarse atada en la parte de atrás de una camioneta. </a:t>
            </a:r>
            <a:endParaRPr/>
          </a:p>
        </p:txBody>
      </p:sp>
      <p:sp>
        <p:nvSpPr>
          <p:cNvPr id="219" name="Google Shape;219;p10"/>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0"/>
          <p:cNvSpPr txBox="1"/>
          <p:nvPr/>
        </p:nvSpPr>
        <p:spPr>
          <a:xfrm>
            <a:off x="4712734" y="619200"/>
            <a:ext cx="2766532"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Arial"/>
              <a:buNone/>
            </a:pPr>
            <a:r>
              <a:rPr lang="es-CO" sz="2800" b="0" i="0">
                <a:solidFill>
                  <a:schemeClr val="lt1"/>
                </a:solidFill>
                <a:latin typeface="Calibri"/>
                <a:ea typeface="Calibri"/>
                <a:cs typeface="Calibri"/>
                <a:sym typeface="Calibri"/>
              </a:rPr>
              <a:t>Escenario 1: Flora</a:t>
            </a:r>
            <a:endParaRPr/>
          </a:p>
        </p:txBody>
      </p:sp>
      <p:sp>
        <p:nvSpPr>
          <p:cNvPr id="221" name="Google Shape;221;p1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p:nvPr/>
        </p:nvSpPr>
        <p:spPr>
          <a:xfrm>
            <a:off x="1079292" y="1089524"/>
            <a:ext cx="10028419" cy="4575297"/>
          </a:xfrm>
          <a:prstGeom prst="rect">
            <a:avLst/>
          </a:prstGeom>
          <a:noFill/>
          <a:ln w="317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1"/>
          <p:cNvSpPr/>
          <p:nvPr/>
        </p:nvSpPr>
        <p:spPr>
          <a:xfrm>
            <a:off x="4674000" y="576000"/>
            <a:ext cx="2844000" cy="503999"/>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1"/>
          <p:cNvSpPr txBox="1"/>
          <p:nvPr/>
        </p:nvSpPr>
        <p:spPr>
          <a:xfrm>
            <a:off x="4712734" y="619466"/>
            <a:ext cx="2766532" cy="4801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800"/>
              <a:buFont typeface="Arial"/>
              <a:buNone/>
            </a:pPr>
            <a:r>
              <a:rPr lang="es-CO" sz="2800" b="0" i="0">
                <a:solidFill>
                  <a:schemeClr val="lt1"/>
                </a:solidFill>
                <a:latin typeface="Calibri"/>
                <a:ea typeface="Calibri"/>
                <a:cs typeface="Calibri"/>
                <a:sym typeface="Calibri"/>
              </a:rPr>
              <a:t>Escenario 1: Flora</a:t>
            </a:r>
            <a:endParaRPr/>
          </a:p>
        </p:txBody>
      </p:sp>
      <p:sp>
        <p:nvSpPr>
          <p:cNvPr id="229" name="Google Shape;229;p11"/>
          <p:cNvSpPr txBox="1"/>
          <p:nvPr/>
        </p:nvSpPr>
        <p:spPr>
          <a:xfrm>
            <a:off x="1440000" y="2525273"/>
            <a:ext cx="9312000" cy="2195418"/>
          </a:xfrm>
          <a:prstGeom prst="rect">
            <a:avLst/>
          </a:prstGeom>
          <a:noFill/>
          <a:ln>
            <a:noFill/>
          </a:ln>
        </p:spPr>
        <p:txBody>
          <a:bodyPr spcFirstLastPara="1" wrap="square" lIns="121900" tIns="60925" rIns="121900" bIns="60925" anchor="t" anchorCtr="0">
            <a:spAutoFit/>
          </a:bodyPr>
          <a:lstStyle/>
          <a:p>
            <a:pPr marL="0" marR="0" lvl="0" indent="0" algn="l" rtl="0">
              <a:lnSpc>
                <a:spcPct val="120000"/>
              </a:lnSpc>
              <a:spcBef>
                <a:spcPts val="800"/>
              </a:spcBef>
              <a:spcAft>
                <a:spcPts val="0"/>
              </a:spcAft>
              <a:buNone/>
            </a:pPr>
            <a:r>
              <a:rPr lang="es-CO" sz="2400" b="1">
                <a:solidFill>
                  <a:schemeClr val="accent1"/>
                </a:solidFill>
                <a:latin typeface="Arial"/>
                <a:ea typeface="Arial"/>
                <a:cs typeface="Arial"/>
                <a:sym typeface="Arial"/>
              </a:rPr>
              <a:t>Diríjase a las personas que tiene a su lado y traten las siguientes cuestiones:</a:t>
            </a:r>
            <a:endParaRPr sz="24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640"/>
              <a:buFont typeface="Arial"/>
              <a:buChar char="•"/>
            </a:pPr>
            <a:r>
              <a:rPr lang="es-CO" sz="2200">
                <a:solidFill>
                  <a:schemeClr val="dk1"/>
                </a:solidFill>
                <a:latin typeface="Arial"/>
                <a:ea typeface="Arial"/>
                <a:cs typeface="Arial"/>
                <a:sym typeface="Arial"/>
              </a:rPr>
              <a:t>¿Cómo influye el género en el poder de las personas de este relato?</a:t>
            </a:r>
            <a:endParaRPr sz="22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640"/>
              <a:buFont typeface="Arial"/>
              <a:buChar char="•"/>
            </a:pPr>
            <a:r>
              <a:rPr lang="es-CO" sz="2200">
                <a:solidFill>
                  <a:schemeClr val="dk1"/>
                </a:solidFill>
                <a:latin typeface="Arial"/>
                <a:ea typeface="Arial"/>
                <a:cs typeface="Arial"/>
                <a:sym typeface="Arial"/>
              </a:rPr>
              <a:t>¿En qué aspectos consideramos que el poder interviene en la violencia o la condiciona?</a:t>
            </a:r>
            <a:endParaRPr sz="2200">
              <a:solidFill>
                <a:schemeClr val="dk1"/>
              </a:solidFill>
              <a:latin typeface="Arial"/>
              <a:ea typeface="Arial"/>
              <a:cs typeface="Arial"/>
              <a:sym typeface="Arial"/>
            </a:endParaRPr>
          </a:p>
          <a:p>
            <a:pPr marL="360000" marR="0" lvl="0" indent="-360000" algn="l" rtl="0">
              <a:lnSpc>
                <a:spcPct val="120000"/>
              </a:lnSpc>
              <a:spcBef>
                <a:spcPts val="800"/>
              </a:spcBef>
              <a:spcAft>
                <a:spcPts val="0"/>
              </a:spcAft>
              <a:buClr>
                <a:schemeClr val="accent2"/>
              </a:buClr>
              <a:buSzPts val="2640"/>
              <a:buFont typeface="Arial"/>
              <a:buChar char="•"/>
            </a:pPr>
            <a:r>
              <a:rPr lang="es-CO" sz="2200">
                <a:solidFill>
                  <a:schemeClr val="dk1"/>
                </a:solidFill>
                <a:latin typeface="Arial"/>
                <a:ea typeface="Arial"/>
                <a:cs typeface="Arial"/>
                <a:sym typeface="Arial"/>
              </a:rPr>
              <a:t>¿Qué otras formas de violencia observamos?</a:t>
            </a:r>
            <a:endParaRPr sz="2200">
              <a:solidFill>
                <a:schemeClr val="dk1"/>
              </a:solidFill>
              <a:latin typeface="Arial"/>
              <a:ea typeface="Arial"/>
              <a:cs typeface="Arial"/>
              <a:sym typeface="Arial"/>
            </a:endParaRPr>
          </a:p>
        </p:txBody>
      </p:sp>
      <p:grpSp>
        <p:nvGrpSpPr>
          <p:cNvPr id="230" name="Google Shape;230;p11"/>
          <p:cNvGrpSpPr/>
          <p:nvPr/>
        </p:nvGrpSpPr>
        <p:grpSpPr>
          <a:xfrm>
            <a:off x="8738647" y="1202703"/>
            <a:ext cx="2013353" cy="1199867"/>
            <a:chOff x="8732120" y="576000"/>
            <a:chExt cx="2019880" cy="1203757"/>
          </a:xfrm>
        </p:grpSpPr>
        <p:sp>
          <p:nvSpPr>
            <p:cNvPr id="231" name="Google Shape;231;p11"/>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1"/>
            <p:cNvSpPr/>
            <p:nvPr/>
          </p:nvSpPr>
          <p:spPr>
            <a:xfrm>
              <a:off x="9497562" y="576000"/>
              <a:ext cx="1254438" cy="1023757"/>
            </a:xfrm>
            <a:prstGeom prst="wedgeEllipseCallout">
              <a:avLst>
                <a:gd name="adj1" fmla="val -4964"/>
                <a:gd name="adj2" fmla="val 708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3" name="Google Shape;233;p1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p:nvPr/>
        </p:nvSpPr>
        <p:spPr>
          <a:xfrm>
            <a:off x="8059574" y="1900536"/>
            <a:ext cx="3427857" cy="3428492"/>
          </a:xfrm>
          <a:prstGeom prst="ellipse">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39" name="Google Shape;239;p12"/>
          <p:cNvSpPr/>
          <p:nvPr/>
        </p:nvSpPr>
        <p:spPr>
          <a:xfrm>
            <a:off x="8173388" y="2014839"/>
            <a:ext cx="3200227" cy="3199885"/>
          </a:xfrm>
          <a:prstGeom prst="ellipse">
            <a:avLst/>
          </a:prstGeom>
          <a:solidFill>
            <a:schemeClr val="lt1">
              <a:alpha val="89411"/>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0" name="Google Shape;240;p12"/>
          <p:cNvSpPr txBox="1"/>
          <p:nvPr/>
        </p:nvSpPr>
        <p:spPr>
          <a:xfrm>
            <a:off x="8747258"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s-CO" sz="2000">
                <a:solidFill>
                  <a:schemeClr val="accent1"/>
                </a:solidFill>
                <a:latin typeface="Arial"/>
                <a:ea typeface="Arial"/>
                <a:cs typeface="Arial"/>
                <a:sym typeface="Arial"/>
              </a:rPr>
              <a:t>Cuanto mayor es el poder de una persona o entidad, más fácil le resulta cometer actos de violencia de género</a:t>
            </a:r>
            <a:endParaRPr sz="2000">
              <a:solidFill>
                <a:schemeClr val="accent1"/>
              </a:solidFill>
              <a:latin typeface="Arial"/>
              <a:ea typeface="Arial"/>
              <a:cs typeface="Arial"/>
              <a:sym typeface="Arial"/>
            </a:endParaRPr>
          </a:p>
        </p:txBody>
      </p:sp>
      <p:sp>
        <p:nvSpPr>
          <p:cNvPr id="241" name="Google Shape;241;p12"/>
          <p:cNvSpPr/>
          <p:nvPr/>
        </p:nvSpPr>
        <p:spPr>
          <a:xfrm rot="2700000">
            <a:off x="4520911" y="1904680"/>
            <a:ext cx="3419601" cy="3419601"/>
          </a:xfrm>
          <a:prstGeom prst="teardrop">
            <a:avLst>
              <a:gd name="adj" fmla="val 100000"/>
            </a:avLst>
          </a:prstGeom>
          <a:solidFill>
            <a:schemeClr val="accen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2" name="Google Shape;242;p12"/>
          <p:cNvSpPr/>
          <p:nvPr/>
        </p:nvSpPr>
        <p:spPr>
          <a:xfrm>
            <a:off x="4630599" y="2014839"/>
            <a:ext cx="3200227" cy="3199885"/>
          </a:xfrm>
          <a:prstGeom prst="ellipse">
            <a:avLst/>
          </a:prstGeom>
          <a:solidFill>
            <a:schemeClr val="lt1">
              <a:alpha val="89411"/>
            </a:schemeClr>
          </a:solid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3" name="Google Shape;243;p12"/>
          <p:cNvSpPr txBox="1"/>
          <p:nvPr/>
        </p:nvSpPr>
        <p:spPr>
          <a:xfrm>
            <a:off x="5088093" y="2472052"/>
            <a:ext cx="2285239"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s-CO" sz="2000">
                <a:solidFill>
                  <a:schemeClr val="accent1"/>
                </a:solidFill>
                <a:latin typeface="Arial"/>
                <a:ea typeface="Arial"/>
                <a:cs typeface="Arial"/>
                <a:sym typeface="Arial"/>
              </a:rPr>
              <a:t>Los factores interseccionales aumentan o disminuyen la vulnerabilidad de una persona</a:t>
            </a:r>
            <a:endParaRPr sz="2000">
              <a:solidFill>
                <a:schemeClr val="accent1"/>
              </a:solidFill>
              <a:latin typeface="Arial"/>
              <a:ea typeface="Arial"/>
              <a:cs typeface="Arial"/>
              <a:sym typeface="Arial"/>
            </a:endParaRPr>
          </a:p>
        </p:txBody>
      </p:sp>
      <p:sp>
        <p:nvSpPr>
          <p:cNvPr id="244" name="Google Shape;244;p12"/>
          <p:cNvSpPr/>
          <p:nvPr/>
        </p:nvSpPr>
        <p:spPr>
          <a:xfrm rot="2700000">
            <a:off x="978122" y="1904680"/>
            <a:ext cx="3419601" cy="3419601"/>
          </a:xfrm>
          <a:prstGeom prst="teardrop">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5" name="Google Shape;245;p12"/>
          <p:cNvSpPr/>
          <p:nvPr/>
        </p:nvSpPr>
        <p:spPr>
          <a:xfrm>
            <a:off x="1087809" y="2014839"/>
            <a:ext cx="3200227" cy="3199885"/>
          </a:xfrm>
          <a:prstGeom prst="ellipse">
            <a:avLst/>
          </a:prstGeom>
          <a:solidFill>
            <a:schemeClr val="lt1">
              <a:alpha val="89411"/>
            </a:schemeClr>
          </a:solidFill>
          <a:ln w="254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46" name="Google Shape;246;p12"/>
          <p:cNvSpPr txBox="1"/>
          <p:nvPr/>
        </p:nvSpPr>
        <p:spPr>
          <a:xfrm>
            <a:off x="1444591" y="2505704"/>
            <a:ext cx="2554664" cy="2285461"/>
          </a:xfrm>
          <a:prstGeom prst="rect">
            <a:avLst/>
          </a:prstGeom>
          <a:noFill/>
          <a:ln>
            <a:noFill/>
          </a:ln>
        </p:spPr>
        <p:txBody>
          <a:bodyPr spcFirstLastPara="1" wrap="square" lIns="27050" tIns="27050" rIns="27050" bIns="27050" anchor="ctr" anchorCtr="0">
            <a:noAutofit/>
          </a:bodyPr>
          <a:lstStyle/>
          <a:p>
            <a:pPr marL="0" marR="0" lvl="0" indent="0" algn="ctr" rtl="0">
              <a:lnSpc>
                <a:spcPct val="90000"/>
              </a:lnSpc>
              <a:spcBef>
                <a:spcPts val="0"/>
              </a:spcBef>
              <a:spcAft>
                <a:spcPts val="0"/>
              </a:spcAft>
              <a:buNone/>
            </a:pPr>
            <a:r>
              <a:rPr lang="es-CO" sz="2000">
                <a:solidFill>
                  <a:schemeClr val="accent1"/>
                </a:solidFill>
                <a:latin typeface="Arial"/>
                <a:ea typeface="Arial"/>
                <a:cs typeface="Arial"/>
                <a:sym typeface="Arial"/>
              </a:rPr>
              <a:t>Cualquier acto, amenaza o ejercicio de un control que se sirva de los roles y normas de género para mermar el poder de una persona constituye violencia de género</a:t>
            </a:r>
            <a:endParaRPr sz="2000">
              <a:solidFill>
                <a:schemeClr val="accent1"/>
              </a:solidFill>
              <a:latin typeface="Arial"/>
              <a:ea typeface="Arial"/>
              <a:cs typeface="Arial"/>
              <a:sym typeface="Arial"/>
            </a:endParaRPr>
          </a:p>
        </p:txBody>
      </p:sp>
      <p:sp>
        <p:nvSpPr>
          <p:cNvPr id="247" name="Google Shape;247;p12"/>
          <p:cNvSpPr txBox="1"/>
          <p:nvPr/>
        </p:nvSpPr>
        <p:spPr>
          <a:xfrm>
            <a:off x="1717867" y="313701"/>
            <a:ext cx="8939600" cy="10752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4000">
              <a:solidFill>
                <a:srgbClr val="002060"/>
              </a:solidFill>
              <a:latin typeface="Arial"/>
              <a:ea typeface="Arial"/>
              <a:cs typeface="Arial"/>
              <a:sym typeface="Arial"/>
            </a:endParaRPr>
          </a:p>
        </p:txBody>
      </p:sp>
      <p:sp>
        <p:nvSpPr>
          <p:cNvPr id="248" name="Google Shape;248;p12"/>
          <p:cNvSpPr txBox="1">
            <a:spLocks noGrp="1"/>
          </p:cNvSpPr>
          <p:nvPr>
            <p:ph type="title"/>
          </p:nvPr>
        </p:nvSpPr>
        <p:spPr>
          <a:xfrm>
            <a:off x="415600" y="287999"/>
            <a:ext cx="11360800" cy="11889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Comprender que los hombres y los niños </a:t>
            </a:r>
            <a:br>
              <a:rPr lang="es-CO"/>
            </a:br>
            <a:r>
              <a:rPr lang="es-CO"/>
              <a:t>son los principales autores de actos de violencia de género</a:t>
            </a:r>
            <a:br>
              <a:rPr lang="es-CO"/>
            </a:br>
            <a:br>
              <a:rPr lang="es-CO"/>
            </a:br>
            <a:endParaRPr/>
          </a:p>
        </p:txBody>
      </p:sp>
      <p:sp>
        <p:nvSpPr>
          <p:cNvPr id="249" name="Google Shape;249;p1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Frecuencia y consecuencias</a:t>
            </a:r>
            <a:br>
              <a:rPr lang="es-CO"/>
            </a:br>
            <a:br>
              <a:rPr lang="es-CO"/>
            </a:br>
            <a:endParaRPr/>
          </a:p>
        </p:txBody>
      </p:sp>
      <p:sp>
        <p:nvSpPr>
          <p:cNvPr id="255" name="Google Shape;255;p1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p:nvPr/>
        </p:nvSpPr>
        <p:spPr>
          <a:xfrm>
            <a:off x="4560184"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spcBef>
                <a:spcPts val="0"/>
              </a:spcBef>
              <a:spcAft>
                <a:spcPts val="0"/>
              </a:spcAft>
              <a:buNone/>
            </a:pPr>
            <a:r>
              <a:rPr lang="es-CO" sz="2000">
                <a:solidFill>
                  <a:srgbClr val="000000"/>
                </a:solidFill>
                <a:latin typeface="Arial"/>
                <a:ea typeface="Arial"/>
                <a:cs typeface="Arial"/>
                <a:sym typeface="Arial"/>
              </a:rPr>
              <a:t>El </a:t>
            </a:r>
            <a:r>
              <a:rPr lang="es-CO" sz="2000" b="1">
                <a:solidFill>
                  <a:srgbClr val="E36C09"/>
                </a:solidFill>
                <a:latin typeface="Arial"/>
                <a:ea typeface="Arial"/>
                <a:cs typeface="Arial"/>
                <a:sym typeface="Arial"/>
              </a:rPr>
              <a:t>6%</a:t>
            </a:r>
            <a:r>
              <a:rPr lang="es-CO" sz="2000">
                <a:solidFill>
                  <a:srgbClr val="000000"/>
                </a:solidFill>
                <a:latin typeface="Arial"/>
                <a:ea typeface="Arial"/>
                <a:cs typeface="Arial"/>
                <a:sym typeface="Arial"/>
              </a:rPr>
              <a:t> de las mujeres han sufrido </a:t>
            </a:r>
            <a:r>
              <a:rPr lang="es-CO" sz="2000">
                <a:solidFill>
                  <a:srgbClr val="E36C09"/>
                </a:solidFill>
                <a:latin typeface="Arial"/>
                <a:ea typeface="Arial"/>
                <a:cs typeface="Arial"/>
                <a:sym typeface="Arial"/>
              </a:rPr>
              <a:t>violencia sexual</a:t>
            </a:r>
            <a:r>
              <a:rPr lang="es-CO" sz="2000">
                <a:solidFill>
                  <a:srgbClr val="000000"/>
                </a:solidFill>
                <a:latin typeface="Arial"/>
                <a:ea typeface="Arial"/>
                <a:cs typeface="Arial"/>
                <a:sym typeface="Arial"/>
              </a:rPr>
              <a:t> fuera de la pareja</a:t>
            </a:r>
            <a:r>
              <a:rPr lang="es-CO" sz="2000" baseline="30000">
                <a:solidFill>
                  <a:schemeClr val="dk1"/>
                </a:solidFill>
                <a:latin typeface="Arial"/>
                <a:ea typeface="Arial"/>
                <a:cs typeface="Arial"/>
                <a:sym typeface="Arial"/>
              </a:rPr>
              <a:t>3</a:t>
            </a:r>
            <a:endParaRPr sz="1800">
              <a:solidFill>
                <a:schemeClr val="dk1"/>
              </a:solidFill>
              <a:latin typeface="Arial"/>
              <a:ea typeface="Arial"/>
              <a:cs typeface="Arial"/>
              <a:sym typeface="Arial"/>
            </a:endParaRPr>
          </a:p>
        </p:txBody>
      </p:sp>
      <p:sp>
        <p:nvSpPr>
          <p:cNvPr id="261" name="Google Shape;261;p14"/>
          <p:cNvSpPr/>
          <p:nvPr/>
        </p:nvSpPr>
        <p:spPr>
          <a:xfrm>
            <a:off x="774359"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lnSpc>
                <a:spcPct val="90000"/>
              </a:lnSpc>
              <a:spcBef>
                <a:spcPts val="0"/>
              </a:spcBef>
              <a:spcAft>
                <a:spcPts val="0"/>
              </a:spcAft>
              <a:buNone/>
            </a:pPr>
            <a:r>
              <a:rPr lang="es-CO" sz="2000">
                <a:solidFill>
                  <a:schemeClr val="dk1"/>
                </a:solidFill>
                <a:latin typeface="Arial"/>
                <a:ea typeface="Arial"/>
                <a:cs typeface="Arial"/>
                <a:sym typeface="Arial"/>
              </a:rPr>
              <a:t>A escala mundial, el</a:t>
            </a:r>
            <a:r>
              <a:rPr lang="es-CO" sz="2000" b="1">
                <a:solidFill>
                  <a:srgbClr val="E36C09"/>
                </a:solidFill>
                <a:latin typeface="Arial"/>
                <a:ea typeface="Arial"/>
                <a:cs typeface="Arial"/>
                <a:sym typeface="Arial"/>
              </a:rPr>
              <a:t> 19%</a:t>
            </a:r>
            <a:r>
              <a:rPr lang="es-CO" sz="2000">
                <a:solidFill>
                  <a:srgbClr val="E36C09"/>
                </a:solidFill>
                <a:latin typeface="Arial"/>
                <a:ea typeface="Arial"/>
                <a:cs typeface="Arial"/>
                <a:sym typeface="Arial"/>
              </a:rPr>
              <a:t> </a:t>
            </a:r>
            <a:r>
              <a:rPr lang="es-CO" sz="2000">
                <a:solidFill>
                  <a:srgbClr val="000000"/>
                </a:solidFill>
                <a:latin typeface="Arial"/>
                <a:ea typeface="Arial"/>
                <a:cs typeface="Arial"/>
                <a:sym typeface="Arial"/>
              </a:rPr>
              <a:t>de las niñas han experimentado</a:t>
            </a:r>
            <a:r>
              <a:rPr lang="es-CO" sz="2000">
                <a:solidFill>
                  <a:schemeClr val="dk1"/>
                </a:solidFill>
                <a:latin typeface="Arial"/>
                <a:ea typeface="Arial"/>
                <a:cs typeface="Arial"/>
                <a:sym typeface="Arial"/>
              </a:rPr>
              <a:t> </a:t>
            </a:r>
            <a:r>
              <a:rPr lang="es-CO" sz="2000">
                <a:solidFill>
                  <a:srgbClr val="E36C09"/>
                </a:solidFill>
                <a:latin typeface="Arial"/>
                <a:ea typeface="Arial"/>
                <a:cs typeface="Arial"/>
                <a:sym typeface="Arial"/>
              </a:rPr>
              <a:t>matrimonio infantil o forzado</a:t>
            </a:r>
            <a:r>
              <a:rPr lang="es-CO" sz="2000" baseline="30000">
                <a:solidFill>
                  <a:srgbClr val="000000"/>
                </a:solidFill>
                <a:latin typeface="Arial"/>
                <a:ea typeface="Arial"/>
                <a:cs typeface="Arial"/>
                <a:sym typeface="Arial"/>
              </a:rPr>
              <a:t>1</a:t>
            </a:r>
            <a:endParaRPr sz="1800" baseline="30000">
              <a:solidFill>
                <a:srgbClr val="E36C09"/>
              </a:solidFill>
              <a:latin typeface="Arial"/>
              <a:ea typeface="Arial"/>
              <a:cs typeface="Arial"/>
              <a:sym typeface="Arial"/>
            </a:endParaRPr>
          </a:p>
        </p:txBody>
      </p:sp>
      <p:sp>
        <p:nvSpPr>
          <p:cNvPr id="262" name="Google Shape;262;p14"/>
          <p:cNvSpPr/>
          <p:nvPr/>
        </p:nvSpPr>
        <p:spPr>
          <a:xfrm>
            <a:off x="8346009"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spcBef>
                <a:spcPts val="0"/>
              </a:spcBef>
              <a:spcAft>
                <a:spcPts val="0"/>
              </a:spcAft>
              <a:buNone/>
            </a:pPr>
            <a:r>
              <a:rPr lang="es-CO" sz="2000">
                <a:solidFill>
                  <a:srgbClr val="000000"/>
                </a:solidFill>
                <a:latin typeface="Arial"/>
                <a:ea typeface="Arial"/>
                <a:cs typeface="Arial"/>
                <a:sym typeface="Arial"/>
              </a:rPr>
              <a:t>Cada día </a:t>
            </a:r>
            <a:r>
              <a:rPr lang="es-CO" sz="2000" b="1">
                <a:solidFill>
                  <a:srgbClr val="E36C09"/>
                </a:solidFill>
                <a:latin typeface="Arial"/>
                <a:ea typeface="Arial"/>
                <a:cs typeface="Arial"/>
                <a:sym typeface="Arial"/>
              </a:rPr>
              <a:t>133</a:t>
            </a:r>
            <a:r>
              <a:rPr lang="es-CO" sz="2000">
                <a:solidFill>
                  <a:srgbClr val="000000"/>
                </a:solidFill>
                <a:latin typeface="Arial"/>
                <a:ea typeface="Arial"/>
                <a:cs typeface="Arial"/>
                <a:sym typeface="Arial"/>
              </a:rPr>
              <a:t> mujeres son víctimas de </a:t>
            </a:r>
            <a:r>
              <a:rPr lang="es-CO" sz="2000">
                <a:solidFill>
                  <a:srgbClr val="E36C09"/>
                </a:solidFill>
                <a:latin typeface="Arial"/>
                <a:ea typeface="Arial"/>
                <a:cs typeface="Arial"/>
                <a:sym typeface="Arial"/>
              </a:rPr>
              <a:t>femicidio</a:t>
            </a:r>
            <a:r>
              <a:rPr lang="es-CO" sz="2000" baseline="30000">
                <a:solidFill>
                  <a:srgbClr val="000000"/>
                </a:solidFill>
                <a:latin typeface="Arial"/>
                <a:ea typeface="Arial"/>
                <a:cs typeface="Arial"/>
                <a:sym typeface="Arial"/>
              </a:rPr>
              <a:t>2</a:t>
            </a:r>
            <a:r>
              <a:rPr lang="es-CO" sz="2000">
                <a:solidFill>
                  <a:srgbClr val="000000"/>
                </a:solidFill>
                <a:latin typeface="Arial"/>
                <a:ea typeface="Arial"/>
                <a:cs typeface="Arial"/>
                <a:sym typeface="Arial"/>
              </a:rPr>
              <a:t> </a:t>
            </a:r>
            <a:endParaRPr sz="1800">
              <a:solidFill>
                <a:srgbClr val="E36C09"/>
              </a:solidFill>
              <a:latin typeface="Arial"/>
              <a:ea typeface="Arial"/>
              <a:cs typeface="Arial"/>
              <a:sym typeface="Arial"/>
            </a:endParaRPr>
          </a:p>
        </p:txBody>
      </p:sp>
      <p:sp>
        <p:nvSpPr>
          <p:cNvPr id="263" name="Google Shape;263;p14"/>
          <p:cNvSpPr txBox="1"/>
          <p:nvPr/>
        </p:nvSpPr>
        <p:spPr>
          <a:xfrm>
            <a:off x="0" y="0"/>
            <a:ext cx="12192000" cy="1036516"/>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200" b="1">
                <a:solidFill>
                  <a:schemeClr val="accent3"/>
                </a:solidFill>
                <a:latin typeface="Calibri"/>
                <a:ea typeface="Calibri"/>
                <a:cs typeface="Calibri"/>
                <a:sym typeface="Calibri"/>
              </a:rPr>
              <a:t>Frecuencia de la violencia contra las mujeres </a:t>
            </a:r>
            <a:br>
              <a:rPr lang="es-CO" sz="3200" b="1">
                <a:solidFill>
                  <a:schemeClr val="accent3"/>
                </a:solidFill>
                <a:latin typeface="Calibri"/>
                <a:ea typeface="Calibri"/>
                <a:cs typeface="Calibri"/>
                <a:sym typeface="Calibri"/>
              </a:rPr>
            </a:br>
            <a:r>
              <a:rPr lang="es-CO" sz="3200" b="1">
                <a:solidFill>
                  <a:schemeClr val="accent3"/>
                </a:solidFill>
                <a:latin typeface="Calibri"/>
                <a:ea typeface="Calibri"/>
                <a:cs typeface="Calibri"/>
                <a:sym typeface="Calibri"/>
              </a:rPr>
              <a:t>en el mundo (entre los 15 y los 49 años)</a:t>
            </a:r>
            <a:endParaRPr/>
          </a:p>
        </p:txBody>
      </p:sp>
      <p:sp>
        <p:nvSpPr>
          <p:cNvPr id="264" name="Google Shape;264;p14"/>
          <p:cNvSpPr/>
          <p:nvPr/>
        </p:nvSpPr>
        <p:spPr>
          <a:xfrm>
            <a:off x="774360"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lnSpc>
                <a:spcPct val="90000"/>
              </a:lnSpc>
              <a:spcBef>
                <a:spcPts val="0"/>
              </a:spcBef>
              <a:spcAft>
                <a:spcPts val="0"/>
              </a:spcAft>
              <a:buNone/>
            </a:pPr>
            <a:r>
              <a:rPr lang="es-CO" sz="1700">
                <a:solidFill>
                  <a:srgbClr val="000000"/>
                </a:solidFill>
                <a:latin typeface="Arial"/>
                <a:ea typeface="Arial"/>
                <a:cs typeface="Arial"/>
                <a:sym typeface="Arial"/>
              </a:rPr>
              <a:t>El </a:t>
            </a:r>
            <a:r>
              <a:rPr lang="es-CO" sz="1700" b="1">
                <a:solidFill>
                  <a:srgbClr val="E36C09"/>
                </a:solidFill>
                <a:latin typeface="Arial"/>
                <a:ea typeface="Arial"/>
                <a:cs typeface="Arial"/>
                <a:sym typeface="Arial"/>
              </a:rPr>
              <a:t>13%</a:t>
            </a:r>
            <a:r>
              <a:rPr lang="es-CO" sz="1700">
                <a:solidFill>
                  <a:srgbClr val="000000"/>
                </a:solidFill>
                <a:latin typeface="Arial"/>
                <a:ea typeface="Arial"/>
                <a:cs typeface="Arial"/>
                <a:sym typeface="Arial"/>
              </a:rPr>
              <a:t> de las mujeres no solteras</a:t>
            </a:r>
            <a:endParaRPr sz="1530">
              <a:solidFill>
                <a:schemeClr val="dk1"/>
              </a:solidFill>
              <a:latin typeface="Arial"/>
              <a:ea typeface="Arial"/>
              <a:cs typeface="Arial"/>
              <a:sym typeface="Arial"/>
            </a:endParaRPr>
          </a:p>
          <a:p>
            <a:pPr marL="0" marR="0" lvl="0" indent="0" algn="ctr" rtl="0">
              <a:lnSpc>
                <a:spcPct val="90000"/>
              </a:lnSpc>
              <a:spcBef>
                <a:spcPts val="0"/>
              </a:spcBef>
              <a:spcAft>
                <a:spcPts val="0"/>
              </a:spcAft>
              <a:buNone/>
            </a:pPr>
            <a:r>
              <a:rPr lang="es-CO" sz="1700">
                <a:solidFill>
                  <a:srgbClr val="000000"/>
                </a:solidFill>
                <a:latin typeface="Arial"/>
                <a:ea typeface="Arial"/>
                <a:cs typeface="Arial"/>
                <a:sym typeface="Arial"/>
              </a:rPr>
              <a:t>o que viven en pareja han sufrido violencia de pareja física o sexual </a:t>
            </a:r>
            <a:r>
              <a:rPr lang="es-CO" sz="1700">
                <a:solidFill>
                  <a:srgbClr val="E36C09"/>
                </a:solidFill>
                <a:latin typeface="Arial"/>
                <a:ea typeface="Arial"/>
                <a:cs typeface="Arial"/>
                <a:sym typeface="Arial"/>
              </a:rPr>
              <a:t>en los últimos  </a:t>
            </a:r>
            <a:br>
              <a:rPr lang="es-CO" sz="1700">
                <a:solidFill>
                  <a:srgbClr val="E36C09"/>
                </a:solidFill>
                <a:latin typeface="Arial"/>
                <a:ea typeface="Arial"/>
                <a:cs typeface="Arial"/>
                <a:sym typeface="Arial"/>
              </a:rPr>
            </a:br>
            <a:r>
              <a:rPr lang="es-CO" sz="1700">
                <a:solidFill>
                  <a:srgbClr val="E36C09"/>
                </a:solidFill>
                <a:latin typeface="Arial"/>
                <a:ea typeface="Arial"/>
                <a:cs typeface="Arial"/>
                <a:sym typeface="Arial"/>
              </a:rPr>
              <a:t>12 meses</a:t>
            </a:r>
            <a:r>
              <a:rPr lang="es-CO" sz="1700" baseline="30000">
                <a:solidFill>
                  <a:srgbClr val="000000"/>
                </a:solidFill>
                <a:latin typeface="Arial"/>
                <a:ea typeface="Arial"/>
                <a:cs typeface="Arial"/>
                <a:sym typeface="Arial"/>
              </a:rPr>
              <a:t>1</a:t>
            </a:r>
            <a:endParaRPr sz="1530" baseline="30000">
              <a:solidFill>
                <a:srgbClr val="E36C09"/>
              </a:solidFill>
              <a:latin typeface="Arial"/>
              <a:ea typeface="Arial"/>
              <a:cs typeface="Arial"/>
              <a:sym typeface="Arial"/>
            </a:endParaRPr>
          </a:p>
        </p:txBody>
      </p:sp>
      <p:sp>
        <p:nvSpPr>
          <p:cNvPr id="265" name="Google Shape;265;p14"/>
          <p:cNvSpPr/>
          <p:nvPr/>
        </p:nvSpPr>
        <p:spPr>
          <a:xfrm>
            <a:off x="4560184" y="1394325"/>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lnSpc>
                <a:spcPct val="80000"/>
              </a:lnSpc>
              <a:spcBef>
                <a:spcPts val="0"/>
              </a:spcBef>
              <a:spcAft>
                <a:spcPts val="0"/>
              </a:spcAft>
              <a:buNone/>
            </a:pPr>
            <a:r>
              <a:rPr lang="es-CO" sz="1850">
                <a:solidFill>
                  <a:srgbClr val="000000"/>
                </a:solidFill>
                <a:latin typeface="Arial"/>
                <a:ea typeface="Arial"/>
                <a:cs typeface="Arial"/>
                <a:sym typeface="Arial"/>
              </a:rPr>
              <a:t>El </a:t>
            </a:r>
            <a:r>
              <a:rPr lang="es-CO" sz="1850" b="1">
                <a:solidFill>
                  <a:srgbClr val="E36C09"/>
                </a:solidFill>
                <a:latin typeface="Arial"/>
                <a:ea typeface="Arial"/>
                <a:cs typeface="Arial"/>
                <a:sym typeface="Arial"/>
              </a:rPr>
              <a:t>27%</a:t>
            </a:r>
            <a:r>
              <a:rPr lang="es-CO" sz="1850">
                <a:solidFill>
                  <a:srgbClr val="000000"/>
                </a:solidFill>
                <a:latin typeface="Arial"/>
                <a:ea typeface="Arial"/>
                <a:cs typeface="Arial"/>
                <a:sym typeface="Arial"/>
              </a:rPr>
              <a:t> de las mujeres no solteras o que viven en pareja han sufrido </a:t>
            </a:r>
            <a:br>
              <a:rPr lang="es-CO" sz="1850">
                <a:solidFill>
                  <a:srgbClr val="000000"/>
                </a:solidFill>
                <a:latin typeface="Arial"/>
                <a:ea typeface="Arial"/>
                <a:cs typeface="Arial"/>
                <a:sym typeface="Arial"/>
              </a:rPr>
            </a:br>
            <a:r>
              <a:rPr lang="es-CO" sz="1850">
                <a:solidFill>
                  <a:srgbClr val="E36C09"/>
                </a:solidFill>
                <a:latin typeface="Arial"/>
                <a:ea typeface="Arial"/>
                <a:cs typeface="Arial"/>
                <a:sym typeface="Arial"/>
              </a:rPr>
              <a:t>violencia de pareja física o sexual</a:t>
            </a:r>
            <a:r>
              <a:rPr lang="es-CO" sz="1850">
                <a:solidFill>
                  <a:srgbClr val="000000"/>
                </a:solidFill>
                <a:latin typeface="Arial"/>
                <a:ea typeface="Arial"/>
                <a:cs typeface="Arial"/>
                <a:sym typeface="Arial"/>
              </a:rPr>
              <a:t> en algún momento de sus vidas</a:t>
            </a:r>
            <a:r>
              <a:rPr lang="es-CO" sz="1850" baseline="30000">
                <a:solidFill>
                  <a:srgbClr val="000000"/>
                </a:solidFill>
                <a:latin typeface="Arial"/>
                <a:ea typeface="Arial"/>
                <a:cs typeface="Arial"/>
                <a:sym typeface="Arial"/>
              </a:rPr>
              <a:t>1</a:t>
            </a:r>
            <a:endParaRPr sz="1665" baseline="30000">
              <a:solidFill>
                <a:srgbClr val="E36C09"/>
              </a:solidFill>
              <a:latin typeface="Arial"/>
              <a:ea typeface="Arial"/>
              <a:cs typeface="Arial"/>
              <a:sym typeface="Arial"/>
            </a:endParaRPr>
          </a:p>
        </p:txBody>
      </p:sp>
      <p:sp>
        <p:nvSpPr>
          <p:cNvPr id="266" name="Google Shape;266;p14"/>
          <p:cNvSpPr/>
          <p:nvPr/>
        </p:nvSpPr>
        <p:spPr>
          <a:xfrm>
            <a:off x="8346009" y="3447384"/>
            <a:ext cx="3240000" cy="1800000"/>
          </a:xfrm>
          <a:prstGeom prst="roundRect">
            <a:avLst>
              <a:gd name="adj" fmla="val 16667"/>
            </a:avLst>
          </a:prstGeom>
          <a:solidFill>
            <a:srgbClr val="D5E3FF"/>
          </a:solidFill>
          <a:ln>
            <a:noFill/>
          </a:ln>
        </p:spPr>
        <p:txBody>
          <a:bodyPr spcFirstLastPara="1" wrap="square" lIns="121900" tIns="60925" rIns="121900" bIns="60925" anchor="ctr" anchorCtr="0">
            <a:normAutofit/>
          </a:bodyPr>
          <a:lstStyle/>
          <a:p>
            <a:pPr marL="0" marR="0" lvl="0" indent="0" algn="ctr" rtl="0">
              <a:spcBef>
                <a:spcPts val="0"/>
              </a:spcBef>
              <a:spcAft>
                <a:spcPts val="0"/>
              </a:spcAft>
              <a:buNone/>
            </a:pPr>
            <a:r>
              <a:rPr lang="es-CO" sz="2000">
                <a:solidFill>
                  <a:srgbClr val="000000"/>
                </a:solidFill>
                <a:latin typeface="Arial"/>
                <a:ea typeface="Arial"/>
                <a:cs typeface="Arial"/>
                <a:sym typeface="Arial"/>
              </a:rPr>
              <a:t>El </a:t>
            </a:r>
            <a:r>
              <a:rPr lang="es-CO" sz="2000" b="1">
                <a:solidFill>
                  <a:srgbClr val="E36C09"/>
                </a:solidFill>
                <a:latin typeface="Arial"/>
                <a:ea typeface="Arial"/>
                <a:cs typeface="Arial"/>
                <a:sym typeface="Arial"/>
              </a:rPr>
              <a:t>38%</a:t>
            </a:r>
            <a:r>
              <a:rPr lang="es-CO" sz="2000">
                <a:solidFill>
                  <a:srgbClr val="000000"/>
                </a:solidFill>
                <a:latin typeface="Arial"/>
                <a:ea typeface="Arial"/>
                <a:cs typeface="Arial"/>
                <a:sym typeface="Arial"/>
              </a:rPr>
              <a:t> de los </a:t>
            </a:r>
            <a:r>
              <a:rPr lang="es-CO" sz="2000">
                <a:solidFill>
                  <a:schemeClr val="dk1"/>
                </a:solidFill>
                <a:latin typeface="Arial"/>
                <a:ea typeface="Arial"/>
                <a:cs typeface="Arial"/>
                <a:sym typeface="Arial"/>
              </a:rPr>
              <a:t>femicidios</a:t>
            </a:r>
            <a:r>
              <a:rPr lang="es-CO" sz="2000">
                <a:solidFill>
                  <a:srgbClr val="000000"/>
                </a:solidFill>
                <a:latin typeface="Arial"/>
                <a:ea typeface="Arial"/>
                <a:cs typeface="Arial"/>
                <a:sym typeface="Arial"/>
              </a:rPr>
              <a:t> son cometidos por la pareja actual o por una expareja de la mujer</a:t>
            </a:r>
            <a:r>
              <a:rPr lang="es-CO" sz="2000" baseline="30000">
                <a:solidFill>
                  <a:srgbClr val="000000"/>
                </a:solidFill>
                <a:latin typeface="Arial"/>
                <a:ea typeface="Arial"/>
                <a:cs typeface="Arial"/>
                <a:sym typeface="Arial"/>
              </a:rPr>
              <a:t>2</a:t>
            </a:r>
            <a:r>
              <a:rPr lang="es-CO" sz="2000">
                <a:solidFill>
                  <a:srgbClr val="000000"/>
                </a:solidFill>
                <a:latin typeface="Arial"/>
                <a:ea typeface="Arial"/>
                <a:cs typeface="Arial"/>
                <a:sym typeface="Arial"/>
              </a:rPr>
              <a:t>  </a:t>
            </a:r>
            <a:endParaRPr sz="1800">
              <a:solidFill>
                <a:srgbClr val="E36C09"/>
              </a:solidFill>
              <a:latin typeface="Arial"/>
              <a:ea typeface="Arial"/>
              <a:cs typeface="Arial"/>
              <a:sym typeface="Arial"/>
            </a:endParaRPr>
          </a:p>
        </p:txBody>
      </p:sp>
      <p:sp>
        <p:nvSpPr>
          <p:cNvPr id="267" name="Google Shape;267;p1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p:nvPr/>
        </p:nvSpPr>
        <p:spPr>
          <a:xfrm>
            <a:off x="878263" y="2235468"/>
            <a:ext cx="10179378" cy="1855765"/>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a:solidFill>
                <a:schemeClr val="dk1"/>
              </a:solidFill>
              <a:latin typeface="Arial"/>
              <a:ea typeface="Arial"/>
              <a:cs typeface="Arial"/>
              <a:sym typeface="Arial"/>
            </a:endParaRPr>
          </a:p>
        </p:txBody>
      </p:sp>
      <p:sp>
        <p:nvSpPr>
          <p:cNvPr id="273" name="Google Shape;273;p15"/>
          <p:cNvSpPr txBox="1">
            <a:spLocks noGrp="1"/>
          </p:cNvSpPr>
          <p:nvPr>
            <p:ph type="title"/>
          </p:nvPr>
        </p:nvSpPr>
        <p:spPr>
          <a:xfrm>
            <a:off x="2516954" y="2460396"/>
            <a:ext cx="8201321" cy="1319752"/>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accent2"/>
              </a:buClr>
              <a:buSzPts val="4080"/>
              <a:buNone/>
            </a:pPr>
            <a:r>
              <a:rPr lang="es-CO"/>
              <a:t>La </a:t>
            </a:r>
            <a:r>
              <a:rPr lang="es-CO">
                <a:solidFill>
                  <a:schemeClr val="accent3"/>
                </a:solidFill>
              </a:rPr>
              <a:t>violencia de pareja</a:t>
            </a:r>
            <a:r>
              <a:rPr lang="es-CO"/>
              <a:t> </a:t>
            </a:r>
            <a:r>
              <a:rPr lang="es-CO">
                <a:solidFill>
                  <a:schemeClr val="lt1"/>
                </a:solidFill>
              </a:rPr>
              <a:t>es la forma más frecuente de violencia de género, </a:t>
            </a:r>
            <a:br>
              <a:rPr lang="es-CO">
                <a:solidFill>
                  <a:schemeClr val="lt1"/>
                </a:solidFill>
              </a:rPr>
            </a:br>
            <a:r>
              <a:rPr lang="es-CO">
                <a:solidFill>
                  <a:schemeClr val="lt1"/>
                </a:solidFill>
              </a:rPr>
              <a:t>sin distinción de país o de contexto</a:t>
            </a:r>
            <a:endParaRPr/>
          </a:p>
        </p:txBody>
      </p:sp>
      <p:sp>
        <p:nvSpPr>
          <p:cNvPr id="274" name="Google Shape;274;p15"/>
          <p:cNvSpPr/>
          <p:nvPr/>
        </p:nvSpPr>
        <p:spPr>
          <a:xfrm>
            <a:off x="878263" y="2568257"/>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p:nvPr/>
        </p:nvSpPr>
        <p:spPr>
          <a:xfrm>
            <a:off x="0" y="136302"/>
            <a:ext cx="12192000" cy="778436"/>
          </a:xfrm>
          <a:prstGeom prst="rect">
            <a:avLst/>
          </a:prstGeom>
          <a:noFill/>
          <a:ln>
            <a:noFill/>
          </a:ln>
        </p:spPr>
        <p:txBody>
          <a:bodyPr spcFirstLastPara="1" wrap="square" lIns="121900" tIns="60925" rIns="121900" bIns="60925" anchor="b" anchorCtr="0">
            <a:noAutofit/>
          </a:bodyPr>
          <a:lstStyle/>
          <a:p>
            <a:pPr marL="0" marR="0" lvl="0" indent="0" algn="ctr" rtl="0">
              <a:lnSpc>
                <a:spcPct val="108000"/>
              </a:lnSpc>
              <a:spcBef>
                <a:spcPts val="0"/>
              </a:spcBef>
              <a:spcAft>
                <a:spcPts val="800"/>
              </a:spcAft>
              <a:buNone/>
            </a:pPr>
            <a:r>
              <a:rPr lang="es-CO" sz="3400" b="1">
                <a:solidFill>
                  <a:schemeClr val="accent3"/>
                </a:solidFill>
                <a:latin typeface="Calibri"/>
                <a:ea typeface="Calibri"/>
                <a:cs typeface="Calibri"/>
                <a:sym typeface="Calibri"/>
              </a:rPr>
              <a:t>Grupos de población que corren un mayor riesgo</a:t>
            </a:r>
            <a:endParaRPr/>
          </a:p>
        </p:txBody>
      </p:sp>
      <p:sp>
        <p:nvSpPr>
          <p:cNvPr id="281" name="Google Shape;281;p16"/>
          <p:cNvSpPr txBox="1"/>
          <p:nvPr/>
        </p:nvSpPr>
        <p:spPr>
          <a:xfrm>
            <a:off x="932869" y="1242231"/>
            <a:ext cx="6922689" cy="4101023"/>
          </a:xfrm>
          <a:prstGeom prst="rect">
            <a:avLst/>
          </a:prstGeom>
          <a:noFill/>
          <a:ln>
            <a:noFill/>
          </a:ln>
        </p:spPr>
        <p:txBody>
          <a:bodyPr spcFirstLastPara="1" wrap="square" lIns="121900" tIns="60925" rIns="121900" bIns="60925" anchor="t" anchorCtr="0">
            <a:noAutofit/>
          </a:bodyPr>
          <a:lstStyle/>
          <a:p>
            <a:pPr marL="457189" marR="0" lvl="0" indent="-457189" algn="l" rtl="0">
              <a:lnSpc>
                <a:spcPct val="108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Mujeres embarazadas</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Personas infectadas por el VIH</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Personas con discapacidad</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Personas que venden o intercambian servicios sexuales</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Personas de orientación sexual, identidad de género o expresión de género (SOGIE) diversa</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rgbClr val="E36C09"/>
                </a:solidFill>
                <a:latin typeface="Arial"/>
                <a:ea typeface="Arial"/>
                <a:cs typeface="Arial"/>
                <a:sym typeface="Arial"/>
              </a:rPr>
              <a:t>Mujeres y niñas desplazadas o que se hallan en situaciones de emergencia humanitaria</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rgbClr val="E36C09"/>
                </a:solidFill>
                <a:latin typeface="Arial"/>
                <a:ea typeface="Arial"/>
                <a:cs typeface="Arial"/>
                <a:sym typeface="Arial"/>
              </a:rPr>
              <a:t>Refugiados y desplazados internos</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rgbClr val="E36C09"/>
                </a:solidFill>
                <a:latin typeface="Arial"/>
                <a:ea typeface="Arial"/>
                <a:cs typeface="Arial"/>
                <a:sym typeface="Arial"/>
              </a:rPr>
              <a:t>Mujeres cabeza de familia</a:t>
            </a:r>
            <a:endParaRPr sz="2200">
              <a:solidFill>
                <a:schemeClr val="dk1"/>
              </a:solidFill>
              <a:latin typeface="Arial"/>
              <a:ea typeface="Arial"/>
              <a:cs typeface="Arial"/>
              <a:sym typeface="Arial"/>
            </a:endParaRPr>
          </a:p>
          <a:p>
            <a:pPr marL="457189" marR="0" lvl="0" indent="-457189" algn="l" rtl="0">
              <a:lnSpc>
                <a:spcPct val="108000"/>
              </a:lnSpc>
              <a:spcBef>
                <a:spcPts val="0"/>
              </a:spcBef>
              <a:spcAft>
                <a:spcPts val="0"/>
              </a:spcAft>
              <a:buClr>
                <a:schemeClr val="accent2"/>
              </a:buClr>
              <a:buSzPts val="2750"/>
              <a:buFont typeface="Arial"/>
              <a:buChar char="•"/>
            </a:pPr>
            <a:r>
              <a:rPr lang="es-CO" sz="2200">
                <a:solidFill>
                  <a:srgbClr val="E36C09"/>
                </a:solidFill>
                <a:latin typeface="Arial"/>
                <a:ea typeface="Arial"/>
                <a:cs typeface="Arial"/>
                <a:sym typeface="Arial"/>
              </a:rPr>
              <a:t>Mujeres y niños que migran solos</a:t>
            </a:r>
            <a:endParaRPr sz="2200">
              <a:solidFill>
                <a:schemeClr val="dk1"/>
              </a:solidFill>
              <a:latin typeface="Arial"/>
              <a:ea typeface="Arial"/>
              <a:cs typeface="Arial"/>
              <a:sym typeface="Arial"/>
            </a:endParaRPr>
          </a:p>
        </p:txBody>
      </p:sp>
      <p:grpSp>
        <p:nvGrpSpPr>
          <p:cNvPr id="282" name="Google Shape;282;p16"/>
          <p:cNvGrpSpPr/>
          <p:nvPr/>
        </p:nvGrpSpPr>
        <p:grpSpPr>
          <a:xfrm>
            <a:off x="8154185" y="2189958"/>
            <a:ext cx="3337089" cy="2281789"/>
            <a:chOff x="8361574" y="1234409"/>
            <a:chExt cx="3337089" cy="2281789"/>
          </a:xfrm>
        </p:grpSpPr>
        <p:sp>
          <p:nvSpPr>
            <p:cNvPr id="283" name="Google Shape;283;p16"/>
            <p:cNvSpPr/>
            <p:nvPr/>
          </p:nvSpPr>
          <p:spPr>
            <a:xfrm>
              <a:off x="8361574" y="1234409"/>
              <a:ext cx="3337089" cy="2281789"/>
            </a:xfrm>
            <a:prstGeom prst="roundRect">
              <a:avLst>
                <a:gd name="adj" fmla="val 16667"/>
              </a:avLst>
            </a:prstGeom>
            <a:solidFill>
              <a:schemeClr val="accent1"/>
            </a:solid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s-CO" sz="1600">
                  <a:solidFill>
                    <a:schemeClr val="accent3"/>
                  </a:solidFill>
                  <a:latin typeface="Arial"/>
                  <a:ea typeface="Arial"/>
                  <a:cs typeface="Arial"/>
                  <a:sym typeface="Arial"/>
                </a:rPr>
                <a:t>Al menos </a:t>
              </a:r>
              <a:r>
                <a:rPr lang="es-CO" sz="2000" b="1">
                  <a:solidFill>
                    <a:schemeClr val="accent3"/>
                  </a:solidFill>
                  <a:latin typeface="Arial"/>
                  <a:ea typeface="Arial"/>
                  <a:cs typeface="Arial"/>
                  <a:sym typeface="Arial"/>
                </a:rPr>
                <a:t>1 de cada 5</a:t>
              </a:r>
              <a:r>
                <a:rPr lang="es-CO" sz="1600">
                  <a:solidFill>
                    <a:schemeClr val="accent3"/>
                  </a:solidFill>
                  <a:latin typeface="Arial"/>
                  <a:ea typeface="Arial"/>
                  <a:cs typeface="Arial"/>
                  <a:sym typeface="Arial"/>
                </a:rPr>
                <a:t> </a:t>
              </a:r>
              <a:r>
                <a:rPr lang="es-CO" sz="1600">
                  <a:solidFill>
                    <a:schemeClr val="lt1"/>
                  </a:solidFill>
                  <a:latin typeface="Arial"/>
                  <a:ea typeface="Arial"/>
                  <a:cs typeface="Arial"/>
                  <a:sym typeface="Arial"/>
                </a:rPr>
                <a:t>mujeres refugiadas y desplazadas internas sufren violencia sexual</a:t>
              </a:r>
              <a:r>
                <a:rPr lang="es-CO" sz="1600" baseline="30000">
                  <a:solidFill>
                    <a:schemeClr val="lt1"/>
                  </a:solidFill>
                  <a:latin typeface="Arial"/>
                  <a:ea typeface="Arial"/>
                  <a:cs typeface="Arial"/>
                  <a:sym typeface="Arial"/>
                </a:rPr>
                <a:t>4</a:t>
              </a:r>
              <a:endParaRPr sz="1600">
                <a:solidFill>
                  <a:schemeClr val="lt1"/>
                </a:solidFill>
                <a:latin typeface="Arial"/>
                <a:ea typeface="Arial"/>
                <a:cs typeface="Arial"/>
                <a:sym typeface="Arial"/>
              </a:endParaRPr>
            </a:p>
          </p:txBody>
        </p:sp>
        <p:pic>
          <p:nvPicPr>
            <p:cNvPr id="284" name="Google Shape;284;p16"/>
            <p:cNvPicPr preferRelativeResize="0"/>
            <p:nvPr/>
          </p:nvPicPr>
          <p:blipFill rotWithShape="1">
            <a:blip r:embed="rId3">
              <a:alphaModFix/>
            </a:blip>
            <a:srcRect/>
            <a:stretch/>
          </p:blipFill>
          <p:spPr>
            <a:xfrm>
              <a:off x="8634951" y="1425608"/>
              <a:ext cx="952500" cy="952500"/>
            </a:xfrm>
            <a:prstGeom prst="rect">
              <a:avLst/>
            </a:prstGeom>
            <a:noFill/>
            <a:ln>
              <a:noFill/>
            </a:ln>
          </p:spPr>
        </p:pic>
        <p:pic>
          <p:nvPicPr>
            <p:cNvPr id="285" name="Google Shape;285;p16"/>
            <p:cNvPicPr preferRelativeResize="0"/>
            <p:nvPr/>
          </p:nvPicPr>
          <p:blipFill rotWithShape="1">
            <a:blip r:embed="rId3">
              <a:alphaModFix/>
            </a:blip>
            <a:srcRect/>
            <a:stretch/>
          </p:blipFill>
          <p:spPr>
            <a:xfrm>
              <a:off x="9103261" y="1425608"/>
              <a:ext cx="952500" cy="952500"/>
            </a:xfrm>
            <a:prstGeom prst="rect">
              <a:avLst/>
            </a:prstGeom>
            <a:noFill/>
            <a:ln>
              <a:noFill/>
            </a:ln>
          </p:spPr>
        </p:pic>
        <p:pic>
          <p:nvPicPr>
            <p:cNvPr id="286" name="Google Shape;286;p16"/>
            <p:cNvPicPr preferRelativeResize="0"/>
            <p:nvPr/>
          </p:nvPicPr>
          <p:blipFill rotWithShape="1">
            <a:blip r:embed="rId3">
              <a:alphaModFix/>
            </a:blip>
            <a:srcRect/>
            <a:stretch/>
          </p:blipFill>
          <p:spPr>
            <a:xfrm>
              <a:off x="9571571" y="1425608"/>
              <a:ext cx="952500" cy="952500"/>
            </a:xfrm>
            <a:prstGeom prst="rect">
              <a:avLst/>
            </a:prstGeom>
            <a:noFill/>
            <a:ln>
              <a:noFill/>
            </a:ln>
          </p:spPr>
        </p:pic>
        <p:pic>
          <p:nvPicPr>
            <p:cNvPr id="287" name="Google Shape;287;p16"/>
            <p:cNvPicPr preferRelativeResize="0"/>
            <p:nvPr/>
          </p:nvPicPr>
          <p:blipFill rotWithShape="1">
            <a:blip r:embed="rId3">
              <a:alphaModFix/>
            </a:blip>
            <a:srcRect/>
            <a:stretch/>
          </p:blipFill>
          <p:spPr>
            <a:xfrm>
              <a:off x="10051216" y="1425608"/>
              <a:ext cx="952500" cy="952500"/>
            </a:xfrm>
            <a:prstGeom prst="rect">
              <a:avLst/>
            </a:prstGeom>
            <a:noFill/>
            <a:ln>
              <a:noFill/>
            </a:ln>
          </p:spPr>
        </p:pic>
        <p:pic>
          <p:nvPicPr>
            <p:cNvPr id="288" name="Google Shape;288;p16"/>
            <p:cNvPicPr preferRelativeResize="0"/>
            <p:nvPr/>
          </p:nvPicPr>
          <p:blipFill rotWithShape="1">
            <a:blip r:embed="rId4">
              <a:alphaModFix/>
            </a:blip>
            <a:srcRect/>
            <a:stretch/>
          </p:blipFill>
          <p:spPr>
            <a:xfrm>
              <a:off x="10531562" y="1425608"/>
              <a:ext cx="952500" cy="952500"/>
            </a:xfrm>
            <a:prstGeom prst="rect">
              <a:avLst/>
            </a:prstGeom>
            <a:noFill/>
            <a:ln>
              <a:noFill/>
            </a:ln>
          </p:spPr>
        </p:pic>
      </p:grpSp>
      <p:sp>
        <p:nvSpPr>
          <p:cNvPr id="289" name="Google Shape;289;p1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p:nvPr/>
        </p:nvSpPr>
        <p:spPr>
          <a:xfrm>
            <a:off x="0" y="5474853"/>
            <a:ext cx="12192000" cy="358688"/>
          </a:xfrm>
          <a:prstGeom prst="rect">
            <a:avLst/>
          </a:prstGeom>
          <a:solidFill>
            <a:srgbClr val="00206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5" name="Google Shape;295;p17"/>
          <p:cNvSpPr txBox="1"/>
          <p:nvPr/>
        </p:nvSpPr>
        <p:spPr>
          <a:xfrm>
            <a:off x="0" y="0"/>
            <a:ext cx="12192000" cy="1206631"/>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s-CO" sz="3400" b="1">
                <a:solidFill>
                  <a:schemeClr val="accent3"/>
                </a:solidFill>
                <a:latin typeface="Calibri"/>
                <a:ea typeface="Calibri"/>
                <a:cs typeface="Calibri"/>
                <a:sym typeface="Calibri"/>
              </a:rPr>
              <a:t>Frecuencia de la violencia de género en Mozambique</a:t>
            </a:r>
            <a:endParaRPr sz="3400" b="1">
              <a:solidFill>
                <a:schemeClr val="accent3"/>
              </a:solidFill>
              <a:latin typeface="Calibri"/>
              <a:ea typeface="Calibri"/>
              <a:cs typeface="Calibri"/>
              <a:sym typeface="Calibri"/>
            </a:endParaRPr>
          </a:p>
        </p:txBody>
      </p:sp>
      <p:sp>
        <p:nvSpPr>
          <p:cNvPr id="296" name="Google Shape;296;p17"/>
          <p:cNvSpPr txBox="1"/>
          <p:nvPr/>
        </p:nvSpPr>
        <p:spPr>
          <a:xfrm>
            <a:off x="1206630" y="1514344"/>
            <a:ext cx="10096108" cy="334393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200">
                <a:solidFill>
                  <a:schemeClr val="dk1"/>
                </a:solidFill>
                <a:latin typeface="Arial"/>
                <a:ea typeface="Arial"/>
                <a:cs typeface="Arial"/>
                <a:sym typeface="Arial"/>
              </a:rPr>
              <a:t>Según la base de datos mundial de ONU-Mujeres</a:t>
            </a:r>
            <a:r>
              <a:rPr lang="es-CO" sz="2200" baseline="30000">
                <a:solidFill>
                  <a:schemeClr val="dk1"/>
                </a:solidFill>
                <a:latin typeface="Arial"/>
                <a:ea typeface="Arial"/>
                <a:cs typeface="Arial"/>
                <a:sym typeface="Arial"/>
              </a:rPr>
              <a:t>5</a:t>
            </a:r>
            <a:r>
              <a:rPr lang="es-CO" sz="2200">
                <a:solidFill>
                  <a:schemeClr val="dk1"/>
                </a:solidFill>
                <a:latin typeface="Arial"/>
                <a:ea typeface="Arial"/>
                <a:cs typeface="Arial"/>
                <a:sym typeface="Arial"/>
              </a:rPr>
              <a:t>:</a:t>
            </a:r>
            <a:endParaRPr sz="2200">
              <a:solidFill>
                <a:schemeClr val="dk1"/>
              </a:solidFill>
              <a:latin typeface="Arial"/>
              <a:ea typeface="Arial"/>
              <a:cs typeface="Arial"/>
              <a:sym typeface="Arial"/>
            </a:endParaRPr>
          </a:p>
          <a:p>
            <a:pPr marL="457189" marR="0" lvl="0" indent="-457189" algn="l" rtl="0">
              <a:spcBef>
                <a:spcPts val="18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El </a:t>
            </a:r>
            <a:r>
              <a:rPr lang="es-CO" sz="2200" b="1">
                <a:solidFill>
                  <a:schemeClr val="dk1"/>
                </a:solidFill>
                <a:latin typeface="Arial"/>
                <a:ea typeface="Arial"/>
                <a:cs typeface="Arial"/>
                <a:sym typeface="Arial"/>
              </a:rPr>
              <a:t>54%</a:t>
            </a:r>
            <a:r>
              <a:rPr lang="es-CO" sz="2200">
                <a:solidFill>
                  <a:schemeClr val="dk1"/>
                </a:solidFill>
                <a:latin typeface="Arial"/>
                <a:ea typeface="Arial"/>
                <a:cs typeface="Arial"/>
                <a:sym typeface="Arial"/>
              </a:rPr>
              <a:t> de las mujeres han sufrido violencia física o sexual en algún momento de sus vidas</a:t>
            </a:r>
            <a:endParaRPr sz="2200">
              <a:solidFill>
                <a:schemeClr val="dk1"/>
              </a:solidFill>
              <a:latin typeface="Arial"/>
              <a:ea typeface="Arial"/>
              <a:cs typeface="Arial"/>
              <a:sym typeface="Arial"/>
            </a:endParaRPr>
          </a:p>
          <a:p>
            <a:pPr marL="457189" marR="0" lvl="0" indent="-457189" algn="l" rtl="0">
              <a:spcBef>
                <a:spcPts val="10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El </a:t>
            </a:r>
            <a:r>
              <a:rPr lang="es-CO" sz="2200" b="1">
                <a:solidFill>
                  <a:schemeClr val="dk1"/>
                </a:solidFill>
                <a:latin typeface="Arial"/>
                <a:ea typeface="Arial"/>
                <a:cs typeface="Arial"/>
                <a:sym typeface="Arial"/>
              </a:rPr>
              <a:t>21,7%</a:t>
            </a:r>
            <a:r>
              <a:rPr lang="es-CO" sz="2200">
                <a:solidFill>
                  <a:schemeClr val="dk1"/>
                </a:solidFill>
                <a:latin typeface="Arial"/>
                <a:ea typeface="Arial"/>
                <a:cs typeface="Arial"/>
                <a:sym typeface="Arial"/>
              </a:rPr>
              <a:t> de las mujeres han sufrido violencia de pareja física o sexual en algún momento de sus vidas</a:t>
            </a:r>
            <a:endParaRPr sz="2200">
              <a:solidFill>
                <a:schemeClr val="dk1"/>
              </a:solidFill>
              <a:latin typeface="Arial"/>
              <a:ea typeface="Arial"/>
              <a:cs typeface="Arial"/>
              <a:sym typeface="Arial"/>
            </a:endParaRPr>
          </a:p>
          <a:p>
            <a:pPr marL="457189" marR="0" lvl="0" indent="-457189" algn="l" rtl="0">
              <a:spcBef>
                <a:spcPts val="10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El </a:t>
            </a:r>
            <a:r>
              <a:rPr lang="es-CO" sz="2200" b="1">
                <a:solidFill>
                  <a:schemeClr val="dk1"/>
                </a:solidFill>
                <a:latin typeface="Arial"/>
                <a:ea typeface="Arial"/>
                <a:cs typeface="Arial"/>
                <a:sym typeface="Arial"/>
              </a:rPr>
              <a:t>15,5%</a:t>
            </a:r>
            <a:r>
              <a:rPr lang="es-CO" sz="2200">
                <a:solidFill>
                  <a:schemeClr val="dk1"/>
                </a:solidFill>
                <a:latin typeface="Arial"/>
                <a:ea typeface="Arial"/>
                <a:cs typeface="Arial"/>
                <a:sym typeface="Arial"/>
              </a:rPr>
              <a:t> de las mujeres refieren haber sufrido violencia de pareja física o sexual en los últimos 12 meses</a:t>
            </a:r>
            <a:endParaRPr sz="2200">
              <a:solidFill>
                <a:schemeClr val="dk1"/>
              </a:solidFill>
              <a:latin typeface="Arial"/>
              <a:ea typeface="Arial"/>
              <a:cs typeface="Arial"/>
              <a:sym typeface="Arial"/>
            </a:endParaRPr>
          </a:p>
          <a:p>
            <a:pPr marL="457189" marR="0" lvl="0" indent="-457189" algn="l" rtl="0">
              <a:lnSpc>
                <a:spcPct val="90000"/>
              </a:lnSpc>
              <a:spcBef>
                <a:spcPts val="1467"/>
              </a:spcBef>
              <a:spcAft>
                <a:spcPts val="1600"/>
              </a:spcAft>
              <a:buClr>
                <a:schemeClr val="accent2"/>
              </a:buClr>
              <a:buSzPts val="2750"/>
              <a:buFont typeface="Arial"/>
              <a:buChar char="•"/>
            </a:pPr>
            <a:r>
              <a:rPr lang="es-CO" sz="2200">
                <a:solidFill>
                  <a:schemeClr val="dk1"/>
                </a:solidFill>
                <a:latin typeface="Arial"/>
                <a:ea typeface="Arial"/>
                <a:cs typeface="Arial"/>
                <a:sym typeface="Arial"/>
              </a:rPr>
              <a:t>El </a:t>
            </a:r>
            <a:r>
              <a:rPr lang="es-CO" sz="2200" b="1">
                <a:solidFill>
                  <a:schemeClr val="dk1"/>
                </a:solidFill>
                <a:latin typeface="Arial"/>
                <a:ea typeface="Arial"/>
                <a:cs typeface="Arial"/>
                <a:sym typeface="Arial"/>
              </a:rPr>
              <a:t>52,9%</a:t>
            </a:r>
            <a:r>
              <a:rPr lang="es-CO" sz="2200">
                <a:solidFill>
                  <a:schemeClr val="dk1"/>
                </a:solidFill>
                <a:latin typeface="Arial"/>
                <a:ea typeface="Arial"/>
                <a:cs typeface="Arial"/>
                <a:sym typeface="Arial"/>
              </a:rPr>
              <a:t> de las niñas se casan antes de cumplir 18 años</a:t>
            </a:r>
            <a:endParaRPr sz="2200">
              <a:solidFill>
                <a:schemeClr val="dk1"/>
              </a:solidFill>
              <a:latin typeface="Arial"/>
              <a:ea typeface="Arial"/>
              <a:cs typeface="Arial"/>
              <a:sym typeface="Arial"/>
            </a:endParaRPr>
          </a:p>
        </p:txBody>
      </p:sp>
      <p:sp>
        <p:nvSpPr>
          <p:cNvPr id="297" name="Google Shape;297;p17"/>
          <p:cNvSpPr txBox="1"/>
          <p:nvPr/>
        </p:nvSpPr>
        <p:spPr>
          <a:xfrm>
            <a:off x="820131" y="5474854"/>
            <a:ext cx="10869106" cy="358688"/>
          </a:xfrm>
          <a:prstGeom prst="rect">
            <a:avLst/>
          </a:prstGeom>
          <a:no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r>
              <a:rPr lang="es-CO" sz="1200">
                <a:solidFill>
                  <a:schemeClr val="lt1"/>
                </a:solidFill>
                <a:latin typeface="Arial"/>
                <a:ea typeface="Arial"/>
                <a:cs typeface="Arial"/>
                <a:sym typeface="Arial"/>
              </a:rPr>
              <a:t>Todos los datos de frecuencia son estimaciones. Es habitual que muchos casos de violencia de género queden sin denunciar y rara vez se dispone de datos a escala hiperlocal.  </a:t>
            </a:r>
            <a:endParaRPr/>
          </a:p>
        </p:txBody>
      </p:sp>
      <p:pic>
        <p:nvPicPr>
          <p:cNvPr id="298" name="Google Shape;298;p17" descr="Warning with solid fill"/>
          <p:cNvPicPr preferRelativeResize="0"/>
          <p:nvPr/>
        </p:nvPicPr>
        <p:blipFill rotWithShape="1">
          <a:blip r:embed="rId3">
            <a:alphaModFix/>
          </a:blip>
          <a:srcRect/>
          <a:stretch/>
        </p:blipFill>
        <p:spPr>
          <a:xfrm>
            <a:off x="11277600" y="0"/>
            <a:ext cx="914400" cy="914400"/>
          </a:xfrm>
          <a:prstGeom prst="rect">
            <a:avLst/>
          </a:prstGeom>
          <a:noFill/>
          <a:ln>
            <a:noFill/>
          </a:ln>
        </p:spPr>
      </p:pic>
      <p:sp>
        <p:nvSpPr>
          <p:cNvPr id="299" name="Google Shape;299;p1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p:nvPr/>
        </p:nvSpPr>
        <p:spPr>
          <a:xfrm>
            <a:off x="0" y="0"/>
            <a:ext cx="12192000" cy="785797"/>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s-CO" sz="3200" b="1">
                <a:solidFill>
                  <a:schemeClr val="accent3"/>
                </a:solidFill>
                <a:latin typeface="Calibri"/>
                <a:ea typeface="Calibri"/>
                <a:cs typeface="Calibri"/>
                <a:sym typeface="Calibri"/>
              </a:rPr>
              <a:t>Cómo afectan a la salud la violencia sexual y de pareja</a:t>
            </a:r>
            <a:endParaRPr/>
          </a:p>
        </p:txBody>
      </p:sp>
      <p:cxnSp>
        <p:nvCxnSpPr>
          <p:cNvPr id="305" name="Google Shape;305;p18"/>
          <p:cNvCxnSpPr>
            <a:stCxn id="306" idx="2"/>
          </p:cNvCxnSpPr>
          <p:nvPr/>
        </p:nvCxnSpPr>
        <p:spPr>
          <a:xfrm>
            <a:off x="5970030" y="1566024"/>
            <a:ext cx="1333200" cy="1687800"/>
          </a:xfrm>
          <a:prstGeom prst="straightConnector1">
            <a:avLst/>
          </a:prstGeom>
          <a:noFill/>
          <a:ln w="28575" cap="flat" cmpd="sng">
            <a:solidFill>
              <a:srgbClr val="4A7DBA"/>
            </a:solidFill>
            <a:prstDash val="solid"/>
            <a:round/>
            <a:headEnd type="none" w="sm" len="sm"/>
            <a:tailEnd type="triangle" w="med" len="med"/>
          </a:ln>
        </p:spPr>
      </p:cxnSp>
      <p:cxnSp>
        <p:nvCxnSpPr>
          <p:cNvPr id="307" name="Google Shape;307;p18"/>
          <p:cNvCxnSpPr>
            <a:stCxn id="308" idx="3"/>
            <a:endCxn id="309" idx="1"/>
          </p:cNvCxnSpPr>
          <p:nvPr/>
        </p:nvCxnSpPr>
        <p:spPr>
          <a:xfrm rot="10800000" flipH="1">
            <a:off x="6254033" y="1203390"/>
            <a:ext cx="1982700" cy="2014800"/>
          </a:xfrm>
          <a:prstGeom prst="straightConnector1">
            <a:avLst/>
          </a:prstGeom>
          <a:noFill/>
          <a:ln w="28575" cap="flat" cmpd="sng">
            <a:solidFill>
              <a:srgbClr val="4A7DBA"/>
            </a:solidFill>
            <a:prstDash val="solid"/>
            <a:round/>
            <a:headEnd type="none" w="sm" len="sm"/>
            <a:tailEnd type="triangle" w="med" len="med"/>
          </a:ln>
        </p:spPr>
      </p:cxnSp>
      <p:cxnSp>
        <p:nvCxnSpPr>
          <p:cNvPr id="310" name="Google Shape;310;p18"/>
          <p:cNvCxnSpPr>
            <a:stCxn id="306" idx="2"/>
            <a:endCxn id="308" idx="0"/>
          </p:cNvCxnSpPr>
          <p:nvPr/>
        </p:nvCxnSpPr>
        <p:spPr>
          <a:xfrm flipH="1">
            <a:off x="5156130" y="1566024"/>
            <a:ext cx="813900" cy="1095900"/>
          </a:xfrm>
          <a:prstGeom prst="straightConnector1">
            <a:avLst/>
          </a:prstGeom>
          <a:noFill/>
          <a:ln w="28575" cap="flat" cmpd="sng">
            <a:solidFill>
              <a:srgbClr val="4A7DBA"/>
            </a:solidFill>
            <a:prstDash val="solid"/>
            <a:round/>
            <a:headEnd type="none" w="sm" len="sm"/>
            <a:tailEnd type="triangle" w="med" len="med"/>
          </a:ln>
        </p:spPr>
      </p:cxnSp>
      <p:sp>
        <p:nvSpPr>
          <p:cNvPr id="311" name="Google Shape;311;p18"/>
          <p:cNvSpPr/>
          <p:nvPr/>
        </p:nvSpPr>
        <p:spPr>
          <a:xfrm>
            <a:off x="879761"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1867">
                <a:solidFill>
                  <a:schemeClr val="lt1"/>
                </a:solidFill>
                <a:latin typeface="Arial"/>
                <a:ea typeface="Arial"/>
                <a:cs typeface="Arial"/>
                <a:sym typeface="Arial"/>
              </a:rPr>
              <a:t>Traumatismos</a:t>
            </a:r>
            <a:endParaRPr sz="2400">
              <a:solidFill>
                <a:schemeClr val="lt1"/>
              </a:solidFill>
              <a:latin typeface="Arial"/>
              <a:ea typeface="Arial"/>
              <a:cs typeface="Arial"/>
              <a:sym typeface="Arial"/>
            </a:endParaRPr>
          </a:p>
        </p:txBody>
      </p:sp>
      <p:sp>
        <p:nvSpPr>
          <p:cNvPr id="306" name="Google Shape;306;p18"/>
          <p:cNvSpPr/>
          <p:nvPr/>
        </p:nvSpPr>
        <p:spPr>
          <a:xfrm>
            <a:off x="4544557" y="840035"/>
            <a:ext cx="285094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1867">
                <a:solidFill>
                  <a:schemeClr val="lt1"/>
                </a:solidFill>
                <a:latin typeface="Arial"/>
                <a:ea typeface="Arial"/>
                <a:cs typeface="Arial"/>
                <a:sym typeface="Arial"/>
              </a:rPr>
              <a:t>Trauma psíquico o estrés</a:t>
            </a:r>
            <a:endParaRPr sz="2400">
              <a:solidFill>
                <a:schemeClr val="lt1"/>
              </a:solidFill>
              <a:latin typeface="Arial"/>
              <a:ea typeface="Arial"/>
              <a:cs typeface="Arial"/>
              <a:sym typeface="Arial"/>
            </a:endParaRPr>
          </a:p>
        </p:txBody>
      </p:sp>
      <p:sp>
        <p:nvSpPr>
          <p:cNvPr id="309" name="Google Shape;309;p18"/>
          <p:cNvSpPr/>
          <p:nvPr/>
        </p:nvSpPr>
        <p:spPr>
          <a:xfrm>
            <a:off x="8236705" y="840452"/>
            <a:ext cx="2823596" cy="725989"/>
          </a:xfrm>
          <a:prstGeom prst="roundRect">
            <a:avLst>
              <a:gd name="adj"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1867">
                <a:solidFill>
                  <a:schemeClr val="lt1"/>
                </a:solidFill>
                <a:latin typeface="Arial"/>
                <a:ea typeface="Arial"/>
                <a:cs typeface="Arial"/>
                <a:sym typeface="Arial"/>
              </a:rPr>
              <a:t>Miedo y control</a:t>
            </a:r>
            <a:endParaRPr sz="2400">
              <a:solidFill>
                <a:schemeClr val="lt1"/>
              </a:solidFill>
              <a:latin typeface="Arial"/>
              <a:ea typeface="Arial"/>
              <a:cs typeface="Arial"/>
              <a:sym typeface="Arial"/>
            </a:endParaRPr>
          </a:p>
        </p:txBody>
      </p:sp>
      <p:sp>
        <p:nvSpPr>
          <p:cNvPr id="308" name="Google Shape;308;p18"/>
          <p:cNvSpPr/>
          <p:nvPr/>
        </p:nvSpPr>
        <p:spPr>
          <a:xfrm>
            <a:off x="4058496" y="2662008"/>
            <a:ext cx="2195537" cy="1112365"/>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2000" b="1">
                <a:solidFill>
                  <a:srgbClr val="E36C09"/>
                </a:solidFill>
                <a:latin typeface="Arial"/>
                <a:ea typeface="Arial"/>
                <a:cs typeface="Arial"/>
                <a:sym typeface="Arial"/>
              </a:rPr>
              <a:t>EL DOBLE</a:t>
            </a:r>
            <a:r>
              <a:rPr lang="es-CO" sz="2400" b="1">
                <a:solidFill>
                  <a:srgbClr val="E36C09"/>
                </a:solidFill>
                <a:latin typeface="Arial"/>
                <a:ea typeface="Arial"/>
                <a:cs typeface="Arial"/>
                <a:sym typeface="Arial"/>
              </a:rPr>
              <a:t> </a:t>
            </a:r>
            <a:br>
              <a:rPr lang="es-CO" sz="2400" b="1">
                <a:solidFill>
                  <a:srgbClr val="E36C09"/>
                </a:solidFill>
                <a:latin typeface="Arial"/>
                <a:ea typeface="Arial"/>
                <a:cs typeface="Arial"/>
                <a:sym typeface="Arial"/>
              </a:rPr>
            </a:br>
            <a:r>
              <a:rPr lang="es-CO" sz="1100">
                <a:solidFill>
                  <a:schemeClr val="dk1"/>
                </a:solidFill>
                <a:latin typeface="Arial"/>
                <a:ea typeface="Arial"/>
                <a:cs typeface="Arial"/>
                <a:sym typeface="Arial"/>
              </a:rPr>
              <a:t>de probabilidades de sufrir depresión </a:t>
            </a:r>
            <a:endParaRPr/>
          </a:p>
        </p:txBody>
      </p:sp>
      <p:sp>
        <p:nvSpPr>
          <p:cNvPr id="312" name="Google Shape;312;p18"/>
          <p:cNvSpPr/>
          <p:nvPr/>
        </p:nvSpPr>
        <p:spPr>
          <a:xfrm>
            <a:off x="1206865" y="3447805"/>
            <a:ext cx="2170078" cy="1214838"/>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rtl="0">
              <a:spcBef>
                <a:spcPts val="0"/>
              </a:spcBef>
              <a:spcAft>
                <a:spcPts val="0"/>
              </a:spcAft>
              <a:buNone/>
            </a:pPr>
            <a:r>
              <a:rPr lang="es-CO" sz="1200">
                <a:solidFill>
                  <a:schemeClr val="dk1"/>
                </a:solidFill>
                <a:latin typeface="Arial"/>
                <a:ea typeface="Arial"/>
                <a:cs typeface="Arial"/>
                <a:sym typeface="Arial"/>
              </a:rPr>
              <a:t>Enfermedades secundarias:</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Hipertensión</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Síndrome del colon irritable</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Dolor pélvico crónico</a:t>
            </a:r>
            <a:endParaRPr sz="1200">
              <a:solidFill>
                <a:schemeClr val="dk1"/>
              </a:solidFill>
              <a:latin typeface="Arial"/>
              <a:ea typeface="Arial"/>
              <a:cs typeface="Arial"/>
              <a:sym typeface="Arial"/>
            </a:endParaRPr>
          </a:p>
        </p:txBody>
      </p:sp>
      <p:sp>
        <p:nvSpPr>
          <p:cNvPr id="313" name="Google Shape;313;p18"/>
          <p:cNvSpPr/>
          <p:nvPr/>
        </p:nvSpPr>
        <p:spPr>
          <a:xfrm>
            <a:off x="1723300" y="5394707"/>
            <a:ext cx="9436281" cy="496046"/>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1333">
                <a:solidFill>
                  <a:schemeClr val="lt1"/>
                </a:solidFill>
                <a:latin typeface="Arial"/>
                <a:ea typeface="Arial"/>
                <a:cs typeface="Arial"/>
                <a:sym typeface="Arial"/>
              </a:rPr>
              <a:t>Las sobrevivientes son </a:t>
            </a:r>
            <a:r>
              <a:rPr lang="es-CO" sz="2400" b="1">
                <a:solidFill>
                  <a:srgbClr val="E36C09"/>
                </a:solidFill>
                <a:latin typeface="Arial"/>
                <a:ea typeface="Arial"/>
                <a:cs typeface="Arial"/>
                <a:sym typeface="Arial"/>
              </a:rPr>
              <a:t>4,5 veces </a:t>
            </a:r>
            <a:r>
              <a:rPr lang="es-CO" sz="1333">
                <a:solidFill>
                  <a:schemeClr val="lt1"/>
                </a:solidFill>
                <a:latin typeface="Arial"/>
                <a:ea typeface="Arial"/>
                <a:cs typeface="Arial"/>
                <a:sym typeface="Arial"/>
              </a:rPr>
              <a:t>más propensas a intentar suicidarse</a:t>
            </a:r>
            <a:endParaRPr sz="1333">
              <a:solidFill>
                <a:schemeClr val="lt1"/>
              </a:solidFill>
              <a:latin typeface="Arial"/>
              <a:ea typeface="Arial"/>
              <a:cs typeface="Arial"/>
              <a:sym typeface="Arial"/>
            </a:endParaRPr>
          </a:p>
        </p:txBody>
      </p:sp>
      <p:sp>
        <p:nvSpPr>
          <p:cNvPr id="314" name="Google Shape;314;p18"/>
          <p:cNvSpPr/>
          <p:nvPr/>
        </p:nvSpPr>
        <p:spPr>
          <a:xfrm>
            <a:off x="7340682" y="1838664"/>
            <a:ext cx="2144888" cy="985329"/>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l" rtl="0">
              <a:spcBef>
                <a:spcPts val="0"/>
              </a:spcBef>
              <a:spcAft>
                <a:spcPts val="0"/>
              </a:spcAft>
              <a:buNone/>
            </a:pPr>
            <a:r>
              <a:rPr lang="es-CO" sz="1200">
                <a:solidFill>
                  <a:schemeClr val="dk1"/>
                </a:solidFill>
                <a:latin typeface="Arial"/>
                <a:ea typeface="Arial"/>
                <a:cs typeface="Arial"/>
                <a:sym typeface="Arial"/>
              </a:rPr>
              <a:t>Pocas veces se busca asistencia sanitaria:</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Falta de autonomía</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Movilidad reducida</a:t>
            </a:r>
            <a:endParaRPr sz="1200">
              <a:solidFill>
                <a:schemeClr val="dk1"/>
              </a:solidFill>
              <a:latin typeface="Arial"/>
              <a:ea typeface="Arial"/>
              <a:cs typeface="Arial"/>
              <a:sym typeface="Arial"/>
            </a:endParaRPr>
          </a:p>
        </p:txBody>
      </p:sp>
      <p:sp>
        <p:nvSpPr>
          <p:cNvPr id="315" name="Google Shape;315;p18"/>
          <p:cNvSpPr/>
          <p:nvPr/>
        </p:nvSpPr>
        <p:spPr>
          <a:xfrm>
            <a:off x="9785214" y="1821128"/>
            <a:ext cx="2144888" cy="1035195"/>
          </a:xfrm>
          <a:prstGeom prst="rect">
            <a:avLst/>
          </a:prstGeom>
          <a:solidFill>
            <a:srgbClr val="FDE9D8"/>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No utilización de métodos anticonceptivos</a:t>
            </a:r>
            <a:endParaRPr sz="1200">
              <a:solidFill>
                <a:schemeClr val="dk1"/>
              </a:solidFill>
              <a:latin typeface="Arial"/>
              <a:ea typeface="Arial"/>
              <a:cs typeface="Arial"/>
              <a:sym typeface="Arial"/>
            </a:endParaRPr>
          </a:p>
          <a:p>
            <a:pPr marL="228594" marR="0" lvl="0" indent="-228594" algn="l" rtl="0">
              <a:spcBef>
                <a:spcPts val="0"/>
              </a:spcBef>
              <a:spcAft>
                <a:spcPts val="0"/>
              </a:spcAft>
              <a:buClr>
                <a:schemeClr val="accent2"/>
              </a:buClr>
              <a:buSzPts val="1200"/>
              <a:buFont typeface="Arial"/>
              <a:buChar char="•"/>
            </a:pPr>
            <a:r>
              <a:rPr lang="es-CO" sz="1200">
                <a:solidFill>
                  <a:schemeClr val="dk1"/>
                </a:solidFill>
                <a:latin typeface="Arial"/>
                <a:ea typeface="Arial"/>
                <a:cs typeface="Arial"/>
                <a:sym typeface="Arial"/>
              </a:rPr>
              <a:t>Relaciones sexuales sin protección</a:t>
            </a:r>
            <a:endParaRPr sz="1200">
              <a:solidFill>
                <a:schemeClr val="dk1"/>
              </a:solidFill>
              <a:latin typeface="Arial"/>
              <a:ea typeface="Arial"/>
              <a:cs typeface="Arial"/>
              <a:sym typeface="Arial"/>
            </a:endParaRPr>
          </a:p>
        </p:txBody>
      </p:sp>
      <p:cxnSp>
        <p:nvCxnSpPr>
          <p:cNvPr id="316" name="Google Shape;316;p18"/>
          <p:cNvCxnSpPr>
            <a:stCxn id="311" idx="2"/>
            <a:endCxn id="317" idx="0"/>
          </p:cNvCxnSpPr>
          <p:nvPr/>
        </p:nvCxnSpPr>
        <p:spPr>
          <a:xfrm flipH="1">
            <a:off x="2294134" y="1566024"/>
            <a:ext cx="11100" cy="260400"/>
          </a:xfrm>
          <a:prstGeom prst="straightConnector1">
            <a:avLst/>
          </a:prstGeom>
          <a:noFill/>
          <a:ln w="28575" cap="flat" cmpd="sng">
            <a:solidFill>
              <a:srgbClr val="4A7DBA"/>
            </a:solidFill>
            <a:prstDash val="solid"/>
            <a:round/>
            <a:headEnd type="none" w="sm" len="sm"/>
            <a:tailEnd type="triangle" w="med" len="med"/>
          </a:ln>
        </p:spPr>
      </p:cxnSp>
      <p:sp>
        <p:nvSpPr>
          <p:cNvPr id="318" name="Google Shape;318;p18" descr="Pregnant lady with solid fill"/>
          <p:cNvSpPr/>
          <p:nvPr/>
        </p:nvSpPr>
        <p:spPr>
          <a:xfrm>
            <a:off x="9148360" y="4878419"/>
            <a:ext cx="609600" cy="3440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17" name="Google Shape;317;p18"/>
          <p:cNvSpPr/>
          <p:nvPr/>
        </p:nvSpPr>
        <p:spPr>
          <a:xfrm>
            <a:off x="1211568" y="1826339"/>
            <a:ext cx="2165375" cy="1029984"/>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2000" b="1">
                <a:solidFill>
                  <a:srgbClr val="E36C09"/>
                </a:solidFill>
                <a:latin typeface="Arial"/>
                <a:ea typeface="Arial"/>
                <a:cs typeface="Arial"/>
                <a:sym typeface="Arial"/>
              </a:rPr>
              <a:t>42%</a:t>
            </a: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es-CO" sz="1100">
                <a:solidFill>
                  <a:schemeClr val="dk1"/>
                </a:solidFill>
                <a:latin typeface="Arial"/>
                <a:ea typeface="Arial"/>
                <a:cs typeface="Arial"/>
                <a:sym typeface="Arial"/>
              </a:rPr>
              <a:t>de las mujeres que han experimentado violencia de pareja han sufrido lesiones</a:t>
            </a:r>
            <a:endParaRPr sz="1100">
              <a:solidFill>
                <a:schemeClr val="dk1"/>
              </a:solidFill>
              <a:latin typeface="Arial"/>
              <a:ea typeface="Arial"/>
              <a:cs typeface="Arial"/>
              <a:sym typeface="Arial"/>
            </a:endParaRPr>
          </a:p>
        </p:txBody>
      </p:sp>
      <p:cxnSp>
        <p:nvCxnSpPr>
          <p:cNvPr id="319" name="Google Shape;319;p18"/>
          <p:cNvCxnSpPr>
            <a:stCxn id="309" idx="2"/>
            <a:endCxn id="314" idx="0"/>
          </p:cNvCxnSpPr>
          <p:nvPr/>
        </p:nvCxnSpPr>
        <p:spPr>
          <a:xfrm flipH="1">
            <a:off x="8413103" y="1566441"/>
            <a:ext cx="1235400" cy="272100"/>
          </a:xfrm>
          <a:prstGeom prst="straightConnector1">
            <a:avLst/>
          </a:prstGeom>
          <a:noFill/>
          <a:ln w="28575" cap="flat" cmpd="sng">
            <a:solidFill>
              <a:srgbClr val="4A7DBA"/>
            </a:solidFill>
            <a:prstDash val="solid"/>
            <a:round/>
            <a:headEnd type="none" w="sm" len="sm"/>
            <a:tailEnd type="triangle" w="med" len="med"/>
          </a:ln>
        </p:spPr>
      </p:cxnSp>
      <p:cxnSp>
        <p:nvCxnSpPr>
          <p:cNvPr id="320" name="Google Shape;320;p18"/>
          <p:cNvCxnSpPr>
            <a:stCxn id="308" idx="2"/>
          </p:cNvCxnSpPr>
          <p:nvPr/>
        </p:nvCxnSpPr>
        <p:spPr>
          <a:xfrm>
            <a:off x="5156265" y="3774373"/>
            <a:ext cx="17400" cy="1620300"/>
          </a:xfrm>
          <a:prstGeom prst="straightConnector1">
            <a:avLst/>
          </a:prstGeom>
          <a:noFill/>
          <a:ln w="28575" cap="flat" cmpd="sng">
            <a:solidFill>
              <a:srgbClr val="4A7DBA"/>
            </a:solidFill>
            <a:prstDash val="solid"/>
            <a:round/>
            <a:headEnd type="none" w="sm" len="sm"/>
            <a:tailEnd type="triangle" w="med" len="med"/>
          </a:ln>
        </p:spPr>
      </p:cxnSp>
      <p:sp>
        <p:nvSpPr>
          <p:cNvPr id="321" name="Google Shape;321;p18"/>
          <p:cNvSpPr/>
          <p:nvPr/>
        </p:nvSpPr>
        <p:spPr>
          <a:xfrm>
            <a:off x="9710313" y="4141982"/>
            <a:ext cx="2239868" cy="1032942"/>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2000" b="1">
                <a:solidFill>
                  <a:srgbClr val="E36C09"/>
                </a:solidFill>
                <a:latin typeface="Arial"/>
                <a:ea typeface="Arial"/>
                <a:cs typeface="Arial"/>
                <a:sym typeface="Arial"/>
              </a:rPr>
              <a:t>EL DOBLE</a:t>
            </a:r>
            <a:r>
              <a:rPr lang="es-CO" sz="2400" b="1">
                <a:solidFill>
                  <a:srgbClr val="E36C09"/>
                </a:solidFill>
                <a:latin typeface="Arial"/>
                <a:ea typeface="Arial"/>
                <a:cs typeface="Arial"/>
                <a:sym typeface="Arial"/>
              </a:rPr>
              <a:t> </a:t>
            </a:r>
            <a:br>
              <a:rPr lang="es-CO" sz="2400" b="1">
                <a:solidFill>
                  <a:srgbClr val="E36C09"/>
                </a:solidFill>
                <a:latin typeface="Arial"/>
                <a:ea typeface="Arial"/>
                <a:cs typeface="Arial"/>
                <a:sym typeface="Arial"/>
              </a:rPr>
            </a:br>
            <a:r>
              <a:rPr lang="es-CO" sz="1100">
                <a:solidFill>
                  <a:schemeClr val="dk1"/>
                </a:solidFill>
                <a:latin typeface="Arial"/>
                <a:ea typeface="Arial"/>
                <a:cs typeface="Arial"/>
                <a:sym typeface="Arial"/>
              </a:rPr>
              <a:t>de probabilidades de abortar </a:t>
            </a:r>
            <a:endParaRPr sz="1100">
              <a:solidFill>
                <a:schemeClr val="dk1"/>
              </a:solidFill>
              <a:latin typeface="Arial"/>
              <a:ea typeface="Arial"/>
              <a:cs typeface="Arial"/>
              <a:sym typeface="Arial"/>
            </a:endParaRPr>
          </a:p>
        </p:txBody>
      </p:sp>
      <p:cxnSp>
        <p:nvCxnSpPr>
          <p:cNvPr id="322" name="Google Shape;322;p18"/>
          <p:cNvCxnSpPr>
            <a:stCxn id="317" idx="2"/>
            <a:endCxn id="312" idx="0"/>
          </p:cNvCxnSpPr>
          <p:nvPr/>
        </p:nvCxnSpPr>
        <p:spPr>
          <a:xfrm flipH="1">
            <a:off x="2291856" y="2856323"/>
            <a:ext cx="2400" cy="591600"/>
          </a:xfrm>
          <a:prstGeom prst="straightConnector1">
            <a:avLst/>
          </a:prstGeom>
          <a:noFill/>
          <a:ln w="28575" cap="flat" cmpd="sng">
            <a:solidFill>
              <a:srgbClr val="4A7DBA"/>
            </a:solidFill>
            <a:prstDash val="solid"/>
            <a:round/>
            <a:headEnd type="none" w="sm" len="sm"/>
            <a:tailEnd type="triangle" w="med" len="med"/>
          </a:ln>
        </p:spPr>
      </p:cxnSp>
      <p:cxnSp>
        <p:nvCxnSpPr>
          <p:cNvPr id="323" name="Google Shape;323;p18"/>
          <p:cNvCxnSpPr>
            <a:stCxn id="308" idx="2"/>
          </p:cNvCxnSpPr>
          <p:nvPr/>
        </p:nvCxnSpPr>
        <p:spPr>
          <a:xfrm flipH="1">
            <a:off x="3381764" y="3774373"/>
            <a:ext cx="1774500" cy="404100"/>
          </a:xfrm>
          <a:prstGeom prst="straightConnector1">
            <a:avLst/>
          </a:prstGeom>
          <a:noFill/>
          <a:ln w="28575" cap="flat" cmpd="sng">
            <a:solidFill>
              <a:srgbClr val="4A7DBA"/>
            </a:solidFill>
            <a:prstDash val="solid"/>
            <a:round/>
            <a:headEnd type="none" w="sm" len="sm"/>
            <a:tailEnd type="triangle" w="med" len="med"/>
          </a:ln>
        </p:spPr>
      </p:cxnSp>
      <p:cxnSp>
        <p:nvCxnSpPr>
          <p:cNvPr id="324" name="Google Shape;324;p18"/>
          <p:cNvCxnSpPr>
            <a:stCxn id="317" idx="3"/>
            <a:endCxn id="308" idx="1"/>
          </p:cNvCxnSpPr>
          <p:nvPr/>
        </p:nvCxnSpPr>
        <p:spPr>
          <a:xfrm>
            <a:off x="3376943" y="2341331"/>
            <a:ext cx="681600" cy="876900"/>
          </a:xfrm>
          <a:prstGeom prst="straightConnector1">
            <a:avLst/>
          </a:prstGeom>
          <a:noFill/>
          <a:ln w="28575" cap="flat" cmpd="sng">
            <a:solidFill>
              <a:schemeClr val="accent1"/>
            </a:solidFill>
            <a:prstDash val="solid"/>
            <a:miter lim="800000"/>
            <a:headEnd type="triangle" w="med" len="med"/>
            <a:tailEnd type="triangle" w="med" len="med"/>
          </a:ln>
        </p:spPr>
      </p:cxnSp>
      <p:cxnSp>
        <p:nvCxnSpPr>
          <p:cNvPr id="325" name="Google Shape;325;p18"/>
          <p:cNvCxnSpPr>
            <a:stCxn id="309" idx="2"/>
            <a:endCxn id="315" idx="0"/>
          </p:cNvCxnSpPr>
          <p:nvPr/>
        </p:nvCxnSpPr>
        <p:spPr>
          <a:xfrm>
            <a:off x="9648503" y="1566441"/>
            <a:ext cx="1209300" cy="254700"/>
          </a:xfrm>
          <a:prstGeom prst="straightConnector1">
            <a:avLst/>
          </a:prstGeom>
          <a:noFill/>
          <a:ln w="28575" cap="flat" cmpd="sng">
            <a:solidFill>
              <a:srgbClr val="4A7DBA"/>
            </a:solidFill>
            <a:prstDash val="solid"/>
            <a:round/>
            <a:headEnd type="none" w="sm" len="sm"/>
            <a:tailEnd type="triangle" w="med" len="med"/>
          </a:ln>
        </p:spPr>
      </p:cxnSp>
      <p:cxnSp>
        <p:nvCxnSpPr>
          <p:cNvPr id="326" name="Google Shape;326;p18"/>
          <p:cNvCxnSpPr>
            <a:stCxn id="315" idx="2"/>
            <a:endCxn id="321" idx="0"/>
          </p:cNvCxnSpPr>
          <p:nvPr/>
        </p:nvCxnSpPr>
        <p:spPr>
          <a:xfrm flipH="1">
            <a:off x="10830358" y="2856323"/>
            <a:ext cx="27300" cy="1285800"/>
          </a:xfrm>
          <a:prstGeom prst="straightConnector1">
            <a:avLst/>
          </a:prstGeom>
          <a:noFill/>
          <a:ln w="28575" cap="flat" cmpd="sng">
            <a:solidFill>
              <a:srgbClr val="4A7DBA"/>
            </a:solidFill>
            <a:prstDash val="solid"/>
            <a:round/>
            <a:headEnd type="none" w="sm" len="sm"/>
            <a:tailEnd type="triangle" w="med" len="med"/>
          </a:ln>
        </p:spPr>
      </p:cxnSp>
      <p:sp>
        <p:nvSpPr>
          <p:cNvPr id="327" name="Google Shape;327;p18"/>
          <p:cNvSpPr/>
          <p:nvPr/>
        </p:nvSpPr>
        <p:spPr>
          <a:xfrm>
            <a:off x="7303231" y="4146172"/>
            <a:ext cx="2219789" cy="1032942"/>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2000" b="1">
                <a:solidFill>
                  <a:schemeClr val="accent3"/>
                </a:solidFill>
                <a:latin typeface="Arial"/>
                <a:ea typeface="Arial"/>
                <a:cs typeface="Arial"/>
                <a:sym typeface="Arial"/>
              </a:rPr>
              <a:t>1,5 veces </a:t>
            </a:r>
            <a:br>
              <a:rPr lang="es-CO" sz="2000" b="1">
                <a:solidFill>
                  <a:schemeClr val="accent3"/>
                </a:solidFill>
                <a:latin typeface="Arial"/>
                <a:ea typeface="Arial"/>
                <a:cs typeface="Arial"/>
                <a:sym typeface="Arial"/>
              </a:rPr>
            </a:br>
            <a:r>
              <a:rPr lang="es-CO" sz="1100">
                <a:solidFill>
                  <a:schemeClr val="dk1"/>
                </a:solidFill>
                <a:latin typeface="Arial"/>
                <a:ea typeface="Arial"/>
                <a:cs typeface="Arial"/>
                <a:sym typeface="Arial"/>
              </a:rPr>
              <a:t>más probabilidades de contraer VIH, sífilis, infección por clamidias o gonorrea</a:t>
            </a:r>
            <a:endParaRPr/>
          </a:p>
        </p:txBody>
      </p:sp>
      <p:cxnSp>
        <p:nvCxnSpPr>
          <p:cNvPr id="328" name="Google Shape;328;p18"/>
          <p:cNvCxnSpPr>
            <a:stCxn id="315" idx="2"/>
            <a:endCxn id="327" idx="0"/>
          </p:cNvCxnSpPr>
          <p:nvPr/>
        </p:nvCxnSpPr>
        <p:spPr>
          <a:xfrm flipH="1">
            <a:off x="8413258" y="2856323"/>
            <a:ext cx="2444400" cy="1289700"/>
          </a:xfrm>
          <a:prstGeom prst="straightConnector1">
            <a:avLst/>
          </a:prstGeom>
          <a:noFill/>
          <a:ln w="28575" cap="flat" cmpd="sng">
            <a:solidFill>
              <a:srgbClr val="4A7DBA"/>
            </a:solidFill>
            <a:prstDash val="solid"/>
            <a:round/>
            <a:headEnd type="none" w="sm" len="sm"/>
            <a:tailEnd type="triangle" w="med" len="med"/>
          </a:ln>
        </p:spPr>
      </p:cxnSp>
      <p:cxnSp>
        <p:nvCxnSpPr>
          <p:cNvPr id="329" name="Google Shape;329;p18"/>
          <p:cNvCxnSpPr>
            <a:stCxn id="314" idx="2"/>
            <a:endCxn id="330" idx="0"/>
          </p:cNvCxnSpPr>
          <p:nvPr/>
        </p:nvCxnSpPr>
        <p:spPr>
          <a:xfrm>
            <a:off x="8413126" y="2823993"/>
            <a:ext cx="2700" cy="302700"/>
          </a:xfrm>
          <a:prstGeom prst="straightConnector1">
            <a:avLst/>
          </a:prstGeom>
          <a:noFill/>
          <a:ln w="28575" cap="flat" cmpd="sng">
            <a:solidFill>
              <a:srgbClr val="4A7DBA"/>
            </a:solidFill>
            <a:prstDash val="solid"/>
            <a:round/>
            <a:headEnd type="none" w="sm" len="sm"/>
            <a:tailEnd type="triangle" w="med" len="med"/>
          </a:ln>
        </p:spPr>
      </p:cxnSp>
      <p:sp>
        <p:nvSpPr>
          <p:cNvPr id="330" name="Google Shape;330;p18"/>
          <p:cNvSpPr/>
          <p:nvPr/>
        </p:nvSpPr>
        <p:spPr>
          <a:xfrm>
            <a:off x="7320603" y="3126683"/>
            <a:ext cx="2190292" cy="817497"/>
          </a:xfrm>
          <a:prstGeom prst="rect">
            <a:avLst/>
          </a:prstGeom>
          <a:solidFill>
            <a:schemeClr val="lt1"/>
          </a:solidFill>
          <a:ln w="12700" cap="flat" cmpd="sng">
            <a:solidFill>
              <a:schemeClr val="accent1">
                <a:alpha val="10196"/>
              </a:schemeClr>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s-CO" sz="2000" b="1">
                <a:solidFill>
                  <a:srgbClr val="E36C09"/>
                </a:solidFill>
                <a:latin typeface="Arial"/>
                <a:ea typeface="Arial"/>
                <a:cs typeface="Arial"/>
                <a:sym typeface="Arial"/>
              </a:rPr>
              <a:t>16%</a:t>
            </a:r>
            <a:endParaRPr/>
          </a:p>
          <a:p>
            <a:pPr marL="0" marR="0" lvl="0" indent="0" algn="ctr" rtl="0">
              <a:spcBef>
                <a:spcPts val="0"/>
              </a:spcBef>
              <a:spcAft>
                <a:spcPts val="0"/>
              </a:spcAft>
              <a:buNone/>
            </a:pPr>
            <a:r>
              <a:rPr lang="es-CO" sz="1050">
                <a:solidFill>
                  <a:schemeClr val="dk1"/>
                </a:solidFill>
                <a:latin typeface="Arial"/>
                <a:ea typeface="Arial"/>
                <a:cs typeface="Arial"/>
                <a:sym typeface="Arial"/>
              </a:rPr>
              <a:t>más de probabilidades de dar a luz a un niño de peso bajo al nacer</a:t>
            </a:r>
            <a:endParaRPr sz="1050">
              <a:solidFill>
                <a:schemeClr val="dk1"/>
              </a:solidFill>
              <a:latin typeface="Arial"/>
              <a:ea typeface="Arial"/>
              <a:cs typeface="Arial"/>
              <a:sym typeface="Arial"/>
            </a:endParaRPr>
          </a:p>
        </p:txBody>
      </p:sp>
      <p:cxnSp>
        <p:nvCxnSpPr>
          <p:cNvPr id="331" name="Google Shape;331;p18"/>
          <p:cNvCxnSpPr>
            <a:stCxn id="327" idx="2"/>
          </p:cNvCxnSpPr>
          <p:nvPr/>
        </p:nvCxnSpPr>
        <p:spPr>
          <a:xfrm>
            <a:off x="8413126" y="5179114"/>
            <a:ext cx="0" cy="215700"/>
          </a:xfrm>
          <a:prstGeom prst="straightConnector1">
            <a:avLst/>
          </a:prstGeom>
          <a:noFill/>
          <a:ln w="28575" cap="flat" cmpd="sng">
            <a:solidFill>
              <a:srgbClr val="4A7DBA"/>
            </a:solidFill>
            <a:prstDash val="solid"/>
            <a:round/>
            <a:headEnd type="none" w="sm" len="sm"/>
            <a:tailEnd type="triangle" w="med" len="med"/>
          </a:ln>
        </p:spPr>
      </p:cxnSp>
      <p:cxnSp>
        <p:nvCxnSpPr>
          <p:cNvPr id="332" name="Google Shape;332;p18"/>
          <p:cNvCxnSpPr>
            <a:stCxn id="321" idx="2"/>
          </p:cNvCxnSpPr>
          <p:nvPr/>
        </p:nvCxnSpPr>
        <p:spPr>
          <a:xfrm flipH="1">
            <a:off x="10820347" y="5174924"/>
            <a:ext cx="9900" cy="210900"/>
          </a:xfrm>
          <a:prstGeom prst="straightConnector1">
            <a:avLst/>
          </a:prstGeom>
          <a:noFill/>
          <a:ln w="28575" cap="flat" cmpd="sng">
            <a:solidFill>
              <a:srgbClr val="4A7DBA"/>
            </a:solidFill>
            <a:prstDash val="solid"/>
            <a:round/>
            <a:headEnd type="none" w="sm" len="sm"/>
            <a:tailEnd type="triangle" w="med" len="med"/>
          </a:ln>
        </p:spPr>
      </p:cxnSp>
      <p:cxnSp>
        <p:nvCxnSpPr>
          <p:cNvPr id="333" name="Google Shape;333;p18"/>
          <p:cNvCxnSpPr/>
          <p:nvPr/>
        </p:nvCxnSpPr>
        <p:spPr>
          <a:xfrm>
            <a:off x="2294255" y="4685792"/>
            <a:ext cx="10979" cy="708915"/>
          </a:xfrm>
          <a:prstGeom prst="straightConnector1">
            <a:avLst/>
          </a:prstGeom>
          <a:noFill/>
          <a:ln w="28575" cap="flat" cmpd="sng">
            <a:solidFill>
              <a:srgbClr val="4A7DBA"/>
            </a:solidFill>
            <a:prstDash val="solid"/>
            <a:round/>
            <a:headEnd type="none" w="sm" len="sm"/>
            <a:tailEnd type="triangle" w="med" len="med"/>
          </a:ln>
        </p:spPr>
      </p:cxnSp>
      <p:sp>
        <p:nvSpPr>
          <p:cNvPr id="334" name="Google Shape;334;p18"/>
          <p:cNvSpPr/>
          <p:nvPr/>
        </p:nvSpPr>
        <p:spPr>
          <a:xfrm>
            <a:off x="1723300" y="5385770"/>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El papel de los profesionales sanitarios</a:t>
            </a:r>
            <a:br>
              <a:rPr lang="es-CO"/>
            </a:br>
            <a:br>
              <a:rPr lang="es-CO"/>
            </a:br>
            <a:endParaRPr/>
          </a:p>
        </p:txBody>
      </p:sp>
      <p:sp>
        <p:nvSpPr>
          <p:cNvPr id="341" name="Google Shape;341;p1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s-CO"/>
              <a:t>Conceptualización de </a:t>
            </a:r>
            <a:br>
              <a:rPr lang="es-CO"/>
            </a:br>
            <a:r>
              <a:rPr lang="es-CO"/>
              <a:t>la violencia sexual y la violencia de pareja </a:t>
            </a:r>
            <a:br>
              <a:rPr lang="es-CO"/>
            </a:br>
            <a:r>
              <a:rPr lang="es-CO"/>
              <a:t>como problemas de salud pública</a:t>
            </a:r>
            <a:endParaRPr/>
          </a:p>
        </p:txBody>
      </p:sp>
      <p:sp>
        <p:nvSpPr>
          <p:cNvPr id="140" name="Google Shape;140;p2"/>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2200"/>
              <a:buNone/>
            </a:pPr>
            <a:r>
              <a:rPr lang="es-CO"/>
              <a:t>Sesión 1</a:t>
            </a:r>
            <a:endParaRPr/>
          </a:p>
        </p:txBody>
      </p:sp>
      <p:pic>
        <p:nvPicPr>
          <p:cNvPr id="141" name="Google Shape;141;p2" descr="Mountain reflected in lake at sunset"/>
          <p:cNvPicPr preferRelativeResize="0">
            <a:picLocks noGrp="1"/>
          </p:cNvPicPr>
          <p:nvPr>
            <p:ph type="pic" idx="3"/>
          </p:nvPr>
        </p:nvPicPr>
        <p:blipFill rotWithShape="1">
          <a:blip r:embed="rId3">
            <a:alphaModFix/>
          </a:blip>
          <a:srcRect l="12525" r="12525"/>
          <a:stretch/>
        </p:blipFill>
        <p:spPr>
          <a:xfrm>
            <a:off x="0" y="0"/>
            <a:ext cx="6696000" cy="6012000"/>
          </a:xfrm>
          <a:prstGeom prst="rect">
            <a:avLst/>
          </a:prstGeom>
          <a:noFill/>
          <a:ln>
            <a:noFill/>
          </a:ln>
        </p:spPr>
      </p:pic>
      <p:sp>
        <p:nvSpPr>
          <p:cNvPr id="142" name="Google Shape;142;p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0"/>
          <p:cNvSpPr txBox="1"/>
          <p:nvPr/>
        </p:nvSpPr>
        <p:spPr>
          <a:xfrm>
            <a:off x="646816" y="316506"/>
            <a:ext cx="11164970" cy="673308"/>
          </a:xfrm>
          <a:prstGeom prst="rect">
            <a:avLst/>
          </a:prstGeom>
          <a:noFill/>
          <a:ln>
            <a:noFill/>
          </a:ln>
        </p:spPr>
        <p:txBody>
          <a:bodyPr spcFirstLastPara="1" wrap="square" lIns="0" tIns="16050" rIns="0" bIns="0" anchor="t" anchorCtr="0">
            <a:spAutoFit/>
          </a:bodyPr>
          <a:lstStyle/>
          <a:p>
            <a:pPr marL="0" marR="0" lvl="0" indent="0" algn="ctr" rtl="0">
              <a:lnSpc>
                <a:spcPct val="108000"/>
              </a:lnSpc>
              <a:spcBef>
                <a:spcPts val="0"/>
              </a:spcBef>
              <a:spcAft>
                <a:spcPts val="800"/>
              </a:spcAft>
              <a:buNone/>
            </a:pPr>
            <a:r>
              <a:rPr lang="es-CO" sz="3200" b="1">
                <a:solidFill>
                  <a:schemeClr val="accent3"/>
                </a:solidFill>
                <a:latin typeface="Calibri"/>
                <a:ea typeface="Calibri"/>
                <a:cs typeface="Calibri"/>
                <a:sym typeface="Calibri"/>
              </a:rPr>
              <a:t>¿Por qué hace falta una respuesta del sistema de salud?</a:t>
            </a:r>
            <a:endParaRPr/>
          </a:p>
        </p:txBody>
      </p:sp>
      <p:sp>
        <p:nvSpPr>
          <p:cNvPr id="347" name="Google Shape;347;p20"/>
          <p:cNvSpPr txBox="1"/>
          <p:nvPr/>
        </p:nvSpPr>
        <p:spPr>
          <a:xfrm>
            <a:off x="531013" y="1246433"/>
            <a:ext cx="6492252" cy="4118445"/>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90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Los profesionales sanitarios suelen ser el único punto de contacto de las mujeres fuera de su lugar de residencia</a:t>
            </a:r>
            <a:endParaRPr/>
          </a:p>
          <a:p>
            <a:pPr marL="457189" marR="0" lvl="0" indent="-457189" algn="l" rtl="0">
              <a:lnSpc>
                <a:spcPct val="90000"/>
              </a:lnSpc>
              <a:spcBef>
                <a:spcPts val="6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Las necesidades de salud sexual y reproductiva de las mujeres, como la planificación familiar, la higiene del embarazo y la asistencia al parto, generan oportunidades naturales para que las mujeres que viven situaciones de violencia desarrollen una relación de confianza con profesionales sanitarios</a:t>
            </a:r>
            <a:endParaRPr sz="2200">
              <a:solidFill>
                <a:schemeClr val="dk1"/>
              </a:solidFill>
              <a:latin typeface="Arial"/>
              <a:ea typeface="Arial"/>
              <a:cs typeface="Arial"/>
              <a:sym typeface="Arial"/>
            </a:endParaRPr>
          </a:p>
          <a:p>
            <a:pPr marL="457189" marR="0" lvl="0" indent="-457189" algn="l" rtl="0">
              <a:lnSpc>
                <a:spcPct val="90000"/>
              </a:lnSpc>
              <a:spcBef>
                <a:spcPts val="6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Los profesionales sanitarios pueden resultar menos intimidantes para las sobrevivientes que el personal de otros sectores, como la policía o el sistema judicial</a:t>
            </a:r>
            <a:endParaRPr sz="2200">
              <a:solidFill>
                <a:schemeClr val="dk1"/>
              </a:solidFill>
              <a:latin typeface="Arial"/>
              <a:ea typeface="Arial"/>
              <a:cs typeface="Arial"/>
              <a:sym typeface="Arial"/>
            </a:endParaRPr>
          </a:p>
          <a:p>
            <a:pPr marL="0" marR="0" lvl="0" indent="0" algn="l" rtl="0">
              <a:lnSpc>
                <a:spcPct val="108000"/>
              </a:lnSpc>
              <a:spcBef>
                <a:spcPts val="1400"/>
              </a:spcBef>
              <a:spcAft>
                <a:spcPts val="0"/>
              </a:spcAft>
              <a:buNone/>
            </a:pPr>
            <a:endParaRPr sz="1867">
              <a:solidFill>
                <a:srgbClr val="000000"/>
              </a:solidFill>
              <a:latin typeface="Arial"/>
              <a:ea typeface="Arial"/>
              <a:cs typeface="Arial"/>
              <a:sym typeface="Arial"/>
            </a:endParaRPr>
          </a:p>
        </p:txBody>
      </p:sp>
      <p:sp>
        <p:nvSpPr>
          <p:cNvPr id="348" name="Google Shape;348;p20"/>
          <p:cNvSpPr/>
          <p:nvPr/>
        </p:nvSpPr>
        <p:spPr>
          <a:xfrm>
            <a:off x="7116763" y="1326417"/>
            <a:ext cx="3824912" cy="444573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0"/>
          <p:cNvSpPr txBox="1"/>
          <p:nvPr/>
        </p:nvSpPr>
        <p:spPr>
          <a:xfrm>
            <a:off x="8292743" y="1444184"/>
            <a:ext cx="2648932"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200">
                <a:solidFill>
                  <a:schemeClr val="accent2"/>
                </a:solidFill>
                <a:latin typeface="Arial"/>
                <a:ea typeface="Arial"/>
                <a:cs typeface="Arial"/>
                <a:sym typeface="Arial"/>
              </a:rPr>
              <a:t>Los trabajadores y los sistemas de salud </a:t>
            </a:r>
            <a:r>
              <a:rPr lang="es-CO" sz="2200">
                <a:solidFill>
                  <a:schemeClr val="lt1"/>
                </a:solidFill>
                <a:latin typeface="Arial"/>
                <a:ea typeface="Arial"/>
                <a:cs typeface="Arial"/>
                <a:sym typeface="Arial"/>
              </a:rPr>
              <a:t>desempeñan un papel fundamental en el apoyo a las sobrevivientes, así como en la mitigación del impacto de la violencia y la prevención de esta</a:t>
            </a:r>
            <a:endParaRPr/>
          </a:p>
        </p:txBody>
      </p:sp>
      <p:sp>
        <p:nvSpPr>
          <p:cNvPr id="350" name="Google Shape;350;p20"/>
          <p:cNvSpPr/>
          <p:nvPr/>
        </p:nvSpPr>
        <p:spPr>
          <a:xfrm>
            <a:off x="7145518" y="1719525"/>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1"/>
          <p:cNvSpPr txBox="1"/>
          <p:nvPr/>
        </p:nvSpPr>
        <p:spPr>
          <a:xfrm>
            <a:off x="0" y="104330"/>
            <a:ext cx="12192000" cy="888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s-CO" sz="3400" b="1">
                <a:solidFill>
                  <a:schemeClr val="accent3"/>
                </a:solidFill>
                <a:latin typeface="Calibri"/>
                <a:ea typeface="Calibri"/>
                <a:cs typeface="Calibri"/>
                <a:sym typeface="Calibri"/>
              </a:rPr>
              <a:t>Necesidades asistenciales</a:t>
            </a:r>
            <a:endParaRPr sz="3400" b="1">
              <a:solidFill>
                <a:schemeClr val="accent3"/>
              </a:solidFill>
              <a:latin typeface="Calibri"/>
              <a:ea typeface="Calibri"/>
              <a:cs typeface="Calibri"/>
              <a:sym typeface="Calibri"/>
            </a:endParaRPr>
          </a:p>
        </p:txBody>
      </p:sp>
      <p:sp>
        <p:nvSpPr>
          <p:cNvPr id="357" name="Google Shape;357;p21"/>
          <p:cNvSpPr txBox="1"/>
          <p:nvPr/>
        </p:nvSpPr>
        <p:spPr>
          <a:xfrm>
            <a:off x="917559" y="1200606"/>
            <a:ext cx="8141628" cy="3685433"/>
          </a:xfrm>
          <a:prstGeom prst="rect">
            <a:avLst/>
          </a:prstGeom>
          <a:noFill/>
          <a:ln>
            <a:noFill/>
          </a:ln>
        </p:spPr>
        <p:txBody>
          <a:bodyPr spcFirstLastPara="1" wrap="square" lIns="0" tIns="130350" rIns="0" bIns="0" anchor="t" anchorCtr="0">
            <a:spAutoFit/>
          </a:bodyPr>
          <a:lstStyle/>
          <a:p>
            <a:pPr marL="16933" marR="0" lvl="0" indent="0" algn="l" rtl="0">
              <a:spcBef>
                <a:spcPts val="0"/>
              </a:spcBef>
              <a:spcAft>
                <a:spcPts val="0"/>
              </a:spcAft>
              <a:buNone/>
            </a:pPr>
            <a:r>
              <a:rPr lang="es-CO" sz="2200">
                <a:solidFill>
                  <a:srgbClr val="000000"/>
                </a:solidFill>
                <a:latin typeface="Arial"/>
                <a:ea typeface="Arial"/>
                <a:cs typeface="Arial"/>
                <a:sym typeface="Arial"/>
              </a:rPr>
              <a:t>Las necesidades asistenciales de las sobrevivientes son complejas, pero pueden incluir las siguientes:</a:t>
            </a:r>
            <a:endParaRPr/>
          </a:p>
          <a:p>
            <a:pPr marL="16933" marR="0" lvl="0" indent="0" algn="l" rtl="0">
              <a:spcBef>
                <a:spcPts val="0"/>
              </a:spcBef>
              <a:spcAft>
                <a:spcPts val="0"/>
              </a:spcAft>
              <a:buNone/>
            </a:pPr>
            <a:endParaRPr sz="2200">
              <a:solidFill>
                <a:srgbClr val="000000"/>
              </a:solidFill>
              <a:latin typeface="Arial"/>
              <a:ea typeface="Arial"/>
              <a:cs typeface="Arial"/>
              <a:sym typeface="Arial"/>
            </a:endParaRPr>
          </a:p>
          <a:p>
            <a:pPr marL="457189" marR="0" lvl="0" indent="-457189" algn="l" rtl="0">
              <a:lnSpc>
                <a:spcPct val="90000"/>
              </a:lnSpc>
              <a:spcBef>
                <a:spcPts val="2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Apoyo emocional</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Confortación</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Asistencia sanitaria física</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La seguridad puede ser una preocupación constante</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Derivaciones a otros recursos que no podamos proporcionar nosotros</a:t>
            </a:r>
            <a:endParaRPr sz="2200">
              <a:solidFill>
                <a:schemeClr val="dk1"/>
              </a:solidFill>
              <a:latin typeface="Arial"/>
              <a:ea typeface="Arial"/>
              <a:cs typeface="Arial"/>
              <a:sym typeface="Arial"/>
            </a:endParaRPr>
          </a:p>
          <a:p>
            <a:pPr marL="457189" marR="0" lvl="0" indent="-457189" algn="l" rtl="0">
              <a:lnSpc>
                <a:spcPct val="90000"/>
              </a:lnSpc>
              <a:spcBef>
                <a:spcPts val="1067"/>
              </a:spcBef>
              <a:spcAft>
                <a:spcPts val="0"/>
              </a:spcAft>
              <a:buClr>
                <a:schemeClr val="accent2"/>
              </a:buClr>
              <a:buSzPts val="2750"/>
              <a:buFont typeface="Arial"/>
              <a:buChar char="•"/>
            </a:pPr>
            <a:r>
              <a:rPr lang="es-CO" sz="2200">
                <a:solidFill>
                  <a:schemeClr val="dk1"/>
                </a:solidFill>
                <a:latin typeface="Arial"/>
                <a:ea typeface="Arial"/>
                <a:cs typeface="Arial"/>
                <a:sym typeface="Arial"/>
              </a:rPr>
              <a:t>Ayudarles a que interioricen que va a respetarse su voluntad y que son capaces de tomar sus propias decisiones</a:t>
            </a:r>
            <a:endParaRPr sz="2200">
              <a:solidFill>
                <a:schemeClr val="dk1"/>
              </a:solidFill>
              <a:latin typeface="Arial"/>
              <a:ea typeface="Arial"/>
              <a:cs typeface="Arial"/>
              <a:sym typeface="Arial"/>
            </a:endParaRPr>
          </a:p>
        </p:txBody>
      </p:sp>
      <p:sp>
        <p:nvSpPr>
          <p:cNvPr id="358" name="Google Shape;358;p21" descr="Adhesive Bandage with solid fill"/>
          <p:cNvSpPr/>
          <p:nvPr/>
        </p:nvSpPr>
        <p:spPr>
          <a:xfrm>
            <a:off x="9960333" y="20348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59" name="Google Shape;359;p21" descr="Open hand with plant outline"/>
          <p:cNvSpPr/>
          <p:nvPr/>
        </p:nvSpPr>
        <p:spPr>
          <a:xfrm>
            <a:off x="9059187" y="14252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0" name="Google Shape;360;p21" descr="Safety Pin with solid fill"/>
          <p:cNvSpPr/>
          <p:nvPr/>
        </p:nvSpPr>
        <p:spPr>
          <a:xfrm>
            <a:off x="8678961" y="2606703"/>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361" name="Google Shape;361;p21" descr="Cycle with people with solid fill"/>
          <p:cNvSpPr/>
          <p:nvPr/>
        </p:nvSpPr>
        <p:spPr>
          <a:xfrm>
            <a:off x="9668787" y="3254072"/>
            <a:ext cx="1219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62" name="Google Shape;362;p21" descr="Adhesive Bandage with solid fill"/>
          <p:cNvPicPr preferRelativeResize="0"/>
          <p:nvPr/>
        </p:nvPicPr>
        <p:blipFill rotWithShape="1">
          <a:blip r:embed="rId3">
            <a:alphaModFix/>
          </a:blip>
          <a:srcRect/>
          <a:stretch/>
        </p:blipFill>
        <p:spPr>
          <a:xfrm rot="-5400000">
            <a:off x="10446599" y="2420405"/>
            <a:ext cx="1342534" cy="1342534"/>
          </a:xfrm>
          <a:prstGeom prst="rect">
            <a:avLst/>
          </a:prstGeom>
          <a:noFill/>
          <a:ln>
            <a:noFill/>
          </a:ln>
        </p:spPr>
      </p:pic>
      <p:pic>
        <p:nvPicPr>
          <p:cNvPr id="363" name="Google Shape;363;p21" descr="Open hand with plant outline"/>
          <p:cNvPicPr preferRelativeResize="0"/>
          <p:nvPr/>
        </p:nvPicPr>
        <p:blipFill rotWithShape="1">
          <a:blip r:embed="rId4">
            <a:alphaModFix/>
          </a:blip>
          <a:srcRect/>
          <a:stretch/>
        </p:blipFill>
        <p:spPr>
          <a:xfrm>
            <a:off x="9059187" y="1132551"/>
            <a:ext cx="1705767" cy="1705767"/>
          </a:xfrm>
          <a:prstGeom prst="rect">
            <a:avLst/>
          </a:prstGeom>
          <a:noFill/>
          <a:ln>
            <a:noFill/>
          </a:ln>
        </p:spPr>
      </p:pic>
      <p:pic>
        <p:nvPicPr>
          <p:cNvPr id="364" name="Google Shape;364;p21" descr="Safety Pin with solid fill"/>
          <p:cNvPicPr preferRelativeResize="0"/>
          <p:nvPr/>
        </p:nvPicPr>
        <p:blipFill rotWithShape="1">
          <a:blip r:embed="rId5">
            <a:alphaModFix/>
          </a:blip>
          <a:srcRect/>
          <a:stretch/>
        </p:blipFill>
        <p:spPr>
          <a:xfrm>
            <a:off x="7447266" y="1852075"/>
            <a:ext cx="1582524" cy="1582524"/>
          </a:xfrm>
          <a:prstGeom prst="rect">
            <a:avLst/>
          </a:prstGeom>
          <a:noFill/>
          <a:ln>
            <a:noFill/>
          </a:ln>
        </p:spPr>
      </p:pic>
      <p:pic>
        <p:nvPicPr>
          <p:cNvPr id="365" name="Google Shape;365;p21" descr="Cycle with people with solid fill"/>
          <p:cNvPicPr preferRelativeResize="0"/>
          <p:nvPr/>
        </p:nvPicPr>
        <p:blipFill rotWithShape="1">
          <a:blip r:embed="rId6">
            <a:alphaModFix/>
          </a:blip>
          <a:srcRect/>
          <a:stretch/>
        </p:blipFill>
        <p:spPr>
          <a:xfrm>
            <a:off x="8734194" y="2572825"/>
            <a:ext cx="1995407" cy="1995407"/>
          </a:xfrm>
          <a:prstGeom prst="rect">
            <a:avLst/>
          </a:prstGeom>
          <a:noFill/>
          <a:ln>
            <a:noFill/>
          </a:ln>
        </p:spPr>
      </p:pic>
      <p:sp>
        <p:nvSpPr>
          <p:cNvPr id="366" name="Google Shape;366;p2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2"/>
          <p:cNvSpPr txBox="1"/>
          <p:nvPr/>
        </p:nvSpPr>
        <p:spPr>
          <a:xfrm>
            <a:off x="0" y="0"/>
            <a:ext cx="12192000" cy="1155032"/>
          </a:xfrm>
          <a:prstGeom prst="rect">
            <a:avLst/>
          </a:prstGeom>
          <a:noFill/>
          <a:ln>
            <a:noFill/>
          </a:ln>
        </p:spPr>
        <p:txBody>
          <a:bodyPr spcFirstLastPara="1" wrap="square" lIns="121900" tIns="121900" rIns="121900" bIns="121900" anchor="ctr" anchorCtr="0">
            <a:noAutofit/>
          </a:bodyPr>
          <a:lstStyle/>
          <a:p>
            <a:pPr marL="0" marR="0" lvl="0" indent="0" algn="ctr" rtl="0">
              <a:lnSpc>
                <a:spcPct val="108000"/>
              </a:lnSpc>
              <a:spcBef>
                <a:spcPts val="0"/>
              </a:spcBef>
              <a:spcAft>
                <a:spcPts val="800"/>
              </a:spcAft>
              <a:buNone/>
            </a:pPr>
            <a:r>
              <a:rPr lang="es-CO" sz="3400" b="1">
                <a:solidFill>
                  <a:schemeClr val="accent3"/>
                </a:solidFill>
                <a:latin typeface="Calibri"/>
                <a:ea typeface="Calibri"/>
                <a:cs typeface="Calibri"/>
                <a:sym typeface="Calibri"/>
              </a:rPr>
              <a:t>Responsabilidades de los profesionales sanitarios</a:t>
            </a:r>
            <a:endParaRPr/>
          </a:p>
        </p:txBody>
      </p:sp>
      <p:sp>
        <p:nvSpPr>
          <p:cNvPr id="372" name="Google Shape;372;p22"/>
          <p:cNvSpPr txBox="1"/>
          <p:nvPr/>
        </p:nvSpPr>
        <p:spPr>
          <a:xfrm>
            <a:off x="2249875" y="2150425"/>
            <a:ext cx="3593197" cy="2726197"/>
          </a:xfrm>
          <a:prstGeom prst="rect">
            <a:avLst/>
          </a:prstGeom>
          <a:noFill/>
          <a:ln>
            <a:noFill/>
          </a:ln>
        </p:spPr>
        <p:txBody>
          <a:bodyPr spcFirstLastPara="1" wrap="square" lIns="0" tIns="231950" rIns="0" bIns="0" anchor="t" anchorCtr="0">
            <a:spAutoFit/>
          </a:bodyPr>
          <a:lstStyle/>
          <a:p>
            <a:pPr marL="608965" marR="127635" lvl="0" indent="-456565" algn="l" rtl="0">
              <a:lnSpc>
                <a:spcPct val="113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No hacer daño</a:t>
            </a:r>
            <a:endParaRPr sz="2200">
              <a:solidFill>
                <a:schemeClr val="dk1"/>
              </a:solidFill>
              <a:latin typeface="Arial"/>
              <a:ea typeface="Arial"/>
              <a:cs typeface="Arial"/>
              <a:sym typeface="Arial"/>
            </a:endParaRPr>
          </a:p>
          <a:p>
            <a:pPr marL="608965" marR="127635" lvl="0" indent="-456565" algn="l" rtl="0">
              <a:lnSpc>
                <a:spcPct val="113000"/>
              </a:lnSpc>
              <a:spcBef>
                <a:spcPts val="23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Detectar la violencia</a:t>
            </a:r>
            <a:endParaRPr sz="2200">
              <a:solidFill>
                <a:schemeClr val="dk1"/>
              </a:solidFill>
              <a:latin typeface="Arial"/>
              <a:ea typeface="Arial"/>
              <a:cs typeface="Arial"/>
              <a:sym typeface="Arial"/>
            </a:endParaRPr>
          </a:p>
          <a:p>
            <a:pPr marL="608965" marR="127635" lvl="0" indent="-456565" algn="l" rtl="0">
              <a:lnSpc>
                <a:spcPct val="113000"/>
              </a:lnSpc>
              <a:spcBef>
                <a:spcPts val="2280"/>
              </a:spcBef>
              <a:spcAft>
                <a:spcPts val="0"/>
              </a:spcAft>
              <a:buClr>
                <a:schemeClr val="accent2"/>
              </a:buClr>
              <a:buSzPts val="2750"/>
              <a:buFont typeface="Arial"/>
              <a:buChar char="✓"/>
            </a:pPr>
            <a:r>
              <a:rPr lang="es-CO" sz="2200">
                <a:solidFill>
                  <a:schemeClr val="dk1"/>
                </a:solidFill>
                <a:latin typeface="Arial"/>
                <a:ea typeface="Arial"/>
                <a:cs typeface="Arial"/>
                <a:sym typeface="Arial"/>
              </a:rPr>
              <a:t>Respuesta empática</a:t>
            </a:r>
            <a:endParaRPr sz="2200">
              <a:solidFill>
                <a:schemeClr val="dk1"/>
              </a:solidFill>
              <a:latin typeface="Arial"/>
              <a:ea typeface="Arial"/>
              <a:cs typeface="Arial"/>
              <a:sym typeface="Arial"/>
            </a:endParaRPr>
          </a:p>
          <a:p>
            <a:pPr marL="608965" marR="127635" lvl="0" indent="-456565" algn="l" rtl="0">
              <a:lnSpc>
                <a:spcPct val="113000"/>
              </a:lnSpc>
              <a:spcBef>
                <a:spcPts val="2280"/>
              </a:spcBef>
              <a:spcAft>
                <a:spcPts val="600"/>
              </a:spcAft>
              <a:buClr>
                <a:schemeClr val="accent2"/>
              </a:buClr>
              <a:buSzPts val="2750"/>
              <a:buFont typeface="Arial"/>
              <a:buChar char="✓"/>
            </a:pPr>
            <a:r>
              <a:rPr lang="es-CO" sz="2200">
                <a:solidFill>
                  <a:schemeClr val="dk1"/>
                </a:solidFill>
                <a:latin typeface="Arial"/>
                <a:ea typeface="Arial"/>
                <a:cs typeface="Arial"/>
                <a:sym typeface="Arial"/>
              </a:rPr>
              <a:t>Atención clínica</a:t>
            </a:r>
            <a:endParaRPr sz="2200">
              <a:solidFill>
                <a:schemeClr val="dk1"/>
              </a:solidFill>
              <a:latin typeface="Arial"/>
              <a:ea typeface="Arial"/>
              <a:cs typeface="Arial"/>
              <a:sym typeface="Arial"/>
            </a:endParaRPr>
          </a:p>
        </p:txBody>
      </p:sp>
      <p:sp>
        <p:nvSpPr>
          <p:cNvPr id="373" name="Google Shape;373;p22"/>
          <p:cNvSpPr txBox="1"/>
          <p:nvPr/>
        </p:nvSpPr>
        <p:spPr>
          <a:xfrm>
            <a:off x="7612572" y="2150425"/>
            <a:ext cx="4198427" cy="3912290"/>
          </a:xfrm>
          <a:prstGeom prst="rect">
            <a:avLst/>
          </a:prstGeom>
          <a:noFill/>
          <a:ln>
            <a:noFill/>
          </a:ln>
        </p:spPr>
        <p:txBody>
          <a:bodyPr spcFirstLastPara="1" wrap="square" lIns="0" tIns="231950" rIns="0" bIns="0" anchor="t" anchorCtr="0">
            <a:spAutoFit/>
          </a:bodyPr>
          <a:lstStyle/>
          <a:p>
            <a:pPr marL="608965" marR="127635" lvl="0" indent="-456565" algn="l" rtl="0">
              <a:lnSpc>
                <a:spcPct val="113000"/>
              </a:lnSpc>
              <a:spcBef>
                <a:spcPts val="0"/>
              </a:spcBef>
              <a:spcAft>
                <a:spcPts val="0"/>
              </a:spcAft>
              <a:buClr>
                <a:schemeClr val="accent2"/>
              </a:buClr>
              <a:buSzPts val="2750"/>
              <a:buFont typeface="Arial"/>
              <a:buChar char="✓"/>
            </a:pPr>
            <a:r>
              <a:rPr lang="es-CO" sz="2200">
                <a:solidFill>
                  <a:schemeClr val="dk1"/>
                </a:solidFill>
                <a:latin typeface="Arial"/>
                <a:ea typeface="Arial"/>
                <a:cs typeface="Arial"/>
                <a:sym typeface="Arial"/>
              </a:rPr>
              <a:t>Derivaciones en caso necesario</a:t>
            </a:r>
            <a:endParaRPr sz="2200">
              <a:solidFill>
                <a:schemeClr val="dk1"/>
              </a:solidFill>
              <a:latin typeface="Arial"/>
              <a:ea typeface="Arial"/>
              <a:cs typeface="Arial"/>
              <a:sym typeface="Arial"/>
            </a:endParaRPr>
          </a:p>
          <a:p>
            <a:pPr marL="608965" marR="127635" lvl="0" indent="-456565" algn="l" rtl="0">
              <a:lnSpc>
                <a:spcPct val="113000"/>
              </a:lnSpc>
              <a:spcBef>
                <a:spcPts val="2427"/>
              </a:spcBef>
              <a:spcAft>
                <a:spcPts val="0"/>
              </a:spcAft>
              <a:buClr>
                <a:schemeClr val="accent2"/>
              </a:buClr>
              <a:buSzPts val="2750"/>
              <a:buFont typeface="Arial"/>
              <a:buChar char="✓"/>
            </a:pPr>
            <a:r>
              <a:rPr lang="es-CO" sz="2200">
                <a:solidFill>
                  <a:schemeClr val="dk1"/>
                </a:solidFill>
                <a:latin typeface="Arial"/>
                <a:ea typeface="Arial"/>
                <a:cs typeface="Arial"/>
                <a:sym typeface="Arial"/>
              </a:rPr>
              <a:t>Documentación</a:t>
            </a:r>
            <a:endParaRPr sz="2200">
              <a:solidFill>
                <a:schemeClr val="dk1"/>
              </a:solidFill>
              <a:latin typeface="Arial"/>
              <a:ea typeface="Arial"/>
              <a:cs typeface="Arial"/>
              <a:sym typeface="Arial"/>
            </a:endParaRPr>
          </a:p>
          <a:p>
            <a:pPr marL="608965" marR="127635" lvl="0" indent="-456565" algn="l" rtl="0">
              <a:lnSpc>
                <a:spcPct val="113000"/>
              </a:lnSpc>
              <a:spcBef>
                <a:spcPts val="2427"/>
              </a:spcBef>
              <a:spcAft>
                <a:spcPts val="0"/>
              </a:spcAft>
              <a:buClr>
                <a:schemeClr val="accent2"/>
              </a:buClr>
              <a:buSzPts val="2750"/>
              <a:buFont typeface="Arial"/>
              <a:buChar char="✓"/>
            </a:pPr>
            <a:r>
              <a:rPr lang="es-CO" sz="2200">
                <a:solidFill>
                  <a:schemeClr val="dk1"/>
                </a:solidFill>
                <a:latin typeface="Arial"/>
                <a:ea typeface="Arial"/>
                <a:cs typeface="Arial"/>
                <a:sym typeface="Arial"/>
              </a:rPr>
              <a:t>Pruebas médico-legales</a:t>
            </a:r>
            <a:endParaRPr sz="2200">
              <a:solidFill>
                <a:schemeClr val="dk1"/>
              </a:solidFill>
              <a:latin typeface="Arial"/>
              <a:ea typeface="Arial"/>
              <a:cs typeface="Arial"/>
              <a:sym typeface="Arial"/>
            </a:endParaRPr>
          </a:p>
          <a:p>
            <a:pPr marL="608965" marR="127635" lvl="0" indent="-456565" algn="l" rtl="0">
              <a:lnSpc>
                <a:spcPct val="113000"/>
              </a:lnSpc>
              <a:spcBef>
                <a:spcPts val="2427"/>
              </a:spcBef>
              <a:spcAft>
                <a:spcPts val="600"/>
              </a:spcAft>
              <a:buClr>
                <a:schemeClr val="accent2"/>
              </a:buClr>
              <a:buSzPts val="2750"/>
              <a:buFont typeface="Arial"/>
              <a:buChar char="✓"/>
            </a:pPr>
            <a:r>
              <a:rPr lang="es-CO" sz="2200">
                <a:solidFill>
                  <a:schemeClr val="dk1"/>
                </a:solidFill>
                <a:latin typeface="Arial"/>
                <a:ea typeface="Arial"/>
                <a:cs typeface="Arial"/>
                <a:sym typeface="Arial"/>
              </a:rPr>
              <a:t>Actividades de promoción, al ser referentes para la sociedad</a:t>
            </a:r>
            <a:endParaRPr sz="2200">
              <a:solidFill>
                <a:schemeClr val="dk1"/>
              </a:solidFill>
              <a:latin typeface="Arial"/>
              <a:ea typeface="Arial"/>
              <a:cs typeface="Arial"/>
              <a:sym typeface="Arial"/>
            </a:endParaRPr>
          </a:p>
        </p:txBody>
      </p:sp>
      <p:pic>
        <p:nvPicPr>
          <p:cNvPr id="374" name="Google Shape;374;p22"/>
          <p:cNvPicPr preferRelativeResize="0"/>
          <p:nvPr/>
        </p:nvPicPr>
        <p:blipFill rotWithShape="1">
          <a:blip r:embed="rId3">
            <a:alphaModFix/>
          </a:blip>
          <a:srcRect/>
          <a:stretch/>
        </p:blipFill>
        <p:spPr>
          <a:xfrm>
            <a:off x="6095987" y="1620931"/>
            <a:ext cx="1263671" cy="1263671"/>
          </a:xfrm>
          <a:prstGeom prst="rect">
            <a:avLst/>
          </a:prstGeom>
          <a:noFill/>
          <a:ln>
            <a:noFill/>
          </a:ln>
        </p:spPr>
      </p:pic>
      <p:grpSp>
        <p:nvGrpSpPr>
          <p:cNvPr id="375" name="Google Shape;375;p22"/>
          <p:cNvGrpSpPr/>
          <p:nvPr/>
        </p:nvGrpSpPr>
        <p:grpSpPr>
          <a:xfrm>
            <a:off x="539374" y="1199474"/>
            <a:ext cx="2219724" cy="1876344"/>
            <a:chOff x="9711193" y="1369465"/>
            <a:chExt cx="1993127" cy="1684800"/>
          </a:xfrm>
        </p:grpSpPr>
        <p:pic>
          <p:nvPicPr>
            <p:cNvPr id="376" name="Google Shape;376;p22" descr="Protecting hand with solid fill"/>
            <p:cNvPicPr preferRelativeResize="0"/>
            <p:nvPr/>
          </p:nvPicPr>
          <p:blipFill rotWithShape="1">
            <a:blip r:embed="rId4">
              <a:alphaModFix/>
            </a:blip>
            <a:srcRect/>
            <a:stretch/>
          </p:blipFill>
          <p:spPr>
            <a:xfrm>
              <a:off x="10485120" y="1369465"/>
              <a:ext cx="1219200" cy="1219200"/>
            </a:xfrm>
            <a:prstGeom prst="rect">
              <a:avLst/>
            </a:prstGeom>
            <a:noFill/>
            <a:ln>
              <a:noFill/>
            </a:ln>
          </p:spPr>
        </p:pic>
        <p:pic>
          <p:nvPicPr>
            <p:cNvPr id="377" name="Google Shape;377;p22" descr="Open hand outline"/>
            <p:cNvPicPr preferRelativeResize="0"/>
            <p:nvPr/>
          </p:nvPicPr>
          <p:blipFill rotWithShape="1">
            <a:blip r:embed="rId5">
              <a:alphaModFix/>
            </a:blip>
            <a:srcRect/>
            <a:stretch/>
          </p:blipFill>
          <p:spPr>
            <a:xfrm>
              <a:off x="9711193" y="1835065"/>
              <a:ext cx="1219200" cy="1219200"/>
            </a:xfrm>
            <a:prstGeom prst="rect">
              <a:avLst/>
            </a:prstGeom>
            <a:noFill/>
            <a:ln>
              <a:noFill/>
            </a:ln>
          </p:spPr>
        </p:pic>
      </p:grpSp>
      <p:sp>
        <p:nvSpPr>
          <p:cNvPr id="378" name="Google Shape;378;p2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3"/>
          <p:cNvSpPr txBox="1"/>
          <p:nvPr/>
        </p:nvSpPr>
        <p:spPr>
          <a:xfrm>
            <a:off x="0" y="0"/>
            <a:ext cx="12192000" cy="1131216"/>
          </a:xfrm>
          <a:prstGeom prst="rect">
            <a:avLst/>
          </a:prstGeom>
          <a:noFill/>
          <a:ln>
            <a:noFill/>
          </a:ln>
        </p:spPr>
        <p:txBody>
          <a:bodyPr spcFirstLastPara="1" wrap="square" lIns="121900" tIns="60925" rIns="121900" bIns="60925" anchor="b" anchorCtr="0">
            <a:normAutofit/>
          </a:bodyPr>
          <a:lstStyle/>
          <a:p>
            <a:pPr marL="0" marR="0" lvl="0" indent="0" algn="ctr" rtl="0">
              <a:lnSpc>
                <a:spcPct val="108000"/>
              </a:lnSpc>
              <a:spcBef>
                <a:spcPts val="0"/>
              </a:spcBef>
              <a:spcAft>
                <a:spcPts val="800"/>
              </a:spcAft>
              <a:buNone/>
            </a:pPr>
            <a:r>
              <a:rPr lang="es-CO" sz="3400" b="1">
                <a:solidFill>
                  <a:schemeClr val="accent3"/>
                </a:solidFill>
                <a:latin typeface="Calibri"/>
                <a:ea typeface="Calibri"/>
                <a:cs typeface="Calibri"/>
                <a:sym typeface="Calibri"/>
              </a:rPr>
              <a:t>NO incumbe a los profesionales sanitarios</a:t>
            </a:r>
            <a:endParaRPr sz="3400" b="1">
              <a:solidFill>
                <a:schemeClr val="accent3"/>
              </a:solidFill>
              <a:latin typeface="Calibri"/>
              <a:ea typeface="Calibri"/>
              <a:cs typeface="Calibri"/>
              <a:sym typeface="Calibri"/>
            </a:endParaRPr>
          </a:p>
        </p:txBody>
      </p:sp>
      <p:sp>
        <p:nvSpPr>
          <p:cNvPr id="384" name="Google Shape;384;p23"/>
          <p:cNvSpPr txBox="1"/>
          <p:nvPr/>
        </p:nvSpPr>
        <p:spPr>
          <a:xfrm>
            <a:off x="4257165" y="2300705"/>
            <a:ext cx="7553835" cy="2256590"/>
          </a:xfrm>
          <a:prstGeom prst="rect">
            <a:avLst/>
          </a:prstGeom>
          <a:noFill/>
          <a:ln>
            <a:noFill/>
          </a:ln>
        </p:spPr>
        <p:txBody>
          <a:bodyPr spcFirstLastPara="1" wrap="square" lIns="121900" tIns="60925" rIns="121900" bIns="60925" anchor="t" anchorCtr="0">
            <a:normAutofit fontScale="85000" lnSpcReduction="20000"/>
          </a:bodyPr>
          <a:lstStyle/>
          <a:p>
            <a:pPr marL="456565" marR="0" lvl="0" indent="-456565" algn="l" rtl="0">
              <a:lnSpc>
                <a:spcPct val="108000"/>
              </a:lnSpc>
              <a:spcBef>
                <a:spcPts val="0"/>
              </a:spcBef>
              <a:spcAft>
                <a:spcPts val="0"/>
              </a:spcAft>
              <a:buClr>
                <a:schemeClr val="accent3"/>
              </a:buClr>
              <a:buSzPct val="125000"/>
              <a:buFont typeface="Arial"/>
              <a:buChar char="●"/>
            </a:pPr>
            <a:r>
              <a:rPr lang="es-CO" sz="2400">
                <a:solidFill>
                  <a:schemeClr val="dk1"/>
                </a:solidFill>
                <a:latin typeface="Arial"/>
                <a:ea typeface="Arial"/>
                <a:cs typeface="Arial"/>
                <a:sym typeface="Arial"/>
              </a:rPr>
              <a:t>Resolver las situaciones de violencia y los problemas sociales conexos</a:t>
            </a:r>
            <a:endParaRPr sz="2400">
              <a:solidFill>
                <a:schemeClr val="dk1"/>
              </a:solidFill>
              <a:latin typeface="Arial"/>
              <a:ea typeface="Arial"/>
              <a:cs typeface="Arial"/>
              <a:sym typeface="Arial"/>
            </a:endParaRPr>
          </a:p>
          <a:p>
            <a:pPr marL="456565" marR="0" lvl="0" indent="-456565" algn="l" rtl="0">
              <a:lnSpc>
                <a:spcPct val="108000"/>
              </a:lnSpc>
              <a:spcBef>
                <a:spcPts val="1667"/>
              </a:spcBef>
              <a:spcAft>
                <a:spcPts val="0"/>
              </a:spcAft>
              <a:buClr>
                <a:schemeClr val="accent3"/>
              </a:buClr>
              <a:buSzPct val="125000"/>
              <a:buFont typeface="Arial"/>
              <a:buChar char="●"/>
            </a:pPr>
            <a:r>
              <a:rPr lang="es-CO" sz="2400">
                <a:solidFill>
                  <a:schemeClr val="dk1"/>
                </a:solidFill>
                <a:latin typeface="Arial"/>
                <a:ea typeface="Arial"/>
                <a:cs typeface="Arial"/>
                <a:sym typeface="Arial"/>
              </a:rPr>
              <a:t>Responder a todas las necesidades derivadas de la violencia</a:t>
            </a:r>
            <a:endParaRPr sz="2400">
              <a:solidFill>
                <a:schemeClr val="dk1"/>
              </a:solidFill>
              <a:latin typeface="Arial"/>
              <a:ea typeface="Arial"/>
              <a:cs typeface="Arial"/>
              <a:sym typeface="Arial"/>
            </a:endParaRPr>
          </a:p>
          <a:p>
            <a:pPr marL="456565" marR="0" lvl="0" indent="-456565" algn="l" rtl="0">
              <a:lnSpc>
                <a:spcPct val="108000"/>
              </a:lnSpc>
              <a:spcBef>
                <a:spcPts val="1667"/>
              </a:spcBef>
              <a:spcAft>
                <a:spcPts val="600"/>
              </a:spcAft>
              <a:buClr>
                <a:schemeClr val="accent3"/>
              </a:buClr>
              <a:buSzPct val="125000"/>
              <a:buFont typeface="Arial"/>
              <a:buChar char="●"/>
            </a:pPr>
            <a:r>
              <a:rPr lang="es-CO" sz="2400">
                <a:solidFill>
                  <a:schemeClr val="dk1"/>
                </a:solidFill>
                <a:latin typeface="Arial"/>
                <a:ea typeface="Arial"/>
                <a:cs typeface="Arial"/>
                <a:sym typeface="Arial"/>
              </a:rPr>
              <a:t>Afrontar todos los aspectos del tratamiento, la atención y el apoyo en una sola consulta</a:t>
            </a:r>
            <a:endParaRPr sz="2400">
              <a:solidFill>
                <a:schemeClr val="dk1"/>
              </a:solidFill>
              <a:latin typeface="Arial"/>
              <a:ea typeface="Arial"/>
              <a:cs typeface="Arial"/>
              <a:sym typeface="Arial"/>
            </a:endParaRPr>
          </a:p>
        </p:txBody>
      </p:sp>
      <p:pic>
        <p:nvPicPr>
          <p:cNvPr id="385" name="Google Shape;385;p23" descr="No sign with solid fill"/>
          <p:cNvPicPr preferRelativeResize="0"/>
          <p:nvPr/>
        </p:nvPicPr>
        <p:blipFill rotWithShape="1">
          <a:blip r:embed="rId3">
            <a:alphaModFix/>
          </a:blip>
          <a:srcRect/>
          <a:stretch/>
        </p:blipFill>
        <p:spPr>
          <a:xfrm>
            <a:off x="1201132" y="1789742"/>
            <a:ext cx="2767553" cy="2767553"/>
          </a:xfrm>
          <a:prstGeom prst="rect">
            <a:avLst/>
          </a:prstGeom>
          <a:noFill/>
          <a:ln>
            <a:noFill/>
          </a:ln>
        </p:spPr>
      </p:pic>
      <p:sp>
        <p:nvSpPr>
          <p:cNvPr id="386" name="Google Shape;386;p2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p:cNvSpPr txBox="1"/>
          <p:nvPr/>
        </p:nvSpPr>
        <p:spPr>
          <a:xfrm>
            <a:off x="589040" y="1713071"/>
            <a:ext cx="5496432" cy="4259259"/>
          </a:xfrm>
          <a:prstGeom prst="rect">
            <a:avLst/>
          </a:prstGeom>
          <a:noFill/>
          <a:ln>
            <a:noFill/>
          </a:ln>
        </p:spPr>
        <p:txBody>
          <a:bodyPr spcFirstLastPara="1" wrap="square" lIns="0" tIns="179450" rIns="108000" bIns="0" anchor="t" anchorCtr="0">
            <a:spAutoFit/>
          </a:bodyPr>
          <a:lstStyle/>
          <a:p>
            <a:pPr marL="457189" marR="0" lvl="0" indent="-457189" algn="l" rtl="0">
              <a:spcBef>
                <a:spcPts val="0"/>
              </a:spcBef>
              <a:spcAft>
                <a:spcPts val="0"/>
              </a:spcAft>
              <a:buClr>
                <a:schemeClr val="accent2"/>
              </a:buClr>
              <a:buSzPts val="2500"/>
              <a:buFont typeface="Arial"/>
              <a:buChar char="•"/>
            </a:pPr>
            <a:r>
              <a:rPr lang="es-CO" sz="2000">
                <a:solidFill>
                  <a:schemeClr val="dk1"/>
                </a:solidFill>
                <a:latin typeface="Arial"/>
                <a:ea typeface="Arial"/>
                <a:cs typeface="Arial"/>
                <a:sym typeface="Arial"/>
              </a:rPr>
              <a:t>Lanza reproches o falta al respeto a las mujeres o a las niñas</a:t>
            </a:r>
            <a:endParaRPr sz="2000">
              <a:solidFill>
                <a:schemeClr val="dk1"/>
              </a:solidFill>
              <a:latin typeface="Arial"/>
              <a:ea typeface="Arial"/>
              <a:cs typeface="Arial"/>
              <a:sym typeface="Arial"/>
            </a:endParaRPr>
          </a:p>
          <a:p>
            <a:pPr marL="457189" marR="0" lvl="0" indent="-457189" algn="l" rtl="0">
              <a:spcBef>
                <a:spcPts val="6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No ve que la violencia influye en los trastornos crónicos o recurrentes</a:t>
            </a:r>
            <a:endParaRPr sz="2000">
              <a:solidFill>
                <a:schemeClr val="dk1"/>
              </a:solidFill>
              <a:latin typeface="Arial"/>
              <a:ea typeface="Arial"/>
              <a:cs typeface="Arial"/>
              <a:sym typeface="Arial"/>
            </a:endParaRPr>
          </a:p>
          <a:p>
            <a:pPr marL="457189" marR="0" lvl="0" indent="-457189" algn="l" rtl="0">
              <a:spcBef>
                <a:spcPts val="6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No ofrece atención tras una violación ni trata la cuestión de la violencia contra las mujeres en el marco de la planificación familiar o la atención de las ETS o el VIH</a:t>
            </a:r>
            <a:endParaRPr/>
          </a:p>
          <a:p>
            <a:pPr marL="457189" marR="0" lvl="0" indent="-457189" algn="l" rtl="0">
              <a:spcBef>
                <a:spcPts val="6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No respeta la intimidad o la confidencialidad</a:t>
            </a:r>
            <a:endParaRPr/>
          </a:p>
          <a:p>
            <a:pPr marL="457189" marR="0" lvl="0" indent="-457189" algn="l" rtl="0">
              <a:spcBef>
                <a:spcPts val="600"/>
              </a:spcBef>
              <a:spcAft>
                <a:spcPts val="600"/>
              </a:spcAft>
              <a:buClr>
                <a:schemeClr val="accent2"/>
              </a:buClr>
              <a:buSzPts val="2500"/>
              <a:buFont typeface="Arial"/>
              <a:buChar char="•"/>
            </a:pPr>
            <a:r>
              <a:rPr lang="es-CO" sz="2000">
                <a:solidFill>
                  <a:schemeClr val="dk1"/>
                </a:solidFill>
                <a:latin typeface="Arial"/>
                <a:ea typeface="Arial"/>
                <a:cs typeface="Arial"/>
                <a:sym typeface="Arial"/>
              </a:rPr>
              <a:t>Ignora las señales de miedo o malestar psíquico</a:t>
            </a:r>
            <a:endParaRPr sz="2000">
              <a:solidFill>
                <a:schemeClr val="dk1"/>
              </a:solidFill>
              <a:latin typeface="Arial"/>
              <a:ea typeface="Arial"/>
              <a:cs typeface="Arial"/>
              <a:sym typeface="Arial"/>
            </a:endParaRPr>
          </a:p>
        </p:txBody>
      </p:sp>
      <p:sp>
        <p:nvSpPr>
          <p:cNvPr id="392" name="Google Shape;392;p24"/>
          <p:cNvSpPr txBox="1"/>
          <p:nvPr/>
        </p:nvSpPr>
        <p:spPr>
          <a:xfrm>
            <a:off x="6424838" y="2013183"/>
            <a:ext cx="5047582" cy="3692463"/>
          </a:xfrm>
          <a:prstGeom prst="rect">
            <a:avLst/>
          </a:prstGeom>
          <a:noFill/>
          <a:ln>
            <a:noFill/>
          </a:ln>
        </p:spPr>
        <p:txBody>
          <a:bodyPr spcFirstLastPara="1" wrap="square" lIns="0" tIns="105825" rIns="0" bIns="0" anchor="t" anchorCtr="0">
            <a:spAutoFit/>
          </a:bodyPr>
          <a:lstStyle/>
          <a:p>
            <a:pPr marL="456565" marR="0" lvl="0" indent="-456565" algn="l" rtl="0">
              <a:spcBef>
                <a:spcPts val="0"/>
              </a:spcBef>
              <a:spcAft>
                <a:spcPts val="0"/>
              </a:spcAft>
              <a:buClr>
                <a:schemeClr val="accent3"/>
              </a:buClr>
              <a:buSzPts val="2500"/>
              <a:buFont typeface="Arial"/>
              <a:buChar char="•"/>
            </a:pPr>
            <a:r>
              <a:rPr lang="es-CO" sz="2000">
                <a:solidFill>
                  <a:schemeClr val="dk1"/>
                </a:solidFill>
                <a:latin typeface="Arial"/>
                <a:ea typeface="Arial"/>
                <a:cs typeface="Arial"/>
                <a:sym typeface="Arial"/>
              </a:rPr>
              <a:t>Inflige más malestar o trauma psíquico</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s-CO" sz="2000">
                <a:solidFill>
                  <a:schemeClr val="dk1"/>
                </a:solidFill>
                <a:latin typeface="Arial"/>
                <a:ea typeface="Arial"/>
                <a:cs typeface="Arial"/>
                <a:sym typeface="Arial"/>
              </a:rPr>
              <a:t>La mujer recibe una atención médica inadecuada o insuficiente</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s-CO" sz="2000">
                <a:solidFill>
                  <a:schemeClr val="dk1"/>
                </a:solidFill>
                <a:latin typeface="Arial"/>
                <a:ea typeface="Arial"/>
                <a:cs typeface="Arial"/>
                <a:sym typeface="Arial"/>
              </a:rPr>
              <a:t>Embarazos no deseados, ITS, VIH, abortos en condiciones de riesgo, más violencia</a:t>
            </a:r>
            <a:endParaRPr sz="2000">
              <a:solidFill>
                <a:schemeClr val="dk1"/>
              </a:solidFill>
              <a:latin typeface="Arial"/>
              <a:ea typeface="Arial"/>
              <a:cs typeface="Arial"/>
              <a:sym typeface="Arial"/>
            </a:endParaRPr>
          </a:p>
          <a:p>
            <a:pPr marL="456565" marR="0" lvl="0" indent="-456565" algn="l" rtl="0">
              <a:spcBef>
                <a:spcPts val="600"/>
              </a:spcBef>
              <a:spcAft>
                <a:spcPts val="0"/>
              </a:spcAft>
              <a:buClr>
                <a:schemeClr val="accent3"/>
              </a:buClr>
              <a:buSzPts val="2500"/>
              <a:buFont typeface="Arial"/>
              <a:buChar char="•"/>
            </a:pPr>
            <a:r>
              <a:rPr lang="es-CO" sz="2000">
                <a:solidFill>
                  <a:schemeClr val="dk1"/>
                </a:solidFill>
                <a:latin typeface="Arial"/>
                <a:ea typeface="Arial"/>
                <a:cs typeface="Arial"/>
                <a:sym typeface="Arial"/>
              </a:rPr>
              <a:t>La pareja o un familiar se vuelve violento tras oír algo por casualidad</a:t>
            </a:r>
            <a:endParaRPr sz="2000">
              <a:solidFill>
                <a:schemeClr val="dk1"/>
              </a:solidFill>
              <a:latin typeface="Arial"/>
              <a:ea typeface="Arial"/>
              <a:cs typeface="Arial"/>
              <a:sym typeface="Arial"/>
            </a:endParaRPr>
          </a:p>
          <a:p>
            <a:pPr marL="456565" marR="0" lvl="0" indent="-456565" algn="l" rtl="0">
              <a:spcBef>
                <a:spcPts val="600"/>
              </a:spcBef>
              <a:spcAft>
                <a:spcPts val="600"/>
              </a:spcAft>
              <a:buClr>
                <a:schemeClr val="accent3"/>
              </a:buClr>
              <a:buSzPts val="2500"/>
              <a:buFont typeface="Arial"/>
              <a:buChar char="•"/>
            </a:pPr>
            <a:r>
              <a:rPr lang="es-CO" sz="2000">
                <a:solidFill>
                  <a:schemeClr val="dk1"/>
                </a:solidFill>
                <a:latin typeface="Arial"/>
                <a:ea typeface="Arial"/>
                <a:cs typeface="Arial"/>
                <a:sym typeface="Arial"/>
              </a:rPr>
              <a:t>Más tarde la mujer resulta herida, muere o se suicida</a:t>
            </a:r>
            <a:endParaRPr sz="2000">
              <a:solidFill>
                <a:schemeClr val="dk1"/>
              </a:solidFill>
              <a:latin typeface="Arial"/>
              <a:ea typeface="Arial"/>
              <a:cs typeface="Arial"/>
              <a:sym typeface="Arial"/>
            </a:endParaRPr>
          </a:p>
        </p:txBody>
      </p:sp>
      <p:sp>
        <p:nvSpPr>
          <p:cNvPr id="393" name="Google Shape;393;p24"/>
          <p:cNvSpPr txBox="1"/>
          <p:nvPr/>
        </p:nvSpPr>
        <p:spPr>
          <a:xfrm>
            <a:off x="1" y="221248"/>
            <a:ext cx="12191999" cy="64627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No hacer daño</a:t>
            </a:r>
            <a:endParaRPr/>
          </a:p>
        </p:txBody>
      </p:sp>
      <p:sp>
        <p:nvSpPr>
          <p:cNvPr id="394" name="Google Shape;394;p24"/>
          <p:cNvSpPr/>
          <p:nvPr/>
        </p:nvSpPr>
        <p:spPr>
          <a:xfrm>
            <a:off x="6299936" y="1802619"/>
            <a:ext cx="5511850" cy="4126841"/>
          </a:xfrm>
          <a:prstGeom prst="rect">
            <a:avLst/>
          </a:prstGeom>
          <a:noFill/>
          <a:ln w="254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4"/>
          <p:cNvSpPr/>
          <p:nvPr/>
        </p:nvSpPr>
        <p:spPr>
          <a:xfrm>
            <a:off x="448720" y="1802619"/>
            <a:ext cx="5511850" cy="4098310"/>
          </a:xfrm>
          <a:prstGeom prst="rect">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4"/>
          <p:cNvSpPr txBox="1"/>
          <p:nvPr/>
        </p:nvSpPr>
        <p:spPr>
          <a:xfrm>
            <a:off x="7269481" y="1092457"/>
            <a:ext cx="3572759" cy="461610"/>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2200" b="1">
                <a:solidFill>
                  <a:schemeClr val="lt1"/>
                </a:solidFill>
                <a:latin typeface="Arial"/>
                <a:ea typeface="Arial"/>
                <a:cs typeface="Arial"/>
                <a:sym typeface="Arial"/>
              </a:rPr>
              <a:t>Posibles consecuencias</a:t>
            </a:r>
            <a:endParaRPr sz="2200">
              <a:solidFill>
                <a:schemeClr val="lt1"/>
              </a:solidFill>
              <a:latin typeface="Arial"/>
              <a:ea typeface="Arial"/>
              <a:cs typeface="Arial"/>
              <a:sym typeface="Arial"/>
            </a:endParaRPr>
          </a:p>
        </p:txBody>
      </p:sp>
      <p:sp>
        <p:nvSpPr>
          <p:cNvPr id="397" name="Google Shape;397;p24"/>
          <p:cNvSpPr txBox="1"/>
          <p:nvPr/>
        </p:nvSpPr>
        <p:spPr>
          <a:xfrm>
            <a:off x="1349760" y="957071"/>
            <a:ext cx="3600000" cy="75600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2200" b="1">
                <a:solidFill>
                  <a:schemeClr val="lt1"/>
                </a:solidFill>
                <a:latin typeface="Arial"/>
                <a:ea typeface="Arial"/>
                <a:cs typeface="Arial"/>
                <a:sym typeface="Arial"/>
              </a:rPr>
              <a:t>Comportamiento de los profesionales sanitarios</a:t>
            </a:r>
            <a:endParaRPr sz="2200">
              <a:solidFill>
                <a:schemeClr val="lt1"/>
              </a:solidFill>
              <a:latin typeface="Arial"/>
              <a:ea typeface="Arial"/>
              <a:cs typeface="Arial"/>
              <a:sym typeface="Arial"/>
            </a:endParaRPr>
          </a:p>
        </p:txBody>
      </p:sp>
      <p:sp>
        <p:nvSpPr>
          <p:cNvPr id="398" name="Google Shape;398;p2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5"/>
          <p:cNvSpPr txBox="1"/>
          <p:nvPr/>
        </p:nvSpPr>
        <p:spPr>
          <a:xfrm>
            <a:off x="0" y="0"/>
            <a:ext cx="12192000" cy="1315453"/>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Sesión 1: Conclusión</a:t>
            </a:r>
            <a:endParaRPr sz="3400" b="1">
              <a:solidFill>
                <a:schemeClr val="accent3"/>
              </a:solidFill>
              <a:latin typeface="Calibri"/>
              <a:ea typeface="Calibri"/>
              <a:cs typeface="Calibri"/>
              <a:sym typeface="Calibri"/>
            </a:endParaRPr>
          </a:p>
        </p:txBody>
      </p:sp>
      <p:sp>
        <p:nvSpPr>
          <p:cNvPr id="404" name="Google Shape;404;p25"/>
          <p:cNvSpPr txBox="1"/>
          <p:nvPr/>
        </p:nvSpPr>
        <p:spPr>
          <a:xfrm>
            <a:off x="1174243" y="1612495"/>
            <a:ext cx="10600662" cy="3131957"/>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chemeClr val="accent3"/>
              </a:buClr>
              <a:buSzPts val="3000"/>
              <a:buFont typeface="Noto Sans Symbols"/>
              <a:buChar char="⮚"/>
            </a:pPr>
            <a:r>
              <a:rPr lang="es-CO" sz="2400">
                <a:solidFill>
                  <a:srgbClr val="000000"/>
                </a:solidFill>
                <a:latin typeface="Arial"/>
                <a:ea typeface="Arial"/>
                <a:cs typeface="Arial"/>
                <a:sym typeface="Arial"/>
              </a:rPr>
              <a:t>La violencia de género afecta a la salud física y mental de las personas sobrevivientes</a:t>
            </a:r>
            <a:endParaRPr sz="2400">
              <a:solidFill>
                <a:srgbClr val="000000"/>
              </a:solidFill>
              <a:latin typeface="Arial"/>
              <a:ea typeface="Arial"/>
              <a:cs typeface="Arial"/>
              <a:sym typeface="Arial"/>
            </a:endParaRPr>
          </a:p>
          <a:p>
            <a:pPr marL="457189" marR="0" lvl="0" indent="-457189" algn="l" rtl="0">
              <a:lnSpc>
                <a:spcPct val="108000"/>
              </a:lnSpc>
              <a:spcBef>
                <a:spcPts val="1600"/>
              </a:spcBef>
              <a:spcAft>
                <a:spcPts val="0"/>
              </a:spcAft>
              <a:buClr>
                <a:schemeClr val="accent3"/>
              </a:buClr>
              <a:buSzPts val="3000"/>
              <a:buFont typeface="Noto Sans Symbols"/>
              <a:buChar char="⮚"/>
            </a:pPr>
            <a:r>
              <a:rPr lang="es-CO" sz="2400">
                <a:solidFill>
                  <a:srgbClr val="000000"/>
                </a:solidFill>
                <a:latin typeface="Arial"/>
                <a:ea typeface="Arial"/>
                <a:cs typeface="Arial"/>
                <a:sym typeface="Arial"/>
              </a:rPr>
              <a:t>Es imprescindible que en cualquier situación de emergencia haya servicios de salud para sobrevivientes de violencia sexual y de pareja, que son componentes primordiales de la implantación del PSIM para la salud sexual y reproductiva</a:t>
            </a:r>
            <a:endParaRPr sz="2400">
              <a:solidFill>
                <a:srgbClr val="000000"/>
              </a:solidFill>
              <a:latin typeface="Arial"/>
              <a:ea typeface="Arial"/>
              <a:cs typeface="Arial"/>
              <a:sym typeface="Arial"/>
            </a:endParaRPr>
          </a:p>
          <a:p>
            <a:pPr marL="457189" marR="18626" lvl="0" indent="-457189" algn="l" rtl="0">
              <a:lnSpc>
                <a:spcPct val="108000"/>
              </a:lnSpc>
              <a:spcBef>
                <a:spcPts val="1600"/>
              </a:spcBef>
              <a:spcAft>
                <a:spcPts val="1600"/>
              </a:spcAft>
              <a:buClr>
                <a:schemeClr val="accent3"/>
              </a:buClr>
              <a:buSzPts val="3000"/>
              <a:buFont typeface="Noto Sans Symbols"/>
              <a:buChar char="⮚"/>
            </a:pPr>
            <a:r>
              <a:rPr lang="es-CO" sz="2400">
                <a:solidFill>
                  <a:srgbClr val="000000"/>
                </a:solidFill>
                <a:latin typeface="Arial"/>
                <a:ea typeface="Arial"/>
                <a:cs typeface="Arial"/>
                <a:sym typeface="Arial"/>
              </a:rPr>
              <a:t>El personal sanitario desempeña un importante papel en la prestación de apoyo y atención a las personas sobrevivientes</a:t>
            </a:r>
            <a:endParaRPr sz="2400">
              <a:solidFill>
                <a:srgbClr val="000000"/>
              </a:solidFill>
              <a:latin typeface="Arial"/>
              <a:ea typeface="Arial"/>
              <a:cs typeface="Arial"/>
              <a:sym typeface="Arial"/>
            </a:endParaRPr>
          </a:p>
        </p:txBody>
      </p:sp>
      <p:sp>
        <p:nvSpPr>
          <p:cNvPr id="405" name="Google Shape;405;p2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3"/>
              </a:buClr>
              <a:buSzPts val="3400"/>
              <a:buFont typeface="Arial"/>
              <a:buNone/>
            </a:pPr>
            <a:r>
              <a:rPr lang="es-CO"/>
              <a:t>Referencias</a:t>
            </a:r>
            <a:endParaRPr/>
          </a:p>
        </p:txBody>
      </p:sp>
      <p:sp>
        <p:nvSpPr>
          <p:cNvPr id="411" name="Google Shape;411;p26"/>
          <p:cNvSpPr txBox="1">
            <a:spLocks noGrp="1"/>
          </p:cNvSpPr>
          <p:nvPr>
            <p:ph type="body" idx="1"/>
          </p:nvPr>
        </p:nvSpPr>
        <p:spPr>
          <a:xfrm>
            <a:off x="838200" y="1623598"/>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457200" lvl="0" indent="-360000" algn="l" rtl="0">
              <a:lnSpc>
                <a:spcPct val="110000"/>
              </a:lnSpc>
              <a:spcBef>
                <a:spcPts val="0"/>
              </a:spcBef>
              <a:spcAft>
                <a:spcPts val="0"/>
              </a:spcAft>
              <a:buClr>
                <a:schemeClr val="dk1"/>
              </a:buClr>
              <a:buSzPct val="100000"/>
              <a:buFont typeface="Calibri"/>
              <a:buAutoNum type="arabicPeriod"/>
            </a:pPr>
            <a:r>
              <a:rPr lang="es-CO"/>
              <a:t>Base de datos mundial sobre el matrimonio infantil [sitio web]. Nueva York: Fondo de las Naciones Unidas para la Infancia; 2023 (</a:t>
            </a:r>
            <a:r>
              <a:rPr lang="es-CO" u="sng">
                <a:solidFill>
                  <a:schemeClr val="hlink"/>
                </a:solidFill>
                <a:hlinkClick r:id="rId3"/>
              </a:rPr>
              <a:t>https://data.unicef.org/topic/child-protection/child-marriage/</a:t>
            </a:r>
            <a:r>
              <a:rPr lang="es-CO"/>
              <a:t>).</a:t>
            </a:r>
            <a:endParaRPr sz="2000">
              <a:solidFill>
                <a:schemeClr val="dk1"/>
              </a:solidFill>
            </a:endParaRPr>
          </a:p>
          <a:p>
            <a:pPr marL="457200" lvl="0" indent="-360000" algn="l" rtl="0">
              <a:lnSpc>
                <a:spcPct val="110000"/>
              </a:lnSpc>
              <a:spcBef>
                <a:spcPts val="600"/>
              </a:spcBef>
              <a:spcAft>
                <a:spcPts val="0"/>
              </a:spcAft>
              <a:buClr>
                <a:schemeClr val="dk1"/>
              </a:buClr>
              <a:buSzPct val="100000"/>
              <a:buFont typeface="Calibri"/>
              <a:buAutoNum type="arabicPeriod"/>
            </a:pPr>
            <a:r>
              <a:rPr lang="es-CO"/>
              <a:t>Muertes violentas de mujeres y niñas por razones de género (femicidio/feminicidio): estimaciones mundiales de homicidios de mujeres cometidos por sus parejas o familias en 2022. Viena: UNODC; 2023. </a:t>
            </a:r>
            <a:endParaRPr sz="2000">
              <a:solidFill>
                <a:schemeClr val="dk1"/>
              </a:solidFill>
            </a:endParaRPr>
          </a:p>
          <a:p>
            <a:pPr marL="457200" lvl="0" indent="-360000" algn="l" rtl="0">
              <a:lnSpc>
                <a:spcPct val="110000"/>
              </a:lnSpc>
              <a:spcBef>
                <a:spcPts val="600"/>
              </a:spcBef>
              <a:spcAft>
                <a:spcPts val="0"/>
              </a:spcAft>
              <a:buClr>
                <a:schemeClr val="dk1"/>
              </a:buClr>
              <a:buSzPct val="83333"/>
              <a:buFont typeface="Calibri"/>
              <a:buAutoNum type="arabicPeriod"/>
            </a:pPr>
            <a:r>
              <a:rPr lang="es-CO" i="1"/>
              <a:t>Violence against women prevalence estimates</a:t>
            </a:r>
            <a:r>
              <a:rPr lang="es-CO"/>
              <a:t>, 2018. Ginebra: Organización Mundial de la Salud; 2021 (</a:t>
            </a:r>
            <a:r>
              <a:rPr lang="es-CO" u="sng">
                <a:solidFill>
                  <a:schemeClr val="hlink"/>
                </a:solidFill>
                <a:hlinkClick r:id="rId4"/>
              </a:rPr>
              <a:t>https://vaw-data.srhr.org/data</a:t>
            </a:r>
            <a:r>
              <a:rPr lang="es-CO"/>
              <a:t>).</a:t>
            </a:r>
            <a:endParaRPr/>
          </a:p>
          <a:p>
            <a:pPr marL="457200" lvl="0" indent="-360000" algn="l" rtl="0">
              <a:lnSpc>
                <a:spcPct val="110000"/>
              </a:lnSpc>
              <a:spcBef>
                <a:spcPts val="600"/>
              </a:spcBef>
              <a:spcAft>
                <a:spcPts val="0"/>
              </a:spcAft>
              <a:buClr>
                <a:schemeClr val="dk1"/>
              </a:buClr>
              <a:buSzPct val="100000"/>
              <a:buFont typeface="Calibri"/>
              <a:buAutoNum type="arabicPeriod"/>
            </a:pPr>
            <a:r>
              <a:rPr lang="es-CO"/>
              <a:t>Vu, A., Atif, A., Wirtz, A., Pham, K., Rubenstein, L., Glass, N. </a:t>
            </a:r>
            <a:r>
              <a:rPr lang="es-CO" i="1"/>
              <a:t>et al.</a:t>
            </a:r>
            <a:r>
              <a:rPr lang="es-CO"/>
              <a:t> "The prevalence of sexual violence among female refugees in complex humanitarian emergencies: a systematic review and meta-analysis. </a:t>
            </a:r>
            <a:r>
              <a:rPr lang="es-CO" i="1"/>
              <a:t>PLoS Currents.</a:t>
            </a:r>
            <a:r>
              <a:rPr lang="es-CO"/>
              <a:t> 2014;6.</a:t>
            </a:r>
            <a:endParaRPr sz="2000">
              <a:solidFill>
                <a:schemeClr val="dk1"/>
              </a:solidFill>
            </a:endParaRPr>
          </a:p>
          <a:p>
            <a:pPr marL="457200" lvl="0" indent="-360000" algn="l" rtl="0">
              <a:lnSpc>
                <a:spcPct val="110000"/>
              </a:lnSpc>
              <a:spcBef>
                <a:spcPts val="600"/>
              </a:spcBef>
              <a:spcAft>
                <a:spcPts val="0"/>
              </a:spcAft>
              <a:buClr>
                <a:schemeClr val="dk1"/>
              </a:buClr>
              <a:buSzPct val="100000"/>
              <a:buFont typeface="Calibri"/>
              <a:buAutoNum type="arabicPeriod"/>
            </a:pPr>
            <a:r>
              <a:rPr lang="es-CO"/>
              <a:t>Global Database on Violence against Women: Mozambique [sitio web]. </a:t>
            </a:r>
            <a:br>
              <a:rPr lang="es-CO"/>
            </a:br>
            <a:r>
              <a:rPr lang="es-CO"/>
              <a:t>ONU-Mujeres (</a:t>
            </a:r>
            <a:r>
              <a:rPr lang="es-CO" u="sng">
                <a:solidFill>
                  <a:schemeClr val="hlink"/>
                </a:solidFill>
                <a:hlinkClick r:id="rId5"/>
              </a:rPr>
              <a:t>https://data.unwomen.org/global-database-on-violence-against-women/country-profile/Mozambique/country-snapshot</a:t>
            </a:r>
            <a:r>
              <a:rPr lang="es-CO"/>
              <a:t>).</a:t>
            </a:r>
            <a:endParaRPr sz="2000">
              <a:solidFill>
                <a:schemeClr val="dk1"/>
              </a:solidFill>
            </a:endParaRPr>
          </a:p>
          <a:p>
            <a:pPr marL="457200" lvl="0" indent="-242525" algn="l" rtl="0">
              <a:lnSpc>
                <a:spcPct val="110000"/>
              </a:lnSpc>
              <a:spcBef>
                <a:spcPts val="600"/>
              </a:spcBef>
              <a:spcAft>
                <a:spcPts val="0"/>
              </a:spcAft>
              <a:buClr>
                <a:srgbClr val="002060"/>
              </a:buClr>
              <a:buSzPct val="100000"/>
              <a:buFont typeface="Calibri"/>
              <a:buNone/>
            </a:pPr>
            <a:endParaRPr sz="2000">
              <a:solidFill>
                <a:schemeClr val="dk1"/>
              </a:solidFill>
            </a:endParaRPr>
          </a:p>
        </p:txBody>
      </p:sp>
      <p:sp>
        <p:nvSpPr>
          <p:cNvPr id="412" name="Google Shape;412;p26"/>
          <p:cNvSpPr/>
          <p:nvPr/>
        </p:nvSpPr>
        <p:spPr>
          <a:xfrm>
            <a:off x="11483163" y="6262577"/>
            <a:ext cx="708837" cy="59542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descr="Bullseye with solid fill"/>
          <p:cNvSpPr/>
          <p:nvPr/>
        </p:nvSpPr>
        <p:spPr>
          <a:xfrm>
            <a:off x="251796" y="2077942"/>
            <a:ext cx="2840053" cy="28400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48" name="Google Shape;148;p3"/>
          <p:cNvSpPr txBox="1"/>
          <p:nvPr/>
        </p:nvSpPr>
        <p:spPr>
          <a:xfrm>
            <a:off x="648070" y="1620000"/>
            <a:ext cx="10972002" cy="4202594"/>
          </a:xfrm>
          <a:prstGeom prst="rect">
            <a:avLst/>
          </a:prstGeom>
          <a:noFill/>
          <a:ln>
            <a:noFill/>
          </a:ln>
        </p:spPr>
        <p:txBody>
          <a:bodyPr spcFirstLastPara="1" wrap="square" lIns="121900" tIns="60925" rIns="121900" bIns="60925" anchor="t" anchorCtr="0">
            <a:noAutofit/>
          </a:bodyPr>
          <a:lstStyle/>
          <a:p>
            <a:pPr marL="0" marR="118530" lvl="0" indent="0" algn="l" rtl="0">
              <a:lnSpc>
                <a:spcPct val="108000"/>
              </a:lnSpc>
              <a:spcBef>
                <a:spcPts val="0"/>
              </a:spcBef>
              <a:spcAft>
                <a:spcPts val="0"/>
              </a:spcAft>
              <a:buNone/>
            </a:pPr>
            <a:r>
              <a:rPr lang="es-CO" sz="2400" u="sng">
                <a:solidFill>
                  <a:schemeClr val="accent3"/>
                </a:solidFill>
                <a:latin typeface="Arial"/>
                <a:ea typeface="Arial"/>
                <a:cs typeface="Arial"/>
                <a:sym typeface="Arial"/>
              </a:rPr>
              <a:t>Objetivo 1:</a:t>
            </a:r>
            <a:r>
              <a:rPr lang="es-CO" sz="2400">
                <a:solidFill>
                  <a:schemeClr val="accent3"/>
                </a:solidFill>
                <a:latin typeface="Arial"/>
                <a:ea typeface="Arial"/>
                <a:cs typeface="Arial"/>
                <a:sym typeface="Arial"/>
              </a:rPr>
              <a:t>	</a:t>
            </a:r>
            <a:r>
              <a:rPr lang="es-CO" sz="2400">
                <a:solidFill>
                  <a:schemeClr val="accent2"/>
                </a:solidFill>
                <a:latin typeface="Arial"/>
                <a:ea typeface="Arial"/>
                <a:cs typeface="Arial"/>
                <a:sym typeface="Arial"/>
              </a:rPr>
              <a:t>Demostrar conocimientos generales sobre la violencia 			sexual y la violencia de pareja como problemas de salud pública</a:t>
            </a:r>
            <a:endParaRPr/>
          </a:p>
          <a:p>
            <a:pPr marL="0" marR="118530" lvl="0" indent="0" algn="l" rtl="0">
              <a:spcBef>
                <a:spcPts val="0"/>
              </a:spcBef>
              <a:spcAft>
                <a:spcPts val="0"/>
              </a:spcAft>
              <a:buNone/>
            </a:pPr>
            <a:r>
              <a:rPr lang="es-CO" sz="2200" b="1">
                <a:solidFill>
                  <a:schemeClr val="accent1"/>
                </a:solidFill>
                <a:latin typeface="Arial"/>
                <a:ea typeface="Arial"/>
                <a:cs typeface="Arial"/>
                <a:sym typeface="Arial"/>
              </a:rPr>
              <a:t>Competencias:</a:t>
            </a:r>
            <a:endParaRPr sz="2200">
              <a:solidFill>
                <a:schemeClr val="accent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Conocer las características epidemiológicas de las diferentes formas de violencia de género a escala mundial y local, en particular en contextos de asistencia humanitaria</a:t>
            </a:r>
            <a:endParaRPr sz="2000">
              <a:solidFill>
                <a:schemeClr val="dk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Conocer las consecuencias para la salud de la violencia sexual y de la violencia de pareja para diferentes grupos demográficos</a:t>
            </a:r>
            <a:endParaRPr sz="2000">
              <a:solidFill>
                <a:schemeClr val="dk1"/>
              </a:solidFill>
              <a:latin typeface="Arial"/>
              <a:ea typeface="Arial"/>
              <a:cs typeface="Arial"/>
              <a:sym typeface="Arial"/>
            </a:endParaRPr>
          </a:p>
          <a:p>
            <a:pPr marL="360000" marR="18626" lvl="0" indent="-360000" algn="l" rtl="0">
              <a:spcBef>
                <a:spcPts val="8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Conocer el papel y las limitaciones del personal sanitario en la respuesta ante los abusos sexuales y la violencia de pareja en situaciones de emergencia humanitaria, incluidos los servicios mínimos esenciales de respuesta a la violencia sexual que forman parte del PSIM para la salud sexual y reproductiva.</a:t>
            </a:r>
            <a:endParaRPr sz="2000">
              <a:solidFill>
                <a:schemeClr val="dk1"/>
              </a:solidFill>
              <a:latin typeface="Arial"/>
              <a:ea typeface="Arial"/>
              <a:cs typeface="Arial"/>
              <a:sym typeface="Arial"/>
            </a:endParaRPr>
          </a:p>
        </p:txBody>
      </p:sp>
      <p:sp>
        <p:nvSpPr>
          <p:cNvPr id="149" name="Google Shape;149;p3"/>
          <p:cNvSpPr txBox="1">
            <a:spLocks noGrp="1"/>
          </p:cNvSpPr>
          <p:nvPr>
            <p:ph type="title"/>
          </p:nvPr>
        </p:nvSpPr>
        <p:spPr>
          <a:xfrm>
            <a:off x="648070" y="453343"/>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Objetivos de la sesión</a:t>
            </a:r>
            <a:endParaRPr/>
          </a:p>
        </p:txBody>
      </p:sp>
      <p:sp>
        <p:nvSpPr>
          <p:cNvPr id="150" name="Google Shape;150;p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p:nvPr/>
        </p:nvSpPr>
        <p:spPr>
          <a:xfrm>
            <a:off x="1080000" y="2510118"/>
            <a:ext cx="10033200" cy="341171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4"/>
          <p:cNvSpPr txBox="1"/>
          <p:nvPr/>
        </p:nvSpPr>
        <p:spPr>
          <a:xfrm>
            <a:off x="761182" y="1008000"/>
            <a:ext cx="10669636" cy="1046386"/>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2000">
                <a:solidFill>
                  <a:schemeClr val="dk1"/>
                </a:solidFill>
                <a:latin typeface="Arial"/>
                <a:ea typeface="Arial"/>
                <a:cs typeface="Arial"/>
                <a:sym typeface="Arial"/>
              </a:rPr>
              <a:t>“Todo acto que resulte, o pueda tener como resultado un daño físico, sexual o psicológico, inclusive las amenazas de tales actos, la coacción o la privación arbitraria de libertad, tanto si se producen en la vida pública como en la privada y consecuencia de las normas, los roles o la identidad de género de una persona”. </a:t>
            </a:r>
            <a:r>
              <a:rPr lang="es-CO" sz="2000" i="1">
                <a:solidFill>
                  <a:schemeClr val="dk1"/>
                </a:solidFill>
                <a:latin typeface="Arial"/>
                <a:ea typeface="Arial"/>
                <a:cs typeface="Arial"/>
                <a:sym typeface="Arial"/>
              </a:rPr>
              <a:t>Definición de las Naciones Unidas</a:t>
            </a:r>
            <a:endParaRPr sz="2000">
              <a:solidFill>
                <a:schemeClr val="dk1"/>
              </a:solidFill>
              <a:latin typeface="Arial"/>
              <a:ea typeface="Arial"/>
              <a:cs typeface="Arial"/>
              <a:sym typeface="Arial"/>
            </a:endParaRPr>
          </a:p>
        </p:txBody>
      </p:sp>
      <p:sp>
        <p:nvSpPr>
          <p:cNvPr id="157" name="Google Shape;157;p4"/>
          <p:cNvSpPr txBox="1"/>
          <p:nvPr/>
        </p:nvSpPr>
        <p:spPr>
          <a:xfrm>
            <a:off x="5455678" y="5342412"/>
            <a:ext cx="5470874" cy="369277"/>
          </a:xfrm>
          <a:prstGeom prst="rect">
            <a:avLst/>
          </a:prstGeom>
          <a:noFill/>
          <a:ln>
            <a:noFill/>
          </a:ln>
        </p:spPr>
        <p:txBody>
          <a:bodyPr spcFirstLastPara="1" wrap="square" lIns="121900" tIns="60925" rIns="121900" bIns="60925" anchor="t" anchorCtr="0">
            <a:spAutoFit/>
          </a:bodyPr>
          <a:lstStyle/>
          <a:p>
            <a:pPr marL="0" marR="0" lvl="0" indent="0" algn="ctr" rtl="0">
              <a:spcBef>
                <a:spcPts val="0"/>
              </a:spcBef>
              <a:spcAft>
                <a:spcPts val="0"/>
              </a:spcAft>
              <a:buNone/>
            </a:pPr>
            <a:r>
              <a:rPr lang="es-CO" sz="16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https://youtu.be/3AF9Rjki0DE?si=nmGJuolWW8Vtev9W</a:t>
            </a:r>
            <a:endParaRPr sz="1600">
              <a:solidFill>
                <a:schemeClr val="lt1"/>
              </a:solidFill>
              <a:latin typeface="Arial"/>
              <a:ea typeface="Arial"/>
              <a:cs typeface="Arial"/>
              <a:sym typeface="Arial"/>
            </a:endParaRPr>
          </a:p>
        </p:txBody>
      </p:sp>
      <p:sp>
        <p:nvSpPr>
          <p:cNvPr id="158" name="Google Shape;158;p4"/>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¿Qué es la violencia de género?</a:t>
            </a:r>
            <a:br>
              <a:rPr lang="es-CO"/>
            </a:br>
            <a:endParaRPr/>
          </a:p>
        </p:txBody>
      </p:sp>
      <p:grpSp>
        <p:nvGrpSpPr>
          <p:cNvPr id="159" name="Google Shape;159;p4"/>
          <p:cNvGrpSpPr/>
          <p:nvPr/>
        </p:nvGrpSpPr>
        <p:grpSpPr>
          <a:xfrm>
            <a:off x="4611837" y="3028743"/>
            <a:ext cx="1299943" cy="1299943"/>
            <a:chOff x="4706670" y="3561888"/>
            <a:chExt cx="1475315" cy="1475315"/>
          </a:xfrm>
        </p:grpSpPr>
        <p:sp>
          <p:nvSpPr>
            <p:cNvPr id="160" name="Google Shape;160;p4"/>
            <p:cNvSpPr/>
            <p:nvPr/>
          </p:nvSpPr>
          <p:spPr>
            <a:xfrm>
              <a:off x="4706670" y="3561888"/>
              <a:ext cx="1475315" cy="14753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1" name="Google Shape;161;p4"/>
            <p:cNvGrpSpPr/>
            <p:nvPr/>
          </p:nvGrpSpPr>
          <p:grpSpPr>
            <a:xfrm>
              <a:off x="4924538" y="3846334"/>
              <a:ext cx="1039577" cy="806498"/>
              <a:chOff x="511556" y="2988297"/>
              <a:chExt cx="1138555" cy="883285"/>
            </a:xfrm>
          </p:grpSpPr>
          <p:sp>
            <p:nvSpPr>
              <p:cNvPr id="162" name="Google Shape;162;p4"/>
              <p:cNvSpPr/>
              <p:nvPr/>
            </p:nvSpPr>
            <p:spPr>
              <a:xfrm>
                <a:off x="668034" y="3173383"/>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3" name="Google Shape;163;p4"/>
              <p:cNvSpPr/>
              <p:nvPr/>
            </p:nvSpPr>
            <p:spPr>
              <a:xfrm>
                <a:off x="1066327" y="3116432"/>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64" name="Google Shape;164;p4"/>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grpSp>
      <p:sp>
        <p:nvSpPr>
          <p:cNvPr id="165" name="Google Shape;165;p4"/>
          <p:cNvSpPr txBox="1"/>
          <p:nvPr/>
        </p:nvSpPr>
        <p:spPr>
          <a:xfrm>
            <a:off x="1152526" y="2603201"/>
            <a:ext cx="371946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200">
                <a:solidFill>
                  <a:schemeClr val="accent2"/>
                </a:solidFill>
                <a:latin typeface="Arial"/>
                <a:ea typeface="Arial"/>
                <a:cs typeface="Arial"/>
                <a:sym typeface="Arial"/>
              </a:rPr>
              <a:t>La violencia de género</a:t>
            </a:r>
            <a:r>
              <a:rPr lang="es-CO" sz="2200">
                <a:solidFill>
                  <a:schemeClr val="lt1"/>
                </a:solidFill>
                <a:latin typeface="Arial"/>
                <a:ea typeface="Arial"/>
                <a:cs typeface="Arial"/>
                <a:sym typeface="Arial"/>
              </a:rPr>
              <a:t> afecta de manera desproporcionada a las mujeres y las niñas, y en situaciones de desplazamiento el riesgo de exposición a dicha violencia aumenta para las personas de todos los géneros</a:t>
            </a:r>
            <a:endParaRPr sz="22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accent2"/>
              </a:solidFill>
              <a:latin typeface="Calibri"/>
              <a:ea typeface="Calibri"/>
              <a:cs typeface="Calibri"/>
              <a:sym typeface="Calibri"/>
            </a:endParaRPr>
          </a:p>
        </p:txBody>
      </p:sp>
      <p:sp>
        <p:nvSpPr>
          <p:cNvPr id="166" name="Google Shape;166;p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1.4</a:t>
            </a:r>
            <a:endParaRPr/>
          </a:p>
        </p:txBody>
      </p:sp>
      <p:pic>
        <p:nvPicPr>
          <p:cNvPr id="167" name="Google Shape;167;p4" title="01_GIP03250_ES.png"/>
          <p:cNvPicPr preferRelativeResize="0"/>
          <p:nvPr/>
        </p:nvPicPr>
        <p:blipFill>
          <a:blip r:embed="rId4">
            <a:alphaModFix/>
          </a:blip>
          <a:stretch>
            <a:fillRect/>
          </a:stretch>
        </p:blipFill>
        <p:spPr>
          <a:xfrm>
            <a:off x="6008174" y="2603197"/>
            <a:ext cx="4976425" cy="2502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1626200" y="4461231"/>
            <a:ext cx="8939600" cy="963344"/>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4000">
              <a:solidFill>
                <a:srgbClr val="002060"/>
              </a:solidFill>
              <a:latin typeface="Arial"/>
              <a:ea typeface="Arial"/>
              <a:cs typeface="Arial"/>
              <a:sym typeface="Arial"/>
            </a:endParaRPr>
          </a:p>
        </p:txBody>
      </p:sp>
      <p:sp>
        <p:nvSpPr>
          <p:cNvPr id="173" name="Google Shape;173;p5"/>
          <p:cNvSpPr txBox="1"/>
          <p:nvPr/>
        </p:nvSpPr>
        <p:spPr>
          <a:xfrm>
            <a:off x="6572452" y="1361769"/>
            <a:ext cx="4828044" cy="1801979"/>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s-CO" sz="2400" b="1">
                <a:solidFill>
                  <a:schemeClr val="accent2"/>
                </a:solidFill>
                <a:latin typeface="Arial"/>
                <a:ea typeface="Arial"/>
                <a:cs typeface="Arial"/>
                <a:sym typeface="Arial"/>
              </a:rPr>
              <a:t>Física</a:t>
            </a:r>
            <a:endParaRPr/>
          </a:p>
          <a:p>
            <a:pPr marL="360000" marR="0" lvl="0" indent="-360000" algn="l" rtl="0">
              <a:spcBef>
                <a:spcPts val="2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Golpes, palizas, quemaduras, cortes</a:t>
            </a:r>
            <a:endParaRPr sz="200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Trata</a:t>
            </a:r>
            <a:endParaRPr sz="200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Ataques con ácido, asesinatos </a:t>
            </a:r>
            <a:br>
              <a:rPr lang="es-CO" sz="2000">
                <a:solidFill>
                  <a:srgbClr val="000000"/>
                </a:solidFill>
                <a:latin typeface="Arial"/>
                <a:ea typeface="Arial"/>
                <a:cs typeface="Arial"/>
                <a:sym typeface="Arial"/>
              </a:rPr>
            </a:br>
            <a:r>
              <a:rPr lang="es-CO" sz="2000">
                <a:solidFill>
                  <a:schemeClr val="dk1"/>
                </a:solidFill>
                <a:latin typeface="Arial"/>
                <a:ea typeface="Arial"/>
                <a:cs typeface="Arial"/>
                <a:sym typeface="Arial"/>
              </a:rPr>
              <a:t>“</a:t>
            </a:r>
            <a:r>
              <a:rPr lang="es-CO" sz="2000">
                <a:solidFill>
                  <a:srgbClr val="000000"/>
                </a:solidFill>
                <a:latin typeface="Arial"/>
                <a:ea typeface="Arial"/>
                <a:cs typeface="Arial"/>
                <a:sym typeface="Arial"/>
              </a:rPr>
              <a:t>por honor”</a:t>
            </a:r>
            <a:endParaRPr sz="200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Mutilación genital femenina </a:t>
            </a:r>
            <a:r>
              <a:rPr lang="es-CO" sz="1867">
                <a:solidFill>
                  <a:srgbClr val="000000"/>
                </a:solidFill>
                <a:latin typeface="Arial"/>
                <a:ea typeface="Arial"/>
                <a:cs typeface="Arial"/>
                <a:sym typeface="Arial"/>
              </a:rPr>
              <a:t>(MGF)</a:t>
            </a:r>
            <a:endParaRPr sz="2133">
              <a:solidFill>
                <a:schemeClr val="dk1"/>
              </a:solidFill>
              <a:latin typeface="Arial"/>
              <a:ea typeface="Arial"/>
              <a:cs typeface="Arial"/>
              <a:sym typeface="Arial"/>
            </a:endParaRPr>
          </a:p>
        </p:txBody>
      </p:sp>
      <p:sp>
        <p:nvSpPr>
          <p:cNvPr id="174" name="Google Shape;174;p5"/>
          <p:cNvSpPr txBox="1"/>
          <p:nvPr/>
        </p:nvSpPr>
        <p:spPr>
          <a:xfrm>
            <a:off x="1079999" y="3644076"/>
            <a:ext cx="4580571" cy="2056919"/>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2"/>
                </a:solidFill>
                <a:latin typeface="Arial"/>
                <a:ea typeface="Arial"/>
                <a:cs typeface="Arial"/>
                <a:sym typeface="Arial"/>
              </a:rPr>
              <a:t>Emocional/psicológica</a:t>
            </a:r>
            <a:endParaRPr/>
          </a:p>
          <a:p>
            <a:pPr marL="360000" marR="0" lvl="0" indent="-360000" algn="l" rtl="0">
              <a:spcBef>
                <a:spcPts val="2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Insultos, humillaciones  </a:t>
            </a:r>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Confinamiento / aislamiento</a:t>
            </a:r>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Intimidación / amenazas</a:t>
            </a:r>
            <a:endParaRPr sz="2000">
              <a:solidFill>
                <a:srgbClr val="000000"/>
              </a:solidFill>
              <a:latin typeface="Arial"/>
              <a:ea typeface="Arial"/>
              <a:cs typeface="Arial"/>
              <a:sym typeface="Arial"/>
            </a:endParaRPr>
          </a:p>
          <a:p>
            <a:pPr marL="360000" marR="0" lvl="0" indent="-3600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Reproche de resultados incontrolables</a:t>
            </a:r>
            <a:endParaRPr/>
          </a:p>
        </p:txBody>
      </p:sp>
      <p:sp>
        <p:nvSpPr>
          <p:cNvPr id="175" name="Google Shape;175;p5"/>
          <p:cNvSpPr txBox="1"/>
          <p:nvPr/>
        </p:nvSpPr>
        <p:spPr>
          <a:xfrm>
            <a:off x="1080000" y="1361768"/>
            <a:ext cx="5015993" cy="2056919"/>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2"/>
                </a:solidFill>
                <a:latin typeface="Arial"/>
                <a:ea typeface="Arial"/>
                <a:cs typeface="Arial"/>
                <a:sym typeface="Arial"/>
              </a:rPr>
              <a:t>Sexual</a:t>
            </a:r>
            <a:endParaRPr/>
          </a:p>
          <a:p>
            <a:pPr marL="342900" marR="0" lvl="0" indent="-342900" algn="l" rtl="0">
              <a:spcBef>
                <a:spcPts val="2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Matrimonio forzado</a:t>
            </a:r>
            <a:endParaRPr/>
          </a:p>
          <a:p>
            <a:pPr marL="342900" marR="0" lvl="0" indent="-3429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Explotación sexual / </a:t>
            </a:r>
            <a:br>
              <a:rPr lang="es-CO" sz="2000">
                <a:solidFill>
                  <a:srgbClr val="000000"/>
                </a:solidFill>
                <a:latin typeface="Arial"/>
                <a:ea typeface="Arial"/>
                <a:cs typeface="Arial"/>
                <a:sym typeface="Arial"/>
              </a:rPr>
            </a:br>
            <a:r>
              <a:rPr lang="es-CO" sz="2000">
                <a:solidFill>
                  <a:srgbClr val="000000"/>
                </a:solidFill>
                <a:latin typeface="Arial"/>
                <a:ea typeface="Arial"/>
                <a:cs typeface="Arial"/>
                <a:sym typeface="Arial"/>
              </a:rPr>
              <a:t>prostitución forzada</a:t>
            </a:r>
            <a:endParaRPr/>
          </a:p>
          <a:p>
            <a:pPr marL="342900" marR="0" lvl="0" indent="-3429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Violación</a:t>
            </a:r>
            <a:endParaRPr/>
          </a:p>
          <a:p>
            <a:pPr marL="342900" marR="0" lvl="0" indent="-342900" algn="l" rtl="0">
              <a:spcBef>
                <a:spcPts val="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Acoso sexual</a:t>
            </a:r>
            <a:endParaRPr sz="2000">
              <a:solidFill>
                <a:srgbClr val="000000"/>
              </a:solidFill>
              <a:latin typeface="Arial"/>
              <a:ea typeface="Arial"/>
              <a:cs typeface="Arial"/>
              <a:sym typeface="Arial"/>
            </a:endParaRPr>
          </a:p>
        </p:txBody>
      </p:sp>
      <p:sp>
        <p:nvSpPr>
          <p:cNvPr id="176" name="Google Shape;176;p5"/>
          <p:cNvSpPr txBox="1"/>
          <p:nvPr/>
        </p:nvSpPr>
        <p:spPr>
          <a:xfrm>
            <a:off x="6572451" y="3644076"/>
            <a:ext cx="4616721" cy="2155734"/>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400" b="1">
                <a:solidFill>
                  <a:schemeClr val="accent2"/>
                </a:solidFill>
                <a:latin typeface="Arial"/>
                <a:ea typeface="Arial"/>
                <a:cs typeface="Arial"/>
                <a:sym typeface="Arial"/>
              </a:rPr>
              <a:t>Social</a:t>
            </a:r>
            <a:endParaRPr/>
          </a:p>
          <a:p>
            <a:pPr marL="360000" marR="0" lvl="0" indent="-360000" algn="l" rtl="0">
              <a:spcBef>
                <a:spcPts val="2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Discriminación o denegación de oportunidades</a:t>
            </a:r>
            <a:endParaRPr sz="2000">
              <a:solidFill>
                <a:srgbClr val="000000"/>
              </a:solidFill>
              <a:latin typeface="Arial"/>
              <a:ea typeface="Arial"/>
              <a:cs typeface="Arial"/>
              <a:sym typeface="Arial"/>
            </a:endParaRPr>
          </a:p>
          <a:p>
            <a:pPr marL="360000" marR="0" lvl="0" indent="-360000" algn="l" rtl="0">
              <a:spcBef>
                <a:spcPts val="267"/>
              </a:spcBef>
              <a:spcAft>
                <a:spcPts val="0"/>
              </a:spcAft>
              <a:buClr>
                <a:schemeClr val="accent2"/>
              </a:buClr>
              <a:buSzPts val="2400"/>
              <a:buFont typeface="Arial"/>
              <a:buChar char="•"/>
            </a:pPr>
            <a:r>
              <a:rPr lang="es-CO" sz="2000">
                <a:solidFill>
                  <a:srgbClr val="000000"/>
                </a:solidFill>
                <a:latin typeface="Arial"/>
                <a:ea typeface="Arial"/>
                <a:cs typeface="Arial"/>
                <a:sym typeface="Arial"/>
              </a:rPr>
              <a:t>Denegación de la educación</a:t>
            </a:r>
            <a:endParaRPr sz="2000">
              <a:solidFill>
                <a:srgbClr val="000000"/>
              </a:solidFill>
              <a:latin typeface="Arial"/>
              <a:ea typeface="Arial"/>
              <a:cs typeface="Arial"/>
              <a:sym typeface="Arial"/>
            </a:endParaRPr>
          </a:p>
          <a:p>
            <a:pPr marL="360000" marR="0" lvl="0" indent="-360000" algn="l" rtl="0">
              <a:spcBef>
                <a:spcPts val="267"/>
              </a:spcBef>
              <a:spcAft>
                <a:spcPts val="0"/>
              </a:spcAft>
              <a:buClr>
                <a:schemeClr val="accent2"/>
              </a:buClr>
              <a:buSzPts val="2400"/>
              <a:buFont typeface="Arial"/>
              <a:buChar char="•"/>
            </a:pPr>
            <a:r>
              <a:rPr lang="es-CO" sz="2000">
                <a:solidFill>
                  <a:srgbClr val="000000"/>
                </a:solidFill>
                <a:latin typeface="Arial"/>
                <a:ea typeface="Arial"/>
                <a:cs typeface="Arial"/>
                <a:sym typeface="Arial"/>
              </a:rPr>
              <a:t>Denegación de derechos sucesorios o de propiedad</a:t>
            </a:r>
            <a:endParaRPr sz="2000">
              <a:solidFill>
                <a:srgbClr val="000000"/>
              </a:solidFill>
              <a:latin typeface="Arial"/>
              <a:ea typeface="Arial"/>
              <a:cs typeface="Arial"/>
              <a:sym typeface="Arial"/>
            </a:endParaRPr>
          </a:p>
        </p:txBody>
      </p:sp>
      <p:sp>
        <p:nvSpPr>
          <p:cNvPr id="177" name="Google Shape;177;p5"/>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Formas de violencia de género</a:t>
            </a:r>
            <a:endParaRPr/>
          </a:p>
        </p:txBody>
      </p:sp>
      <p:cxnSp>
        <p:nvCxnSpPr>
          <p:cNvPr id="178" name="Google Shape;178;p5"/>
          <p:cNvCxnSpPr/>
          <p:nvPr/>
        </p:nvCxnSpPr>
        <p:spPr>
          <a:xfrm>
            <a:off x="6283949" y="1433425"/>
            <a:ext cx="0" cy="4288025"/>
          </a:xfrm>
          <a:prstGeom prst="straightConnector1">
            <a:avLst/>
          </a:prstGeom>
          <a:noFill/>
          <a:ln w="31750" cap="flat" cmpd="sng">
            <a:solidFill>
              <a:schemeClr val="accent3"/>
            </a:solidFill>
            <a:prstDash val="solid"/>
            <a:miter lim="800000"/>
            <a:headEnd type="none" w="sm" len="sm"/>
            <a:tailEnd type="none" w="sm" len="sm"/>
          </a:ln>
        </p:spPr>
      </p:cxnSp>
      <p:cxnSp>
        <p:nvCxnSpPr>
          <p:cNvPr id="179" name="Google Shape;179;p5"/>
          <p:cNvCxnSpPr/>
          <p:nvPr/>
        </p:nvCxnSpPr>
        <p:spPr>
          <a:xfrm>
            <a:off x="1080000" y="3403913"/>
            <a:ext cx="10329181" cy="0"/>
          </a:xfrm>
          <a:prstGeom prst="straightConnector1">
            <a:avLst/>
          </a:prstGeom>
          <a:noFill/>
          <a:ln w="31750" cap="flat" cmpd="sng">
            <a:solidFill>
              <a:schemeClr val="accent3"/>
            </a:solidFill>
            <a:prstDash val="solid"/>
            <a:miter lim="800000"/>
            <a:headEnd type="none" w="sm" len="sm"/>
            <a:tailEnd type="none" w="sm" len="sm"/>
          </a:ln>
        </p:spPr>
      </p:cxnSp>
      <p:sp>
        <p:nvSpPr>
          <p:cNvPr id="180" name="Google Shape;180;p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p:nvPr/>
        </p:nvSpPr>
        <p:spPr>
          <a:xfrm>
            <a:off x="1080000" y="4814626"/>
            <a:ext cx="10080172" cy="697701"/>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1867">
                <a:solidFill>
                  <a:srgbClr val="000000"/>
                </a:solidFill>
                <a:latin typeface="Arial"/>
                <a:ea typeface="Arial"/>
                <a:cs typeface="Arial"/>
                <a:sym typeface="Arial"/>
              </a:rPr>
              <a:t>Nota: las definiciones jurídicas del término “violación” varían de un país a otro y es posible que no incluyan la penetración no consentida entre dos personas casadas  </a:t>
            </a:r>
            <a:endParaRPr sz="2400">
              <a:solidFill>
                <a:schemeClr val="dk1"/>
              </a:solidFill>
              <a:latin typeface="Arial"/>
              <a:ea typeface="Arial"/>
              <a:cs typeface="Arial"/>
              <a:sym typeface="Arial"/>
            </a:endParaRPr>
          </a:p>
        </p:txBody>
      </p:sp>
      <p:sp>
        <p:nvSpPr>
          <p:cNvPr id="186" name="Google Shape;186;p6"/>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Violación y agresión sexual</a:t>
            </a:r>
            <a:endParaRPr/>
          </a:p>
        </p:txBody>
      </p:sp>
      <p:sp>
        <p:nvSpPr>
          <p:cNvPr id="187" name="Google Shape;187;p6"/>
          <p:cNvSpPr/>
          <p:nvPr/>
        </p:nvSpPr>
        <p:spPr>
          <a:xfrm>
            <a:off x="1080000" y="1440000"/>
            <a:ext cx="10033200" cy="31786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6"/>
          <p:cNvSpPr txBox="1"/>
          <p:nvPr/>
        </p:nvSpPr>
        <p:spPr>
          <a:xfrm>
            <a:off x="1898240" y="1697329"/>
            <a:ext cx="8869171" cy="2846879"/>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200">
                <a:solidFill>
                  <a:schemeClr val="accent2"/>
                </a:solidFill>
                <a:latin typeface="Arial"/>
                <a:ea typeface="Arial"/>
                <a:cs typeface="Arial"/>
                <a:sym typeface="Arial"/>
              </a:rPr>
              <a:t>La violación </a:t>
            </a:r>
            <a:r>
              <a:rPr lang="es-CO" sz="2200">
                <a:solidFill>
                  <a:schemeClr val="lt1"/>
                </a:solidFill>
                <a:latin typeface="Arial"/>
                <a:ea typeface="Arial"/>
                <a:cs typeface="Arial"/>
                <a:sym typeface="Arial"/>
              </a:rPr>
              <a:t>es cualquier penetración no consentida —aunque sea leve— de la vulva, la boca o el ano con el pene, otra parte del cuerpo o un objeto</a:t>
            </a:r>
            <a:endParaRPr/>
          </a:p>
          <a:p>
            <a:pPr marL="0" marR="0" lvl="0" indent="0" algn="l" rtl="0">
              <a:spcBef>
                <a:spcPts val="1800"/>
              </a:spcBef>
              <a:spcAft>
                <a:spcPts val="0"/>
              </a:spcAft>
              <a:buNone/>
            </a:pPr>
            <a:r>
              <a:rPr lang="es-CO" sz="2200">
                <a:solidFill>
                  <a:schemeClr val="lt1"/>
                </a:solidFill>
                <a:latin typeface="Arial"/>
                <a:ea typeface="Arial"/>
                <a:cs typeface="Arial"/>
                <a:sym typeface="Arial"/>
              </a:rPr>
              <a:t>La tentativa de hacerlo se conoce como “intento de violación”</a:t>
            </a:r>
            <a:endParaRPr/>
          </a:p>
          <a:p>
            <a:pPr marL="0" marR="0" lvl="0" indent="0" algn="l" rtl="0">
              <a:spcBef>
                <a:spcPts val="1800"/>
              </a:spcBef>
              <a:spcAft>
                <a:spcPts val="1800"/>
              </a:spcAft>
              <a:buNone/>
            </a:pPr>
            <a:r>
              <a:rPr lang="es-CO" sz="2200">
                <a:solidFill>
                  <a:schemeClr val="accent2"/>
                </a:solidFill>
                <a:latin typeface="Arial"/>
                <a:ea typeface="Arial"/>
                <a:cs typeface="Arial"/>
                <a:sym typeface="Arial"/>
              </a:rPr>
              <a:t>El término </a:t>
            </a:r>
            <a:r>
              <a:rPr lang="es-CO" sz="2200">
                <a:solidFill>
                  <a:schemeClr val="lt1"/>
                </a:solidFill>
                <a:latin typeface="Arial"/>
                <a:ea typeface="Arial"/>
                <a:cs typeface="Arial"/>
                <a:sym typeface="Arial"/>
              </a:rPr>
              <a:t>agresión sexual </a:t>
            </a:r>
            <a:r>
              <a:rPr lang="es-CO" sz="2200">
                <a:solidFill>
                  <a:schemeClr val="accent2"/>
                </a:solidFill>
                <a:latin typeface="Arial"/>
                <a:ea typeface="Arial"/>
                <a:cs typeface="Arial"/>
                <a:sym typeface="Arial"/>
              </a:rPr>
              <a:t>se utiliza habitualmente para referirse tanto a los intentos de violación como a las propias violaciones</a:t>
            </a:r>
            <a:endParaRPr sz="2200">
              <a:solidFill>
                <a:schemeClr val="lt1"/>
              </a:solidFill>
              <a:latin typeface="Arial"/>
              <a:ea typeface="Arial"/>
              <a:cs typeface="Arial"/>
              <a:sym typeface="Arial"/>
            </a:endParaRPr>
          </a:p>
        </p:txBody>
      </p:sp>
      <p:sp>
        <p:nvSpPr>
          <p:cNvPr id="189" name="Google Shape;189;p6"/>
          <p:cNvSpPr/>
          <p:nvPr/>
        </p:nvSpPr>
        <p:spPr>
          <a:xfrm>
            <a:off x="1080000" y="1762414"/>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
          <p:cNvSpPr/>
          <p:nvPr/>
        </p:nvSpPr>
        <p:spPr>
          <a:xfrm>
            <a:off x="1078800" y="3566699"/>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p:nvPr/>
        </p:nvSpPr>
        <p:spPr>
          <a:xfrm>
            <a:off x="1498862" y="1970613"/>
            <a:ext cx="9379670" cy="2865338"/>
          </a:xfrm>
          <a:prstGeom prst="rect">
            <a:avLst/>
          </a:prstGeom>
          <a:noFill/>
          <a:ln>
            <a:noFill/>
          </a:ln>
        </p:spPr>
        <p:txBody>
          <a:bodyPr spcFirstLastPara="1" wrap="square" lIns="121900" tIns="60925" rIns="121900" bIns="60925" anchor="t" anchorCtr="0">
            <a:normAutofit fontScale="92500" lnSpcReduction="20000"/>
          </a:bodyPr>
          <a:lstStyle/>
          <a:p>
            <a:pPr marL="360000" marR="18626" lvl="0" indent="-360000" algn="l" rtl="0">
              <a:lnSpc>
                <a:spcPct val="108000"/>
              </a:lnSpc>
              <a:spcBef>
                <a:spcPts val="800"/>
              </a:spcBef>
              <a:spcAft>
                <a:spcPts val="0"/>
              </a:spcAft>
              <a:buClr>
                <a:schemeClr val="accent2"/>
              </a:buClr>
              <a:buSzPct val="119999"/>
              <a:buFont typeface="Arial"/>
              <a:buChar char="•"/>
            </a:pPr>
            <a:r>
              <a:rPr lang="es-CO" sz="2200">
                <a:solidFill>
                  <a:schemeClr val="dk1"/>
                </a:solidFill>
                <a:latin typeface="Arial"/>
                <a:ea typeface="Arial"/>
                <a:cs typeface="Arial"/>
                <a:sym typeface="Arial"/>
              </a:rPr>
              <a:t>El establecimiento de prioridades para los servicios esenciales en tiempos de crisis exige tomar decisiones difíciles.</a:t>
            </a:r>
            <a:endParaRPr sz="2200">
              <a:solidFill>
                <a:schemeClr val="dk1"/>
              </a:solidFill>
              <a:latin typeface="Arial"/>
              <a:ea typeface="Arial"/>
              <a:cs typeface="Arial"/>
              <a:sym typeface="Arial"/>
            </a:endParaRPr>
          </a:p>
          <a:p>
            <a:pPr marL="360000" marR="0" lvl="0" indent="-360000" algn="l" rtl="0">
              <a:lnSpc>
                <a:spcPct val="108000"/>
              </a:lnSpc>
              <a:spcBef>
                <a:spcPts val="800"/>
              </a:spcBef>
              <a:spcAft>
                <a:spcPts val="0"/>
              </a:spcAft>
              <a:buClr>
                <a:schemeClr val="accent2"/>
              </a:buClr>
              <a:buSzPct val="119999"/>
              <a:buFont typeface="Arial"/>
              <a:buChar char="•"/>
            </a:pPr>
            <a:r>
              <a:rPr lang="es-CO" sz="2200">
                <a:solidFill>
                  <a:schemeClr val="dk1"/>
                </a:solidFill>
                <a:latin typeface="Arial"/>
                <a:ea typeface="Arial"/>
                <a:cs typeface="Arial"/>
                <a:sym typeface="Arial"/>
              </a:rPr>
              <a:t>La violencia sexual y la violencia de pareja son las formas más frecuentes de violencia de género en todo el mundo, tanto en contextos estables como en situaciones de emergencia.  </a:t>
            </a:r>
            <a:endParaRPr sz="2200">
              <a:solidFill>
                <a:schemeClr val="dk1"/>
              </a:solidFill>
              <a:latin typeface="Arial"/>
              <a:ea typeface="Arial"/>
              <a:cs typeface="Arial"/>
              <a:sym typeface="Arial"/>
            </a:endParaRPr>
          </a:p>
          <a:p>
            <a:pPr marL="360000" marR="0" lvl="0" indent="-360000" algn="l" rtl="0">
              <a:lnSpc>
                <a:spcPct val="108000"/>
              </a:lnSpc>
              <a:spcBef>
                <a:spcPts val="800"/>
              </a:spcBef>
              <a:spcAft>
                <a:spcPts val="0"/>
              </a:spcAft>
              <a:buClr>
                <a:schemeClr val="accent2"/>
              </a:buClr>
              <a:buSzPct val="119999"/>
              <a:buFont typeface="Arial"/>
              <a:buChar char="•"/>
            </a:pPr>
            <a:r>
              <a:rPr lang="es-CO" sz="2200">
                <a:solidFill>
                  <a:schemeClr val="dk1"/>
                </a:solidFill>
                <a:latin typeface="Arial"/>
                <a:ea typeface="Arial"/>
                <a:cs typeface="Arial"/>
                <a:sym typeface="Arial"/>
              </a:rPr>
              <a:t>En esta sesión se tratarán las causas subyacentes de la violencia de género, ya que influyen en todas las formas que adopta. Las sesiones posteriores se centrarán en la prestación de asistencia sanitaria a las sobrevivientes de violencia sexual y de pareja.  </a:t>
            </a:r>
            <a:endParaRPr sz="2200">
              <a:solidFill>
                <a:schemeClr val="dk1"/>
              </a:solidFill>
              <a:latin typeface="Arial"/>
              <a:ea typeface="Arial"/>
              <a:cs typeface="Arial"/>
              <a:sym typeface="Arial"/>
            </a:endParaRPr>
          </a:p>
        </p:txBody>
      </p:sp>
      <p:sp>
        <p:nvSpPr>
          <p:cNvPr id="197" name="Google Shape;197;p7"/>
          <p:cNvSpPr txBox="1">
            <a:spLocks noGrp="1"/>
          </p:cNvSpPr>
          <p:nvPr>
            <p:ph type="title"/>
          </p:nvPr>
        </p:nvSpPr>
        <p:spPr>
          <a:xfrm>
            <a:off x="1" y="149883"/>
            <a:ext cx="12191999" cy="104637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Los servicios esenciales se centran </a:t>
            </a:r>
            <a:br>
              <a:rPr lang="es-CO"/>
            </a:br>
            <a:r>
              <a:rPr lang="es-CO"/>
              <a:t>en la violencia sexual y de pareja</a:t>
            </a:r>
            <a:endParaRPr/>
          </a:p>
        </p:txBody>
      </p:sp>
      <p:sp>
        <p:nvSpPr>
          <p:cNvPr id="198" name="Google Shape;198;p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aphicFrame>
        <p:nvGraphicFramePr>
          <p:cNvPr id="203" name="Google Shape;203;p8"/>
          <p:cNvGraphicFramePr/>
          <p:nvPr/>
        </p:nvGraphicFramePr>
        <p:xfrm>
          <a:off x="1476375" y="1391641"/>
          <a:ext cx="9315450" cy="4434250"/>
        </p:xfrm>
        <a:graphic>
          <a:graphicData uri="http://schemas.openxmlformats.org/drawingml/2006/table">
            <a:tbl>
              <a:tblPr>
                <a:noFill/>
                <a:tableStyleId>{36109252-CCF6-4E59-8F1B-E77725C685BF}</a:tableStyleId>
              </a:tblPr>
              <a:tblGrid>
                <a:gridCol w="4812175">
                  <a:extLst>
                    <a:ext uri="{9D8B030D-6E8A-4147-A177-3AD203B41FA5}">
                      <a16:colId xmlns:a16="http://schemas.microsoft.com/office/drawing/2014/main" val="20000"/>
                    </a:ext>
                  </a:extLst>
                </a:gridCol>
                <a:gridCol w="4503275">
                  <a:extLst>
                    <a:ext uri="{9D8B030D-6E8A-4147-A177-3AD203B41FA5}">
                      <a16:colId xmlns:a16="http://schemas.microsoft.com/office/drawing/2014/main" val="20001"/>
                    </a:ext>
                  </a:extLst>
                </a:gridCol>
              </a:tblGrid>
              <a:tr h="599850">
                <a:tc>
                  <a:txBody>
                    <a:bodyPr/>
                    <a:lstStyle/>
                    <a:p>
                      <a:pPr marL="0" marR="0" lvl="0" indent="0" algn="l" rtl="0">
                        <a:lnSpc>
                          <a:spcPct val="100000"/>
                        </a:lnSpc>
                        <a:spcBef>
                          <a:spcPts val="0"/>
                        </a:spcBef>
                        <a:spcAft>
                          <a:spcPts val="0"/>
                        </a:spcAft>
                        <a:buClr>
                          <a:schemeClr val="lt1"/>
                        </a:buClr>
                        <a:buSzPts val="1900"/>
                        <a:buFont typeface="Arial"/>
                        <a:buNone/>
                      </a:pPr>
                      <a:r>
                        <a:rPr lang="es-CO" sz="1900" b="1" u="none" strike="noStrike" cap="none"/>
                        <a:t>Género</a:t>
                      </a:r>
                      <a:r>
                        <a:rPr lang="es-CO" sz="1900" u="none" strike="noStrike" cap="none"/>
                        <a:t> </a:t>
                      </a:r>
                      <a:endParaRPr sz="2400"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chemeClr val="lt1"/>
                        </a:buClr>
                        <a:buSzPts val="1900"/>
                        <a:buFont typeface="Arial"/>
                        <a:buNone/>
                      </a:pPr>
                      <a:r>
                        <a:rPr lang="es-CO" sz="1900" u="none" strike="noStrike" cap="none"/>
                        <a:t>Sexo</a:t>
                      </a:r>
                      <a:endParaRPr sz="24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37700">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Roles, responsabilidades y actitudes que emanan de un constructo social (por ejemplo, la división del trabajo)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Responde a una definición física y biológica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7700">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Las normas y reglas de género se aprenden o imponen; las construimos en nuestra mente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Viene determinado por el nacimiento; nacemos con él</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5375">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Se expresa mediante diferencias en la forma de vestir y el comportamiento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Determina nuestras funciones físicas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120575">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Las diferencias entre culturas y dentro de una misma cultura incluyen variables que determinan diferencias en cuanto a roles, responsabilidades, disposiciones, oportunidades, expectativas, necesidades y limitaciones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Es igual en todo el mundo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92450">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Puede cambiar con el tiempo  </a:t>
                      </a:r>
                      <a:endParaRPr sz="16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Arial"/>
                        <a:buNone/>
                      </a:pPr>
                      <a:r>
                        <a:rPr lang="es-CO" sz="1600" u="none" strike="noStrike" cap="none"/>
                        <a:t>Por lo general es inmutable  </a:t>
                      </a:r>
                      <a:endParaRPr sz="16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4" name="Google Shape;204;p8"/>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Comprender la diferencia entre sexo y género</a:t>
            </a:r>
            <a:endParaRPr/>
          </a:p>
        </p:txBody>
      </p:sp>
      <p:sp>
        <p:nvSpPr>
          <p:cNvPr id="205" name="Google Shape;205;p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1080000" y="1268406"/>
            <a:ext cx="7869836" cy="1302866"/>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s-CO" sz="2200">
                <a:solidFill>
                  <a:srgbClr val="262626"/>
                </a:solidFill>
                <a:latin typeface="Arial"/>
                <a:ea typeface="Arial"/>
                <a:cs typeface="Arial"/>
                <a:sym typeface="Arial"/>
              </a:rPr>
              <a:t>Lea atentamente las siguientes frases.  </a:t>
            </a:r>
            <a:endParaRPr/>
          </a:p>
          <a:p>
            <a:pPr marL="0" marR="0" lvl="0" indent="0" algn="l" rtl="0">
              <a:spcBef>
                <a:spcPts val="800"/>
              </a:spcBef>
              <a:spcAft>
                <a:spcPts val="0"/>
              </a:spcAft>
              <a:buNone/>
            </a:pPr>
            <a:r>
              <a:rPr lang="es-CO" sz="2400" b="1">
                <a:solidFill>
                  <a:schemeClr val="accent2"/>
                </a:solidFill>
                <a:latin typeface="Arial"/>
                <a:ea typeface="Arial"/>
                <a:cs typeface="Arial"/>
                <a:sym typeface="Arial"/>
              </a:rPr>
              <a:t>¿Esta cuestión está relacionada </a:t>
            </a:r>
            <a:br>
              <a:rPr lang="es-CO" sz="2400" b="1">
                <a:solidFill>
                  <a:schemeClr val="accent2"/>
                </a:solidFill>
                <a:latin typeface="Arial"/>
                <a:ea typeface="Arial"/>
                <a:cs typeface="Arial"/>
                <a:sym typeface="Arial"/>
              </a:rPr>
            </a:br>
            <a:r>
              <a:rPr lang="es-CO" sz="2400" b="1">
                <a:solidFill>
                  <a:schemeClr val="accent2"/>
                </a:solidFill>
                <a:latin typeface="Arial"/>
                <a:ea typeface="Arial"/>
                <a:cs typeface="Arial"/>
                <a:sym typeface="Arial"/>
              </a:rPr>
              <a:t>con el </a:t>
            </a:r>
            <a:r>
              <a:rPr lang="es-CO" sz="2400" b="1" u="sng">
                <a:solidFill>
                  <a:schemeClr val="accent2"/>
                </a:solidFill>
                <a:latin typeface="Arial"/>
                <a:ea typeface="Arial"/>
                <a:cs typeface="Arial"/>
                <a:sym typeface="Arial"/>
              </a:rPr>
              <a:t>sexo</a:t>
            </a:r>
            <a:r>
              <a:rPr lang="es-CO" sz="2400" b="1">
                <a:solidFill>
                  <a:schemeClr val="accent2"/>
                </a:solidFill>
                <a:latin typeface="Arial"/>
                <a:ea typeface="Arial"/>
                <a:cs typeface="Arial"/>
                <a:sym typeface="Arial"/>
              </a:rPr>
              <a:t> o con el </a:t>
            </a:r>
            <a:r>
              <a:rPr lang="es-CO" sz="2400" b="1" u="sng">
                <a:solidFill>
                  <a:schemeClr val="accent2"/>
                </a:solidFill>
                <a:latin typeface="Arial"/>
                <a:ea typeface="Arial"/>
                <a:cs typeface="Arial"/>
                <a:sym typeface="Arial"/>
              </a:rPr>
              <a:t>género</a:t>
            </a:r>
            <a:r>
              <a:rPr lang="es-CO" sz="2400" b="1">
                <a:solidFill>
                  <a:schemeClr val="accent2"/>
                </a:solidFill>
                <a:latin typeface="Arial"/>
                <a:ea typeface="Arial"/>
                <a:cs typeface="Arial"/>
                <a:sym typeface="Arial"/>
              </a:rPr>
              <a:t>?</a:t>
            </a:r>
            <a:endParaRPr sz="2400">
              <a:solidFill>
                <a:schemeClr val="accent2"/>
              </a:solidFill>
              <a:latin typeface="Arial"/>
              <a:ea typeface="Arial"/>
              <a:cs typeface="Arial"/>
              <a:sym typeface="Arial"/>
            </a:endParaRPr>
          </a:p>
        </p:txBody>
      </p:sp>
      <p:sp>
        <p:nvSpPr>
          <p:cNvPr id="211" name="Google Shape;211;p9"/>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a:t>Hagamos un cuestionario sobre el género</a:t>
            </a:r>
            <a:endParaRPr/>
          </a:p>
        </p:txBody>
      </p:sp>
      <p:graphicFrame>
        <p:nvGraphicFramePr>
          <p:cNvPr id="212" name="Google Shape;212;p9"/>
          <p:cNvGraphicFramePr/>
          <p:nvPr/>
        </p:nvGraphicFramePr>
        <p:xfrm>
          <a:off x="1163125" y="2201940"/>
          <a:ext cx="10044000" cy="3764045"/>
        </p:xfrm>
        <a:graphic>
          <a:graphicData uri="http://schemas.openxmlformats.org/drawingml/2006/table">
            <a:tbl>
              <a:tblPr>
                <a:noFill/>
                <a:tableStyleId>{36109252-CCF6-4E59-8F1B-E77725C685BF}</a:tableStyleId>
              </a:tblPr>
              <a:tblGrid>
                <a:gridCol w="7524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tblGrid>
              <a:tr h="504000">
                <a:tc>
                  <a:txBody>
                    <a:bodyPr/>
                    <a:lstStyle/>
                    <a:p>
                      <a:pPr marL="0" marR="0" lvl="0" indent="0" algn="l" rtl="0">
                        <a:lnSpc>
                          <a:spcPct val="100000"/>
                        </a:lnSpc>
                        <a:spcBef>
                          <a:spcPts val="0"/>
                        </a:spcBef>
                        <a:spcAft>
                          <a:spcPts val="0"/>
                        </a:spcAft>
                        <a:buClr>
                          <a:schemeClr val="dk1"/>
                        </a:buClr>
                        <a:buSzPts val="2400"/>
                        <a:buFont typeface="Calibri"/>
                        <a:buNone/>
                      </a:pPr>
                      <a:endParaRPr sz="2400" b="1" u="none" strike="noStrike" cap="none">
                        <a:solidFill>
                          <a:schemeClr val="lt1"/>
                        </a:solidFill>
                        <a:latin typeface="Arial"/>
                        <a:ea typeface="Arial"/>
                        <a:cs typeface="Arial"/>
                        <a:sym typeface="Aria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chemeClr val="lt1"/>
                        </a:buClr>
                        <a:buSzPts val="1800"/>
                        <a:buFont typeface="Arial"/>
                        <a:buNone/>
                      </a:pPr>
                      <a:r>
                        <a:rPr lang="es-CO" sz="1800" u="none" strike="noStrike" cap="none"/>
                        <a:t>Marque la casilla correcta</a:t>
                      </a:r>
                      <a:endParaRPr sz="1800" b="1"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04000">
                <a:tc>
                  <a:txBody>
                    <a:bodyPr/>
                    <a:lstStyle/>
                    <a:p>
                      <a:pPr marL="0" marR="0" lvl="0" indent="0" algn="l" rtl="0">
                        <a:lnSpc>
                          <a:spcPct val="100000"/>
                        </a:lnSpc>
                        <a:spcBef>
                          <a:spcPts val="0"/>
                        </a:spcBef>
                        <a:spcAft>
                          <a:spcPts val="0"/>
                        </a:spcAft>
                        <a:buClr>
                          <a:schemeClr val="dk1"/>
                        </a:buClr>
                        <a:buSzPts val="2400"/>
                        <a:buFont typeface="Calibri"/>
                        <a:buNone/>
                      </a:pPr>
                      <a:endParaRPr sz="2400"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Arial"/>
                        <a:buNone/>
                      </a:pPr>
                      <a:r>
                        <a:rPr lang="es-CO" sz="1800" b="1" u="none" strike="noStrike" cap="none"/>
                        <a:t>Género</a:t>
                      </a:r>
                      <a:r>
                        <a:rPr lang="es-CO" sz="1800" u="none" strike="noStrike" cap="none"/>
                        <a:t> </a:t>
                      </a:r>
                      <a:endParaRPr sz="1800" u="none" strike="noStrike" cap="none">
                        <a:solidFill>
                          <a:schemeClr val="lt1"/>
                        </a:solidFil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Clr>
                          <a:schemeClr val="lt1"/>
                        </a:buClr>
                        <a:buSzPts val="1800"/>
                        <a:buFont typeface="Arial"/>
                        <a:buNone/>
                      </a:pPr>
                      <a:r>
                        <a:rPr lang="es-CO" sz="1800" u="none" strike="noStrike" cap="none"/>
                        <a:t>Sexo</a:t>
                      </a:r>
                      <a:endParaRPr sz="1800" b="1" i="0" u="none" strike="noStrike" cap="none">
                        <a:solidFill>
                          <a:schemeClr val="lt1"/>
                        </a:solidFill>
                        <a:latin typeface="Arial"/>
                        <a:ea typeface="Arial"/>
                        <a:cs typeface="Arial"/>
                        <a:sym typeface="Arial"/>
                      </a:endParaRPr>
                    </a:p>
                  </a:txBody>
                  <a:tcPr marL="121925" marR="121925" marT="60975" marB="609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388200">
                <a:tc>
                  <a:txBody>
                    <a:bodyPr/>
                    <a:lstStyle/>
                    <a:p>
                      <a:pPr marL="0" marR="0" lvl="0" indent="0" algn="l" rtl="0">
                        <a:lnSpc>
                          <a:spcPct val="100000"/>
                        </a:lnSpc>
                        <a:spcBef>
                          <a:spcPts val="0"/>
                        </a:spcBef>
                        <a:spcAft>
                          <a:spcPts val="0"/>
                        </a:spcAft>
                        <a:buClr>
                          <a:schemeClr val="dk1"/>
                        </a:buClr>
                        <a:buSzPts val="1800"/>
                        <a:buFont typeface="Arial"/>
                        <a:buNone/>
                      </a:pPr>
                      <a:r>
                        <a:rPr lang="es-CO" sz="1800" u="none" strike="noStrike" cap="none"/>
                        <a:t>Las mujeres deben consumir más calorías y agua potable durante la lactancia.</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9175">
                <a:tc>
                  <a:txBody>
                    <a:bodyPr/>
                    <a:lstStyle/>
                    <a:p>
                      <a:pPr marL="0" marR="0" lvl="0" indent="0" algn="l" rtl="0">
                        <a:lnSpc>
                          <a:spcPct val="100000"/>
                        </a:lnSpc>
                        <a:spcBef>
                          <a:spcPts val="0"/>
                        </a:spcBef>
                        <a:spcAft>
                          <a:spcPts val="0"/>
                        </a:spcAft>
                        <a:buClr>
                          <a:schemeClr val="dk1"/>
                        </a:buClr>
                        <a:buSzPts val="1800"/>
                        <a:buFont typeface="Arial"/>
                        <a:buNone/>
                      </a:pPr>
                      <a:r>
                        <a:rPr lang="es-CO" sz="1800" u="none" strike="noStrike" cap="none"/>
                        <a:t>El hombre tiene la responsabilidad de proteger el honor de su familia. </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7975">
                <a:tc>
                  <a:txBody>
                    <a:bodyPr/>
                    <a:lstStyle/>
                    <a:p>
                      <a:pPr marL="0" marR="0" lvl="0" indent="0" algn="l" rtl="0">
                        <a:lnSpc>
                          <a:spcPct val="100000"/>
                        </a:lnSpc>
                        <a:spcBef>
                          <a:spcPts val="0"/>
                        </a:spcBef>
                        <a:spcAft>
                          <a:spcPts val="0"/>
                        </a:spcAft>
                        <a:buClr>
                          <a:schemeClr val="dk1"/>
                        </a:buClr>
                        <a:buSzPts val="1800"/>
                        <a:buFont typeface="Arial"/>
                        <a:buNone/>
                      </a:pPr>
                      <a:r>
                        <a:rPr lang="es-CO" sz="1800" u="none" strike="noStrike" cap="none"/>
                        <a:t>Las personas de cuerpo femenino necesitarán recursos y espacio para una higiene menstrual óptima.</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09100">
                <a:tc>
                  <a:txBody>
                    <a:bodyPr/>
                    <a:lstStyle/>
                    <a:p>
                      <a:pPr marL="0" marR="0" lvl="0" indent="0" algn="l" rtl="0">
                        <a:lnSpc>
                          <a:spcPct val="100000"/>
                        </a:lnSpc>
                        <a:spcBef>
                          <a:spcPts val="0"/>
                        </a:spcBef>
                        <a:spcAft>
                          <a:spcPts val="0"/>
                        </a:spcAft>
                        <a:buClr>
                          <a:schemeClr val="dk1"/>
                        </a:buClr>
                        <a:buSzPts val="1800"/>
                        <a:buFont typeface="Arial"/>
                        <a:buNone/>
                      </a:pPr>
                      <a:r>
                        <a:rPr lang="es-CO" sz="1800" u="none" strike="noStrike" cap="none"/>
                        <a:t>Las mujeres y las niñas tienen la responsabilidad de no quedarse embarazadas y de evitar las relaciones sexuales antes de casarse.</a:t>
                      </a:r>
                      <a:endParaRPr sz="18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latin typeface="Arial"/>
                        <a:ea typeface="Arial"/>
                        <a:cs typeface="Arial"/>
                        <a:sym typeface="Arial"/>
                      </a:endParaRPr>
                    </a:p>
                  </a:txBody>
                  <a:tcPr marL="121925" marR="121925" marT="60975" marB="60975">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3" name="Google Shape;213;p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1,9%</a:t>
            </a:r>
            <a:endParaRPr/>
          </a:p>
        </p:txBody>
      </p:sp>
    </p:spTree>
  </p:cSld>
  <p:clrMapOvr>
    <a:masterClrMapping/>
  </p:clrMapOvr>
</p:sld>
</file>

<file path=ppt/theme/theme1.xml><?xml version="1.0" encoding="utf-8"?>
<a:theme xmlns:a="http://schemas.openxmlformats.org/drawingml/2006/main" name="Office Theme 3">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3672</Words>
  <Application>Microsoft Office PowerPoint</Application>
  <PresentationFormat>Widescreen</PresentationFormat>
  <Paragraphs>260</Paragraphs>
  <Slides>26</Slides>
  <Notes>26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Noto Sans Symbols</vt:lpstr>
      <vt:lpstr>Office Theme 3</vt:lpstr>
      <vt:lpstr>1_Office Theme 4 - WHO</vt:lpstr>
      <vt:lpstr>1_Office Theme 5</vt:lpstr>
      <vt:lpstr>PRESENTACIÓN CON DIAPOSITIVAS </vt:lpstr>
      <vt:lpstr>PowerPoint Presentation</vt:lpstr>
      <vt:lpstr>Objetivos de la sesión</vt:lpstr>
      <vt:lpstr>¿Qué es la violencia de género? </vt:lpstr>
      <vt:lpstr>Formas de violencia de género</vt:lpstr>
      <vt:lpstr>Violación y agresión sexual</vt:lpstr>
      <vt:lpstr>Los servicios esenciales se centran  en la violencia sexual y de pareja</vt:lpstr>
      <vt:lpstr>Comprender la diferencia entre sexo y género</vt:lpstr>
      <vt:lpstr>Hagamos un cuestionario sobre el género</vt:lpstr>
      <vt:lpstr>PowerPoint Presentation</vt:lpstr>
      <vt:lpstr>PowerPoint Presentation</vt:lpstr>
      <vt:lpstr>Comprender que los hombres y los niños  son los principales autores de actos de violencia de género  </vt:lpstr>
      <vt:lpstr>Frecuencia y consecuencias  </vt:lpstr>
      <vt:lpstr>PowerPoint Presentation</vt:lpstr>
      <vt:lpstr>La violencia de pareja es la forma más frecuente de violencia de género,  sin distinción de país o de contexto</vt:lpstr>
      <vt:lpstr>PowerPoint Presentation</vt:lpstr>
      <vt:lpstr>PowerPoint Presentation</vt:lpstr>
      <vt:lpstr>PowerPoint Presentation</vt:lpstr>
      <vt:lpstr>El papel de los profesionales sanitarios  </vt:lpstr>
      <vt:lpstr>PowerPoint Presentation</vt:lpstr>
      <vt:lpstr>PowerPoint Presentation</vt:lpstr>
      <vt:lpstr>PowerPoint Presentation</vt:lpstr>
      <vt:lpstr>PowerPoint Presentation</vt:lpstr>
      <vt:lpstr>PowerPoint Presentation</vt:lpstr>
      <vt:lpstr>PowerPoint Presentation</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CON DIAPOSITIVAS </dc:title>
  <dc:creator>Jessica Money (Green Ink)</dc:creator>
  <cp:lastModifiedBy>رفعت عبدالغني</cp:lastModifiedBy>
  <cp:revision>2</cp:revision>
  <dcterms:created xsi:type="dcterms:W3CDTF">2024-07-22T16:05:02Z</dcterms:created>
  <dcterms:modified xsi:type="dcterms:W3CDTF">2025-10-02T18:02:37Z</dcterms:modified>
</cp:coreProperties>
</file>