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50" r:id="rId2"/>
    <p:sldMasterId id="2147483670" r:id="rId3"/>
  </p:sldMasterIdLst>
  <p:notesMasterIdLst>
    <p:notesMasterId r:id="rId30"/>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Lst>
  <p:sldSz cx="12192000" cy="6858000"/>
  <p:notesSz cx="7315200" cy="96012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4" roundtripDataSignature="AMtx7mjP7NE/DAo/lTXrgz+QOQSJK1KBS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3E01D95-A79D-44DB-8896-B4B7E46EC389}">
  <a:tblStyle styleId="{C3E01D95-A79D-44DB-8896-B4B7E46EC389}"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customschemas.google.com/relationships/presentationmetadata" Target="meta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169920" cy="481727"/>
          </a:xfrm>
          <a:prstGeom prst="rect">
            <a:avLst/>
          </a:prstGeom>
          <a:noFill/>
          <a:ln>
            <a:noFill/>
          </a:ln>
        </p:spPr>
        <p:txBody>
          <a:bodyPr spcFirstLastPara="1" wrap="square" lIns="96650" tIns="48325" rIns="96650" bIns="48325" anchor="t" anchorCtr="0">
            <a:noAutofit/>
          </a:bodyPr>
          <a:lstStyle>
            <a:lvl1pPr marR="0" lvl="0" algn="l" rtl="0">
              <a:spcBef>
                <a:spcPts val="0"/>
              </a:spcBef>
              <a:spcAft>
                <a:spcPts val="0"/>
              </a:spcAft>
              <a:buSzPts val="1400"/>
              <a:buNone/>
              <a:defRPr sz="13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4143587" y="0"/>
            <a:ext cx="3169920" cy="481727"/>
          </a:xfrm>
          <a:prstGeom prst="rect">
            <a:avLst/>
          </a:prstGeom>
          <a:noFill/>
          <a:ln>
            <a:noFill/>
          </a:ln>
        </p:spPr>
        <p:txBody>
          <a:bodyPr spcFirstLastPara="1" wrap="square" lIns="96650" tIns="48325" rIns="96650" bIns="48325" anchor="t" anchorCtr="0">
            <a:noAutofit/>
          </a:bodyPr>
          <a:lstStyle>
            <a:lvl1pPr marR="0" lvl="0" algn="r" rtl="0">
              <a:spcBef>
                <a:spcPts val="0"/>
              </a:spcBef>
              <a:spcAft>
                <a:spcPts val="0"/>
              </a:spcAft>
              <a:buSzPts val="1400"/>
              <a:buNone/>
              <a:defRPr sz="13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9119474"/>
            <a:ext cx="3169920" cy="481726"/>
          </a:xfrm>
          <a:prstGeom prst="rect">
            <a:avLst/>
          </a:prstGeom>
          <a:noFill/>
          <a:ln>
            <a:noFill/>
          </a:ln>
        </p:spPr>
        <p:txBody>
          <a:bodyPr spcFirstLastPara="1" wrap="square" lIns="96650" tIns="48325" rIns="96650" bIns="48325" anchor="b" anchorCtr="0">
            <a:noAutofit/>
          </a:bodyPr>
          <a:lstStyle>
            <a:lvl1pPr marR="0" lvl="0" algn="l" rtl="0">
              <a:spcBef>
                <a:spcPts val="0"/>
              </a:spcBef>
              <a:spcAft>
                <a:spcPts val="0"/>
              </a:spcAft>
              <a:buSzPts val="1400"/>
              <a:buNone/>
              <a:defRPr sz="13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marR="0" lvl="0" indent="0" algn="r" rtl="0">
              <a:spcBef>
                <a:spcPts val="0"/>
              </a:spcBef>
              <a:spcAft>
                <a:spcPts val="0"/>
              </a:spcAft>
              <a:buNone/>
            </a:pPr>
            <a:fld id="{00000000-1234-1234-1234-123412341234}" type="slidenum">
              <a:rPr lang="en-US" sz="1300" b="0" i="0" u="none" strike="noStrike" cap="none">
                <a:solidFill>
                  <a:schemeClr val="dk1"/>
                </a:solidFill>
                <a:latin typeface="Arial"/>
                <a:ea typeface="Arial"/>
                <a:cs typeface="Arial"/>
                <a:sym typeface="Arial"/>
              </a:rPr>
              <a:t>‹#›</a:t>
            </a:fld>
            <a:endParaRPr sz="13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1: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 name="Google Shape;111;p1: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r>
              <a:rPr lang="en-US" b="1"/>
              <a:t>Notes destinées au facilitateur :</a:t>
            </a:r>
            <a:r>
              <a:rPr lang="en-US"/>
              <a:t> L’icône représentant un </a:t>
            </a:r>
            <a:r>
              <a:rPr lang="en-US" b="1"/>
              <a:t>point d'exclamation dans un triangle</a:t>
            </a:r>
            <a:r>
              <a:rPr lang="en-US"/>
              <a:t> signale les diapositives qui requièrent des modifications contextuelles.</a:t>
            </a:r>
            <a:endParaRPr sz="1800">
              <a:latin typeface="Arial"/>
              <a:ea typeface="Arial"/>
              <a:cs typeface="Arial"/>
              <a:sym typeface="Arial"/>
            </a:endParaRPr>
          </a:p>
          <a:p>
            <a:pPr marL="342900" lvl="0" indent="-342900" algn="l" rtl="0">
              <a:spcBef>
                <a:spcPts val="0"/>
              </a:spcBef>
              <a:spcAft>
                <a:spcPts val="0"/>
              </a:spcAft>
              <a:buClr>
                <a:schemeClr val="dk1"/>
              </a:buClr>
              <a:buSzPts val="1000"/>
              <a:buFont typeface="Noto Sans Symbols"/>
              <a:buChar char="∙"/>
            </a:pPr>
            <a:r>
              <a:rPr lang="en-US"/>
              <a:t>Passez ces diapositives en revue et procédez aux ajustements nécessaires (p. ex., mettre à jour les exemples, des données ou la langue).</a:t>
            </a:r>
            <a:endParaRPr sz="1800">
              <a:latin typeface="Arial"/>
              <a:ea typeface="Arial"/>
              <a:cs typeface="Arial"/>
              <a:sym typeface="Arial"/>
            </a:endParaRPr>
          </a:p>
          <a:p>
            <a:pPr marL="342900" lvl="0" indent="-342900" algn="l" rtl="0">
              <a:spcBef>
                <a:spcPts val="0"/>
              </a:spcBef>
              <a:spcAft>
                <a:spcPts val="0"/>
              </a:spcAft>
              <a:buClr>
                <a:schemeClr val="dk1"/>
              </a:buClr>
              <a:buSzPts val="1000"/>
              <a:buFont typeface="Noto Sans Symbols"/>
              <a:buChar char="∙"/>
            </a:pPr>
            <a:r>
              <a:rPr lang="en-US"/>
              <a:t>Une fois les ajustements réalisés, </a:t>
            </a:r>
            <a:r>
              <a:rPr lang="en-US" b="1"/>
              <a:t>supprimez l'icône</a:t>
            </a:r>
            <a:r>
              <a:rPr lang="en-US"/>
              <a:t>. </a:t>
            </a:r>
            <a:endParaRPr sz="1800">
              <a:latin typeface="Arial"/>
              <a:ea typeface="Arial"/>
              <a:cs typeface="Arial"/>
              <a:sym typeface="Arial"/>
            </a:endParaRPr>
          </a:p>
          <a:p>
            <a:pPr marL="0" lvl="0" indent="0" algn="l" rtl="0">
              <a:spcBef>
                <a:spcPts val="0"/>
              </a:spcBef>
              <a:spcAft>
                <a:spcPts val="0"/>
              </a:spcAft>
              <a:buNone/>
            </a:pPr>
            <a:r>
              <a:rPr lang="en-US"/>
              <a:t> </a:t>
            </a:r>
            <a:endParaRPr sz="1800">
              <a:latin typeface="Arial"/>
              <a:ea typeface="Arial"/>
              <a:cs typeface="Arial"/>
              <a:sym typeface="Arial"/>
            </a:endParaRPr>
          </a:p>
          <a:p>
            <a:pPr marL="0" lvl="0" indent="0" algn="l" rtl="0">
              <a:spcBef>
                <a:spcPts val="0"/>
              </a:spcBef>
              <a:spcAft>
                <a:spcPts val="0"/>
              </a:spcAft>
              <a:buNone/>
            </a:pPr>
            <a:r>
              <a:rPr lang="en-US"/>
              <a:t>Dans les notes, ce que vous devez faire est précédé par :</a:t>
            </a:r>
            <a:endParaRPr/>
          </a:p>
          <a:p>
            <a:pPr marL="0" lvl="0" indent="0" algn="l" rtl="0">
              <a:spcBef>
                <a:spcPts val="0"/>
              </a:spcBef>
              <a:spcAft>
                <a:spcPts val="0"/>
              </a:spcAft>
              <a:buNone/>
            </a:pPr>
            <a:r>
              <a:rPr lang="en-US"/>
              <a:t>►⮞&gt; </a:t>
            </a:r>
            <a:r>
              <a:rPr lang="en-US">
                <a:highlight>
                  <a:srgbClr val="FFFF00"/>
                </a:highlight>
              </a:rPr>
              <a:t>Action du facilitateur :</a:t>
            </a:r>
            <a:endParaRPr/>
          </a:p>
        </p:txBody>
      </p:sp>
      <p:sp>
        <p:nvSpPr>
          <p:cNvPr id="112" name="Google Shape;112;p1:notes"/>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10: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6" name="Google Shape;216;p10:notes"/>
          <p:cNvSpPr txBox="1">
            <a:spLocks noGrp="1"/>
          </p:cNvSpPr>
          <p:nvPr>
            <p:ph type="body" idx="1"/>
          </p:nvPr>
        </p:nvSpPr>
        <p:spPr>
          <a:xfrm>
            <a:off x="780288" y="4788599"/>
            <a:ext cx="6242304" cy="4536567"/>
          </a:xfrm>
          <a:prstGeom prst="rect">
            <a:avLst/>
          </a:prstGeom>
          <a:noFill/>
          <a:ln>
            <a:noFill/>
          </a:ln>
        </p:spPr>
        <p:txBody>
          <a:bodyPr spcFirstLastPara="1" wrap="square" lIns="102125" tIns="102125" rIns="102125" bIns="102125" anchor="t" anchorCtr="0">
            <a:noAutofit/>
          </a:bodyPr>
          <a:lstStyle/>
          <a:p>
            <a:pPr marL="0" lvl="0" indent="0" algn="l" rtl="0">
              <a:spcBef>
                <a:spcPts val="0"/>
              </a:spcBef>
              <a:spcAft>
                <a:spcPts val="0"/>
              </a:spcAft>
              <a:buNone/>
            </a:pPr>
            <a:r>
              <a:rPr lang="en-US" b="1"/>
              <a:t>Dites :</a:t>
            </a:r>
            <a:r>
              <a:rPr lang="en-US" sz="1200" b="0" i="0">
                <a:solidFill>
                  <a:schemeClr val="dk1"/>
                </a:solidFill>
                <a:latin typeface="Arial"/>
                <a:ea typeface="Arial"/>
                <a:cs typeface="Arial"/>
                <a:sym typeface="Arial"/>
              </a:rPr>
              <a:t> Je vais lire ce mini-scénario à haute voix. Je vous encourage à le lire en même temps. Vous aurez ensuite quelques minutes pour vous tourner vers la personne assise à côté de vous et discuter des questions suivantes :</a:t>
            </a:r>
            <a:endParaRPr/>
          </a:p>
          <a:p>
            <a:pPr marL="383178" lvl="0" indent="-383178" algn="l" rtl="0">
              <a:lnSpc>
                <a:spcPct val="107000"/>
              </a:lnSpc>
              <a:spcBef>
                <a:spcPts val="0"/>
              </a:spcBef>
              <a:spcAft>
                <a:spcPts val="0"/>
              </a:spcAft>
              <a:buClr>
                <a:srgbClr val="262626"/>
              </a:buClr>
              <a:buSzPts val="1000"/>
              <a:buFont typeface="Noto Sans Symbols"/>
              <a:buChar char="∙"/>
            </a:pPr>
            <a:r>
              <a:rPr lang="en-US" sz="1300">
                <a:solidFill>
                  <a:srgbClr val="262626"/>
                </a:solidFill>
                <a:latin typeface="Calibri"/>
                <a:ea typeface="Calibri"/>
                <a:cs typeface="Calibri"/>
                <a:sym typeface="Calibri"/>
              </a:rPr>
              <a:t>Comment le genre influence-t-il le pouvoir des personnages de l'histoire ?</a:t>
            </a:r>
            <a:endParaRPr sz="1300">
              <a:latin typeface="Calibri"/>
              <a:ea typeface="Calibri"/>
              <a:cs typeface="Calibri"/>
              <a:sym typeface="Calibri"/>
            </a:endParaRPr>
          </a:p>
          <a:p>
            <a:pPr marL="383178" lvl="0" indent="-383178" algn="l" rtl="0">
              <a:lnSpc>
                <a:spcPct val="107000"/>
              </a:lnSpc>
              <a:spcBef>
                <a:spcPts val="0"/>
              </a:spcBef>
              <a:spcAft>
                <a:spcPts val="0"/>
              </a:spcAft>
              <a:buClr>
                <a:srgbClr val="262626"/>
              </a:buClr>
              <a:buSzPts val="1000"/>
              <a:buFont typeface="Noto Sans Symbols"/>
              <a:buChar char="∙"/>
            </a:pPr>
            <a:r>
              <a:rPr lang="en-US" sz="1300">
                <a:solidFill>
                  <a:srgbClr val="262626"/>
                </a:solidFill>
                <a:latin typeface="Calibri"/>
                <a:ea typeface="Calibri"/>
                <a:cs typeface="Calibri"/>
                <a:sym typeface="Calibri"/>
              </a:rPr>
              <a:t>À quel moment le pouvoir contribue-t-il à engendrer et/ou à façonner la violence ?</a:t>
            </a:r>
            <a:endParaRPr sz="1300">
              <a:latin typeface="Calibri"/>
              <a:ea typeface="Calibri"/>
              <a:cs typeface="Calibri"/>
              <a:sym typeface="Calibri"/>
            </a:endParaRPr>
          </a:p>
          <a:p>
            <a:pPr marL="0" lvl="0" indent="0" algn="l" rtl="0">
              <a:spcBef>
                <a:spcPts val="0"/>
              </a:spcBef>
              <a:spcAft>
                <a:spcPts val="0"/>
              </a:spcAft>
              <a:buNone/>
            </a:pPr>
            <a:endParaRPr sz="1300">
              <a:latin typeface="Calibri"/>
              <a:ea typeface="Calibri"/>
              <a:cs typeface="Calibri"/>
              <a:sym typeface="Calibri"/>
            </a:endParaRPr>
          </a:p>
          <a:p>
            <a:pPr marL="0" lvl="0" indent="0" algn="l" rtl="0">
              <a:spcBef>
                <a:spcPts val="0"/>
              </a:spcBef>
              <a:spcAft>
                <a:spcPts val="0"/>
              </a:spcAft>
              <a:buNone/>
            </a:pPr>
            <a:r>
              <a:rPr lang="en-US" sz="1200" b="0" i="0">
                <a:solidFill>
                  <a:schemeClr val="dk1"/>
                </a:solidFill>
                <a:latin typeface="Arial"/>
                <a:ea typeface="Arial"/>
                <a:cs typeface="Arial"/>
                <a:sym typeface="Arial"/>
              </a:rPr>
              <a:t>Ces questions seront projetées pendant la discussion (voir la diapositive suivante).</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1: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4" name="Google Shape;224;p11:notes"/>
          <p:cNvSpPr txBox="1">
            <a:spLocks noGrp="1"/>
          </p:cNvSpPr>
          <p:nvPr>
            <p:ph type="body" idx="1"/>
          </p:nvPr>
        </p:nvSpPr>
        <p:spPr>
          <a:xfrm>
            <a:off x="780288" y="4788599"/>
            <a:ext cx="6242304" cy="4536567"/>
          </a:xfrm>
          <a:prstGeom prst="rect">
            <a:avLst/>
          </a:prstGeom>
          <a:noFill/>
          <a:ln>
            <a:noFill/>
          </a:ln>
        </p:spPr>
        <p:txBody>
          <a:bodyPr spcFirstLastPara="1" wrap="square" lIns="102125" tIns="102125" rIns="102125" bIns="102125" anchor="t" anchorCtr="0">
            <a:noAutofit/>
          </a:bodyPr>
          <a:lstStyle/>
          <a:p>
            <a:pPr marL="0" lvl="0" indent="0" algn="l" rtl="0">
              <a:spcBef>
                <a:spcPts val="0"/>
              </a:spcBef>
              <a:spcAft>
                <a:spcPts val="0"/>
              </a:spcAft>
              <a:buNone/>
            </a:pPr>
            <a:r>
              <a:rPr lang="en-US"/>
              <a:t>Notes destinées au facilitateur :</a:t>
            </a:r>
            <a:endParaRPr/>
          </a:p>
          <a:p>
            <a:pPr marL="0" lvl="0" indent="0" algn="l" rtl="0">
              <a:spcBef>
                <a:spcPts val="0"/>
              </a:spcBef>
              <a:spcAft>
                <a:spcPts val="0"/>
              </a:spcAft>
              <a:buNone/>
            </a:pPr>
            <a:r>
              <a:rPr lang="en-US"/>
              <a:t>Lors d'un bref bilan en séance plénière, invitez les participants à consulter l'aide-mémoire 1a, soit l'arbre de la VBG. Si elles n'ont pas été évoquées par les participants, mettez en évidence les causes profondes suivantes :</a:t>
            </a:r>
            <a:endParaRPr b="0"/>
          </a:p>
          <a:p>
            <a:pPr marL="181240" lvl="0" indent="-181240" algn="l" rtl="0">
              <a:spcBef>
                <a:spcPts val="0"/>
              </a:spcBef>
              <a:spcAft>
                <a:spcPts val="0"/>
              </a:spcAft>
              <a:buClr>
                <a:schemeClr val="dk1"/>
              </a:buClr>
              <a:buSzPts val="1100"/>
              <a:buFont typeface="Arial"/>
              <a:buChar char="●"/>
            </a:pPr>
            <a:r>
              <a:rPr lang="en-US"/>
              <a:t>abus de pouvoir commis par la milice ;</a:t>
            </a:r>
            <a:endParaRPr b="0"/>
          </a:p>
          <a:p>
            <a:pPr marL="181240" lvl="0" indent="-181240" algn="l" rtl="0">
              <a:spcBef>
                <a:spcPts val="0"/>
              </a:spcBef>
              <a:spcAft>
                <a:spcPts val="0"/>
              </a:spcAft>
              <a:buClr>
                <a:schemeClr val="dk1"/>
              </a:buClr>
              <a:buSzPts val="1100"/>
              <a:buFont typeface="Arial"/>
              <a:buChar char="●"/>
            </a:pPr>
            <a:r>
              <a:rPr lang="en-US"/>
              <a:t>inégalité et normes de genre contribuant aux attitudes et à la croyance selon laquelle les femmes et les filles sont des biens ;</a:t>
            </a:r>
            <a:endParaRPr b="0"/>
          </a:p>
          <a:p>
            <a:pPr marL="181240" lvl="0" indent="-181240" algn="l" rtl="0">
              <a:spcBef>
                <a:spcPts val="0"/>
              </a:spcBef>
              <a:spcAft>
                <a:spcPts val="0"/>
              </a:spcAft>
              <a:buClr>
                <a:schemeClr val="dk1"/>
              </a:buClr>
              <a:buSzPts val="1100"/>
              <a:buFont typeface="Arial"/>
              <a:buChar char="●"/>
            </a:pPr>
            <a:r>
              <a:rPr lang="en-US"/>
              <a:t>violation des droits fondamentaux de la famille de Flora.</a:t>
            </a:r>
            <a:endParaRPr b="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2: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6" name="Google Shape;236;p12:notes"/>
          <p:cNvSpPr txBox="1">
            <a:spLocks noGrp="1"/>
          </p:cNvSpPr>
          <p:nvPr>
            <p:ph type="body" idx="1"/>
          </p:nvPr>
        </p:nvSpPr>
        <p:spPr>
          <a:xfrm>
            <a:off x="780288" y="4788599"/>
            <a:ext cx="6242304" cy="4536567"/>
          </a:xfrm>
          <a:prstGeom prst="rect">
            <a:avLst/>
          </a:prstGeom>
          <a:noFill/>
          <a:ln>
            <a:noFill/>
          </a:ln>
        </p:spPr>
        <p:txBody>
          <a:bodyPr spcFirstLastPara="1" wrap="square" lIns="102125" tIns="102125" rIns="102125" bIns="102125" anchor="t" anchorCtr="0">
            <a:noAutofit/>
          </a:bodyPr>
          <a:lstStyle/>
          <a:p>
            <a:pPr marL="0" lvl="0" indent="0" algn="l" rtl="0">
              <a:spcBef>
                <a:spcPts val="0"/>
              </a:spcBef>
              <a:spcAft>
                <a:spcPts val="0"/>
              </a:spcAft>
              <a:buNone/>
            </a:pPr>
            <a:r>
              <a:rPr lang="en-US" b="1"/>
              <a:t>Dites : </a:t>
            </a:r>
            <a:r>
              <a:rPr lang="en-US"/>
              <a:t>Dans pratiquement toutes les sociétés du monde actuel, les traditions et les lois patriarcales ou patrilinéaires donnent aux hommes et aux garçons plus de pouvoir qu'aux femmes et aux filles. En outre, les rôles et les normes de genre accentuent cet écart de pouvoir et la vulnérabilité des femmes et des filles. S'il arrive que des hommes subissent des VBG, ils sont la plupart du temps concernés par des facteurs croisés, par exemple :</a:t>
            </a:r>
            <a:endParaRPr/>
          </a:p>
          <a:p>
            <a:pPr marL="181240" lvl="0" indent="-181240" algn="l" rtl="0">
              <a:spcBef>
                <a:spcPts val="0"/>
              </a:spcBef>
              <a:spcAft>
                <a:spcPts val="0"/>
              </a:spcAft>
              <a:buClr>
                <a:schemeClr val="dk1"/>
              </a:buClr>
              <a:buSzPts val="1100"/>
              <a:buFont typeface="Arial"/>
              <a:buChar char="●"/>
            </a:pPr>
            <a:r>
              <a:rPr lang="en-US"/>
              <a:t>identité de genre marginalisée ;</a:t>
            </a:r>
            <a:endParaRPr/>
          </a:p>
          <a:p>
            <a:pPr marL="181240" lvl="0" indent="-181240" algn="l" rtl="0">
              <a:spcBef>
                <a:spcPts val="0"/>
              </a:spcBef>
              <a:spcAft>
                <a:spcPts val="0"/>
              </a:spcAft>
              <a:buClr>
                <a:schemeClr val="dk1"/>
              </a:buClr>
              <a:buSzPts val="1100"/>
              <a:buFont typeface="Arial"/>
              <a:buChar char="●"/>
            </a:pPr>
            <a:r>
              <a:rPr lang="en-US"/>
              <a:t>vulnérabilité socioéconomique ;</a:t>
            </a:r>
            <a:endParaRPr/>
          </a:p>
          <a:p>
            <a:pPr marL="181240" lvl="0" indent="-181240" algn="l" rtl="0">
              <a:spcBef>
                <a:spcPts val="0"/>
              </a:spcBef>
              <a:spcAft>
                <a:spcPts val="0"/>
              </a:spcAft>
              <a:buClr>
                <a:schemeClr val="dk1"/>
              </a:buClr>
              <a:buSzPts val="1100"/>
              <a:buFont typeface="Arial"/>
              <a:buChar char="●"/>
            </a:pPr>
            <a:r>
              <a:rPr lang="en-US"/>
              <a:t>vulnérabilité due à la dynamique d'un conflit armé. </a:t>
            </a:r>
            <a:endParaRPr/>
          </a:p>
          <a:p>
            <a:pPr marL="0" lvl="0" indent="0" algn="l" rtl="0">
              <a:spcBef>
                <a:spcPts val="0"/>
              </a:spcBef>
              <a:spcAft>
                <a:spcPts val="0"/>
              </a:spcAft>
              <a:buNone/>
            </a:pPr>
            <a:endParaRPr/>
          </a:p>
          <a:p>
            <a:pPr marL="0" lvl="0" indent="0" algn="l" rtl="0">
              <a:spcBef>
                <a:spcPts val="0"/>
              </a:spcBef>
              <a:spcAft>
                <a:spcPts val="0"/>
              </a:spcAft>
              <a:buNone/>
            </a:pPr>
            <a:r>
              <a:rPr lang="en-US"/>
              <a:t>Les traditions et lois patriarcales confèrent aux hommes un pouvoir institutionnalisé en tant que « pères » ou chefs dʼune famille, dʼune communauté et d'une société. Les traditions et lois patrilinéaires confèrent aux hommes un pouvoir institutionnalisé en réservant aux hommes le droit dʼhériter des terres, des biens et du pouvoir de décision. </a:t>
            </a:r>
            <a:endParaRPr/>
          </a:p>
          <a:p>
            <a:pPr marL="0" lvl="0" indent="0" algn="l" rtl="0">
              <a:spcBef>
                <a:spcPts val="0"/>
              </a:spcBef>
              <a:spcAft>
                <a:spcPts val="0"/>
              </a:spcAft>
              <a:buNone/>
            </a:pPr>
            <a:endParaRPr/>
          </a:p>
          <a:p>
            <a:pPr marL="0" lvl="0" indent="0" algn="l" rtl="0">
              <a:spcBef>
                <a:spcPts val="0"/>
              </a:spcBef>
              <a:spcAft>
                <a:spcPts val="0"/>
              </a:spcAft>
              <a:buNone/>
            </a:pPr>
            <a:r>
              <a:rPr lang="en-US"/>
              <a:t>Ces facteurs croisés peuvent devenir plus évidents en période d'insurrection et de conflit. Une faction ou un groupe armé peut avoir recours à la violence sexuelle pour affirmer son pouvoir et renverser ses opposants.  </a:t>
            </a:r>
            <a:endParaRPr/>
          </a:p>
          <a:p>
            <a:pPr marL="0" lvl="0" indent="0" algn="l" rtl="0">
              <a:spcBef>
                <a:spcPts val="0"/>
              </a:spcBef>
              <a:spcAft>
                <a:spcPts val="0"/>
              </a:spcAft>
              <a:buNone/>
            </a:pPr>
            <a:endParaRPr/>
          </a:p>
          <a:p>
            <a:pPr marL="0" lvl="0" indent="0" algn="l" rtl="0">
              <a:spcBef>
                <a:spcPts val="0"/>
              </a:spcBef>
              <a:spcAft>
                <a:spcPts val="0"/>
              </a:spcAft>
              <a:buNone/>
            </a:pPr>
            <a:r>
              <a:rPr lang="en-US"/>
              <a:t>Référez les participants vers l'aide-mémoire 1a, soit lʼarbre de la VBG, qui met en évidence les causes profondes de la VBG.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13: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2" name="Google Shape;252;p13:notes"/>
          <p:cNvSpPr txBox="1">
            <a:spLocks noGrp="1"/>
          </p:cNvSpPr>
          <p:nvPr>
            <p:ph type="body" idx="1"/>
          </p:nvPr>
        </p:nvSpPr>
        <p:spPr>
          <a:xfrm>
            <a:off x="780288" y="4788599"/>
            <a:ext cx="6242304" cy="4536567"/>
          </a:xfrm>
          <a:prstGeom prst="rect">
            <a:avLst/>
          </a:prstGeom>
          <a:noFill/>
          <a:ln>
            <a:noFill/>
          </a:ln>
        </p:spPr>
        <p:txBody>
          <a:bodyPr spcFirstLastPara="1" wrap="square" lIns="102125" tIns="102125" rIns="102125" bIns="102125" anchor="t" anchorCtr="0">
            <a:noAutofit/>
          </a:bodyPr>
          <a:lstStyle/>
          <a:p>
            <a:pPr marL="0" lvl="0" indent="0" algn="l" rtl="0">
              <a:spcBef>
                <a:spcPts val="0"/>
              </a:spcBef>
              <a:spcAft>
                <a:spcPts val="0"/>
              </a:spcAft>
              <a:buNone/>
            </a:pPr>
            <a:endParaRPr b="1"/>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14: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8" name="Google Shape;258;p14:notes"/>
          <p:cNvSpPr txBox="1">
            <a:spLocks noGrp="1"/>
          </p:cNvSpPr>
          <p:nvPr>
            <p:ph type="body" idx="1"/>
          </p:nvPr>
        </p:nvSpPr>
        <p:spPr>
          <a:xfrm>
            <a:off x="780288" y="4788599"/>
            <a:ext cx="6242304" cy="4536567"/>
          </a:xfrm>
          <a:prstGeom prst="rect">
            <a:avLst/>
          </a:prstGeom>
          <a:noFill/>
          <a:ln>
            <a:noFill/>
          </a:ln>
        </p:spPr>
        <p:txBody>
          <a:bodyPr spcFirstLastPara="1" wrap="square" lIns="102125" tIns="102125" rIns="102125" bIns="1021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15:notes"/>
          <p:cNvSpPr txBox="1">
            <a:spLocks noGrp="1"/>
          </p:cNvSpPr>
          <p:nvPr>
            <p:ph type="body" idx="1"/>
          </p:nvPr>
        </p:nvSpPr>
        <p:spPr>
          <a:xfrm>
            <a:off x="780288" y="4788599"/>
            <a:ext cx="6242304" cy="4536567"/>
          </a:xfrm>
          <a:prstGeom prst="rect">
            <a:avLst/>
          </a:prstGeom>
          <a:noFill/>
          <a:ln>
            <a:noFill/>
          </a:ln>
        </p:spPr>
        <p:txBody>
          <a:bodyPr spcFirstLastPara="1" wrap="square" lIns="102125" tIns="102125" rIns="102125" bIns="102125" anchor="t" anchorCtr="0">
            <a:noAutofit/>
          </a:bodyPr>
          <a:lstStyle/>
          <a:p>
            <a:pPr marL="0" lvl="0" indent="0" algn="l" rtl="0">
              <a:spcBef>
                <a:spcPts val="0"/>
              </a:spcBef>
              <a:spcAft>
                <a:spcPts val="0"/>
              </a:spcAft>
              <a:buNone/>
            </a:pPr>
            <a:endParaRPr/>
          </a:p>
        </p:txBody>
      </p:sp>
      <p:sp>
        <p:nvSpPr>
          <p:cNvPr id="270" name="Google Shape;270;p15: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16: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8" name="Google Shape;278;p16:notes"/>
          <p:cNvSpPr txBox="1">
            <a:spLocks noGrp="1"/>
          </p:cNvSpPr>
          <p:nvPr>
            <p:ph type="body" idx="1"/>
          </p:nvPr>
        </p:nvSpPr>
        <p:spPr>
          <a:xfrm>
            <a:off x="780288" y="4788599"/>
            <a:ext cx="6242304" cy="4536567"/>
          </a:xfrm>
          <a:prstGeom prst="rect">
            <a:avLst/>
          </a:prstGeom>
          <a:noFill/>
          <a:ln>
            <a:noFill/>
          </a:ln>
        </p:spPr>
        <p:txBody>
          <a:bodyPr spcFirstLastPara="1" wrap="square" lIns="102125" tIns="102125" rIns="102125" bIns="102125" anchor="t" anchorCtr="0">
            <a:noAutofit/>
          </a:bodyPr>
          <a:lstStyle/>
          <a:p>
            <a:pPr marL="0" lvl="0" indent="0" algn="l" rtl="0">
              <a:spcBef>
                <a:spcPts val="0"/>
              </a:spcBef>
              <a:spcAft>
                <a:spcPts val="0"/>
              </a:spcAft>
              <a:buNone/>
            </a:pPr>
            <a:r>
              <a:rPr lang="en-US" b="1"/>
              <a:t>Dites : </a:t>
            </a:r>
            <a:r>
              <a:rPr lang="en-US"/>
              <a:t>Les situations d'urgence humanitaire peuvent exacerber la violence et conduire les personnes survivantes à en subir de nouvelles formes.  </a:t>
            </a:r>
            <a:endParaRPr/>
          </a:p>
          <a:p>
            <a:pPr marL="0" lvl="0" indent="0" algn="l" rtl="0">
              <a:spcBef>
                <a:spcPts val="0"/>
              </a:spcBef>
              <a:spcAft>
                <a:spcPts val="0"/>
              </a:spcAft>
              <a:buNone/>
            </a:pPr>
            <a:endParaRPr sz="1300">
              <a:solidFill>
                <a:schemeClr val="dk2"/>
              </a:solidFill>
            </a:endParaRPr>
          </a:p>
          <a:p>
            <a:pPr marL="0" lvl="0" indent="0" algn="l" rtl="0">
              <a:spcBef>
                <a:spcPts val="0"/>
              </a:spcBef>
              <a:spcAft>
                <a:spcPts val="0"/>
              </a:spcAft>
              <a:buNone/>
            </a:pPr>
            <a:r>
              <a:rPr lang="en-US"/>
              <a:t>Dʼaprès une méta-analyse de 19 études réalisée en 2014 par Alexander Vu et ses collègues, parmi les femmes réfugiées ou IDP dans 14 pays touchés par un conflit, une sur cinq (21,4 %) a subi des violences sexuelles. Ce pourcentage est probablement sous-estimé.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17: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2" name="Google Shape;292;p17:notes"/>
          <p:cNvSpPr txBox="1">
            <a:spLocks noGrp="1"/>
          </p:cNvSpPr>
          <p:nvPr>
            <p:ph type="body" idx="1"/>
          </p:nvPr>
        </p:nvSpPr>
        <p:spPr>
          <a:xfrm>
            <a:off x="780288" y="4788599"/>
            <a:ext cx="6242304" cy="4536567"/>
          </a:xfrm>
          <a:prstGeom prst="rect">
            <a:avLst/>
          </a:prstGeom>
          <a:noFill/>
          <a:ln>
            <a:noFill/>
          </a:ln>
        </p:spPr>
        <p:txBody>
          <a:bodyPr spcFirstLastPara="1" wrap="square" lIns="102125" tIns="102125" rIns="102125" bIns="102125" anchor="t" anchorCtr="0">
            <a:noAutofit/>
          </a:bodyPr>
          <a:lstStyle/>
          <a:p>
            <a:pPr marL="0" lvl="0" indent="0" algn="l" rtl="0">
              <a:spcBef>
                <a:spcPts val="0"/>
              </a:spcBef>
              <a:spcAft>
                <a:spcPts val="0"/>
              </a:spcAft>
              <a:buNone/>
            </a:pPr>
            <a:r>
              <a:rPr lang="en-US"/>
              <a:t>►⮞&gt; Action du facilitateur : Mettre à jour la diapositive en fonction du contexte de la formation (national, régional ou autre zone géographique).</a:t>
            </a:r>
            <a:endParaRPr b="1" i="0">
              <a:solidFill>
                <a:srgbClr val="FF0000"/>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18: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2" name="Google Shape;302;p18:notes"/>
          <p:cNvSpPr txBox="1">
            <a:spLocks noGrp="1"/>
          </p:cNvSpPr>
          <p:nvPr>
            <p:ph type="body" idx="1"/>
          </p:nvPr>
        </p:nvSpPr>
        <p:spPr>
          <a:xfrm>
            <a:off x="780288" y="4788599"/>
            <a:ext cx="6242304" cy="4536567"/>
          </a:xfrm>
          <a:prstGeom prst="rect">
            <a:avLst/>
          </a:prstGeom>
          <a:noFill/>
          <a:ln>
            <a:noFill/>
          </a:ln>
        </p:spPr>
        <p:txBody>
          <a:bodyPr spcFirstLastPara="1" wrap="square" lIns="102125" tIns="102125" rIns="102125" bIns="1021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p19: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8" name="Google Shape;338;p19:notes"/>
          <p:cNvSpPr txBox="1">
            <a:spLocks noGrp="1"/>
          </p:cNvSpPr>
          <p:nvPr>
            <p:ph type="body" idx="1"/>
          </p:nvPr>
        </p:nvSpPr>
        <p:spPr>
          <a:xfrm>
            <a:off x="780288" y="4788599"/>
            <a:ext cx="6242304" cy="4536567"/>
          </a:xfrm>
          <a:prstGeom prst="rect">
            <a:avLst/>
          </a:prstGeom>
          <a:noFill/>
          <a:ln>
            <a:noFill/>
          </a:ln>
        </p:spPr>
        <p:txBody>
          <a:bodyPr spcFirstLastPara="1" wrap="square" lIns="102125" tIns="102125" rIns="102125" bIns="102125" anchor="t" anchorCtr="0">
            <a:noAutofit/>
          </a:bodyPr>
          <a:lstStyle/>
          <a:p>
            <a:pPr marL="0" lvl="0" indent="0" algn="l" rtl="0">
              <a:spcBef>
                <a:spcPts val="0"/>
              </a:spcBef>
              <a:spcAft>
                <a:spcPts val="0"/>
              </a:spcAft>
              <a:buNone/>
            </a:pPr>
            <a:r>
              <a:rPr lang="en-US"/>
              <a:t>Notes destinées au facilitateur :</a:t>
            </a:r>
            <a:endParaRPr/>
          </a:p>
          <a:p>
            <a:pPr marL="0" lvl="0" indent="0" algn="l" rtl="0">
              <a:spcBef>
                <a:spcPts val="0"/>
              </a:spcBef>
              <a:spcAft>
                <a:spcPts val="0"/>
              </a:spcAft>
              <a:buNone/>
            </a:pPr>
            <a:r>
              <a:rPr lang="en-US"/>
              <a:t>Maintenant que nous avons expliqué ce quʼest la VBG et connaissons les termes associés...</a:t>
            </a:r>
            <a:endParaRPr/>
          </a:p>
          <a:p>
            <a:pPr marL="0" lvl="0" indent="0" algn="l" rtl="0">
              <a:spcBef>
                <a:spcPts val="0"/>
              </a:spcBef>
              <a:spcAft>
                <a:spcPts val="0"/>
              </a:spcAft>
              <a:buNone/>
            </a:pPr>
            <a:endParaRPr/>
          </a:p>
          <a:p>
            <a:pPr marL="0" lvl="0" indent="0" algn="l" rtl="0">
              <a:spcBef>
                <a:spcPts val="0"/>
              </a:spcBef>
              <a:spcAft>
                <a:spcPts val="0"/>
              </a:spcAft>
              <a:buNone/>
            </a:pPr>
            <a:r>
              <a:rPr lang="en-US"/>
              <a:t>Prenez entre cinq</a:t>
            </a:r>
            <a:r>
              <a:rPr lang="en-US">
                <a:solidFill>
                  <a:srgbClr val="000000"/>
                </a:solidFill>
              </a:rPr>
              <a:t> et </a:t>
            </a:r>
            <a:r>
              <a:rPr lang="en-US"/>
              <a:t>sept minutes pour écouter les réponses des participants aux questions suivantes :</a:t>
            </a:r>
            <a:endParaRPr/>
          </a:p>
          <a:p>
            <a:pPr marL="0" lvl="0" indent="0" algn="l" rtl="0">
              <a:spcBef>
                <a:spcPts val="0"/>
              </a:spcBef>
              <a:spcAft>
                <a:spcPts val="0"/>
              </a:spcAft>
              <a:buNone/>
            </a:pPr>
            <a:endParaRPr/>
          </a:p>
          <a:p>
            <a:pPr marL="171450" lvl="0" indent="-171450" algn="l" rtl="0">
              <a:spcBef>
                <a:spcPts val="0"/>
              </a:spcBef>
              <a:spcAft>
                <a:spcPts val="0"/>
              </a:spcAft>
              <a:buClr>
                <a:schemeClr val="dk1"/>
              </a:buClr>
              <a:buSzPts val="1100"/>
              <a:buFont typeface="Arial"/>
              <a:buChar char="•"/>
            </a:pPr>
            <a:r>
              <a:rPr lang="en-US"/>
              <a:t>Comment votre rôle d'agent de santé s'inscrit-il dans les préoccupations liées à la VBG ? </a:t>
            </a:r>
            <a:endParaRPr/>
          </a:p>
          <a:p>
            <a:pPr marL="0" lvl="0" indent="0" algn="l" rtl="0">
              <a:spcBef>
                <a:spcPts val="0"/>
              </a:spcBef>
              <a:spcAft>
                <a:spcPts val="0"/>
              </a:spcAft>
              <a:buNone/>
            </a:pPr>
            <a:endParaRPr/>
          </a:p>
          <a:p>
            <a:pPr marL="171450" lvl="0" indent="-171450" algn="l" rtl="0">
              <a:spcBef>
                <a:spcPts val="0"/>
              </a:spcBef>
              <a:spcAft>
                <a:spcPts val="0"/>
              </a:spcAft>
              <a:buClr>
                <a:schemeClr val="dk1"/>
              </a:buClr>
              <a:buSzPts val="1100"/>
              <a:buFont typeface="Arial"/>
              <a:buChar char="•"/>
            </a:pPr>
            <a:r>
              <a:rPr lang="en-US"/>
              <a:t>Quelles compétences devez-vous entretenir ? Quels services devez-vous proposer ?</a:t>
            </a:r>
            <a:endParaRPr/>
          </a:p>
          <a:p>
            <a:pPr marL="0" lvl="0" indent="0" algn="l" rtl="0">
              <a:spcBef>
                <a:spcPts val="0"/>
              </a:spcBef>
              <a:spcAft>
                <a:spcPts val="0"/>
              </a:spcAft>
              <a:buNone/>
            </a:pPr>
            <a:endParaRPr b="1"/>
          </a:p>
          <a:p>
            <a:pPr marL="0" lvl="0" indent="0" algn="l" rtl="0">
              <a:spcBef>
                <a:spcPts val="0"/>
              </a:spcBef>
              <a:spcAft>
                <a:spcPts val="0"/>
              </a:spcAft>
              <a:buNone/>
            </a:pPr>
            <a:r>
              <a:rPr lang="en-US"/>
              <a:t>Corrigez toute information inexacte à ce stade. Vous détaillerez les réponses à lʼaide des diapositives suivantes.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2: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7" name="Google Shape;137;p2:notes"/>
          <p:cNvSpPr txBox="1">
            <a:spLocks noGrp="1"/>
          </p:cNvSpPr>
          <p:nvPr>
            <p:ph type="body" idx="1"/>
          </p:nvPr>
        </p:nvSpPr>
        <p:spPr>
          <a:xfrm>
            <a:off x="780288" y="4788599"/>
            <a:ext cx="6242304" cy="4536567"/>
          </a:xfrm>
          <a:prstGeom prst="rect">
            <a:avLst/>
          </a:prstGeom>
          <a:noFill/>
          <a:ln>
            <a:noFill/>
          </a:ln>
        </p:spPr>
        <p:txBody>
          <a:bodyPr spcFirstLastPara="1" wrap="square" lIns="102125" tIns="102125" rIns="102125" bIns="1021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20: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4" name="Google Shape;344;p20:notes"/>
          <p:cNvSpPr txBox="1">
            <a:spLocks noGrp="1"/>
          </p:cNvSpPr>
          <p:nvPr>
            <p:ph type="body" idx="1"/>
          </p:nvPr>
        </p:nvSpPr>
        <p:spPr>
          <a:xfrm>
            <a:off x="780288" y="4788599"/>
            <a:ext cx="6242304" cy="4536567"/>
          </a:xfrm>
          <a:prstGeom prst="rect">
            <a:avLst/>
          </a:prstGeom>
          <a:noFill/>
          <a:ln>
            <a:noFill/>
          </a:ln>
        </p:spPr>
        <p:txBody>
          <a:bodyPr spcFirstLastPara="1" wrap="square" lIns="102125" tIns="102125" rIns="102125" bIns="102125" anchor="t" anchorCtr="0">
            <a:noAutofit/>
          </a:bodyPr>
          <a:lstStyle/>
          <a:p>
            <a:pPr marL="0" lvl="0" indent="0" algn="l" rtl="0">
              <a:spcBef>
                <a:spcPts val="0"/>
              </a:spcBef>
              <a:spcAft>
                <a:spcPts val="0"/>
              </a:spcAft>
              <a:buNone/>
            </a:pPr>
            <a:r>
              <a:rPr lang="en-US" b="1"/>
              <a:t>Dites : </a:t>
            </a:r>
            <a:r>
              <a:rPr lang="en-US"/>
              <a:t>Si les hommes sont moins susceptibles que les femmes de recourir à des services de santé préventive et ont moins besoin de services de SSR</a:t>
            </a:r>
            <a:r>
              <a:rPr lang="en-US" sz="1200" b="0" i="0">
                <a:solidFill>
                  <a:schemeClr val="dk1"/>
                </a:solidFill>
                <a:latin typeface="Arial"/>
                <a:ea typeface="Arial"/>
                <a:cs typeface="Arial"/>
                <a:sym typeface="Arial"/>
              </a:rPr>
              <a:t> </a:t>
            </a:r>
            <a:r>
              <a:rPr lang="en-US"/>
              <a:t>de routine, ils sont néanmoins plus susceptibles de rechercher des soins après avoir subi des violences sexuelles que de solliciter l'aide d'autres intervenants (police, etc.). Les services de conseil et de dépistage volontaires du VIH et les services d'urgence sont des points d'entrée courants des hommes et garçons survivants.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p21: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4" name="Google Shape;354;p21:notes"/>
          <p:cNvSpPr txBox="1">
            <a:spLocks noGrp="1"/>
          </p:cNvSpPr>
          <p:nvPr>
            <p:ph type="body" idx="1"/>
          </p:nvPr>
        </p:nvSpPr>
        <p:spPr>
          <a:xfrm>
            <a:off x="780288" y="4788599"/>
            <a:ext cx="6242304" cy="4536567"/>
          </a:xfrm>
          <a:prstGeom prst="rect">
            <a:avLst/>
          </a:prstGeom>
          <a:noFill/>
          <a:ln>
            <a:noFill/>
          </a:ln>
        </p:spPr>
        <p:txBody>
          <a:bodyPr spcFirstLastPara="1" wrap="square" lIns="102125" tIns="102125" rIns="102125" bIns="1021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22: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9" name="Google Shape;369;p22:notes"/>
          <p:cNvSpPr txBox="1">
            <a:spLocks noGrp="1"/>
          </p:cNvSpPr>
          <p:nvPr>
            <p:ph type="body" idx="1"/>
          </p:nvPr>
        </p:nvSpPr>
        <p:spPr>
          <a:xfrm>
            <a:off x="780288" y="4788599"/>
            <a:ext cx="6242304" cy="4536567"/>
          </a:xfrm>
          <a:prstGeom prst="rect">
            <a:avLst/>
          </a:prstGeom>
          <a:noFill/>
          <a:ln>
            <a:noFill/>
          </a:ln>
        </p:spPr>
        <p:txBody>
          <a:bodyPr spcFirstLastPara="1" wrap="square" lIns="102125" tIns="102125" rIns="102125" bIns="102125" anchor="t" anchorCtr="0">
            <a:noAutofit/>
          </a:bodyPr>
          <a:lstStyle/>
          <a:p>
            <a:pPr marL="0" lvl="0" indent="0" algn="l" rtl="0">
              <a:spcBef>
                <a:spcPts val="0"/>
              </a:spcBef>
              <a:spcAft>
                <a:spcPts val="0"/>
              </a:spcAft>
              <a:buNone/>
            </a:pPr>
            <a:r>
              <a:rPr lang="en-US" b="1"/>
              <a:t>Dites : </a:t>
            </a:r>
            <a:r>
              <a:rPr lang="en-US"/>
              <a:t>Dans les situations d'urgence, il n'est pas toujours possible ou judicieux de prélever des échantillons médico-légaux ni de proposer un tel prélèvement, pas plus qu'il n'est possible de plaider en faveur du respect des droits ou de montrer lʼexemple. Les autres éléments de la prise en charge de la violence sexuelle et de la VPI demeurent des services essentiels, </a:t>
            </a:r>
            <a:r>
              <a:rPr lang="en-US" sz="1100" b="1"/>
              <a:t>quel que soit le contexte</a:t>
            </a:r>
            <a:r>
              <a:rPr lang="en-US"/>
              <a:t>.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p23: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1" name="Google Shape;381;p23:notes"/>
          <p:cNvSpPr txBox="1">
            <a:spLocks noGrp="1"/>
          </p:cNvSpPr>
          <p:nvPr>
            <p:ph type="body" idx="1"/>
          </p:nvPr>
        </p:nvSpPr>
        <p:spPr>
          <a:xfrm>
            <a:off x="780288" y="4788599"/>
            <a:ext cx="6242304" cy="4536567"/>
          </a:xfrm>
          <a:prstGeom prst="rect">
            <a:avLst/>
          </a:prstGeom>
          <a:noFill/>
          <a:ln>
            <a:noFill/>
          </a:ln>
        </p:spPr>
        <p:txBody>
          <a:bodyPr spcFirstLastPara="1" wrap="square" lIns="102125" tIns="102125" rIns="102125" bIns="1021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p24: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9" name="Google Shape;389;p24:notes"/>
          <p:cNvSpPr txBox="1">
            <a:spLocks noGrp="1"/>
          </p:cNvSpPr>
          <p:nvPr>
            <p:ph type="body" idx="1"/>
          </p:nvPr>
        </p:nvSpPr>
        <p:spPr>
          <a:xfrm>
            <a:off x="780288" y="4788599"/>
            <a:ext cx="6242304" cy="4536567"/>
          </a:xfrm>
          <a:prstGeom prst="rect">
            <a:avLst/>
          </a:prstGeom>
          <a:noFill/>
          <a:ln>
            <a:noFill/>
          </a:ln>
        </p:spPr>
        <p:txBody>
          <a:bodyPr spcFirstLastPara="1" wrap="square" lIns="102125" tIns="102125" rIns="102125" bIns="102125" anchor="t" anchorCtr="0">
            <a:noAutofit/>
          </a:bodyPr>
          <a:lstStyle/>
          <a:p>
            <a:pPr marL="0" lvl="0" indent="0" algn="l" rtl="0">
              <a:spcBef>
                <a:spcPts val="0"/>
              </a:spcBef>
              <a:spcAft>
                <a:spcPts val="0"/>
              </a:spcAft>
              <a:buNone/>
            </a:pPr>
            <a:r>
              <a:rPr lang="en-US" b="1"/>
              <a:t>Dites : </a:t>
            </a:r>
            <a:r>
              <a:rPr lang="en-US"/>
              <a:t>Faire preuve de négligence lors de la prise en charge des cas de VBG (ne pas écouter la personne survivante, ne pas prendre son récit au sérieux, ne pas lui prodiguer les soins nécessaires, etc.) peut avoir des conséquences tout aussi graves que lorsquʼil est question dʼun enfant souffrant de malnutrition aiguë sévère ou dʼune personne présentant les signes et symptômes d'une crise cardiaque.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p25: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1" name="Google Shape;401;p25:notes"/>
          <p:cNvSpPr txBox="1">
            <a:spLocks noGrp="1"/>
          </p:cNvSpPr>
          <p:nvPr>
            <p:ph type="body" idx="1"/>
          </p:nvPr>
        </p:nvSpPr>
        <p:spPr>
          <a:xfrm>
            <a:off x="780288" y="4788599"/>
            <a:ext cx="6242304" cy="4536567"/>
          </a:xfrm>
          <a:prstGeom prst="rect">
            <a:avLst/>
          </a:prstGeom>
          <a:noFill/>
          <a:ln>
            <a:noFill/>
          </a:ln>
        </p:spPr>
        <p:txBody>
          <a:bodyPr spcFirstLastPara="1" wrap="square" lIns="102125" tIns="102125" rIns="102125" bIns="1021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p26: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408" name="Google Shape;408;p26: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3: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5" name="Google Shape;145;p3:notes"/>
          <p:cNvSpPr txBox="1">
            <a:spLocks noGrp="1"/>
          </p:cNvSpPr>
          <p:nvPr>
            <p:ph type="body" idx="1"/>
          </p:nvPr>
        </p:nvSpPr>
        <p:spPr>
          <a:xfrm>
            <a:off x="780288" y="4788599"/>
            <a:ext cx="6242304" cy="4536567"/>
          </a:xfrm>
          <a:prstGeom prst="rect">
            <a:avLst/>
          </a:prstGeom>
          <a:noFill/>
          <a:ln>
            <a:noFill/>
          </a:ln>
        </p:spPr>
        <p:txBody>
          <a:bodyPr spcFirstLastPara="1" wrap="square" lIns="102125" tIns="102125" rIns="102125" bIns="1021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4: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3" name="Google Shape;153;p4:notes"/>
          <p:cNvSpPr txBox="1">
            <a:spLocks noGrp="1"/>
          </p:cNvSpPr>
          <p:nvPr>
            <p:ph type="body" idx="1"/>
          </p:nvPr>
        </p:nvSpPr>
        <p:spPr>
          <a:xfrm>
            <a:off x="780288" y="4788599"/>
            <a:ext cx="6242304" cy="4536567"/>
          </a:xfrm>
          <a:prstGeom prst="rect">
            <a:avLst/>
          </a:prstGeom>
          <a:noFill/>
          <a:ln>
            <a:noFill/>
          </a:ln>
        </p:spPr>
        <p:txBody>
          <a:bodyPr spcFirstLastPara="1" wrap="square" lIns="102125" tIns="102125" rIns="102125" bIns="102125" anchor="t" anchorCtr="0">
            <a:noAutofit/>
          </a:bodyPr>
          <a:lstStyle/>
          <a:p>
            <a:pPr marL="0" lvl="0" indent="0" algn="l" rtl="0">
              <a:spcBef>
                <a:spcPts val="0"/>
              </a:spcBef>
              <a:spcAft>
                <a:spcPts val="0"/>
              </a:spcAft>
              <a:buNone/>
            </a:pPr>
            <a:r>
              <a:rPr lang="en-US"/>
              <a:t>Notes destinées au facilitateur :</a:t>
            </a:r>
            <a:endParaRPr/>
          </a:p>
          <a:p>
            <a:pPr marL="0" lvl="0" indent="0" algn="l" rtl="0">
              <a:spcBef>
                <a:spcPts val="0"/>
              </a:spcBef>
              <a:spcAft>
                <a:spcPts val="0"/>
              </a:spcAft>
              <a:buNone/>
            </a:pPr>
            <a:r>
              <a:rPr lang="en-US"/>
              <a:t>Rappelez aux participants que si des VBG peuvent être infligées aux garçons et aux hommes, les personnes survivantes sont généralement des femmes et des filles. Les données relatives à la violence à l'égard des femmes et des filles sont plus nombreuses, et la plupart des données que nous étudierons lors de cette séance se rapportent à cette forme particulière de VBG. </a:t>
            </a:r>
            <a:endParaRPr/>
          </a:p>
          <a:p>
            <a:pPr marL="0" lvl="0" indent="0" algn="l" rtl="0">
              <a:spcBef>
                <a:spcPts val="0"/>
              </a:spcBef>
              <a:spcAft>
                <a:spcPts val="0"/>
              </a:spcAft>
              <a:buNone/>
            </a:pPr>
            <a:endParaRPr/>
          </a:p>
          <a:p>
            <a:pPr marL="0" lvl="0" indent="0" algn="l" rtl="0">
              <a:spcBef>
                <a:spcPts val="0"/>
              </a:spcBef>
              <a:spcAft>
                <a:spcPts val="0"/>
              </a:spcAft>
              <a:buNone/>
            </a:pPr>
            <a:r>
              <a:rPr lang="en-US"/>
              <a:t>Après avoir montré la vidéo de trois minutes :  </a:t>
            </a:r>
            <a:endParaRPr b="0" i="1"/>
          </a:p>
          <a:p>
            <a:pPr marL="0" lvl="0" indent="0" algn="l" rtl="0">
              <a:spcBef>
                <a:spcPts val="0"/>
              </a:spcBef>
              <a:spcAft>
                <a:spcPts val="0"/>
              </a:spcAft>
              <a:buNone/>
            </a:pPr>
            <a:r>
              <a:rPr lang="en-US" b="1"/>
              <a:t>Dites : </a:t>
            </a:r>
            <a:r>
              <a:rPr lang="en-US"/>
              <a:t>Cette formation se concentre sur les connaissances et les compétences dont les agents de santé ont besoin pour apporter un soutien de première ligne en matière de violence sexuelle et de VPI dans le cadre du DMU, y compris dans les situations de crise et dʼurgence humanitaire. </a:t>
            </a:r>
            <a:endParaRPr/>
          </a:p>
          <a:p>
            <a:pPr marL="0" lvl="0" indent="0" algn="l" rtl="0">
              <a:spcBef>
                <a:spcPts val="0"/>
              </a:spcBef>
              <a:spcAft>
                <a:spcPts val="0"/>
              </a:spcAft>
              <a:buNone/>
            </a:pPr>
            <a:endParaRPr b="0"/>
          </a:p>
          <a:p>
            <a:pPr marL="0" lvl="0" indent="0" algn="l" rtl="0">
              <a:spcBef>
                <a:spcPts val="0"/>
              </a:spcBef>
              <a:spcAft>
                <a:spcPts val="0"/>
              </a:spcAft>
              <a:buNone/>
            </a:pPr>
            <a:r>
              <a:rPr lang="en-US"/>
              <a:t>Au cours de cette séance, nous parlerons de la VBG dans son ensemble afin de replacer les moteurs, les conséquences et les schémas de la violence sexuelle et de la VPI dans leur contexte.</a:t>
            </a:r>
            <a:endParaRPr b="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5: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0" name="Google Shape;170;p5:notes"/>
          <p:cNvSpPr txBox="1">
            <a:spLocks noGrp="1"/>
          </p:cNvSpPr>
          <p:nvPr>
            <p:ph type="body" idx="1"/>
          </p:nvPr>
        </p:nvSpPr>
        <p:spPr>
          <a:xfrm>
            <a:off x="780288" y="4788599"/>
            <a:ext cx="6242304" cy="4536567"/>
          </a:xfrm>
          <a:prstGeom prst="rect">
            <a:avLst/>
          </a:prstGeom>
          <a:noFill/>
          <a:ln>
            <a:noFill/>
          </a:ln>
        </p:spPr>
        <p:txBody>
          <a:bodyPr spcFirstLastPara="1" wrap="square" lIns="102125" tIns="102125" rIns="102125" bIns="102125" anchor="t" anchorCtr="0">
            <a:noAutofit/>
          </a:bodyPr>
          <a:lstStyle/>
          <a:p>
            <a:pPr marL="0" lvl="0" indent="0" algn="l" rtl="0">
              <a:spcBef>
                <a:spcPts val="0"/>
              </a:spcBef>
              <a:spcAft>
                <a:spcPts val="0"/>
              </a:spcAft>
              <a:buNone/>
            </a:pPr>
            <a:r>
              <a:rPr lang="en-US" b="1"/>
              <a:t>Dites : </a:t>
            </a:r>
            <a:r>
              <a:rPr lang="en-US"/>
              <a:t>Les personnes subissant régulièrement des VBG endurent souvent plusieurs formes de violence simultanément.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6: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3" name="Google Shape;183;p6:notes"/>
          <p:cNvSpPr txBox="1">
            <a:spLocks noGrp="1"/>
          </p:cNvSpPr>
          <p:nvPr>
            <p:ph type="body" idx="1"/>
          </p:nvPr>
        </p:nvSpPr>
        <p:spPr>
          <a:xfrm>
            <a:off x="780288" y="4788599"/>
            <a:ext cx="6242304" cy="4536567"/>
          </a:xfrm>
          <a:prstGeom prst="rect">
            <a:avLst/>
          </a:prstGeom>
          <a:noFill/>
          <a:ln>
            <a:noFill/>
          </a:ln>
        </p:spPr>
        <p:txBody>
          <a:bodyPr spcFirstLastPara="1" wrap="square" lIns="102125" tIns="102125" rIns="102125" bIns="102125" anchor="t" anchorCtr="0">
            <a:noAutofit/>
          </a:bodyPr>
          <a:lstStyle/>
          <a:p>
            <a:pPr marL="0" lvl="0" indent="0" algn="l" rtl="0">
              <a:spcBef>
                <a:spcPts val="0"/>
              </a:spcBef>
              <a:spcAft>
                <a:spcPts val="0"/>
              </a:spcAft>
              <a:buNone/>
            </a:pPr>
            <a:r>
              <a:rPr lang="en-US" b="1"/>
              <a:t>Dites : </a:t>
            </a:r>
            <a:r>
              <a:rPr lang="en-US"/>
              <a:t>La violence sexuelle peut prendre de nombreuses formes : exploitation sexuelle, harcèlement verbal, attouchements non désirés, mutilations génitales féminines, etc.  </a:t>
            </a:r>
            <a:endParaRPr/>
          </a:p>
          <a:p>
            <a:pPr marL="0" lvl="0" indent="0" algn="l" rtl="0">
              <a:spcBef>
                <a:spcPts val="0"/>
              </a:spcBef>
              <a:spcAft>
                <a:spcPts val="0"/>
              </a:spcAft>
              <a:buNone/>
            </a:pPr>
            <a:endParaRPr/>
          </a:p>
          <a:p>
            <a:pPr marL="0" lvl="0" indent="0" algn="l" rtl="0">
              <a:spcBef>
                <a:spcPts val="0"/>
              </a:spcBef>
              <a:spcAft>
                <a:spcPts val="0"/>
              </a:spcAft>
              <a:buNone/>
            </a:pPr>
            <a:r>
              <a:rPr lang="en-US"/>
              <a:t>Le viol est une forme particulière de violence sexuelle qui a souvent des répercussions sur la santé physique et mentale des personnes qui survivent à une telle agression. </a:t>
            </a:r>
            <a:endParaRPr/>
          </a:p>
          <a:p>
            <a:pPr marL="0" lvl="0" indent="0" algn="l" rtl="0">
              <a:spcBef>
                <a:spcPts val="0"/>
              </a:spcBef>
              <a:spcAft>
                <a:spcPts val="0"/>
              </a:spcAft>
              <a:buNone/>
            </a:pPr>
            <a:endParaRPr/>
          </a:p>
          <a:p>
            <a:pPr marL="0" lvl="0" indent="0" algn="l" rtl="0">
              <a:spcBef>
                <a:spcPts val="0"/>
              </a:spcBef>
              <a:spcAft>
                <a:spcPts val="0"/>
              </a:spcAft>
              <a:buNone/>
            </a:pPr>
            <a:r>
              <a:rPr lang="en-US"/>
              <a:t>Si les définitions juridiques du viol peuvent varier d'un contexte à l'autre, les effets sur la santé d'une pénétration non consentie sont universels. Les agents de santé doivent comprendre que, même si les relations sexuelles non consenties ne sont pas condamnables en vertu des codes pénaux locaux, la personne survivante doit bénéficier des mêmes soins et possibilités de traitement que toute autre personne survivante de viol.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7: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4" name="Google Shape;194;p7:notes"/>
          <p:cNvSpPr txBox="1">
            <a:spLocks noGrp="1"/>
          </p:cNvSpPr>
          <p:nvPr>
            <p:ph type="body" idx="1"/>
          </p:nvPr>
        </p:nvSpPr>
        <p:spPr>
          <a:xfrm>
            <a:off x="780288" y="4788599"/>
            <a:ext cx="6242304" cy="4536567"/>
          </a:xfrm>
          <a:prstGeom prst="rect">
            <a:avLst/>
          </a:prstGeom>
          <a:noFill/>
          <a:ln>
            <a:noFill/>
          </a:ln>
        </p:spPr>
        <p:txBody>
          <a:bodyPr spcFirstLastPara="1" wrap="square" lIns="102125" tIns="102125" rIns="102125" bIns="102125" anchor="t" anchorCtr="0">
            <a:noAutofit/>
          </a:bodyPr>
          <a:lstStyle/>
          <a:p>
            <a:pPr marL="0" lvl="0" indent="0" algn="l" rtl="0">
              <a:spcBef>
                <a:spcPts val="0"/>
              </a:spcBef>
              <a:spcAft>
                <a:spcPts val="0"/>
              </a:spcAft>
              <a:buNone/>
            </a:pPr>
            <a:r>
              <a:rPr lang="en-US" b="1"/>
              <a:t>Dites : </a:t>
            </a:r>
            <a:r>
              <a:rPr lang="en-US">
                <a:latin typeface="Arial"/>
                <a:ea typeface="Arial"/>
                <a:cs typeface="Arial"/>
                <a:sym typeface="Arial"/>
              </a:rPr>
              <a:t>Cette formation se concentre sur les aptitudes et les compétences cliniques nécessaires pour prodiguer des soins aux personnes survivantes de violences sexuelles et de VPI. Les causes profondes de la VBG sont toutefois les mêmes, quelle que soit sa manifestation, et ses conséquences sont similaires, en particulier au niveau sociétal. </a:t>
            </a:r>
            <a:endParaRPr sz="1200">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8: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1" name="Google Shape;201;p8:notes"/>
          <p:cNvSpPr txBox="1">
            <a:spLocks noGrp="1"/>
          </p:cNvSpPr>
          <p:nvPr>
            <p:ph type="body" idx="1"/>
          </p:nvPr>
        </p:nvSpPr>
        <p:spPr>
          <a:xfrm>
            <a:off x="780288" y="4788599"/>
            <a:ext cx="6242304" cy="4536567"/>
          </a:xfrm>
          <a:prstGeom prst="rect">
            <a:avLst/>
          </a:prstGeom>
          <a:noFill/>
          <a:ln>
            <a:noFill/>
          </a:ln>
        </p:spPr>
        <p:txBody>
          <a:bodyPr spcFirstLastPara="1" wrap="square" lIns="102125" tIns="102125" rIns="102125" bIns="1021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9: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8" name="Google Shape;208;p9:notes"/>
          <p:cNvSpPr txBox="1">
            <a:spLocks noGrp="1"/>
          </p:cNvSpPr>
          <p:nvPr>
            <p:ph type="body" idx="1"/>
          </p:nvPr>
        </p:nvSpPr>
        <p:spPr>
          <a:xfrm>
            <a:off x="780288" y="4788599"/>
            <a:ext cx="6242304" cy="4536567"/>
          </a:xfrm>
          <a:prstGeom prst="rect">
            <a:avLst/>
          </a:prstGeom>
          <a:noFill/>
          <a:ln>
            <a:noFill/>
          </a:ln>
        </p:spPr>
        <p:txBody>
          <a:bodyPr spcFirstLastPara="1" wrap="square" lIns="102125" tIns="102125" rIns="102125" bIns="1021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_Blank" type="title">
  <p:cSld name="TITLE">
    <p:spTree>
      <p:nvGrpSpPr>
        <p:cNvPr id="1" name="Shape 12"/>
        <p:cNvGrpSpPr/>
        <p:nvPr/>
      </p:nvGrpSpPr>
      <p:grpSpPr>
        <a:xfrm>
          <a:off x="0" y="0"/>
          <a:ext cx="0" cy="0"/>
          <a:chOff x="0" y="0"/>
          <a:chExt cx="0" cy="0"/>
        </a:xfrm>
      </p:grpSpPr>
      <p:sp>
        <p:nvSpPr>
          <p:cNvPr id="13" name="Google Shape;13;p2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 name="Google Shape;14;p2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WHO_Image &amp; text">
  <p:cSld name="WHO_Image &amp; text">
    <p:spTree>
      <p:nvGrpSpPr>
        <p:cNvPr id="1" name="Shape 58"/>
        <p:cNvGrpSpPr/>
        <p:nvPr/>
      </p:nvGrpSpPr>
      <p:grpSpPr>
        <a:xfrm>
          <a:off x="0" y="0"/>
          <a:ext cx="0" cy="0"/>
          <a:chOff x="0" y="0"/>
          <a:chExt cx="0" cy="0"/>
        </a:xfrm>
      </p:grpSpPr>
      <p:sp>
        <p:nvSpPr>
          <p:cNvPr id="59" name="Google Shape;59;p38"/>
          <p:cNvSpPr/>
          <p:nvPr/>
        </p:nvSpPr>
        <p:spPr>
          <a:xfrm>
            <a:off x="-2" y="0"/>
            <a:ext cx="12192002" cy="6012000"/>
          </a:xfrm>
          <a:prstGeom prst="rect">
            <a:avLst/>
          </a:prstGeom>
          <a:solidFill>
            <a:srgbClr val="E2E1E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0" name="Google Shape;60;p38"/>
          <p:cNvSpPr txBox="1">
            <a:spLocks noGrp="1"/>
          </p:cNvSpPr>
          <p:nvPr>
            <p:ph type="title"/>
          </p:nvPr>
        </p:nvSpPr>
        <p:spPr>
          <a:xfrm>
            <a:off x="6096000" y="287999"/>
            <a:ext cx="5857200" cy="1871877"/>
          </a:xfrm>
          <a:prstGeom prst="rect">
            <a:avLst/>
          </a:prstGeom>
          <a:noFill/>
          <a:ln>
            <a:noFill/>
          </a:ln>
        </p:spPr>
        <p:txBody>
          <a:bodyPr spcFirstLastPara="1" wrap="square" lIns="91425" tIns="91425" rIns="91425" bIns="91425" anchor="t" anchorCtr="0">
            <a:noAutofit/>
          </a:bodyPr>
          <a:lstStyle>
            <a:lvl1pPr marR="0" lvl="0" algn="ctr">
              <a:lnSpc>
                <a:spcPct val="100000"/>
              </a:lnSpc>
              <a:spcBef>
                <a:spcPts val="0"/>
              </a:spcBef>
              <a:spcAft>
                <a:spcPts val="0"/>
              </a:spcAft>
              <a:buClr>
                <a:srgbClr val="000000"/>
              </a:buClr>
              <a:buSzPts val="1400"/>
              <a:buFont typeface="Arial"/>
              <a:buNone/>
              <a:defRPr sz="3400" b="1" i="0" u="none" strike="noStrike" cap="none">
                <a:solidFill>
                  <a:schemeClr val="accent3"/>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9pPr>
          </a:lstStyle>
          <a:p>
            <a:endParaRPr/>
          </a:p>
        </p:txBody>
      </p:sp>
      <p:sp>
        <p:nvSpPr>
          <p:cNvPr id="61" name="Google Shape;61;p38"/>
          <p:cNvSpPr>
            <a:spLocks noGrp="1"/>
          </p:cNvSpPr>
          <p:nvPr>
            <p:ph type="pic" idx="2"/>
          </p:nvPr>
        </p:nvSpPr>
        <p:spPr>
          <a:xfrm>
            <a:off x="0" y="0"/>
            <a:ext cx="5857200" cy="6012000"/>
          </a:xfrm>
          <a:prstGeom prst="rect">
            <a:avLst/>
          </a:prstGeom>
          <a:noFill/>
          <a:ln>
            <a:noFill/>
          </a:ln>
        </p:spPr>
      </p:sp>
      <p:pic>
        <p:nvPicPr>
          <p:cNvPr id="62" name="Google Shape;62;p38"/>
          <p:cNvPicPr preferRelativeResize="0"/>
          <p:nvPr/>
        </p:nvPicPr>
        <p:blipFill rotWithShape="1">
          <a:blip r:embed="rId2">
            <a:alphaModFix amt="30000"/>
          </a:blip>
          <a:srcRect t="18823" b="18824"/>
          <a:stretch/>
        </p:blipFill>
        <p:spPr>
          <a:xfrm>
            <a:off x="5857198" y="1718446"/>
            <a:ext cx="6334801" cy="4012136"/>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WHO_Exercise">
  <p:cSld name="1_WHO_Exercise">
    <p:spTree>
      <p:nvGrpSpPr>
        <p:cNvPr id="1" name="Shape 63"/>
        <p:cNvGrpSpPr/>
        <p:nvPr/>
      </p:nvGrpSpPr>
      <p:grpSpPr>
        <a:xfrm>
          <a:off x="0" y="0"/>
          <a:ext cx="0" cy="0"/>
          <a:chOff x="0" y="0"/>
          <a:chExt cx="0" cy="0"/>
        </a:xfrm>
      </p:grpSpPr>
      <p:sp>
        <p:nvSpPr>
          <p:cNvPr id="64" name="Google Shape;64;p39"/>
          <p:cNvSpPr/>
          <p:nvPr/>
        </p:nvSpPr>
        <p:spPr>
          <a:xfrm>
            <a:off x="0" y="0"/>
            <a:ext cx="12192000" cy="6003407"/>
          </a:xfrm>
          <a:prstGeom prst="rect">
            <a:avLst/>
          </a:prstGeom>
          <a:solidFill>
            <a:srgbClr val="EBF1F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65" name="Google Shape;65;p39"/>
          <p:cNvGrpSpPr/>
          <p:nvPr/>
        </p:nvGrpSpPr>
        <p:grpSpPr>
          <a:xfrm>
            <a:off x="4046364" y="432000"/>
            <a:ext cx="3379274" cy="720000"/>
            <a:chOff x="3564226" y="288000"/>
            <a:chExt cx="3379274" cy="720000"/>
          </a:xfrm>
        </p:grpSpPr>
        <p:sp>
          <p:nvSpPr>
            <p:cNvPr id="66" name="Google Shape;66;p39"/>
            <p:cNvSpPr/>
            <p:nvPr/>
          </p:nvSpPr>
          <p:spPr>
            <a:xfrm>
              <a:off x="3926541" y="288000"/>
              <a:ext cx="3016959" cy="720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accent3"/>
                </a:solidFill>
                <a:latin typeface="Calibri"/>
                <a:ea typeface="Calibri"/>
                <a:cs typeface="Calibri"/>
                <a:sym typeface="Calibri"/>
              </a:endParaRPr>
            </a:p>
          </p:txBody>
        </p:sp>
        <p:pic>
          <p:nvPicPr>
            <p:cNvPr id="67" name="Google Shape;67;p39"/>
            <p:cNvPicPr preferRelativeResize="0"/>
            <p:nvPr/>
          </p:nvPicPr>
          <p:blipFill rotWithShape="1">
            <a:blip r:embed="rId2">
              <a:alphaModFix/>
            </a:blip>
            <a:srcRect/>
            <a:stretch/>
          </p:blipFill>
          <p:spPr>
            <a:xfrm>
              <a:off x="3564226" y="288000"/>
              <a:ext cx="720000" cy="720000"/>
            </a:xfrm>
            <a:prstGeom prst="rect">
              <a:avLst/>
            </a:prstGeom>
            <a:noFill/>
            <a:ln>
              <a:noFill/>
            </a:ln>
          </p:spPr>
        </p:pic>
      </p:grpSp>
      <p:pic>
        <p:nvPicPr>
          <p:cNvPr id="68" name="Google Shape;68;p39"/>
          <p:cNvPicPr preferRelativeResize="0"/>
          <p:nvPr/>
        </p:nvPicPr>
        <p:blipFill rotWithShape="1">
          <a:blip r:embed="rId3">
            <a:alphaModFix amt="50000"/>
          </a:blip>
          <a:srcRect t="18823" b="18824"/>
          <a:stretch/>
        </p:blipFill>
        <p:spPr>
          <a:xfrm>
            <a:off x="2317750" y="1260000"/>
            <a:ext cx="7556500" cy="4711629"/>
          </a:xfrm>
          <a:prstGeom prst="rect">
            <a:avLst/>
          </a:prstGeom>
          <a:noFill/>
          <a:ln>
            <a:noFill/>
          </a:ln>
        </p:spPr>
      </p:pic>
      <p:sp>
        <p:nvSpPr>
          <p:cNvPr id="69" name="Google Shape;69;p39"/>
          <p:cNvSpPr txBox="1">
            <a:spLocks noGrp="1"/>
          </p:cNvSpPr>
          <p:nvPr>
            <p:ph type="title"/>
          </p:nvPr>
        </p:nvSpPr>
        <p:spPr>
          <a:xfrm>
            <a:off x="415600" y="1292989"/>
            <a:ext cx="11360800" cy="720000"/>
          </a:xfrm>
          <a:prstGeom prst="rect">
            <a:avLst/>
          </a:prstGeom>
          <a:noFill/>
          <a:ln>
            <a:noFill/>
          </a:ln>
        </p:spPr>
        <p:txBody>
          <a:bodyPr spcFirstLastPara="1" wrap="square" lIns="91425" tIns="91425" rIns="91425" bIns="91425" anchor="t" anchorCtr="0">
            <a:noAutofit/>
          </a:bodyPr>
          <a:lstStyle>
            <a:lvl1pPr marR="0" lvl="0" algn="ctr">
              <a:lnSpc>
                <a:spcPct val="100000"/>
              </a:lnSpc>
              <a:spcBef>
                <a:spcPts val="0"/>
              </a:spcBef>
              <a:spcAft>
                <a:spcPts val="0"/>
              </a:spcAft>
              <a:buClr>
                <a:srgbClr val="000000"/>
              </a:buClr>
              <a:buSzPts val="1400"/>
              <a:buFont typeface="Arial"/>
              <a:buNone/>
              <a:defRPr sz="3400" b="1" i="0" u="none" strike="noStrike" cap="none">
                <a:solidFill>
                  <a:schemeClr val="accent3"/>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9pPr>
          </a:lstStyle>
          <a:p>
            <a:endParaRPr/>
          </a:p>
        </p:txBody>
      </p:sp>
      <p:sp>
        <p:nvSpPr>
          <p:cNvPr id="70" name="Google Shape;70;p39"/>
          <p:cNvSpPr txBox="1">
            <a:spLocks noGrp="1"/>
          </p:cNvSpPr>
          <p:nvPr>
            <p:ph type="body" idx="1"/>
          </p:nvPr>
        </p:nvSpPr>
        <p:spPr>
          <a:xfrm>
            <a:off x="415600" y="498500"/>
            <a:ext cx="11360800" cy="720000"/>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0"/>
              </a:spcBef>
              <a:spcAft>
                <a:spcPts val="0"/>
              </a:spcAft>
              <a:buClr>
                <a:schemeClr val="lt1"/>
              </a:buClr>
              <a:buSzPts val="3400"/>
              <a:buFont typeface="Calibri"/>
              <a:buNone/>
              <a:defRPr sz="3400" b="1">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1"/>
        <p:cNvGrpSpPr/>
        <p:nvPr/>
      </p:nvGrpSpPr>
      <p:grpSpPr>
        <a:xfrm>
          <a:off x="0" y="0"/>
          <a:ext cx="0" cy="0"/>
          <a:chOff x="0" y="0"/>
          <a:chExt cx="0" cy="0"/>
        </a:xfrm>
      </p:grpSpPr>
      <p:sp>
        <p:nvSpPr>
          <p:cNvPr id="72" name="Google Shape;72;p40"/>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002060"/>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 name="Google Shape;73;p40"/>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757575"/>
              </a:buClr>
              <a:buSzPts val="2400"/>
              <a:buNone/>
              <a:defRPr sz="2400">
                <a:solidFill>
                  <a:srgbClr val="757575"/>
                </a:solidFill>
              </a:defRPr>
            </a:lvl1pPr>
            <a:lvl2pPr marL="914400" lvl="1" indent="-228600" algn="l">
              <a:lnSpc>
                <a:spcPct val="90000"/>
              </a:lnSpc>
              <a:spcBef>
                <a:spcPts val="500"/>
              </a:spcBef>
              <a:spcAft>
                <a:spcPts val="0"/>
              </a:spcAft>
              <a:buClr>
                <a:srgbClr val="757575"/>
              </a:buClr>
              <a:buSzPts val="2000"/>
              <a:buNone/>
              <a:defRPr sz="2000">
                <a:solidFill>
                  <a:srgbClr val="757575"/>
                </a:solidFill>
              </a:defRPr>
            </a:lvl2pPr>
            <a:lvl3pPr marL="1371600" lvl="2" indent="-228600" algn="l">
              <a:lnSpc>
                <a:spcPct val="90000"/>
              </a:lnSpc>
              <a:spcBef>
                <a:spcPts val="500"/>
              </a:spcBef>
              <a:spcAft>
                <a:spcPts val="0"/>
              </a:spcAft>
              <a:buClr>
                <a:srgbClr val="757575"/>
              </a:buClr>
              <a:buSzPts val="1800"/>
              <a:buNone/>
              <a:defRPr sz="1800">
                <a:solidFill>
                  <a:srgbClr val="757575"/>
                </a:solidFill>
              </a:defRPr>
            </a:lvl3pPr>
            <a:lvl4pPr marL="1828800" lvl="3" indent="-228600" algn="l">
              <a:lnSpc>
                <a:spcPct val="90000"/>
              </a:lnSpc>
              <a:spcBef>
                <a:spcPts val="500"/>
              </a:spcBef>
              <a:spcAft>
                <a:spcPts val="0"/>
              </a:spcAft>
              <a:buClr>
                <a:srgbClr val="757575"/>
              </a:buClr>
              <a:buSzPts val="1600"/>
              <a:buNone/>
              <a:defRPr sz="1600">
                <a:solidFill>
                  <a:srgbClr val="757575"/>
                </a:solidFill>
              </a:defRPr>
            </a:lvl4pPr>
            <a:lvl5pPr marL="2286000" lvl="4" indent="-228600" algn="l">
              <a:lnSpc>
                <a:spcPct val="90000"/>
              </a:lnSpc>
              <a:spcBef>
                <a:spcPts val="500"/>
              </a:spcBef>
              <a:spcAft>
                <a:spcPts val="0"/>
              </a:spcAft>
              <a:buClr>
                <a:srgbClr val="757575"/>
              </a:buClr>
              <a:buSzPts val="1600"/>
              <a:buNone/>
              <a:defRPr sz="1600">
                <a:solidFill>
                  <a:srgbClr val="757575"/>
                </a:solidFill>
              </a:defRPr>
            </a:lvl5pPr>
            <a:lvl6pPr marL="2743200" lvl="5" indent="-228600" algn="l">
              <a:lnSpc>
                <a:spcPct val="90000"/>
              </a:lnSpc>
              <a:spcBef>
                <a:spcPts val="500"/>
              </a:spcBef>
              <a:spcAft>
                <a:spcPts val="0"/>
              </a:spcAft>
              <a:buClr>
                <a:srgbClr val="757575"/>
              </a:buClr>
              <a:buSzPts val="1600"/>
              <a:buNone/>
              <a:defRPr sz="1600">
                <a:solidFill>
                  <a:srgbClr val="757575"/>
                </a:solidFill>
              </a:defRPr>
            </a:lvl6pPr>
            <a:lvl7pPr marL="3200400" lvl="6" indent="-228600" algn="l">
              <a:lnSpc>
                <a:spcPct val="90000"/>
              </a:lnSpc>
              <a:spcBef>
                <a:spcPts val="500"/>
              </a:spcBef>
              <a:spcAft>
                <a:spcPts val="0"/>
              </a:spcAft>
              <a:buClr>
                <a:srgbClr val="757575"/>
              </a:buClr>
              <a:buSzPts val="1600"/>
              <a:buNone/>
              <a:defRPr sz="1600">
                <a:solidFill>
                  <a:srgbClr val="757575"/>
                </a:solidFill>
              </a:defRPr>
            </a:lvl7pPr>
            <a:lvl8pPr marL="3657600" lvl="7" indent="-228600" algn="l">
              <a:lnSpc>
                <a:spcPct val="90000"/>
              </a:lnSpc>
              <a:spcBef>
                <a:spcPts val="500"/>
              </a:spcBef>
              <a:spcAft>
                <a:spcPts val="0"/>
              </a:spcAft>
              <a:buClr>
                <a:srgbClr val="757575"/>
              </a:buClr>
              <a:buSzPts val="1600"/>
              <a:buNone/>
              <a:defRPr sz="1600">
                <a:solidFill>
                  <a:srgbClr val="757575"/>
                </a:solidFill>
              </a:defRPr>
            </a:lvl8pPr>
            <a:lvl9pPr marL="4114800" lvl="8" indent="-228600" algn="l">
              <a:lnSpc>
                <a:spcPct val="90000"/>
              </a:lnSpc>
              <a:spcBef>
                <a:spcPts val="500"/>
              </a:spcBef>
              <a:spcAft>
                <a:spcPts val="0"/>
              </a:spcAft>
              <a:buClr>
                <a:srgbClr val="757575"/>
              </a:buClr>
              <a:buSzPts val="1600"/>
              <a:buNone/>
              <a:defRPr sz="1600">
                <a:solidFill>
                  <a:srgbClr val="757575"/>
                </a:solidFil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4"/>
        <p:cNvGrpSpPr/>
        <p:nvPr/>
      </p:nvGrpSpPr>
      <p:grpSpPr>
        <a:xfrm>
          <a:off x="0" y="0"/>
          <a:ext cx="0" cy="0"/>
          <a:chOff x="0" y="0"/>
          <a:chExt cx="0" cy="0"/>
        </a:xfrm>
      </p:grpSpPr>
      <p:sp>
        <p:nvSpPr>
          <p:cNvPr id="75" name="Google Shape;75;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4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002060"/>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4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002060"/>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78"/>
        <p:cNvGrpSpPr/>
        <p:nvPr/>
      </p:nvGrpSpPr>
      <p:grpSpPr>
        <a:xfrm>
          <a:off x="0" y="0"/>
          <a:ext cx="0" cy="0"/>
          <a:chOff x="0" y="0"/>
          <a:chExt cx="0" cy="0"/>
        </a:xfrm>
      </p:grpSpPr>
      <p:sp>
        <p:nvSpPr>
          <p:cNvPr id="79" name="Google Shape;79;p4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4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rgbClr val="002060"/>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81" name="Google Shape;81;p4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002060"/>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2" name="Google Shape;82;p4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rgbClr val="002060"/>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83" name="Google Shape;83;p4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002060"/>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4"/>
        <p:cNvGrpSpPr/>
        <p:nvPr/>
      </p:nvGrpSpPr>
      <p:grpSpPr>
        <a:xfrm>
          <a:off x="0" y="0"/>
          <a:ext cx="0" cy="0"/>
          <a:chOff x="0" y="0"/>
          <a:chExt cx="0" cy="0"/>
        </a:xfrm>
      </p:grpSpPr>
      <p:sp>
        <p:nvSpPr>
          <p:cNvPr id="85" name="Google Shape;85;p4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6"/>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87"/>
        <p:cNvGrpSpPr/>
        <p:nvPr/>
      </p:nvGrpSpPr>
      <p:grpSpPr>
        <a:xfrm>
          <a:off x="0" y="0"/>
          <a:ext cx="0" cy="0"/>
          <a:chOff x="0" y="0"/>
          <a:chExt cx="0" cy="0"/>
        </a:xfrm>
      </p:grpSpPr>
      <p:sp>
        <p:nvSpPr>
          <p:cNvPr id="88" name="Google Shape;88;p4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002060"/>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9" name="Google Shape;89;p4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rgbClr val="002060"/>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90" name="Google Shape;90;p4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002060"/>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91"/>
        <p:cNvGrpSpPr/>
        <p:nvPr/>
      </p:nvGrpSpPr>
      <p:grpSpPr>
        <a:xfrm>
          <a:off x="0" y="0"/>
          <a:ext cx="0" cy="0"/>
          <a:chOff x="0" y="0"/>
          <a:chExt cx="0" cy="0"/>
        </a:xfrm>
      </p:grpSpPr>
      <p:sp>
        <p:nvSpPr>
          <p:cNvPr id="92" name="Google Shape;92;p4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002060"/>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3" name="Google Shape;93;p46"/>
          <p:cNvSpPr>
            <a:spLocks noGrp="1"/>
          </p:cNvSpPr>
          <p:nvPr>
            <p:ph type="pic" idx="2"/>
          </p:nvPr>
        </p:nvSpPr>
        <p:spPr>
          <a:xfrm>
            <a:off x="5183188" y="987425"/>
            <a:ext cx="6172200" cy="4873625"/>
          </a:xfrm>
          <a:prstGeom prst="rect">
            <a:avLst/>
          </a:prstGeom>
          <a:noFill/>
          <a:ln>
            <a:noFill/>
          </a:ln>
        </p:spPr>
      </p:sp>
      <p:sp>
        <p:nvSpPr>
          <p:cNvPr id="94" name="Google Shape;94;p4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002060"/>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95"/>
        <p:cNvGrpSpPr/>
        <p:nvPr/>
      </p:nvGrpSpPr>
      <p:grpSpPr>
        <a:xfrm>
          <a:off x="0" y="0"/>
          <a:ext cx="0" cy="0"/>
          <a:chOff x="0" y="0"/>
          <a:chExt cx="0" cy="0"/>
        </a:xfrm>
      </p:grpSpPr>
      <p:sp>
        <p:nvSpPr>
          <p:cNvPr id="96" name="Google Shape;96;p4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7" name="Google Shape;97;p47"/>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002060"/>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WHO_Session">
  <p:cSld name="WHO_Session">
    <p:spTree>
      <p:nvGrpSpPr>
        <p:cNvPr id="1" name="Shape 22"/>
        <p:cNvGrpSpPr/>
        <p:nvPr/>
      </p:nvGrpSpPr>
      <p:grpSpPr>
        <a:xfrm>
          <a:off x="0" y="0"/>
          <a:ext cx="0" cy="0"/>
          <a:chOff x="0" y="0"/>
          <a:chExt cx="0" cy="0"/>
        </a:xfrm>
      </p:grpSpPr>
      <p:sp>
        <p:nvSpPr>
          <p:cNvPr id="23" name="Google Shape;23;p30"/>
          <p:cNvSpPr/>
          <p:nvPr/>
        </p:nvSpPr>
        <p:spPr>
          <a:xfrm>
            <a:off x="0" y="0"/>
            <a:ext cx="12192000" cy="601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 name="Google Shape;24;p30"/>
          <p:cNvSpPr txBox="1">
            <a:spLocks noGrp="1"/>
          </p:cNvSpPr>
          <p:nvPr>
            <p:ph type="body" idx="1"/>
          </p:nvPr>
        </p:nvSpPr>
        <p:spPr>
          <a:xfrm>
            <a:off x="7382933" y="2782383"/>
            <a:ext cx="3780000" cy="241615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30"/>
          <p:cNvSpPr/>
          <p:nvPr/>
        </p:nvSpPr>
        <p:spPr>
          <a:xfrm>
            <a:off x="8480933" y="1918364"/>
            <a:ext cx="1584000" cy="3600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 name="Google Shape;26;p30"/>
          <p:cNvSpPr txBox="1">
            <a:spLocks noGrp="1"/>
          </p:cNvSpPr>
          <p:nvPr>
            <p:ph type="body" idx="2"/>
          </p:nvPr>
        </p:nvSpPr>
        <p:spPr>
          <a:xfrm>
            <a:off x="7382933" y="1918364"/>
            <a:ext cx="3780000" cy="397032"/>
          </a:xfrm>
          <a:prstGeom prst="rect">
            <a:avLst/>
          </a:prstGeom>
          <a:noFill/>
          <a:ln>
            <a:noFill/>
          </a:ln>
        </p:spPr>
        <p:txBody>
          <a:bodyPr spcFirstLastPara="1" wrap="square" lIns="91425" tIns="45700" rIns="91425" bIns="45700" anchor="t" anchorCtr="0">
            <a:spAutoFit/>
          </a:bodyPr>
          <a:lstStyle>
            <a:lvl1pPr marL="457200" lvl="0" indent="-228600" algn="ctr">
              <a:lnSpc>
                <a:spcPct val="90000"/>
              </a:lnSpc>
              <a:spcBef>
                <a:spcPts val="1000"/>
              </a:spcBef>
              <a:spcAft>
                <a:spcPts val="0"/>
              </a:spcAft>
              <a:buClr>
                <a:schemeClr val="lt1"/>
              </a:buClr>
              <a:buSzPts val="2200"/>
              <a:buNone/>
              <a:defRPr sz="2200" b="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p30"/>
          <p:cNvSpPr/>
          <p:nvPr/>
        </p:nvSpPr>
        <p:spPr>
          <a:xfrm>
            <a:off x="10064933" y="-2204865"/>
            <a:ext cx="1500212" cy="1500212"/>
          </a:xfrm>
          <a:prstGeom prst="ellipse">
            <a:avLst/>
          </a:prstGeom>
          <a:solidFill>
            <a:srgbClr val="EDEDE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 name="Google Shape;28;p30"/>
          <p:cNvSpPr>
            <a:spLocks noGrp="1"/>
          </p:cNvSpPr>
          <p:nvPr>
            <p:ph type="pic" idx="3"/>
          </p:nvPr>
        </p:nvSpPr>
        <p:spPr>
          <a:xfrm>
            <a:off x="0" y="0"/>
            <a:ext cx="6696000" cy="6012000"/>
          </a:xfrm>
          <a:prstGeom prst="rect">
            <a:avLst/>
          </a:prstGeom>
          <a:noFill/>
          <a:ln>
            <a:noFill/>
          </a:ln>
        </p:spPr>
      </p:sp>
      <p:pic>
        <p:nvPicPr>
          <p:cNvPr id="29" name="Google Shape;29;p30"/>
          <p:cNvPicPr preferRelativeResize="0"/>
          <p:nvPr/>
        </p:nvPicPr>
        <p:blipFill rotWithShape="1">
          <a:blip r:embed="rId2">
            <a:alphaModFix/>
          </a:blip>
          <a:srcRect/>
          <a:stretch/>
        </p:blipFill>
        <p:spPr>
          <a:xfrm>
            <a:off x="10064933" y="4715909"/>
            <a:ext cx="1440000" cy="1440000"/>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8"/>
        <p:cNvGrpSpPr/>
        <p:nvPr/>
      </p:nvGrpSpPr>
      <p:grpSpPr>
        <a:xfrm>
          <a:off x="0" y="0"/>
          <a:ext cx="0" cy="0"/>
          <a:chOff x="0" y="0"/>
          <a:chExt cx="0" cy="0"/>
        </a:xfrm>
      </p:grpSpPr>
      <p:sp>
        <p:nvSpPr>
          <p:cNvPr id="99" name="Google Shape;99;p4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0" name="Google Shape;100;p4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002060"/>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06"/>
        <p:cNvGrpSpPr/>
        <p:nvPr/>
      </p:nvGrpSpPr>
      <p:grpSpPr>
        <a:xfrm>
          <a:off x="0" y="0"/>
          <a:ext cx="0" cy="0"/>
          <a:chOff x="0" y="0"/>
          <a:chExt cx="0" cy="0"/>
        </a:xfrm>
      </p:grpSpPr>
      <p:sp>
        <p:nvSpPr>
          <p:cNvPr id="107" name="Google Shape;107;p50"/>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9pPr>
          </a:lstStyle>
          <a:p>
            <a:endParaRPr/>
          </a:p>
        </p:txBody>
      </p:sp>
      <p:sp>
        <p:nvSpPr>
          <p:cNvPr id="108" name="Google Shape;108;p50"/>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ctr" anchorCtr="0">
            <a:noAutofit/>
          </a:bodyPr>
          <a:lstStyle>
            <a:lvl1pPr marL="457200" marR="0" lvl="0" indent="-317500" algn="l">
              <a:lnSpc>
                <a:spcPct val="100000"/>
              </a:lnSpc>
              <a:spcBef>
                <a:spcPts val="0"/>
              </a:spcBef>
              <a:spcAft>
                <a:spcPts val="0"/>
              </a:spcAft>
              <a:buClr>
                <a:srgbClr val="000000"/>
              </a:buClr>
              <a:buSzPts val="1400"/>
              <a:buFont typeface="Noto Sans Symbols"/>
              <a:buChar char="■"/>
              <a:defRPr sz="1867" b="0" i="0" u="none" strike="noStrike" cap="none">
                <a:solidFill>
                  <a:srgbClr val="000000"/>
                </a:solidFill>
                <a:latin typeface="Arial"/>
                <a:ea typeface="Arial"/>
                <a:cs typeface="Arial"/>
                <a:sym typeface="Arial"/>
              </a:defRPr>
            </a:lvl1pPr>
            <a:lvl2pPr marL="914400" marR="0" lvl="1" indent="-317500"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2pPr>
            <a:lvl3pPr marL="1371600" marR="0" lvl="2" indent="-317500"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3pPr>
            <a:lvl4pPr marL="1828800" marR="0" lvl="3" indent="-317500"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4pPr>
            <a:lvl5pPr marL="2286000" marR="0" lvl="4" indent="-317500"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5pPr>
            <a:lvl6pPr marL="2743200" marR="0" lvl="5" indent="-317500"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6pPr>
            <a:lvl7pPr marL="3200400" marR="0" lvl="6" indent="-317500"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7pPr>
            <a:lvl8pPr marL="3657600" marR="0" lvl="7" indent="-317500"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8pPr>
            <a:lvl9pPr marL="4114800" marR="0" lvl="8" indent="-317500"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WHO_Session objective">
  <p:cSld name="WHO_Session objective">
    <p:spTree>
      <p:nvGrpSpPr>
        <p:cNvPr id="1" name="Shape 30"/>
        <p:cNvGrpSpPr/>
        <p:nvPr/>
      </p:nvGrpSpPr>
      <p:grpSpPr>
        <a:xfrm>
          <a:off x="0" y="0"/>
          <a:ext cx="0" cy="0"/>
          <a:chOff x="0" y="0"/>
          <a:chExt cx="0" cy="0"/>
        </a:xfrm>
      </p:grpSpPr>
      <p:sp>
        <p:nvSpPr>
          <p:cNvPr id="31" name="Google Shape;31;p31"/>
          <p:cNvSpPr/>
          <p:nvPr/>
        </p:nvSpPr>
        <p:spPr>
          <a:xfrm>
            <a:off x="0" y="0"/>
            <a:ext cx="12192000" cy="6003407"/>
          </a:xfrm>
          <a:prstGeom prst="rect">
            <a:avLst/>
          </a:prstGeom>
          <a:solidFill>
            <a:srgbClr val="EBF1F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32" name="Google Shape;32;p31"/>
          <p:cNvGrpSpPr/>
          <p:nvPr/>
        </p:nvGrpSpPr>
        <p:grpSpPr>
          <a:xfrm>
            <a:off x="3564226" y="432000"/>
            <a:ext cx="4410541" cy="720000"/>
            <a:chOff x="3564226" y="288000"/>
            <a:chExt cx="4410541" cy="720000"/>
          </a:xfrm>
        </p:grpSpPr>
        <p:sp>
          <p:nvSpPr>
            <p:cNvPr id="33" name="Google Shape;33;p31"/>
            <p:cNvSpPr/>
            <p:nvPr/>
          </p:nvSpPr>
          <p:spPr>
            <a:xfrm>
              <a:off x="3926541" y="288000"/>
              <a:ext cx="4048226" cy="720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accent3"/>
                </a:solidFill>
                <a:latin typeface="Calibri"/>
                <a:ea typeface="Calibri"/>
                <a:cs typeface="Calibri"/>
                <a:sym typeface="Calibri"/>
              </a:endParaRPr>
            </a:p>
          </p:txBody>
        </p:sp>
        <p:pic>
          <p:nvPicPr>
            <p:cNvPr id="34" name="Google Shape;34;p31"/>
            <p:cNvPicPr preferRelativeResize="0"/>
            <p:nvPr/>
          </p:nvPicPr>
          <p:blipFill rotWithShape="1">
            <a:blip r:embed="rId2">
              <a:alphaModFix/>
            </a:blip>
            <a:srcRect/>
            <a:stretch/>
          </p:blipFill>
          <p:spPr>
            <a:xfrm>
              <a:off x="3564226" y="288000"/>
              <a:ext cx="720000" cy="720000"/>
            </a:xfrm>
            <a:prstGeom prst="rect">
              <a:avLst/>
            </a:prstGeom>
            <a:noFill/>
            <a:ln>
              <a:noFill/>
            </a:ln>
          </p:spPr>
        </p:pic>
      </p:grpSp>
      <p:sp>
        <p:nvSpPr>
          <p:cNvPr id="35" name="Google Shape;35;p31"/>
          <p:cNvSpPr txBox="1">
            <a:spLocks noGrp="1"/>
          </p:cNvSpPr>
          <p:nvPr>
            <p:ph type="title"/>
          </p:nvPr>
        </p:nvSpPr>
        <p:spPr>
          <a:xfrm>
            <a:off x="415600" y="432000"/>
            <a:ext cx="11360800" cy="720000"/>
          </a:xfrm>
          <a:prstGeom prst="rect">
            <a:avLst/>
          </a:prstGeom>
          <a:noFill/>
          <a:ln>
            <a:noFill/>
          </a:ln>
        </p:spPr>
        <p:txBody>
          <a:bodyPr spcFirstLastPara="1" wrap="square" lIns="91425" tIns="91425" rIns="91425" bIns="91425" anchor="t" anchorCtr="0">
            <a:noAutofit/>
          </a:bodyPr>
          <a:lstStyle>
            <a:lvl1pPr marR="0" lvl="0" algn="ctr">
              <a:lnSpc>
                <a:spcPct val="100000"/>
              </a:lnSpc>
              <a:spcBef>
                <a:spcPts val="0"/>
              </a:spcBef>
              <a:spcAft>
                <a:spcPts val="0"/>
              </a:spcAft>
              <a:buClr>
                <a:srgbClr val="000000"/>
              </a:buClr>
              <a:buSzPts val="1400"/>
              <a:buFont typeface="Arial"/>
              <a:buNone/>
              <a:defRPr sz="3400" b="1" i="0" u="none" strike="noStrike" cap="none">
                <a:solidFill>
                  <a:schemeClr val="lt1"/>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9pPr>
          </a:lstStyle>
          <a:p>
            <a:endParaRPr/>
          </a:p>
        </p:txBody>
      </p:sp>
      <p:pic>
        <p:nvPicPr>
          <p:cNvPr id="36" name="Google Shape;36;p31"/>
          <p:cNvPicPr preferRelativeResize="0"/>
          <p:nvPr/>
        </p:nvPicPr>
        <p:blipFill rotWithShape="1">
          <a:blip r:embed="rId3">
            <a:alphaModFix amt="50000"/>
          </a:blip>
          <a:srcRect t="18823" b="18824"/>
          <a:stretch/>
        </p:blipFill>
        <p:spPr>
          <a:xfrm>
            <a:off x="2317750" y="1260000"/>
            <a:ext cx="7556500" cy="4711629"/>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p:cSld name="WHO_Title ">
    <p:spTree>
      <p:nvGrpSpPr>
        <p:cNvPr id="1" name="Shape 37"/>
        <p:cNvGrpSpPr/>
        <p:nvPr/>
      </p:nvGrpSpPr>
      <p:grpSpPr>
        <a:xfrm>
          <a:off x="0" y="0"/>
          <a:ext cx="0" cy="0"/>
          <a:chOff x="0" y="0"/>
          <a:chExt cx="0" cy="0"/>
        </a:xfrm>
      </p:grpSpPr>
      <p:sp>
        <p:nvSpPr>
          <p:cNvPr id="38" name="Google Shape;38;p32"/>
          <p:cNvSpPr txBox="1">
            <a:spLocks noGrp="1"/>
          </p:cNvSpPr>
          <p:nvPr>
            <p:ph type="title"/>
          </p:nvPr>
        </p:nvSpPr>
        <p:spPr>
          <a:xfrm>
            <a:off x="415600" y="288000"/>
            <a:ext cx="11360800" cy="720000"/>
          </a:xfrm>
          <a:prstGeom prst="rect">
            <a:avLst/>
          </a:prstGeom>
          <a:noFill/>
          <a:ln>
            <a:noFill/>
          </a:ln>
        </p:spPr>
        <p:txBody>
          <a:bodyPr spcFirstLastPara="1" wrap="square" lIns="91425" tIns="91425" rIns="91425" bIns="91425" anchor="t" anchorCtr="0">
            <a:noAutofit/>
          </a:bodyPr>
          <a:lstStyle>
            <a:lvl1pPr marR="0" lvl="0" algn="ctr">
              <a:lnSpc>
                <a:spcPct val="100000"/>
              </a:lnSpc>
              <a:spcBef>
                <a:spcPts val="0"/>
              </a:spcBef>
              <a:spcAft>
                <a:spcPts val="0"/>
              </a:spcAft>
              <a:buClr>
                <a:srgbClr val="000000"/>
              </a:buClr>
              <a:buSzPts val="1400"/>
              <a:buFont typeface="Arial"/>
              <a:buNone/>
              <a:defRPr sz="3400" b="1" i="0" u="none" strike="noStrike" cap="none">
                <a:solidFill>
                  <a:schemeClr val="accent3"/>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WHO_Headline &amp; hands">
  <p:cSld name="WHO_Headline &amp; hands">
    <p:spTree>
      <p:nvGrpSpPr>
        <p:cNvPr id="1" name="Shape 39"/>
        <p:cNvGrpSpPr/>
        <p:nvPr/>
      </p:nvGrpSpPr>
      <p:grpSpPr>
        <a:xfrm>
          <a:off x="0" y="0"/>
          <a:ext cx="0" cy="0"/>
          <a:chOff x="0" y="0"/>
          <a:chExt cx="0" cy="0"/>
        </a:xfrm>
      </p:grpSpPr>
      <p:pic>
        <p:nvPicPr>
          <p:cNvPr id="40" name="Google Shape;40;p33" descr="A close-up of two hands  Description automatically generated"/>
          <p:cNvPicPr preferRelativeResize="0"/>
          <p:nvPr/>
        </p:nvPicPr>
        <p:blipFill rotWithShape="1">
          <a:blip r:embed="rId2">
            <a:alphaModFix amt="5000"/>
          </a:blip>
          <a:srcRect l="-1" r="-1"/>
          <a:stretch/>
        </p:blipFill>
        <p:spPr>
          <a:xfrm>
            <a:off x="2317750" y="1260000"/>
            <a:ext cx="7556500" cy="4711700"/>
          </a:xfrm>
          <a:prstGeom prst="rect">
            <a:avLst/>
          </a:prstGeom>
          <a:noFill/>
          <a:ln>
            <a:noFill/>
          </a:ln>
        </p:spPr>
      </p:pic>
      <p:sp>
        <p:nvSpPr>
          <p:cNvPr id="41" name="Google Shape;41;p33"/>
          <p:cNvSpPr txBox="1">
            <a:spLocks noGrp="1"/>
          </p:cNvSpPr>
          <p:nvPr>
            <p:ph type="title"/>
          </p:nvPr>
        </p:nvSpPr>
        <p:spPr>
          <a:xfrm>
            <a:off x="415600" y="288000"/>
            <a:ext cx="11360800" cy="720000"/>
          </a:xfrm>
          <a:prstGeom prst="rect">
            <a:avLst/>
          </a:prstGeom>
          <a:noFill/>
          <a:ln>
            <a:noFill/>
          </a:ln>
        </p:spPr>
        <p:txBody>
          <a:bodyPr spcFirstLastPara="1" wrap="square" lIns="91425" tIns="91425" rIns="91425" bIns="91425" anchor="t" anchorCtr="0">
            <a:noAutofit/>
          </a:bodyPr>
          <a:lstStyle>
            <a:lvl1pPr marR="0" lvl="0" algn="ctr">
              <a:lnSpc>
                <a:spcPct val="100000"/>
              </a:lnSpc>
              <a:spcBef>
                <a:spcPts val="0"/>
              </a:spcBef>
              <a:spcAft>
                <a:spcPts val="0"/>
              </a:spcAft>
              <a:buClr>
                <a:srgbClr val="000000"/>
              </a:buClr>
              <a:buSzPts val="1400"/>
              <a:buFont typeface="Arial"/>
              <a:buNone/>
              <a:defRPr sz="3400" b="1" i="0" u="none" strike="noStrike" cap="none">
                <a:solidFill>
                  <a:schemeClr val="accent3"/>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9pPr>
          </a:lstStyle>
          <a:p>
            <a:endParaRPr/>
          </a:p>
        </p:txBody>
      </p:sp>
      <p:cxnSp>
        <p:nvCxnSpPr>
          <p:cNvPr id="42" name="Google Shape;42;p33"/>
          <p:cNvCxnSpPr/>
          <p:nvPr/>
        </p:nvCxnSpPr>
        <p:spPr>
          <a:xfrm>
            <a:off x="0" y="6012000"/>
            <a:ext cx="12192000" cy="0"/>
          </a:xfrm>
          <a:prstGeom prst="straightConnector1">
            <a:avLst/>
          </a:prstGeom>
          <a:noFill/>
          <a:ln w="19050" cap="flat" cmpd="sng">
            <a:solidFill>
              <a:srgbClr val="EBF1FA"/>
            </a:solidFill>
            <a:prstDash val="solid"/>
            <a:miter lim="800000"/>
            <a:headEnd type="none" w="sm" len="sm"/>
            <a:tailEnd type="none" w="sm" len="sm"/>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WHO_Grey title only">
  <p:cSld name="WHO_Grey title only">
    <p:spTree>
      <p:nvGrpSpPr>
        <p:cNvPr id="1" name="Shape 43"/>
        <p:cNvGrpSpPr/>
        <p:nvPr/>
      </p:nvGrpSpPr>
      <p:grpSpPr>
        <a:xfrm>
          <a:off x="0" y="0"/>
          <a:ext cx="0" cy="0"/>
          <a:chOff x="0" y="0"/>
          <a:chExt cx="0" cy="0"/>
        </a:xfrm>
      </p:grpSpPr>
      <p:sp>
        <p:nvSpPr>
          <p:cNvPr id="44" name="Google Shape;44;p34"/>
          <p:cNvSpPr/>
          <p:nvPr/>
        </p:nvSpPr>
        <p:spPr>
          <a:xfrm>
            <a:off x="-2" y="0"/>
            <a:ext cx="12192002" cy="6012000"/>
          </a:xfrm>
          <a:prstGeom prst="rect">
            <a:avLst/>
          </a:prstGeom>
          <a:solidFill>
            <a:srgbClr val="E2E1E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45" name="Google Shape;45;p34"/>
          <p:cNvPicPr preferRelativeResize="0"/>
          <p:nvPr/>
        </p:nvPicPr>
        <p:blipFill rotWithShape="1">
          <a:blip r:embed="rId2">
            <a:alphaModFix/>
          </a:blip>
          <a:srcRect/>
          <a:stretch/>
        </p:blipFill>
        <p:spPr>
          <a:xfrm>
            <a:off x="2824223" y="24860"/>
            <a:ext cx="6817488" cy="5970191"/>
          </a:xfrm>
          <a:prstGeom prst="rect">
            <a:avLst/>
          </a:prstGeom>
          <a:noFill/>
          <a:ln>
            <a:noFill/>
          </a:ln>
        </p:spPr>
      </p:pic>
      <p:sp>
        <p:nvSpPr>
          <p:cNvPr id="46" name="Google Shape;46;p34"/>
          <p:cNvSpPr txBox="1">
            <a:spLocks noGrp="1"/>
          </p:cNvSpPr>
          <p:nvPr>
            <p:ph type="title"/>
          </p:nvPr>
        </p:nvSpPr>
        <p:spPr>
          <a:xfrm>
            <a:off x="1799400" y="2493061"/>
            <a:ext cx="8593200" cy="1871877"/>
          </a:xfrm>
          <a:prstGeom prst="rect">
            <a:avLst/>
          </a:prstGeom>
          <a:noFill/>
          <a:ln>
            <a:noFill/>
          </a:ln>
        </p:spPr>
        <p:txBody>
          <a:bodyPr spcFirstLastPara="1" wrap="square" lIns="91425" tIns="91425" rIns="91425" bIns="91425" anchor="t" anchorCtr="0">
            <a:noAutofit/>
          </a:bodyPr>
          <a:lstStyle>
            <a:lvl1pPr marR="0" lvl="0" algn="ctr">
              <a:lnSpc>
                <a:spcPct val="100000"/>
              </a:lnSpc>
              <a:spcBef>
                <a:spcPts val="0"/>
              </a:spcBef>
              <a:spcAft>
                <a:spcPts val="0"/>
              </a:spcAft>
              <a:buClr>
                <a:srgbClr val="000000"/>
              </a:buClr>
              <a:buSzPts val="1400"/>
              <a:buFont typeface="Arial"/>
              <a:buNone/>
              <a:defRPr sz="4800" b="1" i="0" u="none" strike="noStrike" cap="none">
                <a:solidFill>
                  <a:schemeClr val="accent1"/>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9pPr>
          </a:lstStyle>
          <a:p>
            <a:endParaRPr/>
          </a:p>
        </p:txBody>
      </p:sp>
      <p:pic>
        <p:nvPicPr>
          <p:cNvPr id="47" name="Google Shape;47;p34"/>
          <p:cNvPicPr preferRelativeResize="0"/>
          <p:nvPr/>
        </p:nvPicPr>
        <p:blipFill rotWithShape="1">
          <a:blip r:embed="rId3">
            <a:alphaModFix/>
          </a:blip>
          <a:srcRect/>
          <a:stretch/>
        </p:blipFill>
        <p:spPr>
          <a:xfrm>
            <a:off x="10064933" y="4715909"/>
            <a:ext cx="1440000" cy="144000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WHO_Blue background and title">
  <p:cSld name="1_WHO_Blue background and title">
    <p:spTree>
      <p:nvGrpSpPr>
        <p:cNvPr id="1" name="Shape 48"/>
        <p:cNvGrpSpPr/>
        <p:nvPr/>
      </p:nvGrpSpPr>
      <p:grpSpPr>
        <a:xfrm>
          <a:off x="0" y="0"/>
          <a:ext cx="0" cy="0"/>
          <a:chOff x="0" y="0"/>
          <a:chExt cx="0" cy="0"/>
        </a:xfrm>
      </p:grpSpPr>
      <p:sp>
        <p:nvSpPr>
          <p:cNvPr id="49" name="Google Shape;49;p35"/>
          <p:cNvSpPr/>
          <p:nvPr/>
        </p:nvSpPr>
        <p:spPr>
          <a:xfrm>
            <a:off x="0" y="0"/>
            <a:ext cx="12192000" cy="6003407"/>
          </a:xfrm>
          <a:prstGeom prst="rect">
            <a:avLst/>
          </a:prstGeom>
          <a:solidFill>
            <a:srgbClr val="EBF1F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50" name="Google Shape;50;p35"/>
          <p:cNvPicPr preferRelativeResize="0"/>
          <p:nvPr/>
        </p:nvPicPr>
        <p:blipFill rotWithShape="1">
          <a:blip r:embed="rId2">
            <a:alphaModFix amt="50000"/>
          </a:blip>
          <a:srcRect t="18823" b="18824"/>
          <a:stretch/>
        </p:blipFill>
        <p:spPr>
          <a:xfrm>
            <a:off x="2317750" y="1260000"/>
            <a:ext cx="7556500" cy="4711629"/>
          </a:xfrm>
          <a:prstGeom prst="rect">
            <a:avLst/>
          </a:prstGeom>
          <a:noFill/>
          <a:ln>
            <a:noFill/>
          </a:ln>
        </p:spPr>
      </p:pic>
      <p:sp>
        <p:nvSpPr>
          <p:cNvPr id="51" name="Google Shape;51;p35"/>
          <p:cNvSpPr txBox="1">
            <a:spLocks noGrp="1"/>
          </p:cNvSpPr>
          <p:nvPr>
            <p:ph type="title"/>
          </p:nvPr>
        </p:nvSpPr>
        <p:spPr>
          <a:xfrm>
            <a:off x="415600" y="288000"/>
            <a:ext cx="11360800" cy="720000"/>
          </a:xfrm>
          <a:prstGeom prst="rect">
            <a:avLst/>
          </a:prstGeom>
          <a:noFill/>
          <a:ln>
            <a:noFill/>
          </a:ln>
        </p:spPr>
        <p:txBody>
          <a:bodyPr spcFirstLastPara="1" wrap="square" lIns="91425" tIns="91425" rIns="91425" bIns="91425" anchor="t" anchorCtr="0">
            <a:noAutofit/>
          </a:bodyPr>
          <a:lstStyle>
            <a:lvl1pPr marR="0" lvl="0" algn="ctr">
              <a:lnSpc>
                <a:spcPct val="100000"/>
              </a:lnSpc>
              <a:spcBef>
                <a:spcPts val="0"/>
              </a:spcBef>
              <a:spcAft>
                <a:spcPts val="0"/>
              </a:spcAft>
              <a:buClr>
                <a:srgbClr val="000000"/>
              </a:buClr>
              <a:buSzPts val="1400"/>
              <a:buFont typeface="Arial"/>
              <a:buNone/>
              <a:defRPr sz="3400" b="1" i="0" u="none" strike="noStrike" cap="none">
                <a:solidFill>
                  <a:schemeClr val="accent3"/>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WHO_light blue-that's a wrap">
  <p:cSld name="1_WHO_light blue-that's a wrap">
    <p:spTree>
      <p:nvGrpSpPr>
        <p:cNvPr id="1" name="Shape 52"/>
        <p:cNvGrpSpPr/>
        <p:nvPr/>
      </p:nvGrpSpPr>
      <p:grpSpPr>
        <a:xfrm>
          <a:off x="0" y="0"/>
          <a:ext cx="0" cy="0"/>
          <a:chOff x="0" y="0"/>
          <a:chExt cx="0" cy="0"/>
        </a:xfrm>
      </p:grpSpPr>
      <p:sp>
        <p:nvSpPr>
          <p:cNvPr id="53" name="Google Shape;53;p36"/>
          <p:cNvSpPr/>
          <p:nvPr/>
        </p:nvSpPr>
        <p:spPr>
          <a:xfrm>
            <a:off x="-2" y="0"/>
            <a:ext cx="12192002" cy="6012000"/>
          </a:xfrm>
          <a:prstGeom prst="rect">
            <a:avLst/>
          </a:prstGeom>
          <a:solidFill>
            <a:srgbClr val="D5E3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54" name="Google Shape;54;p36"/>
          <p:cNvPicPr preferRelativeResize="0"/>
          <p:nvPr/>
        </p:nvPicPr>
        <p:blipFill rotWithShape="1">
          <a:blip r:embed="rId2">
            <a:alphaModFix amt="50000"/>
          </a:blip>
          <a:srcRect/>
          <a:stretch/>
        </p:blipFill>
        <p:spPr>
          <a:xfrm>
            <a:off x="2824223" y="24860"/>
            <a:ext cx="6817488" cy="5970191"/>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5"/>
        <p:cNvGrpSpPr/>
        <p:nvPr/>
      </p:nvGrpSpPr>
      <p:grpSpPr>
        <a:xfrm>
          <a:off x="0" y="0"/>
          <a:ext cx="0" cy="0"/>
          <a:chOff x="0" y="0"/>
          <a:chExt cx="0" cy="0"/>
        </a:xfrm>
      </p:grpSpPr>
      <p:sp>
        <p:nvSpPr>
          <p:cNvPr id="56" name="Google Shape;56;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3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002060"/>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18" Type="http://schemas.openxmlformats.org/officeDocument/2006/relationships/slideLayout" Target="../slideLayouts/slideLayout19.xml"/><Relationship Id="rId3" Type="http://schemas.openxmlformats.org/officeDocument/2006/relationships/slideLayout" Target="../slideLayouts/slideLayout4.xml"/><Relationship Id="rId21" Type="http://schemas.openxmlformats.org/officeDocument/2006/relationships/image" Target="../media/image1.png"/><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slideLayout" Target="../slideLayouts/slideLayout18.xml"/><Relationship Id="rId2" Type="http://schemas.openxmlformats.org/officeDocument/2006/relationships/slideLayout" Target="../slideLayouts/slideLayout3.xml"/><Relationship Id="rId16" Type="http://schemas.openxmlformats.org/officeDocument/2006/relationships/slideLayout" Target="../slideLayouts/slideLayout17.xml"/><Relationship Id="rId20"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slideLayout" Target="../slideLayouts/slideLayout16.xml"/><Relationship Id="rId10" Type="http://schemas.openxmlformats.org/officeDocument/2006/relationships/slideLayout" Target="../slideLayouts/slideLayout11.xml"/><Relationship Id="rId19" Type="http://schemas.openxmlformats.org/officeDocument/2006/relationships/slideLayout" Target="../slideLayouts/slideLayout20.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
        <p:cNvGrpSpPr/>
        <p:nvPr/>
      </p:nvGrpSpPr>
      <p:grpSpPr>
        <a:xfrm>
          <a:off x="0" y="0"/>
          <a:ext cx="0" cy="0"/>
          <a:chOff x="0" y="0"/>
          <a:chExt cx="0" cy="0"/>
        </a:xfrm>
      </p:grpSpPr>
      <p:sp>
        <p:nvSpPr>
          <p:cNvPr id="16" name="Google Shape;16;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002060"/>
              </a:buClr>
              <a:buSzPts val="3600"/>
              <a:buFont typeface="Arial"/>
              <a:buNone/>
              <a:defRPr sz="3600" b="0" i="0" u="none" strike="noStrike" cap="none">
                <a:solidFill>
                  <a:srgbClr val="002060"/>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7" name="Google Shape;17;p2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90000"/>
              </a:lnSpc>
              <a:spcBef>
                <a:spcPts val="1000"/>
              </a:spcBef>
              <a:spcAft>
                <a:spcPts val="0"/>
              </a:spcAft>
              <a:buClr>
                <a:srgbClr val="002060"/>
              </a:buClr>
              <a:buSzPts val="2400"/>
              <a:buFont typeface="Arial"/>
              <a:buChar char="•"/>
              <a:defRPr sz="2400" b="0" i="0" u="none" strike="noStrike" cap="none">
                <a:solidFill>
                  <a:srgbClr val="002060"/>
                </a:solidFill>
                <a:latin typeface="Arial"/>
                <a:ea typeface="Arial"/>
                <a:cs typeface="Arial"/>
                <a:sym typeface="Arial"/>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 name="Google Shape;18;p29"/>
          <p:cNvSpPr txBox="1"/>
          <p:nvPr/>
        </p:nvSpPr>
        <p:spPr>
          <a:xfrm>
            <a:off x="11618199" y="6353778"/>
            <a:ext cx="494967" cy="299389"/>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100">
                <a:solidFill>
                  <a:schemeClr val="dk1"/>
                </a:solidFill>
                <a:latin typeface="Arial"/>
                <a:ea typeface="Arial"/>
                <a:cs typeface="Arial"/>
                <a:sym typeface="Arial"/>
              </a:rPr>
              <a:t> </a:t>
            </a:r>
            <a:endParaRPr/>
          </a:p>
        </p:txBody>
      </p:sp>
      <p:pic>
        <p:nvPicPr>
          <p:cNvPr id="21" name="Google Shape;21;p29"/>
          <p:cNvPicPr preferRelativeResize="0"/>
          <p:nvPr/>
        </p:nvPicPr>
        <p:blipFill rotWithShape="1">
          <a:blip r:embed="rId21">
            <a:alphaModFix/>
          </a:blip>
          <a:srcRect/>
          <a:stretch/>
        </p:blipFill>
        <p:spPr>
          <a:xfrm>
            <a:off x="176232" y="6241316"/>
            <a:ext cx="957553" cy="41185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1"/>
        <p:cNvGrpSpPr/>
        <p:nvPr/>
      </p:nvGrpSpPr>
      <p:grpSpPr>
        <a:xfrm>
          <a:off x="0" y="0"/>
          <a:ext cx="0" cy="0"/>
          <a:chOff x="0" y="0"/>
          <a:chExt cx="0" cy="0"/>
        </a:xfrm>
      </p:grpSpPr>
      <p:sp>
        <p:nvSpPr>
          <p:cNvPr id="102" name="Google Shape;102;p4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accent1"/>
              </a:buClr>
              <a:buSzPts val="3600"/>
              <a:buFont typeface="Calibri"/>
              <a:buNone/>
              <a:defRPr sz="3600" b="0" i="0" u="none" strike="noStrike" cap="none">
                <a:solidFill>
                  <a:schemeClr val="accen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3" name="Google Shape;103;p4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90000"/>
              </a:lnSpc>
              <a:spcBef>
                <a:spcPts val="1000"/>
              </a:spcBef>
              <a:spcAft>
                <a:spcPts val="0"/>
              </a:spcAft>
              <a:buClr>
                <a:srgbClr val="002060"/>
              </a:buClr>
              <a:buSzPts val="2400"/>
              <a:buFont typeface="Arial"/>
              <a:buChar char="•"/>
              <a:defRPr sz="2400" b="0" i="0" u="none" strike="noStrike" cap="none">
                <a:solidFill>
                  <a:srgbClr val="002060"/>
                </a:solidFill>
                <a:latin typeface="Arial"/>
                <a:ea typeface="Arial"/>
                <a:cs typeface="Arial"/>
                <a:sym typeface="Arial"/>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04" name="Google Shape;104;p49"/>
          <p:cNvSpPr txBox="1"/>
          <p:nvPr/>
        </p:nvSpPr>
        <p:spPr>
          <a:xfrm>
            <a:off x="11618199" y="6353778"/>
            <a:ext cx="494967" cy="365125"/>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100">
                <a:solidFill>
                  <a:schemeClr val="dk1"/>
                </a:solidFill>
                <a:latin typeface="Arial"/>
                <a:ea typeface="Arial"/>
                <a:cs typeface="Arial"/>
                <a:sym typeface="Arial"/>
              </a:rPr>
              <a:t> </a:t>
            </a:r>
            <a:endParaRPr/>
          </a:p>
        </p:txBody>
      </p:sp>
    </p:spTree>
  </p:cSld>
  <p:clrMap bg1="lt1" tx1="dk1" bg2="dk2" tx2="lt2" accent1="accent1" accent2="accent2" accent3="accent3" accent4="accent4" accent5="accent5" accent6="accent6" hlink="hlink" folHlink="folHlink"/>
  <p:sldLayoutIdLst>
    <p:sldLayoutId id="214748367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5.xml"/><Relationship Id="rId5" Type="http://schemas.openxmlformats.org/officeDocument/2006/relationships/image" Target="../media/image22.png"/><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hyperlink" Target="https://data.unicef.org/topic/child-protection/child-marriage/" TargetMode="External"/><Relationship Id="rId2" Type="http://schemas.openxmlformats.org/officeDocument/2006/relationships/notesSlide" Target="../notesSlides/notesSlide26.xml"/><Relationship Id="rId1" Type="http://schemas.openxmlformats.org/officeDocument/2006/relationships/slideLayout" Target="../slideLayouts/slideLayout9.xml"/><Relationship Id="rId5" Type="http://schemas.openxmlformats.org/officeDocument/2006/relationships/hyperlink" Target="https://data.unwomen.org/globala-database-on-violence-against-women/country-profile/Mozambique/country-snapshot" TargetMode="External"/><Relationship Id="rId4" Type="http://schemas.openxmlformats.org/officeDocument/2006/relationships/hyperlink" Target="https://vaw-data.srhr.org/data"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youtu.be/3AF9Rjki0DE?si=nmGJuolWW8Vtev9W"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
          <p:cNvSpPr/>
          <p:nvPr/>
        </p:nvSpPr>
        <p:spPr>
          <a:xfrm>
            <a:off x="6096000" y="0"/>
            <a:ext cx="6096000" cy="5459526"/>
          </a:xfrm>
          <a:prstGeom prst="rect">
            <a:avLst/>
          </a:prstGeom>
          <a:solidFill>
            <a:srgbClr val="EDEDE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15" name="Google Shape;115;p1"/>
          <p:cNvSpPr/>
          <p:nvPr/>
        </p:nvSpPr>
        <p:spPr>
          <a:xfrm>
            <a:off x="6096000" y="4470750"/>
            <a:ext cx="6096000" cy="10800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16" name="Google Shape;116;p1"/>
          <p:cNvSpPr txBox="1"/>
          <p:nvPr/>
        </p:nvSpPr>
        <p:spPr>
          <a:xfrm>
            <a:off x="6719274" y="1736229"/>
            <a:ext cx="5138578" cy="280076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000" b="1" i="0" u="none" strike="noStrike" cap="none">
                <a:solidFill>
                  <a:schemeClr val="accent1"/>
                </a:solidFill>
                <a:latin typeface="Calibri"/>
                <a:ea typeface="Calibri"/>
                <a:cs typeface="Calibri"/>
                <a:sym typeface="Calibri"/>
              </a:rPr>
              <a:t>Prise en charge clinique des survivantes de viol et de violence exercée par un partenaire intime dans les situations d'urgence</a:t>
            </a:r>
            <a:endParaRPr sz="1800" b="0" i="0" u="none" strike="noStrike" cap="none">
              <a:solidFill>
                <a:schemeClr val="dk1"/>
              </a:solidFill>
              <a:latin typeface="Arial"/>
              <a:ea typeface="Arial"/>
              <a:cs typeface="Arial"/>
              <a:sym typeface="Arial"/>
            </a:endParaRPr>
          </a:p>
          <a:p>
            <a:pPr marL="0" marR="0" lvl="0" indent="0" algn="l" rtl="0">
              <a:spcBef>
                <a:spcPts val="600"/>
              </a:spcBef>
              <a:spcAft>
                <a:spcPts val="0"/>
              </a:spcAft>
              <a:buNone/>
            </a:pPr>
            <a:r>
              <a:rPr lang="en-US" sz="2100" b="0" i="0" u="none" strike="noStrike" cap="none">
                <a:solidFill>
                  <a:schemeClr val="accent2"/>
                </a:solidFill>
                <a:latin typeface="Calibri"/>
                <a:ea typeface="Calibri"/>
                <a:cs typeface="Calibri"/>
                <a:sym typeface="Calibri"/>
              </a:rPr>
              <a:t>Programme de formation des agents de santé</a:t>
            </a:r>
            <a:endParaRPr/>
          </a:p>
        </p:txBody>
      </p:sp>
      <p:sp>
        <p:nvSpPr>
          <p:cNvPr id="117" name="Google Shape;117;p1"/>
          <p:cNvSpPr txBox="1">
            <a:spLocks noGrp="1"/>
          </p:cNvSpPr>
          <p:nvPr>
            <p:ph type="ctrTitle"/>
          </p:nvPr>
        </p:nvSpPr>
        <p:spPr>
          <a:xfrm>
            <a:off x="6712616" y="4792635"/>
            <a:ext cx="4927157" cy="541871"/>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35AFF"/>
              </a:buClr>
              <a:buSzPts val="6000"/>
              <a:buFont typeface="Arial"/>
              <a:buNone/>
            </a:pPr>
            <a:r>
              <a:rPr lang="en-US" sz="6000" b="0" i="0" u="none" strike="noStrike" cap="none" dirty="0">
                <a:solidFill>
                  <a:srgbClr val="035AFF"/>
                </a:solidFill>
                <a:latin typeface="Arial"/>
                <a:ea typeface="Arial"/>
                <a:cs typeface="Arial"/>
                <a:sym typeface="Arial"/>
              </a:rPr>
              <a:t>DIAPOSITIVES DE PRÉSENTATION</a:t>
            </a:r>
            <a:endParaRPr sz="6000" b="0" i="0" u="none" strike="noStrike" cap="none" dirty="0">
              <a:solidFill>
                <a:srgbClr val="035AFF"/>
              </a:solidFill>
              <a:latin typeface="Arial"/>
              <a:ea typeface="Arial"/>
              <a:cs typeface="Arial"/>
              <a:sym typeface="Arial"/>
            </a:endParaRPr>
          </a:p>
        </p:txBody>
      </p:sp>
      <p:sp>
        <p:nvSpPr>
          <p:cNvPr id="118" name="Google Shape;118;p1"/>
          <p:cNvSpPr/>
          <p:nvPr/>
        </p:nvSpPr>
        <p:spPr>
          <a:xfrm>
            <a:off x="0" y="0"/>
            <a:ext cx="6096000" cy="6858000"/>
          </a:xfrm>
          <a:prstGeom prst="rect">
            <a:avLst/>
          </a:prstGeom>
          <a:solidFill>
            <a:schemeClr val="accent1"/>
          </a:solidFill>
          <a:ln w="19050" cap="flat" cmpd="sng">
            <a:solidFill>
              <a:srgbClr val="0017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119" name="Google Shape;119;p1" descr="A black and white world map  Description automatically generated"/>
          <p:cNvPicPr preferRelativeResize="0"/>
          <p:nvPr/>
        </p:nvPicPr>
        <p:blipFill rotWithShape="1">
          <a:blip r:embed="rId3">
            <a:alphaModFix/>
          </a:blip>
          <a:srcRect/>
          <a:stretch/>
        </p:blipFill>
        <p:spPr>
          <a:xfrm>
            <a:off x="0" y="950451"/>
            <a:ext cx="6120000" cy="4790448"/>
          </a:xfrm>
          <a:prstGeom prst="rect">
            <a:avLst/>
          </a:prstGeom>
          <a:noFill/>
          <a:ln>
            <a:noFill/>
          </a:ln>
        </p:spPr>
      </p:pic>
      <p:pic>
        <p:nvPicPr>
          <p:cNvPr id="120" name="Google Shape;120;p1"/>
          <p:cNvPicPr preferRelativeResize="0"/>
          <p:nvPr/>
        </p:nvPicPr>
        <p:blipFill rotWithShape="1">
          <a:blip r:embed="rId4">
            <a:alphaModFix/>
          </a:blip>
          <a:srcRect/>
          <a:stretch/>
        </p:blipFill>
        <p:spPr>
          <a:xfrm>
            <a:off x="5516640" y="481433"/>
            <a:ext cx="1152000" cy="1152000"/>
          </a:xfrm>
          <a:prstGeom prst="rect">
            <a:avLst/>
          </a:prstGeom>
          <a:noFill/>
          <a:ln>
            <a:noFill/>
          </a:ln>
        </p:spPr>
      </p:pic>
      <p:grpSp>
        <p:nvGrpSpPr>
          <p:cNvPr id="121" name="Google Shape;121;p1"/>
          <p:cNvGrpSpPr/>
          <p:nvPr/>
        </p:nvGrpSpPr>
        <p:grpSpPr>
          <a:xfrm>
            <a:off x="6766398" y="6018223"/>
            <a:ext cx="983226" cy="415055"/>
            <a:chOff x="5121785" y="6180774"/>
            <a:chExt cx="1116156" cy="471170"/>
          </a:xfrm>
        </p:grpSpPr>
        <p:grpSp>
          <p:nvGrpSpPr>
            <p:cNvPr id="122" name="Google Shape;122;p1"/>
            <p:cNvGrpSpPr/>
            <p:nvPr/>
          </p:nvGrpSpPr>
          <p:grpSpPr>
            <a:xfrm>
              <a:off x="5665974" y="6311584"/>
              <a:ext cx="571967" cy="213640"/>
              <a:chOff x="-6" y="0"/>
              <a:chExt cx="571967" cy="214271"/>
            </a:xfrm>
          </p:grpSpPr>
          <p:sp>
            <p:nvSpPr>
              <p:cNvPr id="123" name="Google Shape;123;p1"/>
              <p:cNvSpPr/>
              <p:nvPr/>
            </p:nvSpPr>
            <p:spPr>
              <a:xfrm>
                <a:off x="502111" y="123249"/>
                <a:ext cx="69850" cy="89535"/>
              </a:xfrm>
              <a:custGeom>
                <a:avLst/>
                <a:gdLst/>
                <a:ahLst/>
                <a:cxnLst/>
                <a:rect l="l" t="t" r="r" b="b"/>
                <a:pathLst>
                  <a:path w="69850" h="89535" extrusionOk="0">
                    <a:moveTo>
                      <a:pt x="0" y="0"/>
                    </a:moveTo>
                    <a:lnTo>
                      <a:pt x="0" y="88950"/>
                    </a:lnTo>
                    <a:lnTo>
                      <a:pt x="17487" y="88950"/>
                    </a:lnTo>
                    <a:lnTo>
                      <a:pt x="17487" y="59156"/>
                    </a:lnTo>
                    <a:lnTo>
                      <a:pt x="50963" y="59156"/>
                    </a:lnTo>
                    <a:lnTo>
                      <a:pt x="48958" y="55880"/>
                    </a:lnTo>
                    <a:lnTo>
                      <a:pt x="50926" y="54635"/>
                    </a:lnTo>
                    <a:lnTo>
                      <a:pt x="52501" y="53695"/>
                    </a:lnTo>
                    <a:lnTo>
                      <a:pt x="59397" y="49072"/>
                    </a:lnTo>
                    <a:lnTo>
                      <a:pt x="62839" y="44094"/>
                    </a:lnTo>
                    <a:lnTo>
                      <a:pt x="63176" y="42811"/>
                    </a:lnTo>
                    <a:lnTo>
                      <a:pt x="17525" y="42811"/>
                    </a:lnTo>
                    <a:lnTo>
                      <a:pt x="17525" y="17272"/>
                    </a:lnTo>
                    <a:lnTo>
                      <a:pt x="24549" y="17081"/>
                    </a:lnTo>
                    <a:lnTo>
                      <a:pt x="31496" y="16370"/>
                    </a:lnTo>
                    <a:lnTo>
                      <a:pt x="62279" y="16370"/>
                    </a:lnTo>
                    <a:lnTo>
                      <a:pt x="21234" y="495"/>
                    </a:lnTo>
                    <a:lnTo>
                      <a:pt x="0" y="0"/>
                    </a:lnTo>
                    <a:close/>
                  </a:path>
                  <a:path w="69850" h="89535" extrusionOk="0">
                    <a:moveTo>
                      <a:pt x="50963" y="59156"/>
                    </a:moveTo>
                    <a:lnTo>
                      <a:pt x="31114" y="59156"/>
                    </a:lnTo>
                    <a:lnTo>
                      <a:pt x="49618" y="88950"/>
                    </a:lnTo>
                    <a:lnTo>
                      <a:pt x="69227" y="88950"/>
                    </a:lnTo>
                    <a:lnTo>
                      <a:pt x="55702" y="66840"/>
                    </a:lnTo>
                    <a:lnTo>
                      <a:pt x="50963" y="59156"/>
                    </a:lnTo>
                    <a:close/>
                  </a:path>
                  <a:path w="69850" h="89535" extrusionOk="0">
                    <a:moveTo>
                      <a:pt x="24803" y="42367"/>
                    </a:moveTo>
                    <a:lnTo>
                      <a:pt x="17525" y="42811"/>
                    </a:lnTo>
                    <a:lnTo>
                      <a:pt x="63176" y="42811"/>
                    </a:lnTo>
                    <a:lnTo>
                      <a:pt x="63253" y="42519"/>
                    </a:lnTo>
                    <a:lnTo>
                      <a:pt x="31623" y="42519"/>
                    </a:lnTo>
                    <a:lnTo>
                      <a:pt x="24803" y="42367"/>
                    </a:lnTo>
                    <a:close/>
                  </a:path>
                  <a:path w="69850" h="89535" extrusionOk="0">
                    <a:moveTo>
                      <a:pt x="62279" y="16370"/>
                    </a:moveTo>
                    <a:lnTo>
                      <a:pt x="31496" y="16370"/>
                    </a:lnTo>
                    <a:lnTo>
                      <a:pt x="43662" y="19354"/>
                    </a:lnTo>
                    <a:lnTo>
                      <a:pt x="46913" y="24015"/>
                    </a:lnTo>
                    <a:lnTo>
                      <a:pt x="47015" y="29514"/>
                    </a:lnTo>
                    <a:lnTo>
                      <a:pt x="47116" y="35356"/>
                    </a:lnTo>
                    <a:lnTo>
                      <a:pt x="44030" y="40373"/>
                    </a:lnTo>
                    <a:lnTo>
                      <a:pt x="31623" y="42519"/>
                    </a:lnTo>
                    <a:lnTo>
                      <a:pt x="63253" y="42519"/>
                    </a:lnTo>
                    <a:lnTo>
                      <a:pt x="64477" y="37858"/>
                    </a:lnTo>
                    <a:lnTo>
                      <a:pt x="65379" y="25282"/>
                    </a:lnTo>
                    <a:lnTo>
                      <a:pt x="62279" y="16370"/>
                    </a:lnTo>
                    <a:close/>
                  </a:path>
                </a:pathLst>
              </a:custGeom>
              <a:solidFill>
                <a:srgbClr val="090909"/>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4" name="Google Shape;124;p1"/>
              <p:cNvSpPr/>
              <p:nvPr/>
            </p:nvSpPr>
            <p:spPr>
              <a:xfrm>
                <a:off x="417433" y="59"/>
                <a:ext cx="73025" cy="87630"/>
              </a:xfrm>
              <a:custGeom>
                <a:avLst/>
                <a:gdLst/>
                <a:ahLst/>
                <a:cxnLst/>
                <a:rect l="l" t="t" r="r" b="b"/>
                <a:pathLst>
                  <a:path w="73025" h="87630" extrusionOk="0">
                    <a:moveTo>
                      <a:pt x="72796" y="12"/>
                    </a:moveTo>
                    <a:lnTo>
                      <a:pt x="55016" y="12"/>
                    </a:lnTo>
                    <a:lnTo>
                      <a:pt x="55016" y="34391"/>
                    </a:lnTo>
                    <a:lnTo>
                      <a:pt x="17449" y="34391"/>
                    </a:lnTo>
                    <a:lnTo>
                      <a:pt x="17449" y="0"/>
                    </a:lnTo>
                    <a:lnTo>
                      <a:pt x="0" y="0"/>
                    </a:lnTo>
                    <a:lnTo>
                      <a:pt x="0" y="87629"/>
                    </a:lnTo>
                    <a:lnTo>
                      <a:pt x="17729" y="87629"/>
                    </a:lnTo>
                    <a:lnTo>
                      <a:pt x="17729" y="52196"/>
                    </a:lnTo>
                    <a:lnTo>
                      <a:pt x="55372" y="52196"/>
                    </a:lnTo>
                    <a:lnTo>
                      <a:pt x="55372" y="87401"/>
                    </a:lnTo>
                    <a:lnTo>
                      <a:pt x="72796" y="87401"/>
                    </a:lnTo>
                    <a:lnTo>
                      <a:pt x="72796" y="12"/>
                    </a:lnTo>
                    <a:close/>
                  </a:path>
                </a:pathLst>
              </a:custGeom>
              <a:solidFill>
                <a:srgbClr val="1FA0D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5" name="Google Shape;125;p1"/>
              <p:cNvSpPr/>
              <p:nvPr/>
            </p:nvSpPr>
            <p:spPr>
              <a:xfrm>
                <a:off x="419887" y="124131"/>
                <a:ext cx="62865" cy="88265"/>
              </a:xfrm>
              <a:custGeom>
                <a:avLst/>
                <a:gdLst/>
                <a:ahLst/>
                <a:cxnLst/>
                <a:rect l="l" t="t" r="r" b="b"/>
                <a:pathLst>
                  <a:path w="62865" h="88265" extrusionOk="0">
                    <a:moveTo>
                      <a:pt x="62052" y="0"/>
                    </a:moveTo>
                    <a:lnTo>
                      <a:pt x="0" y="0"/>
                    </a:lnTo>
                    <a:lnTo>
                      <a:pt x="0" y="88061"/>
                    </a:lnTo>
                    <a:lnTo>
                      <a:pt x="62687" y="88061"/>
                    </a:lnTo>
                    <a:lnTo>
                      <a:pt x="62687" y="71361"/>
                    </a:lnTo>
                    <a:lnTo>
                      <a:pt x="17856" y="71361"/>
                    </a:lnTo>
                    <a:lnTo>
                      <a:pt x="17856" y="50926"/>
                    </a:lnTo>
                    <a:lnTo>
                      <a:pt x="52628" y="50926"/>
                    </a:lnTo>
                    <a:lnTo>
                      <a:pt x="52628" y="34670"/>
                    </a:lnTo>
                    <a:lnTo>
                      <a:pt x="17741" y="34670"/>
                    </a:lnTo>
                    <a:lnTo>
                      <a:pt x="17741" y="16294"/>
                    </a:lnTo>
                    <a:lnTo>
                      <a:pt x="62052" y="16294"/>
                    </a:lnTo>
                    <a:lnTo>
                      <a:pt x="62052" y="0"/>
                    </a:lnTo>
                    <a:close/>
                  </a:path>
                </a:pathLst>
              </a:custGeom>
              <a:solidFill>
                <a:srgbClr val="090909"/>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pic>
            <p:nvPicPr>
              <p:cNvPr id="126" name="Google Shape;126;p1"/>
              <p:cNvPicPr preferRelativeResize="0"/>
              <p:nvPr/>
            </p:nvPicPr>
            <p:blipFill rotWithShape="1">
              <a:blip r:embed="rId5">
                <a:alphaModFix/>
              </a:blip>
              <a:srcRect/>
              <a:stretch/>
            </p:blipFill>
            <p:spPr>
              <a:xfrm>
                <a:off x="5714" y="153"/>
                <a:ext cx="73025" cy="87388"/>
              </a:xfrm>
              <a:prstGeom prst="rect">
                <a:avLst/>
              </a:prstGeom>
              <a:noFill/>
              <a:ln>
                <a:noFill/>
              </a:ln>
            </p:spPr>
          </p:pic>
          <p:sp>
            <p:nvSpPr>
              <p:cNvPr id="127" name="Google Shape;127;p1"/>
              <p:cNvSpPr/>
              <p:nvPr/>
            </p:nvSpPr>
            <p:spPr>
              <a:xfrm>
                <a:off x="100006" y="60"/>
                <a:ext cx="169545" cy="88265"/>
              </a:xfrm>
              <a:custGeom>
                <a:avLst/>
                <a:gdLst/>
                <a:ahLst/>
                <a:cxnLst/>
                <a:rect l="l" t="t" r="r" b="b"/>
                <a:pathLst>
                  <a:path w="169545" h="88265" extrusionOk="0">
                    <a:moveTo>
                      <a:pt x="62750" y="71374"/>
                    </a:moveTo>
                    <a:lnTo>
                      <a:pt x="17805" y="71374"/>
                    </a:lnTo>
                    <a:lnTo>
                      <a:pt x="17805" y="50761"/>
                    </a:lnTo>
                    <a:lnTo>
                      <a:pt x="52705" y="50761"/>
                    </a:lnTo>
                    <a:lnTo>
                      <a:pt x="52705" y="34480"/>
                    </a:lnTo>
                    <a:lnTo>
                      <a:pt x="17767" y="34480"/>
                    </a:lnTo>
                    <a:lnTo>
                      <a:pt x="17767" y="16129"/>
                    </a:lnTo>
                    <a:lnTo>
                      <a:pt x="62001" y="16129"/>
                    </a:lnTo>
                    <a:lnTo>
                      <a:pt x="62001" y="50"/>
                    </a:lnTo>
                    <a:lnTo>
                      <a:pt x="0" y="50"/>
                    </a:lnTo>
                    <a:lnTo>
                      <a:pt x="0" y="87731"/>
                    </a:lnTo>
                    <a:lnTo>
                      <a:pt x="62750" y="87731"/>
                    </a:lnTo>
                    <a:lnTo>
                      <a:pt x="62750" y="71374"/>
                    </a:lnTo>
                    <a:close/>
                  </a:path>
                  <a:path w="169545" h="88265" extrusionOk="0">
                    <a:moveTo>
                      <a:pt x="168998" y="87718"/>
                    </a:moveTo>
                    <a:lnTo>
                      <a:pt x="162090" y="73355"/>
                    </a:lnTo>
                    <a:lnTo>
                      <a:pt x="153873" y="56261"/>
                    </a:lnTo>
                    <a:lnTo>
                      <a:pt x="139611" y="26568"/>
                    </a:lnTo>
                    <a:lnTo>
                      <a:pt x="134404" y="15748"/>
                    </a:lnTo>
                    <a:lnTo>
                      <a:pt x="134404" y="56261"/>
                    </a:lnTo>
                    <a:lnTo>
                      <a:pt x="106578" y="56261"/>
                    </a:lnTo>
                    <a:lnTo>
                      <a:pt x="120459" y="26568"/>
                    </a:lnTo>
                    <a:lnTo>
                      <a:pt x="134404" y="56261"/>
                    </a:lnTo>
                    <a:lnTo>
                      <a:pt x="134404" y="15748"/>
                    </a:lnTo>
                    <a:lnTo>
                      <a:pt x="126834" y="0"/>
                    </a:lnTo>
                    <a:lnTo>
                      <a:pt x="114134" y="0"/>
                    </a:lnTo>
                    <a:lnTo>
                      <a:pt x="72009" y="87566"/>
                    </a:lnTo>
                    <a:lnTo>
                      <a:pt x="91719" y="87566"/>
                    </a:lnTo>
                    <a:lnTo>
                      <a:pt x="98691" y="73355"/>
                    </a:lnTo>
                    <a:lnTo>
                      <a:pt x="142214" y="73355"/>
                    </a:lnTo>
                    <a:lnTo>
                      <a:pt x="149212" y="87566"/>
                    </a:lnTo>
                    <a:lnTo>
                      <a:pt x="149288" y="87718"/>
                    </a:lnTo>
                    <a:lnTo>
                      <a:pt x="168998" y="87718"/>
                    </a:lnTo>
                    <a:close/>
                  </a:path>
                </a:pathLst>
              </a:custGeom>
              <a:solidFill>
                <a:srgbClr val="1FA0D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8" name="Google Shape;128;p1"/>
              <p:cNvSpPr/>
              <p:nvPr/>
            </p:nvSpPr>
            <p:spPr>
              <a:xfrm>
                <a:off x="-6" y="122196"/>
                <a:ext cx="407670" cy="92075"/>
              </a:xfrm>
              <a:custGeom>
                <a:avLst/>
                <a:gdLst/>
                <a:ahLst/>
                <a:cxnLst/>
                <a:rect l="l" t="t" r="r" b="b"/>
                <a:pathLst>
                  <a:path w="407670" h="92075" extrusionOk="0">
                    <a:moveTo>
                      <a:pt x="86550" y="65697"/>
                    </a:moveTo>
                    <a:lnTo>
                      <a:pt x="69811" y="61277"/>
                    </a:lnTo>
                    <a:lnTo>
                      <a:pt x="59905" y="69850"/>
                    </a:lnTo>
                    <a:lnTo>
                      <a:pt x="48945" y="73888"/>
                    </a:lnTo>
                    <a:lnTo>
                      <a:pt x="37909" y="73291"/>
                    </a:lnTo>
                    <a:lnTo>
                      <a:pt x="27813" y="67957"/>
                    </a:lnTo>
                    <a:lnTo>
                      <a:pt x="21183" y="59105"/>
                    </a:lnTo>
                    <a:lnTo>
                      <a:pt x="18415" y="47993"/>
                    </a:lnTo>
                    <a:lnTo>
                      <a:pt x="19646" y="36487"/>
                    </a:lnTo>
                    <a:lnTo>
                      <a:pt x="24993" y="26454"/>
                    </a:lnTo>
                    <a:lnTo>
                      <a:pt x="34074" y="19596"/>
                    </a:lnTo>
                    <a:lnTo>
                      <a:pt x="44894" y="17589"/>
                    </a:lnTo>
                    <a:lnTo>
                      <a:pt x="56654" y="20396"/>
                    </a:lnTo>
                    <a:lnTo>
                      <a:pt x="68529" y="28054"/>
                    </a:lnTo>
                    <a:lnTo>
                      <a:pt x="85496" y="23495"/>
                    </a:lnTo>
                    <a:lnTo>
                      <a:pt x="76504" y="11531"/>
                    </a:lnTo>
                    <a:lnTo>
                      <a:pt x="63792" y="3517"/>
                    </a:lnTo>
                    <a:lnTo>
                      <a:pt x="48780" y="0"/>
                    </a:lnTo>
                    <a:lnTo>
                      <a:pt x="32969" y="1574"/>
                    </a:lnTo>
                    <a:lnTo>
                      <a:pt x="18592" y="8331"/>
                    </a:lnTo>
                    <a:lnTo>
                      <a:pt x="7886" y="19291"/>
                    </a:lnTo>
                    <a:lnTo>
                      <a:pt x="1473" y="33502"/>
                    </a:lnTo>
                    <a:lnTo>
                      <a:pt x="0" y="50025"/>
                    </a:lnTo>
                    <a:lnTo>
                      <a:pt x="3873" y="65443"/>
                    </a:lnTo>
                    <a:lnTo>
                      <a:pt x="12547" y="78193"/>
                    </a:lnTo>
                    <a:lnTo>
                      <a:pt x="25057" y="87274"/>
                    </a:lnTo>
                    <a:lnTo>
                      <a:pt x="40449" y="91706"/>
                    </a:lnTo>
                    <a:lnTo>
                      <a:pt x="55486" y="90881"/>
                    </a:lnTo>
                    <a:lnTo>
                      <a:pt x="69202" y="85725"/>
                    </a:lnTo>
                    <a:lnTo>
                      <a:pt x="80073" y="77050"/>
                    </a:lnTo>
                    <a:lnTo>
                      <a:pt x="86550" y="65697"/>
                    </a:lnTo>
                    <a:close/>
                  </a:path>
                  <a:path w="407670" h="92075" extrusionOk="0">
                    <a:moveTo>
                      <a:pt x="248310" y="5041"/>
                    </a:moveTo>
                    <a:lnTo>
                      <a:pt x="247891" y="1981"/>
                    </a:lnTo>
                    <a:lnTo>
                      <a:pt x="230530" y="1981"/>
                    </a:lnTo>
                    <a:lnTo>
                      <a:pt x="230479" y="56045"/>
                    </a:lnTo>
                    <a:lnTo>
                      <a:pt x="230009" y="58445"/>
                    </a:lnTo>
                    <a:lnTo>
                      <a:pt x="227469" y="65659"/>
                    </a:lnTo>
                    <a:lnTo>
                      <a:pt x="223088" y="70967"/>
                    </a:lnTo>
                    <a:lnTo>
                      <a:pt x="217068" y="74244"/>
                    </a:lnTo>
                    <a:lnTo>
                      <a:pt x="209588" y="75349"/>
                    </a:lnTo>
                    <a:lnTo>
                      <a:pt x="202044" y="74231"/>
                    </a:lnTo>
                    <a:lnTo>
                      <a:pt x="188417" y="5054"/>
                    </a:lnTo>
                    <a:lnTo>
                      <a:pt x="188010" y="1790"/>
                    </a:lnTo>
                    <a:lnTo>
                      <a:pt x="171183" y="1790"/>
                    </a:lnTo>
                    <a:lnTo>
                      <a:pt x="170840" y="31254"/>
                    </a:lnTo>
                    <a:lnTo>
                      <a:pt x="174650" y="72720"/>
                    </a:lnTo>
                    <a:lnTo>
                      <a:pt x="207899" y="91973"/>
                    </a:lnTo>
                    <a:lnTo>
                      <a:pt x="211023" y="91973"/>
                    </a:lnTo>
                    <a:lnTo>
                      <a:pt x="247497" y="62217"/>
                    </a:lnTo>
                    <a:lnTo>
                      <a:pt x="248285" y="55651"/>
                    </a:lnTo>
                    <a:lnTo>
                      <a:pt x="248310" y="5041"/>
                    </a:lnTo>
                    <a:close/>
                  </a:path>
                  <a:path w="407670" h="92075" extrusionOk="0">
                    <a:moveTo>
                      <a:pt x="329971" y="54673"/>
                    </a:moveTo>
                    <a:lnTo>
                      <a:pt x="324980" y="47739"/>
                    </a:lnTo>
                    <a:lnTo>
                      <a:pt x="310438" y="40665"/>
                    </a:lnTo>
                    <a:lnTo>
                      <a:pt x="304126" y="38608"/>
                    </a:lnTo>
                    <a:lnTo>
                      <a:pt x="289928" y="33058"/>
                    </a:lnTo>
                    <a:lnTo>
                      <a:pt x="283159" y="29743"/>
                    </a:lnTo>
                    <a:lnTo>
                      <a:pt x="281063" y="27419"/>
                    </a:lnTo>
                    <a:lnTo>
                      <a:pt x="281825" y="20370"/>
                    </a:lnTo>
                    <a:lnTo>
                      <a:pt x="283921" y="18249"/>
                    </a:lnTo>
                    <a:lnTo>
                      <a:pt x="286918" y="16878"/>
                    </a:lnTo>
                    <a:lnTo>
                      <a:pt x="293725" y="15265"/>
                    </a:lnTo>
                    <a:lnTo>
                      <a:pt x="300443" y="16294"/>
                    </a:lnTo>
                    <a:lnTo>
                      <a:pt x="306336" y="19685"/>
                    </a:lnTo>
                    <a:lnTo>
                      <a:pt x="310680" y="25196"/>
                    </a:lnTo>
                    <a:lnTo>
                      <a:pt x="312318" y="28663"/>
                    </a:lnTo>
                    <a:lnTo>
                      <a:pt x="328828" y="24053"/>
                    </a:lnTo>
                    <a:lnTo>
                      <a:pt x="319087" y="8496"/>
                    </a:lnTo>
                    <a:lnTo>
                      <a:pt x="303733" y="914"/>
                    </a:lnTo>
                    <a:lnTo>
                      <a:pt x="286740" y="800"/>
                    </a:lnTo>
                    <a:lnTo>
                      <a:pt x="272059" y="7683"/>
                    </a:lnTo>
                    <a:lnTo>
                      <a:pt x="264769" y="17195"/>
                    </a:lnTo>
                    <a:lnTo>
                      <a:pt x="263067" y="27698"/>
                    </a:lnTo>
                    <a:lnTo>
                      <a:pt x="266852" y="37630"/>
                    </a:lnTo>
                    <a:lnTo>
                      <a:pt x="275958" y="45427"/>
                    </a:lnTo>
                    <a:lnTo>
                      <a:pt x="281381" y="48298"/>
                    </a:lnTo>
                    <a:lnTo>
                      <a:pt x="287401" y="50050"/>
                    </a:lnTo>
                    <a:lnTo>
                      <a:pt x="297345" y="54051"/>
                    </a:lnTo>
                    <a:lnTo>
                      <a:pt x="301637" y="55562"/>
                    </a:lnTo>
                    <a:lnTo>
                      <a:pt x="309295" y="59486"/>
                    </a:lnTo>
                    <a:lnTo>
                      <a:pt x="312000" y="62407"/>
                    </a:lnTo>
                    <a:lnTo>
                      <a:pt x="310527" y="71437"/>
                    </a:lnTo>
                    <a:lnTo>
                      <a:pt x="307365" y="73596"/>
                    </a:lnTo>
                    <a:lnTo>
                      <a:pt x="303415" y="74879"/>
                    </a:lnTo>
                    <a:lnTo>
                      <a:pt x="296341" y="75844"/>
                    </a:lnTo>
                    <a:lnTo>
                      <a:pt x="289483" y="74383"/>
                    </a:lnTo>
                    <a:lnTo>
                      <a:pt x="283502" y="70751"/>
                    </a:lnTo>
                    <a:lnTo>
                      <a:pt x="279019" y="65189"/>
                    </a:lnTo>
                    <a:lnTo>
                      <a:pt x="276809" y="60629"/>
                    </a:lnTo>
                    <a:lnTo>
                      <a:pt x="260210" y="65227"/>
                    </a:lnTo>
                    <a:lnTo>
                      <a:pt x="270052" y="82207"/>
                    </a:lnTo>
                    <a:lnTo>
                      <a:pt x="285051" y="90525"/>
                    </a:lnTo>
                    <a:lnTo>
                      <a:pt x="301625" y="91694"/>
                    </a:lnTo>
                    <a:lnTo>
                      <a:pt x="316242" y="87198"/>
                    </a:lnTo>
                    <a:lnTo>
                      <a:pt x="322122" y="83070"/>
                    </a:lnTo>
                    <a:lnTo>
                      <a:pt x="326402" y="77939"/>
                    </a:lnTo>
                    <a:lnTo>
                      <a:pt x="329031" y="71805"/>
                    </a:lnTo>
                    <a:lnTo>
                      <a:pt x="329933" y="64630"/>
                    </a:lnTo>
                    <a:lnTo>
                      <a:pt x="329971" y="54673"/>
                    </a:lnTo>
                    <a:close/>
                  </a:path>
                  <a:path w="407670" h="92075" extrusionOk="0">
                    <a:moveTo>
                      <a:pt x="407466" y="2095"/>
                    </a:moveTo>
                    <a:lnTo>
                      <a:pt x="334924" y="2095"/>
                    </a:lnTo>
                    <a:lnTo>
                      <a:pt x="334924" y="18402"/>
                    </a:lnTo>
                    <a:lnTo>
                      <a:pt x="362102" y="18402"/>
                    </a:lnTo>
                    <a:lnTo>
                      <a:pt x="362102" y="89954"/>
                    </a:lnTo>
                    <a:lnTo>
                      <a:pt x="379768" y="89954"/>
                    </a:lnTo>
                    <a:lnTo>
                      <a:pt x="379768" y="18389"/>
                    </a:lnTo>
                    <a:lnTo>
                      <a:pt x="407466" y="18389"/>
                    </a:lnTo>
                    <a:lnTo>
                      <a:pt x="407466" y="2095"/>
                    </a:lnTo>
                    <a:close/>
                  </a:path>
                </a:pathLst>
              </a:custGeom>
              <a:solidFill>
                <a:srgbClr val="090909"/>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9" name="Google Shape;129;p1"/>
              <p:cNvSpPr/>
              <p:nvPr/>
            </p:nvSpPr>
            <p:spPr>
              <a:xfrm>
                <a:off x="332740" y="267"/>
                <a:ext cx="72390" cy="88265"/>
              </a:xfrm>
              <a:custGeom>
                <a:avLst/>
                <a:gdLst/>
                <a:ahLst/>
                <a:cxnLst/>
                <a:rect l="l" t="t" r="r" b="b"/>
                <a:pathLst>
                  <a:path w="72390" h="88265" extrusionOk="0">
                    <a:moveTo>
                      <a:pt x="72136" y="0"/>
                    </a:moveTo>
                    <a:lnTo>
                      <a:pt x="0" y="0"/>
                    </a:lnTo>
                    <a:lnTo>
                      <a:pt x="0" y="16040"/>
                    </a:lnTo>
                    <a:lnTo>
                      <a:pt x="26962" y="16040"/>
                    </a:lnTo>
                    <a:lnTo>
                      <a:pt x="26962" y="87693"/>
                    </a:lnTo>
                    <a:lnTo>
                      <a:pt x="45059" y="87693"/>
                    </a:lnTo>
                    <a:lnTo>
                      <a:pt x="45059" y="15887"/>
                    </a:lnTo>
                    <a:lnTo>
                      <a:pt x="72136" y="15887"/>
                    </a:lnTo>
                    <a:lnTo>
                      <a:pt x="72136" y="0"/>
                    </a:lnTo>
                    <a:close/>
                  </a:path>
                </a:pathLst>
              </a:custGeom>
              <a:solidFill>
                <a:srgbClr val="1FA0D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0" name="Google Shape;130;p1"/>
              <p:cNvSpPr/>
              <p:nvPr/>
            </p:nvSpPr>
            <p:spPr>
              <a:xfrm>
                <a:off x="99923" y="124103"/>
                <a:ext cx="60960" cy="88265"/>
              </a:xfrm>
              <a:custGeom>
                <a:avLst/>
                <a:gdLst/>
                <a:ahLst/>
                <a:cxnLst/>
                <a:rect l="l" t="t" r="r" b="b"/>
                <a:pathLst>
                  <a:path w="60960" h="88265" extrusionOk="0">
                    <a:moveTo>
                      <a:pt x="17551" y="0"/>
                    </a:moveTo>
                    <a:lnTo>
                      <a:pt x="0" y="0"/>
                    </a:lnTo>
                    <a:lnTo>
                      <a:pt x="0" y="87998"/>
                    </a:lnTo>
                    <a:lnTo>
                      <a:pt x="60718" y="87998"/>
                    </a:lnTo>
                    <a:lnTo>
                      <a:pt x="60718" y="71424"/>
                    </a:lnTo>
                    <a:lnTo>
                      <a:pt x="17551" y="71424"/>
                    </a:lnTo>
                    <a:lnTo>
                      <a:pt x="17551" y="0"/>
                    </a:lnTo>
                    <a:close/>
                  </a:path>
                </a:pathLst>
              </a:custGeom>
              <a:solidFill>
                <a:srgbClr val="090909"/>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1" name="Google Shape;131;p1"/>
              <p:cNvSpPr/>
              <p:nvPr/>
            </p:nvSpPr>
            <p:spPr>
              <a:xfrm>
                <a:off x="278163" y="0"/>
                <a:ext cx="60960" cy="87630"/>
              </a:xfrm>
              <a:custGeom>
                <a:avLst/>
                <a:gdLst/>
                <a:ahLst/>
                <a:cxnLst/>
                <a:rect l="l" t="t" r="r" b="b"/>
                <a:pathLst>
                  <a:path w="60960" h="87630" extrusionOk="0">
                    <a:moveTo>
                      <a:pt x="17132" y="0"/>
                    </a:moveTo>
                    <a:lnTo>
                      <a:pt x="0" y="0"/>
                    </a:lnTo>
                    <a:lnTo>
                      <a:pt x="0" y="87553"/>
                    </a:lnTo>
                    <a:lnTo>
                      <a:pt x="60756" y="87553"/>
                    </a:lnTo>
                    <a:lnTo>
                      <a:pt x="60756" y="71424"/>
                    </a:lnTo>
                    <a:lnTo>
                      <a:pt x="17132" y="71424"/>
                    </a:lnTo>
                    <a:lnTo>
                      <a:pt x="17132" y="0"/>
                    </a:lnTo>
                    <a:close/>
                  </a:path>
                </a:pathLst>
              </a:custGeom>
              <a:solidFill>
                <a:srgbClr val="1FA0D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2" name="Google Shape;132;p1"/>
              <p:cNvSpPr/>
              <p:nvPr/>
            </p:nvSpPr>
            <p:spPr>
              <a:xfrm>
                <a:off x="206584" y="26629"/>
                <a:ext cx="342900" cy="139700"/>
              </a:xfrm>
              <a:custGeom>
                <a:avLst/>
                <a:gdLst/>
                <a:ahLst/>
                <a:cxnLst/>
                <a:rect l="l" t="t" r="r" b="b"/>
                <a:pathLst>
                  <a:path w="342900" h="139700" extrusionOk="0">
                    <a:moveTo>
                      <a:pt x="27825" y="29692"/>
                    </a:moveTo>
                    <a:lnTo>
                      <a:pt x="13881" y="0"/>
                    </a:lnTo>
                    <a:lnTo>
                      <a:pt x="0" y="29692"/>
                    </a:lnTo>
                    <a:lnTo>
                      <a:pt x="27825" y="29692"/>
                    </a:lnTo>
                    <a:close/>
                  </a:path>
                  <a:path w="342900" h="139700" extrusionOk="0">
                    <a:moveTo>
                      <a:pt x="342633" y="131978"/>
                    </a:moveTo>
                    <a:lnTo>
                      <a:pt x="342430" y="120637"/>
                    </a:lnTo>
                    <a:lnTo>
                      <a:pt x="339178" y="115976"/>
                    </a:lnTo>
                    <a:lnTo>
                      <a:pt x="327012" y="112991"/>
                    </a:lnTo>
                    <a:lnTo>
                      <a:pt x="320065" y="113703"/>
                    </a:lnTo>
                    <a:lnTo>
                      <a:pt x="313042" y="113893"/>
                    </a:lnTo>
                    <a:lnTo>
                      <a:pt x="313042" y="139433"/>
                    </a:lnTo>
                    <a:lnTo>
                      <a:pt x="320319" y="138988"/>
                    </a:lnTo>
                    <a:lnTo>
                      <a:pt x="327139" y="139141"/>
                    </a:lnTo>
                    <a:lnTo>
                      <a:pt x="339547" y="136994"/>
                    </a:lnTo>
                    <a:lnTo>
                      <a:pt x="342633" y="131978"/>
                    </a:lnTo>
                    <a:close/>
                  </a:path>
                </a:pathLst>
              </a:custGeom>
              <a:solidFill>
                <a:srgbClr val="FDFE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pic>
          <p:nvPicPr>
            <p:cNvPr id="133" name="Google Shape;133;p1"/>
            <p:cNvPicPr preferRelativeResize="0"/>
            <p:nvPr/>
          </p:nvPicPr>
          <p:blipFill rotWithShape="1">
            <a:blip r:embed="rId6">
              <a:alphaModFix/>
            </a:blip>
            <a:srcRect/>
            <a:stretch/>
          </p:blipFill>
          <p:spPr>
            <a:xfrm>
              <a:off x="5121785" y="6180774"/>
              <a:ext cx="470535" cy="471170"/>
            </a:xfrm>
            <a:prstGeom prst="rect">
              <a:avLst/>
            </a:prstGeom>
            <a:noFill/>
            <a:ln>
              <a:noFill/>
            </a:ln>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10"/>
          <p:cNvSpPr txBox="1"/>
          <p:nvPr/>
        </p:nvSpPr>
        <p:spPr>
          <a:xfrm>
            <a:off x="1079400" y="1079999"/>
            <a:ext cx="10033200" cy="4719887"/>
          </a:xfrm>
          <a:prstGeom prst="rect">
            <a:avLst/>
          </a:prstGeom>
          <a:noFill/>
          <a:ln w="31750" cap="flat" cmpd="sng">
            <a:solidFill>
              <a:schemeClr val="accent2"/>
            </a:solidFill>
            <a:prstDash val="solid"/>
            <a:round/>
            <a:headEnd type="none" w="sm" len="sm"/>
            <a:tailEnd type="none" w="sm" len="sm"/>
          </a:ln>
        </p:spPr>
        <p:txBody>
          <a:bodyPr spcFirstLastPara="1" wrap="square" lIns="288000" tIns="288000" rIns="288000" bIns="180000" anchor="t" anchorCtr="0">
            <a:spAutoFit/>
          </a:bodyPr>
          <a:lstStyle/>
          <a:p>
            <a:pPr marL="0" marR="0" lvl="0" indent="0" algn="l" rtl="0">
              <a:spcBef>
                <a:spcPts val="0"/>
              </a:spcBef>
              <a:spcAft>
                <a:spcPts val="0"/>
              </a:spcAft>
              <a:buNone/>
            </a:pPr>
            <a:r>
              <a:rPr lang="en-US" sz="1600">
                <a:solidFill>
                  <a:srgbClr val="000000"/>
                </a:solidFill>
                <a:latin typeface="Arial"/>
                <a:ea typeface="Arial"/>
                <a:cs typeface="Arial"/>
                <a:sym typeface="Arial"/>
              </a:rPr>
              <a:t>Flora a deux petites-sœurs, ainsi quʼun petit-frère de quatre ans. Alors quʼelle a 15 ans, une milice locale commence à mener des attaques de plus en plus près de son village. L'un de ses professeurs est enlevé et ses parents insistent pour que les enfants cessent d'aller à l'école. Lorsque cinq filles du village sont également enlevées, le père de Flora décide dʼabriter sa famille de l'autre côté de la frontière. Leur destination se trouve à une semaine de marche.</a:t>
            </a:r>
            <a:endParaRPr/>
          </a:p>
          <a:p>
            <a:pPr marL="0" marR="0" lvl="0" indent="0" algn="l" rtl="0">
              <a:spcBef>
                <a:spcPts val="1200"/>
              </a:spcBef>
              <a:spcAft>
                <a:spcPts val="0"/>
              </a:spcAft>
              <a:buNone/>
            </a:pPr>
            <a:r>
              <a:rPr lang="en-US" sz="1600">
                <a:solidFill>
                  <a:srgbClr val="000000"/>
                </a:solidFill>
                <a:latin typeface="Arial"/>
                <a:ea typeface="Arial"/>
                <a:cs typeface="Arial"/>
                <a:sym typeface="Arial"/>
              </a:rPr>
              <a:t>Le deuxième jour, après avoir franchi le sommet d'une colline, Flora et sa famille se heurtent à un barrage de miliciens lourdement armés. Le père de Flora demande à la famille de se taire et de le laisser parler. Les miliciens regardent la famille de Flora et disent à son père qu'avec tant de filles, il peut bien en sacrifier une, et ils lui demandent de décider laquelle il leur livrera. Son père tente de leur donner de l'argent, mais un milicien le frappe à la tête avec son arme. La mère de Flora crie et s'agenouille aux côtés de son mari. </a:t>
            </a:r>
            <a:endParaRPr/>
          </a:p>
          <a:p>
            <a:pPr marL="0" marR="0" lvl="0" indent="0" algn="l" rtl="0">
              <a:spcBef>
                <a:spcPts val="1200"/>
              </a:spcBef>
              <a:spcAft>
                <a:spcPts val="0"/>
              </a:spcAft>
              <a:buNone/>
            </a:pPr>
            <a:r>
              <a:rPr lang="en-US" sz="1600">
                <a:solidFill>
                  <a:srgbClr val="000000"/>
                </a:solidFill>
                <a:latin typeface="Arial"/>
                <a:ea typeface="Arial"/>
                <a:cs typeface="Arial"/>
                <a:sym typeface="Arial"/>
              </a:rPr>
              <a:t>Flora voit alors l'un des soldats s'emparer de sa sœur de 11 ans. Malgré la terreur, elle crie contre les soldats et tente même de s'accrocher à sa sœur. Les soldats se contentent de rire, puis l'un d'eux dit : « Elle a du tempérament, celle-ci ». Les autres disent : « Elle va poser trop de problèmes ». Le premier soldat frappe Flora au visage. Tout devient sombre et flou. Lorsqu'elle reprend ses esprits, Flora voit sa sœur attachée à l'arrière d'un camion qui s'éloigne.</a:t>
            </a:r>
            <a:endParaRPr/>
          </a:p>
        </p:txBody>
      </p:sp>
      <p:sp>
        <p:nvSpPr>
          <p:cNvPr id="219" name="Google Shape;219;p10"/>
          <p:cNvSpPr/>
          <p:nvPr/>
        </p:nvSpPr>
        <p:spPr>
          <a:xfrm>
            <a:off x="4674000" y="576000"/>
            <a:ext cx="2844000" cy="503999"/>
          </a:xfrm>
          <a:prstGeom prst="rect">
            <a:avLst/>
          </a:prstGeom>
          <a:solidFill>
            <a:schemeClr val="accent2"/>
          </a:solidFill>
          <a:ln w="1905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0" name="Google Shape;220;p10"/>
          <p:cNvSpPr txBox="1"/>
          <p:nvPr/>
        </p:nvSpPr>
        <p:spPr>
          <a:xfrm>
            <a:off x="4712734" y="619200"/>
            <a:ext cx="2766532" cy="480131"/>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Clr>
                <a:schemeClr val="lt1"/>
              </a:buClr>
              <a:buSzPts val="2800"/>
              <a:buFont typeface="Arial"/>
              <a:buNone/>
            </a:pPr>
            <a:r>
              <a:rPr lang="en-US" sz="2800" b="0" i="0">
                <a:solidFill>
                  <a:schemeClr val="lt1"/>
                </a:solidFill>
                <a:latin typeface="Calibri"/>
                <a:ea typeface="Calibri"/>
                <a:cs typeface="Calibri"/>
                <a:sym typeface="Calibri"/>
              </a:rPr>
              <a:t>Scénario 1 : Flora</a:t>
            </a:r>
            <a:endParaRPr/>
          </a:p>
        </p:txBody>
      </p:sp>
      <p:sp>
        <p:nvSpPr>
          <p:cNvPr id="221" name="Google Shape;221;p10"/>
          <p:cNvSpPr txBox="1"/>
          <p:nvPr/>
        </p:nvSpPr>
        <p:spPr>
          <a:xfrm>
            <a:off x="11620072" y="6349429"/>
            <a:ext cx="517337" cy="358688"/>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r" rtl="0">
              <a:lnSpc>
                <a:spcPct val="200000"/>
              </a:lnSpc>
              <a:spcBef>
                <a:spcPts val="0"/>
              </a:spcBef>
              <a:spcAft>
                <a:spcPts val="0"/>
              </a:spcAft>
              <a:buNone/>
            </a:pPr>
            <a:r>
              <a:rPr lang="en-US" sz="1000">
                <a:solidFill>
                  <a:schemeClr val="dk1"/>
                </a:solidFill>
                <a:latin typeface="Arial"/>
                <a:ea typeface="Arial"/>
                <a:cs typeface="Arial"/>
                <a:sym typeface="Arial"/>
              </a:rPr>
              <a:t>1.10</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11"/>
          <p:cNvSpPr/>
          <p:nvPr/>
        </p:nvSpPr>
        <p:spPr>
          <a:xfrm>
            <a:off x="1079292" y="1080000"/>
            <a:ext cx="10028419" cy="4266440"/>
          </a:xfrm>
          <a:prstGeom prst="rect">
            <a:avLst/>
          </a:prstGeom>
          <a:noFill/>
          <a:ln w="3175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7" name="Google Shape;227;p11"/>
          <p:cNvSpPr/>
          <p:nvPr/>
        </p:nvSpPr>
        <p:spPr>
          <a:xfrm>
            <a:off x="4674000" y="576000"/>
            <a:ext cx="2844000" cy="503999"/>
          </a:xfrm>
          <a:prstGeom prst="rect">
            <a:avLst/>
          </a:prstGeom>
          <a:solidFill>
            <a:schemeClr val="accent2"/>
          </a:solidFill>
          <a:ln w="1905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8" name="Google Shape;228;p11"/>
          <p:cNvSpPr txBox="1"/>
          <p:nvPr/>
        </p:nvSpPr>
        <p:spPr>
          <a:xfrm>
            <a:off x="4712734" y="619466"/>
            <a:ext cx="2766532" cy="480131"/>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Clr>
                <a:schemeClr val="lt1"/>
              </a:buClr>
              <a:buSzPts val="2800"/>
              <a:buFont typeface="Arial"/>
              <a:buNone/>
            </a:pPr>
            <a:r>
              <a:rPr lang="en-US" sz="2800" b="0" i="0">
                <a:solidFill>
                  <a:schemeClr val="lt1"/>
                </a:solidFill>
                <a:latin typeface="Calibri"/>
                <a:ea typeface="Calibri"/>
                <a:cs typeface="Calibri"/>
                <a:sym typeface="Calibri"/>
              </a:rPr>
              <a:t>Scénario 1 : Flora</a:t>
            </a:r>
            <a:endParaRPr/>
          </a:p>
        </p:txBody>
      </p:sp>
      <p:sp>
        <p:nvSpPr>
          <p:cNvPr id="229" name="Google Shape;229;p11"/>
          <p:cNvSpPr txBox="1"/>
          <p:nvPr/>
        </p:nvSpPr>
        <p:spPr>
          <a:xfrm>
            <a:off x="1324952" y="2665983"/>
            <a:ext cx="10182571" cy="2047686"/>
          </a:xfrm>
          <a:prstGeom prst="rect">
            <a:avLst/>
          </a:prstGeom>
          <a:noFill/>
          <a:ln>
            <a:noFill/>
          </a:ln>
        </p:spPr>
        <p:txBody>
          <a:bodyPr spcFirstLastPara="1" wrap="square" lIns="121900" tIns="60925" rIns="121900" bIns="60925" anchor="t" anchorCtr="0">
            <a:spAutoFit/>
          </a:bodyPr>
          <a:lstStyle/>
          <a:p>
            <a:pPr marL="0" marR="0" lvl="0" indent="0" algn="l" rtl="0">
              <a:lnSpc>
                <a:spcPct val="120000"/>
              </a:lnSpc>
              <a:spcBef>
                <a:spcPts val="800"/>
              </a:spcBef>
              <a:spcAft>
                <a:spcPts val="0"/>
              </a:spcAft>
              <a:buNone/>
            </a:pPr>
            <a:r>
              <a:rPr lang="en-US" sz="2000" b="1">
                <a:solidFill>
                  <a:schemeClr val="accent1"/>
                </a:solidFill>
                <a:latin typeface="Arial"/>
                <a:ea typeface="Arial"/>
                <a:cs typeface="Arial"/>
                <a:sym typeface="Arial"/>
              </a:rPr>
              <a:t>Tournez-vous vers vos voisins et discutez des questions suivantes :</a:t>
            </a:r>
            <a:endParaRPr sz="2000">
              <a:solidFill>
                <a:schemeClr val="dk1"/>
              </a:solidFill>
              <a:latin typeface="Arial"/>
              <a:ea typeface="Arial"/>
              <a:cs typeface="Arial"/>
              <a:sym typeface="Arial"/>
            </a:endParaRPr>
          </a:p>
          <a:p>
            <a:pPr marL="360000" marR="0" lvl="0" indent="-360000" algn="l" rtl="0">
              <a:lnSpc>
                <a:spcPct val="120000"/>
              </a:lnSpc>
              <a:spcBef>
                <a:spcPts val="800"/>
              </a:spcBef>
              <a:spcAft>
                <a:spcPts val="0"/>
              </a:spcAft>
              <a:buClr>
                <a:schemeClr val="accent2"/>
              </a:buClr>
              <a:buSzPts val="2400"/>
              <a:buFont typeface="Arial"/>
              <a:buChar char="•"/>
            </a:pPr>
            <a:r>
              <a:rPr lang="en-US" sz="2000">
                <a:solidFill>
                  <a:schemeClr val="dk1"/>
                </a:solidFill>
                <a:latin typeface="Arial"/>
                <a:ea typeface="Arial"/>
                <a:cs typeface="Arial"/>
                <a:sym typeface="Arial"/>
              </a:rPr>
              <a:t>Comment le genre influence-t-il le pouvoir des personnages de l'histoire ?</a:t>
            </a:r>
            <a:endParaRPr sz="2000">
              <a:solidFill>
                <a:schemeClr val="dk1"/>
              </a:solidFill>
              <a:latin typeface="Arial"/>
              <a:ea typeface="Arial"/>
              <a:cs typeface="Arial"/>
              <a:sym typeface="Arial"/>
            </a:endParaRPr>
          </a:p>
          <a:p>
            <a:pPr marL="360000" marR="0" lvl="0" indent="-360000" algn="l" rtl="0">
              <a:lnSpc>
                <a:spcPct val="120000"/>
              </a:lnSpc>
              <a:spcBef>
                <a:spcPts val="800"/>
              </a:spcBef>
              <a:spcAft>
                <a:spcPts val="0"/>
              </a:spcAft>
              <a:buClr>
                <a:schemeClr val="accent2"/>
              </a:buClr>
              <a:buSzPts val="2400"/>
              <a:buFont typeface="Arial"/>
              <a:buChar char="•"/>
            </a:pPr>
            <a:r>
              <a:rPr lang="en-US" sz="2000">
                <a:solidFill>
                  <a:schemeClr val="dk1"/>
                </a:solidFill>
                <a:latin typeface="Arial"/>
                <a:ea typeface="Arial"/>
                <a:cs typeface="Arial"/>
                <a:sym typeface="Arial"/>
              </a:rPr>
              <a:t>À quel moment le pouvoir contribue-t-il à engendrer et/ou à façonner la violence ?</a:t>
            </a:r>
            <a:endParaRPr sz="2000">
              <a:solidFill>
                <a:schemeClr val="dk1"/>
              </a:solidFill>
              <a:latin typeface="Arial"/>
              <a:ea typeface="Arial"/>
              <a:cs typeface="Arial"/>
              <a:sym typeface="Arial"/>
            </a:endParaRPr>
          </a:p>
          <a:p>
            <a:pPr marL="360000" marR="0" lvl="0" indent="-360000" algn="l" rtl="0">
              <a:lnSpc>
                <a:spcPct val="120000"/>
              </a:lnSpc>
              <a:spcBef>
                <a:spcPts val="800"/>
              </a:spcBef>
              <a:spcAft>
                <a:spcPts val="0"/>
              </a:spcAft>
              <a:buClr>
                <a:schemeClr val="accent2"/>
              </a:buClr>
              <a:buSzPts val="2400"/>
              <a:buFont typeface="Arial"/>
              <a:buChar char="•"/>
            </a:pPr>
            <a:r>
              <a:rPr lang="en-US" sz="2000">
                <a:solidFill>
                  <a:schemeClr val="dk1"/>
                </a:solidFill>
                <a:latin typeface="Arial"/>
                <a:ea typeface="Arial"/>
                <a:cs typeface="Arial"/>
                <a:sym typeface="Arial"/>
              </a:rPr>
              <a:t>Quelles formes de violence relevez-vous ?</a:t>
            </a:r>
            <a:endParaRPr sz="2000">
              <a:solidFill>
                <a:schemeClr val="dk1"/>
              </a:solidFill>
              <a:latin typeface="Arial"/>
              <a:ea typeface="Arial"/>
              <a:cs typeface="Arial"/>
              <a:sym typeface="Arial"/>
            </a:endParaRPr>
          </a:p>
        </p:txBody>
      </p:sp>
      <p:grpSp>
        <p:nvGrpSpPr>
          <p:cNvPr id="230" name="Google Shape;230;p11"/>
          <p:cNvGrpSpPr/>
          <p:nvPr/>
        </p:nvGrpSpPr>
        <p:grpSpPr>
          <a:xfrm>
            <a:off x="8738647" y="1202703"/>
            <a:ext cx="2013353" cy="1199867"/>
            <a:chOff x="8732120" y="576000"/>
            <a:chExt cx="2019880" cy="1203757"/>
          </a:xfrm>
        </p:grpSpPr>
        <p:sp>
          <p:nvSpPr>
            <p:cNvPr id="231" name="Google Shape;231;p11"/>
            <p:cNvSpPr/>
            <p:nvPr/>
          </p:nvSpPr>
          <p:spPr>
            <a:xfrm>
              <a:off x="8732120" y="844161"/>
              <a:ext cx="1146413" cy="935596"/>
            </a:xfrm>
            <a:prstGeom prst="wedgeRoundRectCallout">
              <a:avLst>
                <a:gd name="adj1" fmla="val -4964"/>
                <a:gd name="adj2" fmla="val 72685"/>
                <a:gd name="adj3" fmla="val 16667"/>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2" name="Google Shape;232;p11"/>
            <p:cNvSpPr/>
            <p:nvPr/>
          </p:nvSpPr>
          <p:spPr>
            <a:xfrm>
              <a:off x="9497562" y="576000"/>
              <a:ext cx="1254438" cy="1023757"/>
            </a:xfrm>
            <a:prstGeom prst="wedgeEllipseCallout">
              <a:avLst>
                <a:gd name="adj1" fmla="val -4964"/>
                <a:gd name="adj2" fmla="val 70833"/>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233" name="Google Shape;233;p11"/>
          <p:cNvSpPr txBox="1"/>
          <p:nvPr/>
        </p:nvSpPr>
        <p:spPr>
          <a:xfrm>
            <a:off x="11620072" y="6349429"/>
            <a:ext cx="517337" cy="358688"/>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r" rtl="0">
              <a:lnSpc>
                <a:spcPct val="200000"/>
              </a:lnSpc>
              <a:spcBef>
                <a:spcPts val="0"/>
              </a:spcBef>
              <a:spcAft>
                <a:spcPts val="0"/>
              </a:spcAft>
              <a:buNone/>
            </a:pPr>
            <a:r>
              <a:rPr lang="en-US" sz="1000">
                <a:solidFill>
                  <a:schemeClr val="dk1"/>
                </a:solidFill>
                <a:latin typeface="Arial"/>
                <a:ea typeface="Arial"/>
                <a:cs typeface="Arial"/>
                <a:sym typeface="Arial"/>
              </a:rPr>
              <a:t>1.11</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12"/>
          <p:cNvSpPr/>
          <p:nvPr/>
        </p:nvSpPr>
        <p:spPr>
          <a:xfrm>
            <a:off x="8059574" y="1900536"/>
            <a:ext cx="3427857" cy="3428492"/>
          </a:xfrm>
          <a:prstGeom prst="ellipse">
            <a:avLst/>
          </a:prstGeom>
          <a:solidFill>
            <a:schemeClr val="accent5"/>
          </a:solidFill>
          <a:ln w="25400"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spcBef>
                <a:spcPts val="0"/>
              </a:spcBef>
              <a:spcAft>
                <a:spcPts val="0"/>
              </a:spcAft>
              <a:buNone/>
            </a:pPr>
            <a:endParaRPr sz="2400">
              <a:solidFill>
                <a:schemeClr val="dk1"/>
              </a:solidFill>
              <a:latin typeface="Arial"/>
              <a:ea typeface="Arial"/>
              <a:cs typeface="Arial"/>
              <a:sym typeface="Arial"/>
            </a:endParaRPr>
          </a:p>
        </p:txBody>
      </p:sp>
      <p:sp>
        <p:nvSpPr>
          <p:cNvPr id="239" name="Google Shape;239;p12"/>
          <p:cNvSpPr/>
          <p:nvPr/>
        </p:nvSpPr>
        <p:spPr>
          <a:xfrm>
            <a:off x="8173388" y="2014839"/>
            <a:ext cx="3200227" cy="3199885"/>
          </a:xfrm>
          <a:prstGeom prst="ellipse">
            <a:avLst/>
          </a:prstGeom>
          <a:solidFill>
            <a:schemeClr val="lt1">
              <a:alpha val="89411"/>
            </a:schemeClr>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2400">
              <a:solidFill>
                <a:schemeClr val="dk1"/>
              </a:solidFill>
              <a:latin typeface="Arial"/>
              <a:ea typeface="Arial"/>
              <a:cs typeface="Arial"/>
              <a:sym typeface="Arial"/>
            </a:endParaRPr>
          </a:p>
        </p:txBody>
      </p:sp>
      <p:sp>
        <p:nvSpPr>
          <p:cNvPr id="240" name="Google Shape;240;p12"/>
          <p:cNvSpPr txBox="1"/>
          <p:nvPr/>
        </p:nvSpPr>
        <p:spPr>
          <a:xfrm>
            <a:off x="8747258" y="2472052"/>
            <a:ext cx="2285239" cy="2285461"/>
          </a:xfrm>
          <a:prstGeom prst="rect">
            <a:avLst/>
          </a:prstGeom>
          <a:noFill/>
          <a:ln>
            <a:noFill/>
          </a:ln>
        </p:spPr>
        <p:txBody>
          <a:bodyPr spcFirstLastPara="1" wrap="square" lIns="27050" tIns="27050" rIns="27050" bIns="27050" anchor="ctr" anchorCtr="0">
            <a:noAutofit/>
          </a:bodyPr>
          <a:lstStyle/>
          <a:p>
            <a:pPr marL="0" marR="0" lvl="0" indent="0" algn="ctr" rtl="0">
              <a:lnSpc>
                <a:spcPct val="90000"/>
              </a:lnSpc>
              <a:spcBef>
                <a:spcPts val="0"/>
              </a:spcBef>
              <a:spcAft>
                <a:spcPts val="0"/>
              </a:spcAft>
              <a:buNone/>
            </a:pPr>
            <a:r>
              <a:rPr lang="en-US" sz="2000">
                <a:solidFill>
                  <a:schemeClr val="accent1"/>
                </a:solidFill>
                <a:latin typeface="Arial"/>
                <a:ea typeface="Arial"/>
                <a:cs typeface="Arial"/>
                <a:sym typeface="Arial"/>
              </a:rPr>
              <a:t>Plus une personne ou une institution a de pouvoir, plus il lui est facile de perpétrer des actes de VBG.</a:t>
            </a:r>
            <a:endParaRPr sz="2000">
              <a:solidFill>
                <a:schemeClr val="accent1"/>
              </a:solidFill>
              <a:latin typeface="Arial"/>
              <a:ea typeface="Arial"/>
              <a:cs typeface="Arial"/>
              <a:sym typeface="Arial"/>
            </a:endParaRPr>
          </a:p>
        </p:txBody>
      </p:sp>
      <p:sp>
        <p:nvSpPr>
          <p:cNvPr id="241" name="Google Shape;241;p12"/>
          <p:cNvSpPr/>
          <p:nvPr/>
        </p:nvSpPr>
        <p:spPr>
          <a:xfrm rot="2700000">
            <a:off x="4520911" y="1904680"/>
            <a:ext cx="3419601" cy="3419601"/>
          </a:xfrm>
          <a:prstGeom prst="teardrop">
            <a:avLst>
              <a:gd name="adj" fmla="val 100000"/>
            </a:avLst>
          </a:prstGeom>
          <a:solidFill>
            <a:schemeClr val="accent2"/>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2400">
              <a:solidFill>
                <a:schemeClr val="dk1"/>
              </a:solidFill>
              <a:latin typeface="Arial"/>
              <a:ea typeface="Arial"/>
              <a:cs typeface="Arial"/>
              <a:sym typeface="Arial"/>
            </a:endParaRPr>
          </a:p>
        </p:txBody>
      </p:sp>
      <p:sp>
        <p:nvSpPr>
          <p:cNvPr id="242" name="Google Shape;242;p12"/>
          <p:cNvSpPr/>
          <p:nvPr/>
        </p:nvSpPr>
        <p:spPr>
          <a:xfrm>
            <a:off x="4630599" y="2014839"/>
            <a:ext cx="3200227" cy="3199885"/>
          </a:xfrm>
          <a:prstGeom prst="ellipse">
            <a:avLst/>
          </a:prstGeom>
          <a:solidFill>
            <a:schemeClr val="lt1">
              <a:alpha val="89411"/>
            </a:schemeClr>
          </a:solidFill>
          <a:ln w="25400"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spcBef>
                <a:spcPts val="0"/>
              </a:spcBef>
              <a:spcAft>
                <a:spcPts val="0"/>
              </a:spcAft>
              <a:buNone/>
            </a:pPr>
            <a:endParaRPr sz="2400">
              <a:solidFill>
                <a:schemeClr val="dk1"/>
              </a:solidFill>
              <a:latin typeface="Arial"/>
              <a:ea typeface="Arial"/>
              <a:cs typeface="Arial"/>
              <a:sym typeface="Arial"/>
            </a:endParaRPr>
          </a:p>
        </p:txBody>
      </p:sp>
      <p:sp>
        <p:nvSpPr>
          <p:cNvPr id="243" name="Google Shape;243;p12"/>
          <p:cNvSpPr txBox="1"/>
          <p:nvPr/>
        </p:nvSpPr>
        <p:spPr>
          <a:xfrm>
            <a:off x="5088093" y="2472052"/>
            <a:ext cx="2285239" cy="2285461"/>
          </a:xfrm>
          <a:prstGeom prst="rect">
            <a:avLst/>
          </a:prstGeom>
          <a:noFill/>
          <a:ln>
            <a:noFill/>
          </a:ln>
        </p:spPr>
        <p:txBody>
          <a:bodyPr spcFirstLastPara="1" wrap="square" lIns="27050" tIns="27050" rIns="27050" bIns="27050" anchor="ctr" anchorCtr="0">
            <a:noAutofit/>
          </a:bodyPr>
          <a:lstStyle/>
          <a:p>
            <a:pPr marL="0" marR="0" lvl="0" indent="0" algn="ctr" rtl="0">
              <a:lnSpc>
                <a:spcPct val="90000"/>
              </a:lnSpc>
              <a:spcBef>
                <a:spcPts val="0"/>
              </a:spcBef>
              <a:spcAft>
                <a:spcPts val="0"/>
              </a:spcAft>
              <a:buNone/>
            </a:pPr>
            <a:r>
              <a:rPr lang="en-US" sz="2000">
                <a:solidFill>
                  <a:schemeClr val="accent1"/>
                </a:solidFill>
                <a:latin typeface="Arial"/>
                <a:ea typeface="Arial"/>
                <a:cs typeface="Arial"/>
                <a:sym typeface="Arial"/>
              </a:rPr>
              <a:t>Les facteurs croisés accentuent ou atténuent la vulnérabilité.</a:t>
            </a:r>
            <a:endParaRPr sz="2000">
              <a:solidFill>
                <a:schemeClr val="accent1"/>
              </a:solidFill>
              <a:latin typeface="Arial"/>
              <a:ea typeface="Arial"/>
              <a:cs typeface="Arial"/>
              <a:sym typeface="Arial"/>
            </a:endParaRPr>
          </a:p>
        </p:txBody>
      </p:sp>
      <p:sp>
        <p:nvSpPr>
          <p:cNvPr id="244" name="Google Shape;244;p12"/>
          <p:cNvSpPr/>
          <p:nvPr/>
        </p:nvSpPr>
        <p:spPr>
          <a:xfrm rot="2700000">
            <a:off x="978122" y="1904680"/>
            <a:ext cx="3419601" cy="3419601"/>
          </a:xfrm>
          <a:prstGeom prst="teardrop">
            <a:avLst>
              <a:gd name="adj" fmla="val 100000"/>
            </a:avLst>
          </a:prstGeom>
          <a:solidFill>
            <a:schemeClr val="accent4"/>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2400">
              <a:solidFill>
                <a:schemeClr val="dk1"/>
              </a:solidFill>
              <a:latin typeface="Arial"/>
              <a:ea typeface="Arial"/>
              <a:cs typeface="Arial"/>
              <a:sym typeface="Arial"/>
            </a:endParaRPr>
          </a:p>
        </p:txBody>
      </p:sp>
      <p:sp>
        <p:nvSpPr>
          <p:cNvPr id="245" name="Google Shape;245;p12"/>
          <p:cNvSpPr/>
          <p:nvPr/>
        </p:nvSpPr>
        <p:spPr>
          <a:xfrm>
            <a:off x="1087809" y="2014839"/>
            <a:ext cx="3200227" cy="3199885"/>
          </a:xfrm>
          <a:prstGeom prst="ellipse">
            <a:avLst/>
          </a:prstGeom>
          <a:solidFill>
            <a:schemeClr val="lt1">
              <a:alpha val="89411"/>
            </a:schemeClr>
          </a:solidFill>
          <a:ln w="25400" cap="flat" cmpd="sng">
            <a:solidFill>
              <a:schemeClr val="accent4"/>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spcBef>
                <a:spcPts val="0"/>
              </a:spcBef>
              <a:spcAft>
                <a:spcPts val="0"/>
              </a:spcAft>
              <a:buNone/>
            </a:pPr>
            <a:endParaRPr sz="2400">
              <a:solidFill>
                <a:schemeClr val="dk1"/>
              </a:solidFill>
              <a:latin typeface="Arial"/>
              <a:ea typeface="Arial"/>
              <a:cs typeface="Arial"/>
              <a:sym typeface="Arial"/>
            </a:endParaRPr>
          </a:p>
        </p:txBody>
      </p:sp>
      <p:sp>
        <p:nvSpPr>
          <p:cNvPr id="246" name="Google Shape;246;p12"/>
          <p:cNvSpPr txBox="1"/>
          <p:nvPr/>
        </p:nvSpPr>
        <p:spPr>
          <a:xfrm>
            <a:off x="1444591" y="2505704"/>
            <a:ext cx="2554664" cy="2285461"/>
          </a:xfrm>
          <a:prstGeom prst="rect">
            <a:avLst/>
          </a:prstGeom>
          <a:noFill/>
          <a:ln>
            <a:noFill/>
          </a:ln>
        </p:spPr>
        <p:txBody>
          <a:bodyPr spcFirstLastPara="1" wrap="square" lIns="27050" tIns="27050" rIns="27050" bIns="27050" anchor="ctr" anchorCtr="0">
            <a:noAutofit/>
          </a:bodyPr>
          <a:lstStyle/>
          <a:p>
            <a:pPr marL="0" marR="0" lvl="0" indent="0" algn="ctr" rtl="0">
              <a:lnSpc>
                <a:spcPct val="90000"/>
              </a:lnSpc>
              <a:spcBef>
                <a:spcPts val="0"/>
              </a:spcBef>
              <a:spcAft>
                <a:spcPts val="0"/>
              </a:spcAft>
              <a:buNone/>
            </a:pPr>
            <a:r>
              <a:rPr lang="en-US" sz="1700">
                <a:solidFill>
                  <a:schemeClr val="accent1"/>
                </a:solidFill>
                <a:latin typeface="Arial"/>
                <a:ea typeface="Arial"/>
                <a:cs typeface="Arial"/>
                <a:sym typeface="Arial"/>
              </a:rPr>
              <a:t>Tout acte, toute menace et toute tentative de contrôle sʼappuyant sur les rôles et normes de genre et visant à restreindre la capacité dʼaction d'une personne constitue une forme de VBG.</a:t>
            </a:r>
            <a:endParaRPr sz="1700">
              <a:solidFill>
                <a:schemeClr val="accent1"/>
              </a:solidFill>
              <a:latin typeface="Arial"/>
              <a:ea typeface="Arial"/>
              <a:cs typeface="Arial"/>
              <a:sym typeface="Arial"/>
            </a:endParaRPr>
          </a:p>
        </p:txBody>
      </p:sp>
      <p:sp>
        <p:nvSpPr>
          <p:cNvPr id="247" name="Google Shape;247;p12"/>
          <p:cNvSpPr txBox="1"/>
          <p:nvPr/>
        </p:nvSpPr>
        <p:spPr>
          <a:xfrm>
            <a:off x="1717867" y="313701"/>
            <a:ext cx="8939600" cy="1075200"/>
          </a:xfrm>
          <a:prstGeom prst="rect">
            <a:avLst/>
          </a:prstGeom>
          <a:noFill/>
          <a:ln>
            <a:noFill/>
          </a:ln>
        </p:spPr>
        <p:txBody>
          <a:bodyPr spcFirstLastPara="1" wrap="square" lIns="121900" tIns="121900" rIns="121900" bIns="121900" anchor="ctr" anchorCtr="0">
            <a:noAutofit/>
          </a:bodyPr>
          <a:lstStyle/>
          <a:p>
            <a:pPr marL="0" marR="0" lvl="0" indent="0" algn="ctr" rtl="0">
              <a:spcBef>
                <a:spcPts val="0"/>
              </a:spcBef>
              <a:spcAft>
                <a:spcPts val="0"/>
              </a:spcAft>
              <a:buNone/>
            </a:pPr>
            <a:endParaRPr sz="4000">
              <a:solidFill>
                <a:srgbClr val="002060"/>
              </a:solidFill>
              <a:latin typeface="Arial"/>
              <a:ea typeface="Arial"/>
              <a:cs typeface="Arial"/>
              <a:sym typeface="Arial"/>
            </a:endParaRPr>
          </a:p>
        </p:txBody>
      </p:sp>
      <p:sp>
        <p:nvSpPr>
          <p:cNvPr id="248" name="Google Shape;248;p12"/>
          <p:cNvSpPr txBox="1">
            <a:spLocks noGrp="1"/>
          </p:cNvSpPr>
          <p:nvPr>
            <p:ph type="title"/>
          </p:nvPr>
        </p:nvSpPr>
        <p:spPr>
          <a:xfrm>
            <a:off x="415600" y="287999"/>
            <a:ext cx="11360800" cy="1188977"/>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3400" b="1" i="0" u="none" strike="noStrike" cap="none">
                <a:solidFill>
                  <a:schemeClr val="accent3"/>
                </a:solidFill>
                <a:latin typeface="Calibri"/>
                <a:ea typeface="Calibri"/>
                <a:cs typeface="Calibri"/>
                <a:sym typeface="Calibri"/>
              </a:rPr>
              <a:t>Comprendre que les hommes et les garçons sont </a:t>
            </a:r>
            <a:br>
              <a:rPr lang="en-US" sz="3400" b="1" i="0" u="none" strike="noStrike" cap="none">
                <a:solidFill>
                  <a:schemeClr val="accent3"/>
                </a:solidFill>
                <a:latin typeface="Calibri"/>
                <a:ea typeface="Calibri"/>
                <a:cs typeface="Calibri"/>
                <a:sym typeface="Calibri"/>
              </a:rPr>
            </a:br>
            <a:r>
              <a:rPr lang="en-US" sz="3400" b="1" i="0" u="none" strike="noStrike" cap="none">
                <a:solidFill>
                  <a:schemeClr val="accent3"/>
                </a:solidFill>
                <a:latin typeface="Calibri"/>
                <a:ea typeface="Calibri"/>
                <a:cs typeface="Calibri"/>
                <a:sym typeface="Calibri"/>
              </a:rPr>
              <a:t>les principaux auteurs dʼactes de VBG</a:t>
            </a:r>
            <a:br>
              <a:rPr lang="en-US" sz="3400" b="1" i="0" u="none" strike="noStrike" cap="none">
                <a:solidFill>
                  <a:schemeClr val="accent3"/>
                </a:solidFill>
                <a:latin typeface="Calibri"/>
                <a:ea typeface="Calibri"/>
                <a:cs typeface="Calibri"/>
                <a:sym typeface="Calibri"/>
              </a:rPr>
            </a:br>
            <a:br>
              <a:rPr lang="en-US" sz="3400" b="1" i="0" u="none" strike="noStrike" cap="none">
                <a:solidFill>
                  <a:schemeClr val="accent3"/>
                </a:solidFill>
                <a:latin typeface="Calibri"/>
                <a:ea typeface="Calibri"/>
                <a:cs typeface="Calibri"/>
                <a:sym typeface="Calibri"/>
              </a:rPr>
            </a:br>
            <a:endParaRPr/>
          </a:p>
        </p:txBody>
      </p:sp>
      <p:sp>
        <p:nvSpPr>
          <p:cNvPr id="249" name="Google Shape;249;p12"/>
          <p:cNvSpPr txBox="1"/>
          <p:nvPr/>
        </p:nvSpPr>
        <p:spPr>
          <a:xfrm>
            <a:off x="11620072" y="6349429"/>
            <a:ext cx="517337" cy="358688"/>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r" rtl="0">
              <a:lnSpc>
                <a:spcPct val="200000"/>
              </a:lnSpc>
              <a:spcBef>
                <a:spcPts val="0"/>
              </a:spcBef>
              <a:spcAft>
                <a:spcPts val="0"/>
              </a:spcAft>
              <a:buNone/>
            </a:pPr>
            <a:r>
              <a:rPr lang="en-US" sz="1000">
                <a:solidFill>
                  <a:schemeClr val="dk1"/>
                </a:solidFill>
                <a:latin typeface="Arial"/>
                <a:ea typeface="Arial"/>
                <a:cs typeface="Arial"/>
                <a:sym typeface="Arial"/>
              </a:rPr>
              <a:t>1.12</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13"/>
          <p:cNvSpPr txBox="1">
            <a:spLocks noGrp="1"/>
          </p:cNvSpPr>
          <p:nvPr>
            <p:ph type="title"/>
          </p:nvPr>
        </p:nvSpPr>
        <p:spPr>
          <a:xfrm>
            <a:off x="1799400" y="2493061"/>
            <a:ext cx="8593200" cy="1871877"/>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4800" b="1" i="0" u="none" strike="noStrike" cap="none">
                <a:solidFill>
                  <a:schemeClr val="accent1"/>
                </a:solidFill>
                <a:latin typeface="Calibri"/>
                <a:ea typeface="Calibri"/>
                <a:cs typeface="Calibri"/>
                <a:sym typeface="Calibri"/>
              </a:rPr>
              <a:t>Prévalence et conséquences</a:t>
            </a:r>
            <a:br>
              <a:rPr lang="en-US" sz="4800" b="1" i="0" u="none" strike="noStrike" cap="none">
                <a:solidFill>
                  <a:schemeClr val="accent1"/>
                </a:solidFill>
                <a:latin typeface="Calibri"/>
                <a:ea typeface="Calibri"/>
                <a:cs typeface="Calibri"/>
                <a:sym typeface="Calibri"/>
              </a:rPr>
            </a:br>
            <a:br>
              <a:rPr lang="en-US" sz="4800" b="1" i="0" u="none" strike="noStrike" cap="none">
                <a:solidFill>
                  <a:schemeClr val="accent1"/>
                </a:solidFill>
                <a:latin typeface="Calibri"/>
                <a:ea typeface="Calibri"/>
                <a:cs typeface="Calibri"/>
                <a:sym typeface="Calibri"/>
              </a:rPr>
            </a:br>
            <a:endParaRPr/>
          </a:p>
        </p:txBody>
      </p:sp>
      <p:sp>
        <p:nvSpPr>
          <p:cNvPr id="255" name="Google Shape;255;p13"/>
          <p:cNvSpPr txBox="1"/>
          <p:nvPr/>
        </p:nvSpPr>
        <p:spPr>
          <a:xfrm>
            <a:off x="11620072" y="6349429"/>
            <a:ext cx="517337" cy="358688"/>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r" rtl="0">
              <a:lnSpc>
                <a:spcPct val="200000"/>
              </a:lnSpc>
              <a:spcBef>
                <a:spcPts val="0"/>
              </a:spcBef>
              <a:spcAft>
                <a:spcPts val="0"/>
              </a:spcAft>
              <a:buNone/>
            </a:pPr>
            <a:r>
              <a:rPr lang="en-US" sz="1000">
                <a:solidFill>
                  <a:schemeClr val="dk1"/>
                </a:solidFill>
                <a:latin typeface="Arial"/>
                <a:ea typeface="Arial"/>
                <a:cs typeface="Arial"/>
                <a:sym typeface="Arial"/>
              </a:rPr>
              <a:t>1.13</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14"/>
          <p:cNvSpPr/>
          <p:nvPr/>
        </p:nvSpPr>
        <p:spPr>
          <a:xfrm>
            <a:off x="4560184" y="3447384"/>
            <a:ext cx="3240000" cy="1800000"/>
          </a:xfrm>
          <a:prstGeom prst="roundRect">
            <a:avLst>
              <a:gd name="adj" fmla="val 16667"/>
            </a:avLst>
          </a:prstGeom>
          <a:solidFill>
            <a:srgbClr val="D5E3FF"/>
          </a:solidFill>
          <a:ln>
            <a:noFill/>
          </a:ln>
        </p:spPr>
        <p:txBody>
          <a:bodyPr spcFirstLastPara="1" wrap="square" lIns="121900" tIns="60925" rIns="121900" bIns="60925" anchor="ctr" anchorCtr="0">
            <a:noAutofit/>
          </a:bodyPr>
          <a:lstStyle/>
          <a:p>
            <a:pPr marL="0" marR="0" lvl="0" indent="0" algn="ctr" rtl="0">
              <a:spcBef>
                <a:spcPts val="0"/>
              </a:spcBef>
              <a:spcAft>
                <a:spcPts val="0"/>
              </a:spcAft>
              <a:buNone/>
            </a:pPr>
            <a:r>
              <a:rPr lang="en-US" sz="2000" b="1">
                <a:solidFill>
                  <a:srgbClr val="E36C09"/>
                </a:solidFill>
                <a:latin typeface="Arial"/>
                <a:ea typeface="Arial"/>
                <a:cs typeface="Arial"/>
                <a:sym typeface="Arial"/>
              </a:rPr>
              <a:t>6 % </a:t>
            </a:r>
            <a:r>
              <a:rPr lang="en-US" sz="2000">
                <a:solidFill>
                  <a:srgbClr val="000000"/>
                </a:solidFill>
                <a:latin typeface="Arial"/>
                <a:ea typeface="Arial"/>
                <a:cs typeface="Arial"/>
                <a:sym typeface="Arial"/>
              </a:rPr>
              <a:t>des femmes ont subi des </a:t>
            </a:r>
            <a:r>
              <a:rPr lang="en-US" sz="2000">
                <a:solidFill>
                  <a:srgbClr val="E36C09"/>
                </a:solidFill>
                <a:latin typeface="Arial"/>
                <a:ea typeface="Arial"/>
                <a:cs typeface="Arial"/>
                <a:sym typeface="Arial"/>
              </a:rPr>
              <a:t>violences sexuelles</a:t>
            </a:r>
            <a:r>
              <a:rPr lang="en-US" sz="2000">
                <a:solidFill>
                  <a:srgbClr val="000000"/>
                </a:solidFill>
                <a:latin typeface="Arial"/>
                <a:ea typeface="Arial"/>
                <a:cs typeface="Arial"/>
                <a:sym typeface="Arial"/>
              </a:rPr>
              <a:t> sans lien avec un partenaire</a:t>
            </a:r>
            <a:r>
              <a:rPr lang="en-US" sz="2000" baseline="30000">
                <a:solidFill>
                  <a:schemeClr val="dk1"/>
                </a:solidFill>
                <a:latin typeface="Arial"/>
                <a:ea typeface="Arial"/>
                <a:cs typeface="Arial"/>
                <a:sym typeface="Arial"/>
              </a:rPr>
              <a:t>3</a:t>
            </a:r>
            <a:endParaRPr sz="2000">
              <a:solidFill>
                <a:schemeClr val="dk1"/>
              </a:solidFill>
              <a:latin typeface="Arial"/>
              <a:ea typeface="Arial"/>
              <a:cs typeface="Arial"/>
              <a:sym typeface="Arial"/>
            </a:endParaRPr>
          </a:p>
        </p:txBody>
      </p:sp>
      <p:sp>
        <p:nvSpPr>
          <p:cNvPr id="261" name="Google Shape;261;p14"/>
          <p:cNvSpPr/>
          <p:nvPr/>
        </p:nvSpPr>
        <p:spPr>
          <a:xfrm>
            <a:off x="774359" y="3447384"/>
            <a:ext cx="3240000" cy="1800000"/>
          </a:xfrm>
          <a:prstGeom prst="roundRect">
            <a:avLst>
              <a:gd name="adj" fmla="val 16667"/>
            </a:avLst>
          </a:prstGeom>
          <a:solidFill>
            <a:srgbClr val="D5E3FF"/>
          </a:solidFill>
          <a:ln>
            <a:noFill/>
          </a:ln>
        </p:spPr>
        <p:txBody>
          <a:bodyPr spcFirstLastPara="1" wrap="square" lIns="121900" tIns="60925" rIns="121900" bIns="60925" anchor="ctr" anchorCtr="0">
            <a:noAutofit/>
          </a:bodyPr>
          <a:lstStyle/>
          <a:p>
            <a:pPr marL="0" marR="0" lvl="0" indent="0" algn="ctr" rtl="0">
              <a:spcBef>
                <a:spcPts val="0"/>
              </a:spcBef>
              <a:spcAft>
                <a:spcPts val="0"/>
              </a:spcAft>
              <a:buNone/>
            </a:pPr>
            <a:r>
              <a:rPr lang="en-US" sz="2000">
                <a:solidFill>
                  <a:schemeClr val="dk1"/>
                </a:solidFill>
                <a:latin typeface="Arial"/>
                <a:ea typeface="Arial"/>
                <a:cs typeface="Arial"/>
                <a:sym typeface="Arial"/>
              </a:rPr>
              <a:t>À l'échelle mondiale, </a:t>
            </a:r>
            <a:r>
              <a:rPr lang="en-US" sz="2000" b="1">
                <a:solidFill>
                  <a:srgbClr val="E36C09"/>
                </a:solidFill>
                <a:latin typeface="Arial"/>
                <a:ea typeface="Arial"/>
                <a:cs typeface="Arial"/>
                <a:sym typeface="Arial"/>
              </a:rPr>
              <a:t>19 %</a:t>
            </a:r>
            <a:r>
              <a:rPr lang="en-US" sz="2000">
                <a:solidFill>
                  <a:srgbClr val="E36C09"/>
                </a:solidFill>
                <a:latin typeface="Arial"/>
                <a:ea typeface="Arial"/>
                <a:cs typeface="Arial"/>
                <a:sym typeface="Arial"/>
              </a:rPr>
              <a:t> </a:t>
            </a:r>
            <a:r>
              <a:rPr lang="en-US" sz="2000">
                <a:solidFill>
                  <a:srgbClr val="000000"/>
                </a:solidFill>
                <a:latin typeface="Arial"/>
                <a:ea typeface="Arial"/>
                <a:cs typeface="Arial"/>
                <a:sym typeface="Arial"/>
              </a:rPr>
              <a:t>des filles ont été mariées de force</a:t>
            </a:r>
            <a:r>
              <a:rPr lang="en-US" sz="2000">
                <a:solidFill>
                  <a:srgbClr val="E36C09"/>
                </a:solidFill>
                <a:latin typeface="Arial"/>
                <a:ea typeface="Arial"/>
                <a:cs typeface="Arial"/>
                <a:sym typeface="Arial"/>
              </a:rPr>
              <a:t> ou avant d'avoir atteint l'âge adulte</a:t>
            </a:r>
            <a:r>
              <a:rPr lang="en-US" sz="2000" baseline="30000">
                <a:solidFill>
                  <a:srgbClr val="000000"/>
                </a:solidFill>
                <a:latin typeface="Arial"/>
                <a:ea typeface="Arial"/>
                <a:cs typeface="Arial"/>
                <a:sym typeface="Arial"/>
              </a:rPr>
              <a:t>1</a:t>
            </a:r>
            <a:endParaRPr sz="2000" baseline="30000">
              <a:solidFill>
                <a:srgbClr val="E36C09"/>
              </a:solidFill>
              <a:latin typeface="Arial"/>
              <a:ea typeface="Arial"/>
              <a:cs typeface="Arial"/>
              <a:sym typeface="Arial"/>
            </a:endParaRPr>
          </a:p>
        </p:txBody>
      </p:sp>
      <p:sp>
        <p:nvSpPr>
          <p:cNvPr id="262" name="Google Shape;262;p14"/>
          <p:cNvSpPr/>
          <p:nvPr/>
        </p:nvSpPr>
        <p:spPr>
          <a:xfrm>
            <a:off x="8346009" y="1394325"/>
            <a:ext cx="3240000" cy="1800000"/>
          </a:xfrm>
          <a:prstGeom prst="roundRect">
            <a:avLst>
              <a:gd name="adj" fmla="val 16667"/>
            </a:avLst>
          </a:prstGeom>
          <a:solidFill>
            <a:srgbClr val="D5E3FF"/>
          </a:solidFill>
          <a:ln>
            <a:noFill/>
          </a:ln>
        </p:spPr>
        <p:txBody>
          <a:bodyPr spcFirstLastPara="1" wrap="square" lIns="121900" tIns="60925" rIns="121900" bIns="60925" anchor="ctr" anchorCtr="0">
            <a:noAutofit/>
          </a:bodyPr>
          <a:lstStyle/>
          <a:p>
            <a:pPr marL="0" marR="0" lvl="0" indent="0" algn="ctr" rtl="0">
              <a:spcBef>
                <a:spcPts val="0"/>
              </a:spcBef>
              <a:spcAft>
                <a:spcPts val="0"/>
              </a:spcAft>
              <a:buNone/>
            </a:pPr>
            <a:r>
              <a:rPr lang="en-US" sz="2000" b="1">
                <a:solidFill>
                  <a:srgbClr val="E36C09"/>
                </a:solidFill>
                <a:latin typeface="Arial"/>
                <a:ea typeface="Arial"/>
                <a:cs typeface="Arial"/>
                <a:sym typeface="Arial"/>
              </a:rPr>
              <a:t>133</a:t>
            </a:r>
            <a:r>
              <a:rPr lang="en-US" sz="2000">
                <a:solidFill>
                  <a:srgbClr val="000000"/>
                </a:solidFill>
                <a:latin typeface="Arial"/>
                <a:ea typeface="Arial"/>
                <a:cs typeface="Arial"/>
                <a:sym typeface="Arial"/>
              </a:rPr>
              <a:t> </a:t>
            </a:r>
            <a:r>
              <a:rPr lang="en-US" sz="2000">
                <a:solidFill>
                  <a:srgbClr val="E36C09"/>
                </a:solidFill>
                <a:latin typeface="Arial"/>
                <a:ea typeface="Arial"/>
                <a:cs typeface="Arial"/>
                <a:sym typeface="Arial"/>
              </a:rPr>
              <a:t>féminicides</a:t>
            </a:r>
            <a:r>
              <a:rPr lang="en-US" sz="2000">
                <a:solidFill>
                  <a:srgbClr val="000000"/>
                </a:solidFill>
                <a:latin typeface="Arial"/>
                <a:ea typeface="Arial"/>
                <a:cs typeface="Arial"/>
                <a:sym typeface="Arial"/>
              </a:rPr>
              <a:t> sont commis chaque jour</a:t>
            </a:r>
            <a:r>
              <a:rPr lang="en-US" sz="2000" baseline="30000">
                <a:solidFill>
                  <a:srgbClr val="000000"/>
                </a:solidFill>
                <a:latin typeface="Arial"/>
                <a:ea typeface="Arial"/>
                <a:cs typeface="Arial"/>
                <a:sym typeface="Arial"/>
              </a:rPr>
              <a:t>2</a:t>
            </a:r>
            <a:r>
              <a:rPr lang="en-US" sz="2000">
                <a:solidFill>
                  <a:srgbClr val="000000"/>
                </a:solidFill>
                <a:latin typeface="Arial"/>
                <a:ea typeface="Arial"/>
                <a:cs typeface="Arial"/>
                <a:sym typeface="Arial"/>
              </a:rPr>
              <a:t> </a:t>
            </a:r>
            <a:endParaRPr sz="2000">
              <a:solidFill>
                <a:srgbClr val="E36C09"/>
              </a:solidFill>
              <a:latin typeface="Arial"/>
              <a:ea typeface="Arial"/>
              <a:cs typeface="Arial"/>
              <a:sym typeface="Arial"/>
            </a:endParaRPr>
          </a:p>
        </p:txBody>
      </p:sp>
      <p:sp>
        <p:nvSpPr>
          <p:cNvPr id="263" name="Google Shape;263;p14"/>
          <p:cNvSpPr txBox="1"/>
          <p:nvPr/>
        </p:nvSpPr>
        <p:spPr>
          <a:xfrm>
            <a:off x="0" y="0"/>
            <a:ext cx="12192000" cy="1036516"/>
          </a:xfrm>
          <a:prstGeom prst="rect">
            <a:avLst/>
          </a:prstGeom>
          <a:noFill/>
          <a:ln>
            <a:noFill/>
          </a:ln>
        </p:spPr>
        <p:txBody>
          <a:bodyPr spcFirstLastPara="1" wrap="square" lIns="121900" tIns="121900" rIns="121900" bIns="121900" anchor="ctr" anchorCtr="0">
            <a:noAutofit/>
          </a:bodyPr>
          <a:lstStyle/>
          <a:p>
            <a:pPr marL="0" marR="0" lvl="0" indent="0" algn="ctr" rtl="0">
              <a:spcBef>
                <a:spcPts val="0"/>
              </a:spcBef>
              <a:spcAft>
                <a:spcPts val="0"/>
              </a:spcAft>
              <a:buNone/>
            </a:pPr>
            <a:r>
              <a:rPr lang="en-US" sz="3200" b="1">
                <a:solidFill>
                  <a:schemeClr val="accent3"/>
                </a:solidFill>
                <a:latin typeface="Calibri"/>
                <a:ea typeface="Calibri"/>
                <a:cs typeface="Calibri"/>
                <a:sym typeface="Calibri"/>
              </a:rPr>
              <a:t>Prévalence mondiale de la violence à l'égard des femmes (15-49 ans)</a:t>
            </a:r>
            <a:endParaRPr/>
          </a:p>
        </p:txBody>
      </p:sp>
      <p:sp>
        <p:nvSpPr>
          <p:cNvPr id="264" name="Google Shape;264;p14"/>
          <p:cNvSpPr/>
          <p:nvPr/>
        </p:nvSpPr>
        <p:spPr>
          <a:xfrm>
            <a:off x="774360" y="1394325"/>
            <a:ext cx="3240000" cy="1800000"/>
          </a:xfrm>
          <a:prstGeom prst="roundRect">
            <a:avLst>
              <a:gd name="adj" fmla="val 16667"/>
            </a:avLst>
          </a:prstGeom>
          <a:solidFill>
            <a:srgbClr val="D5E3FF"/>
          </a:solidFill>
          <a:ln>
            <a:noFill/>
          </a:ln>
        </p:spPr>
        <p:txBody>
          <a:bodyPr spcFirstLastPara="1" wrap="square" lIns="121900" tIns="60925" rIns="121900" bIns="60925" anchor="ctr" anchorCtr="0">
            <a:noAutofit/>
          </a:bodyPr>
          <a:lstStyle/>
          <a:p>
            <a:pPr marL="0" marR="0" lvl="0" indent="0" algn="ctr" rtl="0">
              <a:spcBef>
                <a:spcPts val="0"/>
              </a:spcBef>
              <a:spcAft>
                <a:spcPts val="0"/>
              </a:spcAft>
              <a:buNone/>
            </a:pPr>
            <a:r>
              <a:rPr lang="en-US" sz="1700" b="1">
                <a:solidFill>
                  <a:srgbClr val="E36C09"/>
                </a:solidFill>
                <a:latin typeface="Arial"/>
                <a:ea typeface="Arial"/>
                <a:cs typeface="Arial"/>
                <a:sym typeface="Arial"/>
              </a:rPr>
              <a:t>13 % </a:t>
            </a:r>
            <a:r>
              <a:rPr lang="en-US" sz="1700">
                <a:solidFill>
                  <a:srgbClr val="000000"/>
                </a:solidFill>
                <a:latin typeface="Arial"/>
                <a:ea typeface="Arial"/>
                <a:cs typeface="Arial"/>
                <a:sym typeface="Arial"/>
              </a:rPr>
              <a:t>des femmes ayant déjà été mariées ou en couple</a:t>
            </a:r>
            <a:endParaRPr sz="1700">
              <a:solidFill>
                <a:schemeClr val="dk1"/>
              </a:solidFill>
              <a:latin typeface="Arial"/>
              <a:ea typeface="Arial"/>
              <a:cs typeface="Arial"/>
              <a:sym typeface="Arial"/>
            </a:endParaRPr>
          </a:p>
          <a:p>
            <a:pPr marL="0" marR="0" lvl="0" indent="0" algn="ctr" rtl="0">
              <a:spcBef>
                <a:spcPts val="0"/>
              </a:spcBef>
              <a:spcAft>
                <a:spcPts val="0"/>
              </a:spcAft>
              <a:buNone/>
            </a:pPr>
            <a:r>
              <a:rPr lang="en-US" sz="1700">
                <a:solidFill>
                  <a:srgbClr val="000000"/>
                </a:solidFill>
                <a:latin typeface="Arial"/>
                <a:ea typeface="Arial"/>
                <a:cs typeface="Arial"/>
                <a:sym typeface="Arial"/>
              </a:rPr>
              <a:t>ont subi des VPI physiques ou sexuelles</a:t>
            </a:r>
            <a:r>
              <a:rPr lang="en-US" sz="1700">
                <a:solidFill>
                  <a:srgbClr val="E36C09"/>
                </a:solidFill>
                <a:latin typeface="Arial"/>
                <a:ea typeface="Arial"/>
                <a:cs typeface="Arial"/>
                <a:sym typeface="Arial"/>
              </a:rPr>
              <a:t> </a:t>
            </a:r>
            <a:br>
              <a:rPr lang="en-US" sz="1700">
                <a:solidFill>
                  <a:srgbClr val="E36C09"/>
                </a:solidFill>
                <a:latin typeface="Arial"/>
                <a:ea typeface="Arial"/>
                <a:cs typeface="Arial"/>
                <a:sym typeface="Arial"/>
              </a:rPr>
            </a:br>
            <a:r>
              <a:rPr lang="en-US" sz="1700">
                <a:solidFill>
                  <a:srgbClr val="E36C09"/>
                </a:solidFill>
                <a:latin typeface="Arial"/>
                <a:ea typeface="Arial"/>
                <a:cs typeface="Arial"/>
                <a:sym typeface="Arial"/>
              </a:rPr>
              <a:t>au cours des 12 derniers mois</a:t>
            </a:r>
            <a:r>
              <a:rPr lang="en-US" sz="1700" baseline="30000">
                <a:solidFill>
                  <a:srgbClr val="000000"/>
                </a:solidFill>
                <a:latin typeface="Arial"/>
                <a:ea typeface="Arial"/>
                <a:cs typeface="Arial"/>
                <a:sym typeface="Arial"/>
              </a:rPr>
              <a:t>1</a:t>
            </a:r>
            <a:endParaRPr sz="1700" baseline="30000">
              <a:solidFill>
                <a:srgbClr val="E36C09"/>
              </a:solidFill>
              <a:latin typeface="Arial"/>
              <a:ea typeface="Arial"/>
              <a:cs typeface="Arial"/>
              <a:sym typeface="Arial"/>
            </a:endParaRPr>
          </a:p>
        </p:txBody>
      </p:sp>
      <p:sp>
        <p:nvSpPr>
          <p:cNvPr id="265" name="Google Shape;265;p14"/>
          <p:cNvSpPr/>
          <p:nvPr/>
        </p:nvSpPr>
        <p:spPr>
          <a:xfrm>
            <a:off x="4560184" y="1394325"/>
            <a:ext cx="3240000" cy="1800000"/>
          </a:xfrm>
          <a:prstGeom prst="roundRect">
            <a:avLst>
              <a:gd name="adj" fmla="val 16667"/>
            </a:avLst>
          </a:prstGeom>
          <a:solidFill>
            <a:srgbClr val="D5E3FF"/>
          </a:solidFill>
          <a:ln>
            <a:noFill/>
          </a:ln>
        </p:spPr>
        <p:txBody>
          <a:bodyPr spcFirstLastPara="1" wrap="square" lIns="121900" tIns="60925" rIns="121900" bIns="60925" anchor="ctr" anchorCtr="0">
            <a:noAutofit/>
          </a:bodyPr>
          <a:lstStyle/>
          <a:p>
            <a:pPr marL="0" marR="0" lvl="0" indent="0" algn="ctr" rtl="0">
              <a:spcBef>
                <a:spcPts val="0"/>
              </a:spcBef>
              <a:spcAft>
                <a:spcPts val="0"/>
              </a:spcAft>
              <a:buNone/>
            </a:pPr>
            <a:r>
              <a:rPr lang="en-US" sz="2000" b="1">
                <a:solidFill>
                  <a:srgbClr val="E36C09"/>
                </a:solidFill>
                <a:latin typeface="Arial"/>
                <a:ea typeface="Arial"/>
                <a:cs typeface="Arial"/>
                <a:sym typeface="Arial"/>
              </a:rPr>
              <a:t>27 % </a:t>
            </a:r>
            <a:r>
              <a:rPr lang="en-US" sz="2000">
                <a:solidFill>
                  <a:srgbClr val="000000"/>
                </a:solidFill>
                <a:latin typeface="Arial"/>
                <a:ea typeface="Arial"/>
                <a:cs typeface="Arial"/>
                <a:sym typeface="Arial"/>
              </a:rPr>
              <a:t>des femmes ayant déjà été mariées ou en couple ont déjà subi </a:t>
            </a:r>
            <a:br>
              <a:rPr lang="en-US" sz="2000">
                <a:solidFill>
                  <a:srgbClr val="000000"/>
                </a:solidFill>
                <a:latin typeface="Arial"/>
                <a:ea typeface="Arial"/>
                <a:cs typeface="Arial"/>
                <a:sym typeface="Arial"/>
              </a:rPr>
            </a:br>
            <a:r>
              <a:rPr lang="en-US" sz="2000">
                <a:solidFill>
                  <a:srgbClr val="000000"/>
                </a:solidFill>
                <a:latin typeface="Arial"/>
                <a:ea typeface="Arial"/>
                <a:cs typeface="Arial"/>
                <a:sym typeface="Arial"/>
              </a:rPr>
              <a:t>des </a:t>
            </a:r>
            <a:r>
              <a:rPr lang="en-US" sz="2000">
                <a:solidFill>
                  <a:srgbClr val="E36C09"/>
                </a:solidFill>
                <a:latin typeface="Arial"/>
                <a:ea typeface="Arial"/>
                <a:cs typeface="Arial"/>
                <a:sym typeface="Arial"/>
              </a:rPr>
              <a:t>VPI physiques ou sexuelles</a:t>
            </a:r>
            <a:r>
              <a:rPr lang="en-US" sz="2000" baseline="30000">
                <a:solidFill>
                  <a:srgbClr val="000000"/>
                </a:solidFill>
                <a:latin typeface="Arial"/>
                <a:ea typeface="Arial"/>
                <a:cs typeface="Arial"/>
                <a:sym typeface="Arial"/>
              </a:rPr>
              <a:t>1</a:t>
            </a:r>
            <a:endParaRPr sz="2000" baseline="30000">
              <a:solidFill>
                <a:srgbClr val="E36C09"/>
              </a:solidFill>
              <a:latin typeface="Arial"/>
              <a:ea typeface="Arial"/>
              <a:cs typeface="Arial"/>
              <a:sym typeface="Arial"/>
            </a:endParaRPr>
          </a:p>
        </p:txBody>
      </p:sp>
      <p:sp>
        <p:nvSpPr>
          <p:cNvPr id="266" name="Google Shape;266;p14"/>
          <p:cNvSpPr/>
          <p:nvPr/>
        </p:nvSpPr>
        <p:spPr>
          <a:xfrm>
            <a:off x="8346009" y="3447384"/>
            <a:ext cx="3240000" cy="1800000"/>
          </a:xfrm>
          <a:prstGeom prst="roundRect">
            <a:avLst>
              <a:gd name="adj" fmla="val 16667"/>
            </a:avLst>
          </a:prstGeom>
          <a:solidFill>
            <a:srgbClr val="D5E3FF"/>
          </a:solidFill>
          <a:ln>
            <a:noFill/>
          </a:ln>
        </p:spPr>
        <p:txBody>
          <a:bodyPr spcFirstLastPara="1" wrap="square" lIns="121900" tIns="60925" rIns="121900" bIns="60925" anchor="ctr" anchorCtr="0">
            <a:noAutofit/>
          </a:bodyPr>
          <a:lstStyle/>
          <a:p>
            <a:pPr marL="0" marR="0" lvl="0" indent="0" algn="ctr" rtl="0">
              <a:spcBef>
                <a:spcPts val="0"/>
              </a:spcBef>
              <a:spcAft>
                <a:spcPts val="0"/>
              </a:spcAft>
              <a:buNone/>
            </a:pPr>
            <a:r>
              <a:rPr lang="en-US" sz="2000" b="1">
                <a:solidFill>
                  <a:srgbClr val="E36C09"/>
                </a:solidFill>
                <a:latin typeface="Arial"/>
                <a:ea typeface="Arial"/>
                <a:cs typeface="Arial"/>
                <a:sym typeface="Arial"/>
              </a:rPr>
              <a:t>38 % </a:t>
            </a:r>
            <a:r>
              <a:rPr lang="en-US" sz="2000">
                <a:solidFill>
                  <a:srgbClr val="000000"/>
                </a:solidFill>
                <a:latin typeface="Arial"/>
                <a:ea typeface="Arial"/>
                <a:cs typeface="Arial"/>
                <a:sym typeface="Arial"/>
              </a:rPr>
              <a:t>des </a:t>
            </a:r>
            <a:r>
              <a:rPr lang="en-US" sz="2000">
                <a:solidFill>
                  <a:schemeClr val="dk1"/>
                </a:solidFill>
                <a:latin typeface="Arial"/>
                <a:ea typeface="Arial"/>
                <a:cs typeface="Arial"/>
                <a:sym typeface="Arial"/>
              </a:rPr>
              <a:t>féminicides</a:t>
            </a:r>
            <a:r>
              <a:rPr lang="en-US" sz="2000">
                <a:solidFill>
                  <a:srgbClr val="000000"/>
                </a:solidFill>
                <a:latin typeface="Arial"/>
                <a:ea typeface="Arial"/>
                <a:cs typeface="Arial"/>
                <a:sym typeface="Arial"/>
              </a:rPr>
              <a:t> sont commis par un partenaire intime actuel ou passé</a:t>
            </a:r>
            <a:r>
              <a:rPr lang="en-US" sz="2000" baseline="30000">
                <a:solidFill>
                  <a:srgbClr val="000000"/>
                </a:solidFill>
                <a:latin typeface="Arial"/>
                <a:ea typeface="Arial"/>
                <a:cs typeface="Arial"/>
                <a:sym typeface="Arial"/>
              </a:rPr>
              <a:t>2</a:t>
            </a:r>
            <a:r>
              <a:rPr lang="en-US" sz="2000">
                <a:solidFill>
                  <a:srgbClr val="000000"/>
                </a:solidFill>
                <a:latin typeface="Arial"/>
                <a:ea typeface="Arial"/>
                <a:cs typeface="Arial"/>
                <a:sym typeface="Arial"/>
              </a:rPr>
              <a:t> </a:t>
            </a:r>
            <a:endParaRPr sz="2000">
              <a:solidFill>
                <a:srgbClr val="E36C09"/>
              </a:solidFill>
              <a:latin typeface="Arial"/>
              <a:ea typeface="Arial"/>
              <a:cs typeface="Arial"/>
              <a:sym typeface="Arial"/>
            </a:endParaRPr>
          </a:p>
        </p:txBody>
      </p:sp>
      <p:sp>
        <p:nvSpPr>
          <p:cNvPr id="267" name="Google Shape;267;p14"/>
          <p:cNvSpPr txBox="1"/>
          <p:nvPr/>
        </p:nvSpPr>
        <p:spPr>
          <a:xfrm>
            <a:off x="11620072" y="6349429"/>
            <a:ext cx="517337" cy="358688"/>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r" rtl="0">
              <a:lnSpc>
                <a:spcPct val="200000"/>
              </a:lnSpc>
              <a:spcBef>
                <a:spcPts val="0"/>
              </a:spcBef>
              <a:spcAft>
                <a:spcPts val="0"/>
              </a:spcAft>
              <a:buNone/>
            </a:pPr>
            <a:r>
              <a:rPr lang="en-US" sz="1000">
                <a:solidFill>
                  <a:schemeClr val="dk1"/>
                </a:solidFill>
                <a:latin typeface="Arial"/>
                <a:ea typeface="Arial"/>
                <a:cs typeface="Arial"/>
                <a:sym typeface="Arial"/>
              </a:rPr>
              <a:t>1.14</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15"/>
          <p:cNvSpPr/>
          <p:nvPr/>
        </p:nvSpPr>
        <p:spPr>
          <a:xfrm>
            <a:off x="878263" y="2235468"/>
            <a:ext cx="10179378" cy="1855765"/>
          </a:xfrm>
          <a:prstGeom prst="rect">
            <a:avLst/>
          </a:prstGeom>
          <a:solidFill>
            <a:schemeClr val="accent1"/>
          </a:solidFill>
          <a:ln>
            <a:noFill/>
          </a:ln>
        </p:spPr>
        <p:txBody>
          <a:bodyPr spcFirstLastPara="1" wrap="square" lIns="121900" tIns="60925" rIns="121900" bIns="60925" anchor="ctr" anchorCtr="0">
            <a:noAutofit/>
          </a:bodyPr>
          <a:lstStyle/>
          <a:p>
            <a:pPr marL="0" marR="0" lvl="0" indent="0" algn="ctr" rtl="0">
              <a:spcBef>
                <a:spcPts val="0"/>
              </a:spcBef>
              <a:spcAft>
                <a:spcPts val="0"/>
              </a:spcAft>
              <a:buNone/>
            </a:pPr>
            <a:endParaRPr sz="1867">
              <a:solidFill>
                <a:schemeClr val="dk1"/>
              </a:solidFill>
              <a:latin typeface="Arial"/>
              <a:ea typeface="Arial"/>
              <a:cs typeface="Arial"/>
              <a:sym typeface="Arial"/>
            </a:endParaRPr>
          </a:p>
        </p:txBody>
      </p:sp>
      <p:sp>
        <p:nvSpPr>
          <p:cNvPr id="273" name="Google Shape;273;p15"/>
          <p:cNvSpPr txBox="1">
            <a:spLocks noGrp="1"/>
          </p:cNvSpPr>
          <p:nvPr>
            <p:ph type="title"/>
          </p:nvPr>
        </p:nvSpPr>
        <p:spPr>
          <a:xfrm>
            <a:off x="2516954" y="2460396"/>
            <a:ext cx="8201321" cy="1319752"/>
          </a:xfrm>
          <a:prstGeom prst="rect">
            <a:avLst/>
          </a:prstGeom>
          <a:noFill/>
          <a:ln>
            <a:noFill/>
          </a:ln>
        </p:spPr>
        <p:txBody>
          <a:bodyPr spcFirstLastPara="1" wrap="square" lIns="121900" tIns="121900" rIns="121900" bIns="121900" anchor="ctr" anchorCtr="0">
            <a:noAutofit/>
          </a:bodyPr>
          <a:lstStyle/>
          <a:p>
            <a:pPr marL="0" lvl="0" indent="0" algn="ctr" rtl="0">
              <a:lnSpc>
                <a:spcPct val="100000"/>
              </a:lnSpc>
              <a:spcBef>
                <a:spcPts val="0"/>
              </a:spcBef>
              <a:spcAft>
                <a:spcPts val="0"/>
              </a:spcAft>
              <a:buClr>
                <a:schemeClr val="accent2"/>
              </a:buClr>
              <a:buSzPts val="4080"/>
              <a:buNone/>
            </a:pPr>
            <a:r>
              <a:rPr lang="en-US">
                <a:solidFill>
                  <a:schemeClr val="accent3"/>
                </a:solidFill>
              </a:rPr>
              <a:t>La VPI</a:t>
            </a:r>
            <a:r>
              <a:rPr lang="en-US"/>
              <a:t> </a:t>
            </a:r>
            <a:r>
              <a:rPr lang="en-US">
                <a:solidFill>
                  <a:schemeClr val="lt1"/>
                </a:solidFill>
              </a:rPr>
              <a:t>est la forme de VBG la plus répandue indépendamment du pays ou du contexte.</a:t>
            </a:r>
            <a:endParaRPr>
              <a:solidFill>
                <a:schemeClr val="lt1"/>
              </a:solidFill>
            </a:endParaRPr>
          </a:p>
        </p:txBody>
      </p:sp>
      <p:sp>
        <p:nvSpPr>
          <p:cNvPr id="274" name="Google Shape;274;p15"/>
          <p:cNvSpPr/>
          <p:nvPr/>
        </p:nvSpPr>
        <p:spPr>
          <a:xfrm>
            <a:off x="878263" y="2568257"/>
            <a:ext cx="664400" cy="500743"/>
          </a:xfrm>
          <a:prstGeom prst="rightArrow">
            <a:avLst>
              <a:gd name="adj1" fmla="val 50000"/>
              <a:gd name="adj2" fmla="val 50000"/>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5" name="Google Shape;275;p15"/>
          <p:cNvSpPr txBox="1"/>
          <p:nvPr/>
        </p:nvSpPr>
        <p:spPr>
          <a:xfrm>
            <a:off x="11620072" y="6349429"/>
            <a:ext cx="517337" cy="358688"/>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r" rtl="0">
              <a:lnSpc>
                <a:spcPct val="200000"/>
              </a:lnSpc>
              <a:spcBef>
                <a:spcPts val="0"/>
              </a:spcBef>
              <a:spcAft>
                <a:spcPts val="0"/>
              </a:spcAft>
              <a:buNone/>
            </a:pPr>
            <a:r>
              <a:rPr lang="en-US" sz="1000">
                <a:solidFill>
                  <a:schemeClr val="dk1"/>
                </a:solidFill>
                <a:latin typeface="Arial"/>
                <a:ea typeface="Arial"/>
                <a:cs typeface="Arial"/>
                <a:sym typeface="Arial"/>
              </a:rPr>
              <a:t>1,15</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16"/>
          <p:cNvSpPr txBox="1"/>
          <p:nvPr/>
        </p:nvSpPr>
        <p:spPr>
          <a:xfrm>
            <a:off x="0" y="136302"/>
            <a:ext cx="12192000" cy="778436"/>
          </a:xfrm>
          <a:prstGeom prst="rect">
            <a:avLst/>
          </a:prstGeom>
          <a:noFill/>
          <a:ln>
            <a:noFill/>
          </a:ln>
        </p:spPr>
        <p:txBody>
          <a:bodyPr spcFirstLastPara="1" wrap="square" lIns="121900" tIns="60925" rIns="121900" bIns="60925" anchor="b" anchorCtr="0">
            <a:noAutofit/>
          </a:bodyPr>
          <a:lstStyle/>
          <a:p>
            <a:pPr marL="0" marR="0" lvl="0" indent="0" algn="ctr" rtl="0">
              <a:lnSpc>
                <a:spcPct val="108000"/>
              </a:lnSpc>
              <a:spcBef>
                <a:spcPts val="0"/>
              </a:spcBef>
              <a:spcAft>
                <a:spcPts val="800"/>
              </a:spcAft>
              <a:buNone/>
            </a:pPr>
            <a:r>
              <a:rPr lang="en-US" sz="3400" b="1">
                <a:solidFill>
                  <a:schemeClr val="accent3"/>
                </a:solidFill>
                <a:latin typeface="Calibri"/>
                <a:ea typeface="Calibri"/>
                <a:cs typeface="Calibri"/>
                <a:sym typeface="Calibri"/>
              </a:rPr>
              <a:t>Groupes de population particulièrement exposés</a:t>
            </a:r>
            <a:endParaRPr/>
          </a:p>
        </p:txBody>
      </p:sp>
      <p:sp>
        <p:nvSpPr>
          <p:cNvPr id="281" name="Google Shape;281;p16"/>
          <p:cNvSpPr txBox="1"/>
          <p:nvPr/>
        </p:nvSpPr>
        <p:spPr>
          <a:xfrm>
            <a:off x="932869" y="1242231"/>
            <a:ext cx="6922689" cy="4101023"/>
          </a:xfrm>
          <a:prstGeom prst="rect">
            <a:avLst/>
          </a:prstGeom>
          <a:noFill/>
          <a:ln>
            <a:noFill/>
          </a:ln>
        </p:spPr>
        <p:txBody>
          <a:bodyPr spcFirstLastPara="1" wrap="square" lIns="121900" tIns="60925" rIns="121900" bIns="60925" anchor="t" anchorCtr="0">
            <a:noAutofit/>
          </a:bodyPr>
          <a:lstStyle/>
          <a:p>
            <a:pPr marL="457189" marR="0" lvl="0" indent="-457189" algn="l" rtl="0">
              <a:lnSpc>
                <a:spcPct val="108000"/>
              </a:lnSpc>
              <a:spcBef>
                <a:spcPts val="0"/>
              </a:spcBef>
              <a:spcAft>
                <a:spcPts val="0"/>
              </a:spcAft>
              <a:buClr>
                <a:schemeClr val="accent2"/>
              </a:buClr>
              <a:buSzPts val="2500"/>
              <a:buFont typeface="Arial"/>
              <a:buChar char="•"/>
            </a:pPr>
            <a:r>
              <a:rPr lang="en-US" sz="2000">
                <a:solidFill>
                  <a:schemeClr val="dk1"/>
                </a:solidFill>
                <a:latin typeface="Arial"/>
                <a:ea typeface="Arial"/>
                <a:cs typeface="Arial"/>
                <a:sym typeface="Arial"/>
              </a:rPr>
              <a:t>Femmes enceintes</a:t>
            </a:r>
            <a:endParaRPr sz="2000">
              <a:solidFill>
                <a:schemeClr val="dk1"/>
              </a:solidFill>
              <a:latin typeface="Arial"/>
              <a:ea typeface="Arial"/>
              <a:cs typeface="Arial"/>
              <a:sym typeface="Arial"/>
            </a:endParaRPr>
          </a:p>
          <a:p>
            <a:pPr marL="457189" marR="0" lvl="0" indent="-457189" algn="l" rtl="0">
              <a:lnSpc>
                <a:spcPct val="108000"/>
              </a:lnSpc>
              <a:spcBef>
                <a:spcPts val="0"/>
              </a:spcBef>
              <a:spcAft>
                <a:spcPts val="0"/>
              </a:spcAft>
              <a:buClr>
                <a:schemeClr val="accent2"/>
              </a:buClr>
              <a:buSzPts val="2500"/>
              <a:buFont typeface="Arial"/>
              <a:buChar char="•"/>
            </a:pPr>
            <a:r>
              <a:rPr lang="en-US" sz="2000">
                <a:solidFill>
                  <a:schemeClr val="dk1"/>
                </a:solidFill>
                <a:latin typeface="Arial"/>
                <a:ea typeface="Arial"/>
                <a:cs typeface="Arial"/>
                <a:sym typeface="Arial"/>
              </a:rPr>
              <a:t>Personnes vivant avec le VIH</a:t>
            </a:r>
            <a:endParaRPr sz="2000">
              <a:solidFill>
                <a:schemeClr val="dk1"/>
              </a:solidFill>
              <a:latin typeface="Arial"/>
              <a:ea typeface="Arial"/>
              <a:cs typeface="Arial"/>
              <a:sym typeface="Arial"/>
            </a:endParaRPr>
          </a:p>
          <a:p>
            <a:pPr marL="457189" marR="0" lvl="0" indent="-457189" algn="l" rtl="0">
              <a:lnSpc>
                <a:spcPct val="108000"/>
              </a:lnSpc>
              <a:spcBef>
                <a:spcPts val="0"/>
              </a:spcBef>
              <a:spcAft>
                <a:spcPts val="0"/>
              </a:spcAft>
              <a:buClr>
                <a:schemeClr val="accent2"/>
              </a:buClr>
              <a:buSzPts val="2500"/>
              <a:buFont typeface="Arial"/>
              <a:buChar char="•"/>
            </a:pPr>
            <a:r>
              <a:rPr lang="en-US" sz="2000">
                <a:solidFill>
                  <a:schemeClr val="dk1"/>
                </a:solidFill>
                <a:latin typeface="Arial"/>
                <a:ea typeface="Arial"/>
                <a:cs typeface="Arial"/>
                <a:sym typeface="Arial"/>
              </a:rPr>
              <a:t>Personnes handicapées</a:t>
            </a:r>
            <a:endParaRPr sz="2000">
              <a:solidFill>
                <a:schemeClr val="dk1"/>
              </a:solidFill>
              <a:latin typeface="Arial"/>
              <a:ea typeface="Arial"/>
              <a:cs typeface="Arial"/>
              <a:sym typeface="Arial"/>
            </a:endParaRPr>
          </a:p>
          <a:p>
            <a:pPr marL="457189" marR="0" lvl="0" indent="-457189" algn="l" rtl="0">
              <a:lnSpc>
                <a:spcPct val="108000"/>
              </a:lnSpc>
              <a:spcBef>
                <a:spcPts val="0"/>
              </a:spcBef>
              <a:spcAft>
                <a:spcPts val="0"/>
              </a:spcAft>
              <a:buClr>
                <a:schemeClr val="accent2"/>
              </a:buClr>
              <a:buSzPts val="2500"/>
              <a:buFont typeface="Arial"/>
              <a:buChar char="•"/>
            </a:pPr>
            <a:r>
              <a:rPr lang="en-US" sz="2000">
                <a:solidFill>
                  <a:schemeClr val="dk1"/>
                </a:solidFill>
                <a:latin typeface="Arial"/>
                <a:ea typeface="Arial"/>
                <a:cs typeface="Arial"/>
                <a:sym typeface="Arial"/>
              </a:rPr>
              <a:t>Personnes qui vendent ou échangent des services sexuels</a:t>
            </a:r>
            <a:endParaRPr sz="2000">
              <a:solidFill>
                <a:schemeClr val="dk1"/>
              </a:solidFill>
              <a:latin typeface="Arial"/>
              <a:ea typeface="Arial"/>
              <a:cs typeface="Arial"/>
              <a:sym typeface="Arial"/>
            </a:endParaRPr>
          </a:p>
          <a:p>
            <a:pPr marL="457189" marR="0" lvl="0" indent="-457189" algn="l" rtl="0">
              <a:lnSpc>
                <a:spcPct val="108000"/>
              </a:lnSpc>
              <a:spcBef>
                <a:spcPts val="0"/>
              </a:spcBef>
              <a:spcAft>
                <a:spcPts val="0"/>
              </a:spcAft>
              <a:buClr>
                <a:schemeClr val="accent2"/>
              </a:buClr>
              <a:buSzPts val="2500"/>
              <a:buFont typeface="Arial"/>
              <a:buChar char="•"/>
            </a:pPr>
            <a:r>
              <a:rPr lang="en-US" sz="2000">
                <a:solidFill>
                  <a:schemeClr val="dk1"/>
                </a:solidFill>
                <a:latin typeface="Arial"/>
                <a:ea typeface="Arial"/>
                <a:cs typeface="Arial"/>
                <a:sym typeface="Arial"/>
              </a:rPr>
              <a:t>Personnes ayant une orientation sexuelle, une identité de genre ou une expression de genre différente</a:t>
            </a:r>
            <a:endParaRPr sz="2000">
              <a:solidFill>
                <a:schemeClr val="dk1"/>
              </a:solidFill>
              <a:latin typeface="Arial"/>
              <a:ea typeface="Arial"/>
              <a:cs typeface="Arial"/>
              <a:sym typeface="Arial"/>
            </a:endParaRPr>
          </a:p>
          <a:p>
            <a:pPr marL="457189" marR="0" lvl="0" indent="-457189" algn="l" rtl="0">
              <a:lnSpc>
                <a:spcPct val="108000"/>
              </a:lnSpc>
              <a:spcBef>
                <a:spcPts val="0"/>
              </a:spcBef>
              <a:spcAft>
                <a:spcPts val="0"/>
              </a:spcAft>
              <a:buClr>
                <a:schemeClr val="accent2"/>
              </a:buClr>
              <a:buSzPts val="2500"/>
              <a:buFont typeface="Arial"/>
              <a:buChar char="•"/>
            </a:pPr>
            <a:r>
              <a:rPr lang="en-US" sz="2000">
                <a:solidFill>
                  <a:srgbClr val="E36C09"/>
                </a:solidFill>
                <a:latin typeface="Arial"/>
                <a:ea typeface="Arial"/>
                <a:cs typeface="Arial"/>
                <a:sym typeface="Arial"/>
              </a:rPr>
              <a:t>Femmes et filles vivant dans des situations d'urgence humanitaire ou déplacées en raison de telles situations</a:t>
            </a:r>
            <a:endParaRPr sz="2000">
              <a:solidFill>
                <a:schemeClr val="dk1"/>
              </a:solidFill>
              <a:latin typeface="Arial"/>
              <a:ea typeface="Arial"/>
              <a:cs typeface="Arial"/>
              <a:sym typeface="Arial"/>
            </a:endParaRPr>
          </a:p>
          <a:p>
            <a:pPr marL="457189" marR="0" lvl="0" indent="-457189" algn="l" rtl="0">
              <a:lnSpc>
                <a:spcPct val="108000"/>
              </a:lnSpc>
              <a:spcBef>
                <a:spcPts val="0"/>
              </a:spcBef>
              <a:spcAft>
                <a:spcPts val="0"/>
              </a:spcAft>
              <a:buClr>
                <a:schemeClr val="accent2"/>
              </a:buClr>
              <a:buSzPts val="2500"/>
              <a:buFont typeface="Arial"/>
              <a:buChar char="•"/>
            </a:pPr>
            <a:r>
              <a:rPr lang="en-US" sz="2000">
                <a:solidFill>
                  <a:srgbClr val="E36C09"/>
                </a:solidFill>
                <a:latin typeface="Arial"/>
                <a:ea typeface="Arial"/>
                <a:cs typeface="Arial"/>
                <a:sym typeface="Arial"/>
              </a:rPr>
              <a:t>Personnes réfugiées ou déplacées à l’intérieur de leur propre pays (IDP)</a:t>
            </a:r>
            <a:endParaRPr sz="2000">
              <a:solidFill>
                <a:schemeClr val="dk1"/>
              </a:solidFill>
              <a:latin typeface="Arial"/>
              <a:ea typeface="Arial"/>
              <a:cs typeface="Arial"/>
              <a:sym typeface="Arial"/>
            </a:endParaRPr>
          </a:p>
          <a:p>
            <a:pPr marL="457189" marR="0" lvl="0" indent="-457189" algn="l" rtl="0">
              <a:lnSpc>
                <a:spcPct val="108000"/>
              </a:lnSpc>
              <a:spcBef>
                <a:spcPts val="0"/>
              </a:spcBef>
              <a:spcAft>
                <a:spcPts val="0"/>
              </a:spcAft>
              <a:buClr>
                <a:schemeClr val="accent2"/>
              </a:buClr>
              <a:buSzPts val="2500"/>
              <a:buFont typeface="Arial"/>
              <a:buChar char="•"/>
            </a:pPr>
            <a:r>
              <a:rPr lang="en-US" sz="2000">
                <a:solidFill>
                  <a:srgbClr val="E36C09"/>
                </a:solidFill>
                <a:latin typeface="Arial"/>
                <a:ea typeface="Arial"/>
                <a:cs typeface="Arial"/>
                <a:sym typeface="Arial"/>
              </a:rPr>
              <a:t>Femmes chefs de ménage</a:t>
            </a:r>
            <a:endParaRPr sz="2000">
              <a:solidFill>
                <a:schemeClr val="dk1"/>
              </a:solidFill>
              <a:latin typeface="Arial"/>
              <a:ea typeface="Arial"/>
              <a:cs typeface="Arial"/>
              <a:sym typeface="Arial"/>
            </a:endParaRPr>
          </a:p>
          <a:p>
            <a:pPr marL="457189" marR="0" lvl="0" indent="-457189" algn="l" rtl="0">
              <a:lnSpc>
                <a:spcPct val="108000"/>
              </a:lnSpc>
              <a:spcBef>
                <a:spcPts val="0"/>
              </a:spcBef>
              <a:spcAft>
                <a:spcPts val="0"/>
              </a:spcAft>
              <a:buClr>
                <a:schemeClr val="accent2"/>
              </a:buClr>
              <a:buSzPts val="2500"/>
              <a:buFont typeface="Arial"/>
              <a:buChar char="•"/>
            </a:pPr>
            <a:r>
              <a:rPr lang="en-US" sz="2000">
                <a:solidFill>
                  <a:srgbClr val="E36C09"/>
                </a:solidFill>
                <a:latin typeface="Arial"/>
                <a:ea typeface="Arial"/>
                <a:cs typeface="Arial"/>
                <a:sym typeface="Arial"/>
              </a:rPr>
              <a:t>Femmes et enfants migrant seuls</a:t>
            </a:r>
            <a:endParaRPr sz="2000">
              <a:solidFill>
                <a:schemeClr val="dk1"/>
              </a:solidFill>
              <a:latin typeface="Arial"/>
              <a:ea typeface="Arial"/>
              <a:cs typeface="Arial"/>
              <a:sym typeface="Arial"/>
            </a:endParaRPr>
          </a:p>
        </p:txBody>
      </p:sp>
      <p:grpSp>
        <p:nvGrpSpPr>
          <p:cNvPr id="282" name="Google Shape;282;p16"/>
          <p:cNvGrpSpPr/>
          <p:nvPr/>
        </p:nvGrpSpPr>
        <p:grpSpPr>
          <a:xfrm>
            <a:off x="8154185" y="2189958"/>
            <a:ext cx="3337089" cy="2281789"/>
            <a:chOff x="8361574" y="1234409"/>
            <a:chExt cx="3337089" cy="2281789"/>
          </a:xfrm>
        </p:grpSpPr>
        <p:sp>
          <p:nvSpPr>
            <p:cNvPr id="283" name="Google Shape;283;p16"/>
            <p:cNvSpPr/>
            <p:nvPr/>
          </p:nvSpPr>
          <p:spPr>
            <a:xfrm>
              <a:off x="8361574" y="1234409"/>
              <a:ext cx="3337089" cy="2281789"/>
            </a:xfrm>
            <a:prstGeom prst="roundRect">
              <a:avLst>
                <a:gd name="adj" fmla="val 16667"/>
              </a:avLst>
            </a:prstGeom>
            <a:solidFill>
              <a:schemeClr val="accent1"/>
            </a:solidFill>
            <a:ln>
              <a:noFill/>
            </a:ln>
          </p:spPr>
          <p:txBody>
            <a:bodyPr spcFirstLastPara="1" wrap="square" lIns="91425" tIns="45700" rIns="91425" bIns="45700" anchor="b" anchorCtr="0">
              <a:noAutofit/>
            </a:bodyPr>
            <a:lstStyle/>
            <a:p>
              <a:pPr marL="0" marR="0" lvl="0" indent="0" algn="ctr" rtl="0">
                <a:spcBef>
                  <a:spcPts val="0"/>
                </a:spcBef>
                <a:spcAft>
                  <a:spcPts val="0"/>
                </a:spcAft>
                <a:buNone/>
              </a:pPr>
              <a:r>
                <a:rPr lang="en-US" sz="1600">
                  <a:solidFill>
                    <a:schemeClr val="accent3"/>
                  </a:solidFill>
                  <a:latin typeface="Arial"/>
                  <a:ea typeface="Arial"/>
                  <a:cs typeface="Arial"/>
                  <a:sym typeface="Arial"/>
                </a:rPr>
                <a:t>Au moins </a:t>
              </a:r>
              <a:r>
                <a:rPr lang="en-US" sz="2000" b="1">
                  <a:solidFill>
                    <a:schemeClr val="accent3"/>
                  </a:solidFill>
                  <a:latin typeface="Arial"/>
                  <a:ea typeface="Arial"/>
                  <a:cs typeface="Arial"/>
                  <a:sym typeface="Arial"/>
                </a:rPr>
                <a:t>une </a:t>
              </a:r>
              <a:r>
                <a:rPr lang="en-US" sz="1600">
                  <a:solidFill>
                    <a:schemeClr val="lt1"/>
                  </a:solidFill>
                  <a:latin typeface="Arial"/>
                  <a:ea typeface="Arial"/>
                  <a:cs typeface="Arial"/>
                  <a:sym typeface="Arial"/>
                </a:rPr>
                <a:t>réfugiée ou IDP</a:t>
              </a:r>
              <a:r>
                <a:rPr lang="en-US" sz="2000" b="1">
                  <a:solidFill>
                    <a:schemeClr val="accent3"/>
                  </a:solidFill>
                  <a:latin typeface="Arial"/>
                  <a:ea typeface="Arial"/>
                  <a:cs typeface="Arial"/>
                  <a:sym typeface="Arial"/>
                </a:rPr>
                <a:t> sur cinq</a:t>
              </a:r>
              <a:r>
                <a:rPr lang="en-US" sz="1600">
                  <a:solidFill>
                    <a:schemeClr val="accent3"/>
                  </a:solidFill>
                  <a:latin typeface="Arial"/>
                  <a:ea typeface="Arial"/>
                  <a:cs typeface="Arial"/>
                  <a:sym typeface="Arial"/>
                </a:rPr>
                <a:t> </a:t>
              </a:r>
              <a:r>
                <a:rPr lang="en-US" sz="1600">
                  <a:solidFill>
                    <a:schemeClr val="lt1"/>
                  </a:solidFill>
                  <a:latin typeface="Arial"/>
                  <a:ea typeface="Arial"/>
                  <a:cs typeface="Arial"/>
                  <a:sym typeface="Arial"/>
                </a:rPr>
                <a:t>subit des violences sexuelles</a:t>
              </a:r>
              <a:r>
                <a:rPr lang="en-US" sz="1600" baseline="30000">
                  <a:solidFill>
                    <a:schemeClr val="lt1"/>
                  </a:solidFill>
                  <a:latin typeface="Arial"/>
                  <a:ea typeface="Arial"/>
                  <a:cs typeface="Arial"/>
                  <a:sym typeface="Arial"/>
                </a:rPr>
                <a:t>4</a:t>
              </a:r>
              <a:r>
                <a:rPr lang="en-US" sz="1600">
                  <a:solidFill>
                    <a:schemeClr val="lt1"/>
                  </a:solidFill>
                  <a:latin typeface="Arial"/>
                  <a:ea typeface="Arial"/>
                  <a:cs typeface="Arial"/>
                  <a:sym typeface="Arial"/>
                </a:rPr>
                <a:t> </a:t>
              </a:r>
              <a:endParaRPr sz="1600">
                <a:solidFill>
                  <a:schemeClr val="lt1"/>
                </a:solidFill>
                <a:latin typeface="Arial"/>
                <a:ea typeface="Arial"/>
                <a:cs typeface="Arial"/>
                <a:sym typeface="Arial"/>
              </a:endParaRPr>
            </a:p>
          </p:txBody>
        </p:sp>
        <p:pic>
          <p:nvPicPr>
            <p:cNvPr id="284" name="Google Shape;284;p16"/>
            <p:cNvPicPr preferRelativeResize="0"/>
            <p:nvPr/>
          </p:nvPicPr>
          <p:blipFill rotWithShape="1">
            <a:blip r:embed="rId3">
              <a:alphaModFix/>
            </a:blip>
            <a:srcRect/>
            <a:stretch/>
          </p:blipFill>
          <p:spPr>
            <a:xfrm>
              <a:off x="8634951" y="1425608"/>
              <a:ext cx="952500" cy="952500"/>
            </a:xfrm>
            <a:prstGeom prst="rect">
              <a:avLst/>
            </a:prstGeom>
            <a:noFill/>
            <a:ln>
              <a:noFill/>
            </a:ln>
          </p:spPr>
        </p:pic>
        <p:pic>
          <p:nvPicPr>
            <p:cNvPr id="285" name="Google Shape;285;p16"/>
            <p:cNvPicPr preferRelativeResize="0"/>
            <p:nvPr/>
          </p:nvPicPr>
          <p:blipFill rotWithShape="1">
            <a:blip r:embed="rId3">
              <a:alphaModFix/>
            </a:blip>
            <a:srcRect/>
            <a:stretch/>
          </p:blipFill>
          <p:spPr>
            <a:xfrm>
              <a:off x="9103261" y="1425608"/>
              <a:ext cx="952500" cy="952500"/>
            </a:xfrm>
            <a:prstGeom prst="rect">
              <a:avLst/>
            </a:prstGeom>
            <a:noFill/>
            <a:ln>
              <a:noFill/>
            </a:ln>
          </p:spPr>
        </p:pic>
        <p:pic>
          <p:nvPicPr>
            <p:cNvPr id="286" name="Google Shape;286;p16"/>
            <p:cNvPicPr preferRelativeResize="0"/>
            <p:nvPr/>
          </p:nvPicPr>
          <p:blipFill rotWithShape="1">
            <a:blip r:embed="rId3">
              <a:alphaModFix/>
            </a:blip>
            <a:srcRect/>
            <a:stretch/>
          </p:blipFill>
          <p:spPr>
            <a:xfrm>
              <a:off x="9571571" y="1425608"/>
              <a:ext cx="952500" cy="952500"/>
            </a:xfrm>
            <a:prstGeom prst="rect">
              <a:avLst/>
            </a:prstGeom>
            <a:noFill/>
            <a:ln>
              <a:noFill/>
            </a:ln>
          </p:spPr>
        </p:pic>
        <p:pic>
          <p:nvPicPr>
            <p:cNvPr id="287" name="Google Shape;287;p16"/>
            <p:cNvPicPr preferRelativeResize="0"/>
            <p:nvPr/>
          </p:nvPicPr>
          <p:blipFill rotWithShape="1">
            <a:blip r:embed="rId3">
              <a:alphaModFix/>
            </a:blip>
            <a:srcRect/>
            <a:stretch/>
          </p:blipFill>
          <p:spPr>
            <a:xfrm>
              <a:off x="10051216" y="1425608"/>
              <a:ext cx="952500" cy="952500"/>
            </a:xfrm>
            <a:prstGeom prst="rect">
              <a:avLst/>
            </a:prstGeom>
            <a:noFill/>
            <a:ln>
              <a:noFill/>
            </a:ln>
          </p:spPr>
        </p:pic>
        <p:pic>
          <p:nvPicPr>
            <p:cNvPr id="288" name="Google Shape;288;p16"/>
            <p:cNvPicPr preferRelativeResize="0"/>
            <p:nvPr/>
          </p:nvPicPr>
          <p:blipFill rotWithShape="1">
            <a:blip r:embed="rId4">
              <a:alphaModFix/>
            </a:blip>
            <a:srcRect/>
            <a:stretch/>
          </p:blipFill>
          <p:spPr>
            <a:xfrm>
              <a:off x="10531562" y="1425608"/>
              <a:ext cx="952500" cy="952500"/>
            </a:xfrm>
            <a:prstGeom prst="rect">
              <a:avLst/>
            </a:prstGeom>
            <a:noFill/>
            <a:ln>
              <a:noFill/>
            </a:ln>
          </p:spPr>
        </p:pic>
      </p:grpSp>
      <p:sp>
        <p:nvSpPr>
          <p:cNvPr id="289" name="Google Shape;289;p16"/>
          <p:cNvSpPr txBox="1"/>
          <p:nvPr/>
        </p:nvSpPr>
        <p:spPr>
          <a:xfrm>
            <a:off x="11620072" y="6349429"/>
            <a:ext cx="517337" cy="358688"/>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r" rtl="0">
              <a:lnSpc>
                <a:spcPct val="200000"/>
              </a:lnSpc>
              <a:spcBef>
                <a:spcPts val="0"/>
              </a:spcBef>
              <a:spcAft>
                <a:spcPts val="0"/>
              </a:spcAft>
              <a:buNone/>
            </a:pPr>
            <a:r>
              <a:rPr lang="en-US" sz="1000">
                <a:solidFill>
                  <a:schemeClr val="dk1"/>
                </a:solidFill>
                <a:latin typeface="Arial"/>
                <a:ea typeface="Arial"/>
                <a:cs typeface="Arial"/>
                <a:sym typeface="Arial"/>
              </a:rPr>
              <a:t>1.16</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17"/>
          <p:cNvSpPr/>
          <p:nvPr/>
        </p:nvSpPr>
        <p:spPr>
          <a:xfrm>
            <a:off x="0" y="5474853"/>
            <a:ext cx="12192000" cy="358688"/>
          </a:xfrm>
          <a:prstGeom prst="rect">
            <a:avLst/>
          </a:prstGeom>
          <a:solidFill>
            <a:srgbClr val="002060"/>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295" name="Google Shape;295;p17"/>
          <p:cNvSpPr txBox="1"/>
          <p:nvPr/>
        </p:nvSpPr>
        <p:spPr>
          <a:xfrm>
            <a:off x="0" y="0"/>
            <a:ext cx="12192000" cy="1206631"/>
          </a:xfrm>
          <a:prstGeom prst="rect">
            <a:avLst/>
          </a:prstGeom>
          <a:noFill/>
          <a:ln>
            <a:noFill/>
          </a:ln>
        </p:spPr>
        <p:txBody>
          <a:bodyPr spcFirstLastPara="1" wrap="square" lIns="121900" tIns="121900" rIns="121900" bIns="121900" anchor="ctr" anchorCtr="0">
            <a:noAutofit/>
          </a:bodyPr>
          <a:lstStyle/>
          <a:p>
            <a:pPr marL="0" marR="0" lvl="0" indent="0" algn="ctr" rtl="0">
              <a:lnSpc>
                <a:spcPct val="108000"/>
              </a:lnSpc>
              <a:spcBef>
                <a:spcPts val="0"/>
              </a:spcBef>
              <a:spcAft>
                <a:spcPts val="800"/>
              </a:spcAft>
              <a:buNone/>
            </a:pPr>
            <a:r>
              <a:rPr lang="en-US" sz="3400" b="1">
                <a:solidFill>
                  <a:schemeClr val="accent3"/>
                </a:solidFill>
                <a:latin typeface="Calibri"/>
                <a:ea typeface="Calibri"/>
                <a:cs typeface="Calibri"/>
                <a:sym typeface="Calibri"/>
              </a:rPr>
              <a:t>Prévalence de la VBG au Mozambique</a:t>
            </a:r>
            <a:endParaRPr sz="3400" b="1">
              <a:solidFill>
                <a:schemeClr val="accent3"/>
              </a:solidFill>
              <a:latin typeface="Calibri"/>
              <a:ea typeface="Calibri"/>
              <a:cs typeface="Calibri"/>
              <a:sym typeface="Calibri"/>
            </a:endParaRPr>
          </a:p>
        </p:txBody>
      </p:sp>
      <p:sp>
        <p:nvSpPr>
          <p:cNvPr id="296" name="Google Shape;296;p17"/>
          <p:cNvSpPr txBox="1"/>
          <p:nvPr/>
        </p:nvSpPr>
        <p:spPr>
          <a:xfrm>
            <a:off x="1206630" y="1514344"/>
            <a:ext cx="10096108" cy="3343938"/>
          </a:xfrm>
          <a:prstGeom prst="rect">
            <a:avLst/>
          </a:prstGeom>
          <a:noFill/>
          <a:ln>
            <a:noFill/>
          </a:ln>
        </p:spPr>
        <p:txBody>
          <a:bodyPr spcFirstLastPara="1" wrap="square" lIns="121900" tIns="60925" rIns="121900" bIns="60925" anchor="t" anchorCtr="0">
            <a:spAutoFit/>
          </a:bodyPr>
          <a:lstStyle/>
          <a:p>
            <a:pPr marL="0" marR="0" lvl="0" indent="0" algn="l" rtl="0">
              <a:spcBef>
                <a:spcPts val="0"/>
              </a:spcBef>
              <a:spcAft>
                <a:spcPts val="0"/>
              </a:spcAft>
              <a:buNone/>
            </a:pPr>
            <a:r>
              <a:rPr lang="en-US" sz="2200">
                <a:solidFill>
                  <a:schemeClr val="dk1"/>
                </a:solidFill>
                <a:latin typeface="Arial"/>
                <a:ea typeface="Arial"/>
                <a:cs typeface="Arial"/>
                <a:sym typeface="Arial"/>
              </a:rPr>
              <a:t>Selon la base de données mondiale d'ONU-Femmes</a:t>
            </a:r>
            <a:r>
              <a:rPr lang="en-US" sz="2200" baseline="30000">
                <a:solidFill>
                  <a:schemeClr val="dk1"/>
                </a:solidFill>
                <a:latin typeface="Arial"/>
                <a:ea typeface="Arial"/>
                <a:cs typeface="Arial"/>
                <a:sym typeface="Arial"/>
              </a:rPr>
              <a:t>5</a:t>
            </a:r>
            <a:r>
              <a:rPr lang="en-US" sz="2200">
                <a:solidFill>
                  <a:schemeClr val="dk1"/>
                </a:solidFill>
                <a:latin typeface="Arial"/>
                <a:ea typeface="Arial"/>
                <a:cs typeface="Arial"/>
                <a:sym typeface="Arial"/>
              </a:rPr>
              <a:t> :</a:t>
            </a:r>
            <a:endParaRPr sz="2200">
              <a:solidFill>
                <a:schemeClr val="dk1"/>
              </a:solidFill>
              <a:latin typeface="Arial"/>
              <a:ea typeface="Arial"/>
              <a:cs typeface="Arial"/>
              <a:sym typeface="Arial"/>
            </a:endParaRPr>
          </a:p>
          <a:p>
            <a:pPr marL="457189" marR="0" lvl="0" indent="-457189" algn="l" rtl="0">
              <a:spcBef>
                <a:spcPts val="1800"/>
              </a:spcBef>
              <a:spcAft>
                <a:spcPts val="0"/>
              </a:spcAft>
              <a:buClr>
                <a:schemeClr val="accent2"/>
              </a:buClr>
              <a:buSzPts val="2750"/>
              <a:buFont typeface="Arial"/>
              <a:buChar char="•"/>
            </a:pPr>
            <a:r>
              <a:rPr lang="en-US" sz="2200" b="1">
                <a:solidFill>
                  <a:schemeClr val="dk1"/>
                </a:solidFill>
                <a:latin typeface="Arial"/>
                <a:ea typeface="Arial"/>
                <a:cs typeface="Arial"/>
                <a:sym typeface="Arial"/>
              </a:rPr>
              <a:t>54 %</a:t>
            </a:r>
            <a:r>
              <a:rPr lang="en-US" sz="2200">
                <a:solidFill>
                  <a:schemeClr val="dk1"/>
                </a:solidFill>
                <a:latin typeface="Arial"/>
                <a:ea typeface="Arial"/>
                <a:cs typeface="Arial"/>
                <a:sym typeface="Arial"/>
              </a:rPr>
              <a:t> des femmes ont déjà subi des violences physiques ou sexuelles.</a:t>
            </a:r>
            <a:endParaRPr sz="2200">
              <a:solidFill>
                <a:schemeClr val="dk1"/>
              </a:solidFill>
              <a:latin typeface="Arial"/>
              <a:ea typeface="Arial"/>
              <a:cs typeface="Arial"/>
              <a:sym typeface="Arial"/>
            </a:endParaRPr>
          </a:p>
          <a:p>
            <a:pPr marL="457189" marR="0" lvl="0" indent="-457189" algn="l" rtl="0">
              <a:spcBef>
                <a:spcPts val="1000"/>
              </a:spcBef>
              <a:spcAft>
                <a:spcPts val="0"/>
              </a:spcAft>
              <a:buClr>
                <a:schemeClr val="accent2"/>
              </a:buClr>
              <a:buSzPts val="2750"/>
              <a:buFont typeface="Arial"/>
              <a:buChar char="•"/>
            </a:pPr>
            <a:r>
              <a:rPr lang="en-US" sz="2200" b="1">
                <a:solidFill>
                  <a:schemeClr val="dk1"/>
                </a:solidFill>
                <a:latin typeface="Arial"/>
                <a:ea typeface="Arial"/>
                <a:cs typeface="Arial"/>
                <a:sym typeface="Arial"/>
              </a:rPr>
              <a:t>21,7 %</a:t>
            </a:r>
            <a:r>
              <a:rPr lang="en-US" sz="2200">
                <a:solidFill>
                  <a:schemeClr val="dk1"/>
                </a:solidFill>
                <a:latin typeface="Arial"/>
                <a:ea typeface="Arial"/>
                <a:cs typeface="Arial"/>
                <a:sym typeface="Arial"/>
              </a:rPr>
              <a:t> des femmes ont subi des VPI physiques ou des violences sexuelles au cours de leur vie.</a:t>
            </a:r>
            <a:endParaRPr sz="2200">
              <a:solidFill>
                <a:schemeClr val="dk1"/>
              </a:solidFill>
              <a:latin typeface="Arial"/>
              <a:ea typeface="Arial"/>
              <a:cs typeface="Arial"/>
              <a:sym typeface="Arial"/>
            </a:endParaRPr>
          </a:p>
          <a:p>
            <a:pPr marL="457189" marR="0" lvl="0" indent="-457189" algn="l" rtl="0">
              <a:spcBef>
                <a:spcPts val="1000"/>
              </a:spcBef>
              <a:spcAft>
                <a:spcPts val="0"/>
              </a:spcAft>
              <a:buClr>
                <a:schemeClr val="accent2"/>
              </a:buClr>
              <a:buSzPts val="2750"/>
              <a:buFont typeface="Arial"/>
              <a:buChar char="•"/>
            </a:pPr>
            <a:r>
              <a:rPr lang="en-US" sz="2200" b="1">
                <a:solidFill>
                  <a:schemeClr val="dk1"/>
                </a:solidFill>
                <a:latin typeface="Arial"/>
                <a:ea typeface="Arial"/>
                <a:cs typeface="Arial"/>
                <a:sym typeface="Arial"/>
              </a:rPr>
              <a:t>15,5 %</a:t>
            </a:r>
            <a:r>
              <a:rPr lang="en-US" sz="2200">
                <a:solidFill>
                  <a:schemeClr val="dk1"/>
                </a:solidFill>
                <a:latin typeface="Arial"/>
                <a:ea typeface="Arial"/>
                <a:cs typeface="Arial"/>
                <a:sym typeface="Arial"/>
              </a:rPr>
              <a:t> des femmes déclarent avoir subi des violences physiques ou sexuelles au cours des 12 derniers mois.</a:t>
            </a:r>
            <a:endParaRPr sz="2200">
              <a:solidFill>
                <a:schemeClr val="dk1"/>
              </a:solidFill>
              <a:latin typeface="Arial"/>
              <a:ea typeface="Arial"/>
              <a:cs typeface="Arial"/>
              <a:sym typeface="Arial"/>
            </a:endParaRPr>
          </a:p>
          <a:p>
            <a:pPr marL="457189" marR="0" lvl="0" indent="-457189" algn="l" rtl="0">
              <a:lnSpc>
                <a:spcPct val="90000"/>
              </a:lnSpc>
              <a:spcBef>
                <a:spcPts val="1467"/>
              </a:spcBef>
              <a:spcAft>
                <a:spcPts val="1600"/>
              </a:spcAft>
              <a:buClr>
                <a:schemeClr val="accent2"/>
              </a:buClr>
              <a:buSzPts val="2750"/>
              <a:buFont typeface="Arial"/>
              <a:buChar char="•"/>
            </a:pPr>
            <a:r>
              <a:rPr lang="en-US" sz="2200" b="1">
                <a:solidFill>
                  <a:schemeClr val="dk1"/>
                </a:solidFill>
                <a:latin typeface="Arial"/>
                <a:ea typeface="Arial"/>
                <a:cs typeface="Arial"/>
                <a:sym typeface="Arial"/>
              </a:rPr>
              <a:t>52,9 %</a:t>
            </a:r>
            <a:r>
              <a:rPr lang="en-US" sz="2200">
                <a:solidFill>
                  <a:schemeClr val="dk1"/>
                </a:solidFill>
                <a:latin typeface="Arial"/>
                <a:ea typeface="Arial"/>
                <a:cs typeface="Arial"/>
                <a:sym typeface="Arial"/>
              </a:rPr>
              <a:t> des filles sont mariées avant l'âge de 18 ans.</a:t>
            </a:r>
            <a:endParaRPr sz="2200">
              <a:solidFill>
                <a:schemeClr val="dk1"/>
              </a:solidFill>
              <a:latin typeface="Arial"/>
              <a:ea typeface="Arial"/>
              <a:cs typeface="Arial"/>
              <a:sym typeface="Arial"/>
            </a:endParaRPr>
          </a:p>
        </p:txBody>
      </p:sp>
      <p:sp>
        <p:nvSpPr>
          <p:cNvPr id="297" name="Google Shape;297;p17"/>
          <p:cNvSpPr txBox="1"/>
          <p:nvPr/>
        </p:nvSpPr>
        <p:spPr>
          <a:xfrm>
            <a:off x="245660" y="5474854"/>
            <a:ext cx="11891749" cy="358688"/>
          </a:xfrm>
          <a:prstGeom prst="rect">
            <a:avLst/>
          </a:prstGeom>
          <a:noFill/>
          <a:ln>
            <a:noFill/>
          </a:ln>
        </p:spPr>
        <p:txBody>
          <a:bodyPr spcFirstLastPara="1" wrap="square" lIns="121900" tIns="60925" rIns="121900" bIns="60925" anchor="ctr" anchorCtr="0">
            <a:noAutofit/>
          </a:bodyPr>
          <a:lstStyle/>
          <a:p>
            <a:pPr marL="0" marR="0" lvl="0" indent="0" algn="l" rtl="0">
              <a:spcBef>
                <a:spcPts val="0"/>
              </a:spcBef>
              <a:spcAft>
                <a:spcPts val="0"/>
              </a:spcAft>
              <a:buNone/>
            </a:pPr>
            <a:r>
              <a:rPr lang="en-US" sz="1200">
                <a:solidFill>
                  <a:schemeClr val="lt1"/>
                </a:solidFill>
                <a:latin typeface="Arial"/>
                <a:ea typeface="Arial"/>
                <a:cs typeface="Arial"/>
                <a:sym typeface="Arial"/>
              </a:rPr>
              <a:t>Toutes les données liées à la prévalence sont des estimations. La VBG est systématiquement sous-déclarée et les données sont rarement disponibles au niveau hyperlocal. </a:t>
            </a:r>
            <a:endParaRPr/>
          </a:p>
        </p:txBody>
      </p:sp>
      <p:pic>
        <p:nvPicPr>
          <p:cNvPr id="298" name="Google Shape;298;p17" descr="Warning with solid fill"/>
          <p:cNvPicPr preferRelativeResize="0"/>
          <p:nvPr/>
        </p:nvPicPr>
        <p:blipFill rotWithShape="1">
          <a:blip r:embed="rId3">
            <a:alphaModFix/>
          </a:blip>
          <a:srcRect/>
          <a:stretch/>
        </p:blipFill>
        <p:spPr>
          <a:xfrm>
            <a:off x="11277600" y="0"/>
            <a:ext cx="914400" cy="914400"/>
          </a:xfrm>
          <a:prstGeom prst="rect">
            <a:avLst/>
          </a:prstGeom>
          <a:noFill/>
          <a:ln>
            <a:noFill/>
          </a:ln>
        </p:spPr>
      </p:pic>
      <p:sp>
        <p:nvSpPr>
          <p:cNvPr id="299" name="Google Shape;299;p17"/>
          <p:cNvSpPr txBox="1"/>
          <p:nvPr/>
        </p:nvSpPr>
        <p:spPr>
          <a:xfrm>
            <a:off x="11620072" y="6349429"/>
            <a:ext cx="517337" cy="358688"/>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r" rtl="0">
              <a:lnSpc>
                <a:spcPct val="200000"/>
              </a:lnSpc>
              <a:spcBef>
                <a:spcPts val="0"/>
              </a:spcBef>
              <a:spcAft>
                <a:spcPts val="0"/>
              </a:spcAft>
              <a:buNone/>
            </a:pPr>
            <a:r>
              <a:rPr lang="en-US" sz="1000">
                <a:solidFill>
                  <a:schemeClr val="dk1"/>
                </a:solidFill>
                <a:latin typeface="Arial"/>
                <a:ea typeface="Arial"/>
                <a:cs typeface="Arial"/>
                <a:sym typeface="Arial"/>
              </a:rPr>
              <a:t>1.17</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18"/>
          <p:cNvSpPr txBox="1"/>
          <p:nvPr/>
        </p:nvSpPr>
        <p:spPr>
          <a:xfrm>
            <a:off x="0" y="0"/>
            <a:ext cx="12192000" cy="785797"/>
          </a:xfrm>
          <a:prstGeom prst="rect">
            <a:avLst/>
          </a:prstGeom>
          <a:noFill/>
          <a:ln>
            <a:noFill/>
          </a:ln>
        </p:spPr>
        <p:txBody>
          <a:bodyPr spcFirstLastPara="1" wrap="square" lIns="121900" tIns="121900" rIns="121900" bIns="121900" anchor="ctr" anchorCtr="0">
            <a:noAutofit/>
          </a:bodyPr>
          <a:lstStyle/>
          <a:p>
            <a:pPr marL="0" marR="0" lvl="0" indent="0" algn="ctr" rtl="0">
              <a:lnSpc>
                <a:spcPct val="108000"/>
              </a:lnSpc>
              <a:spcBef>
                <a:spcPts val="0"/>
              </a:spcBef>
              <a:spcAft>
                <a:spcPts val="800"/>
              </a:spcAft>
              <a:buNone/>
            </a:pPr>
            <a:r>
              <a:rPr lang="en-US" sz="3200" b="1">
                <a:solidFill>
                  <a:schemeClr val="accent3"/>
                </a:solidFill>
                <a:latin typeface="Calibri"/>
                <a:ea typeface="Calibri"/>
                <a:cs typeface="Calibri"/>
                <a:sym typeface="Calibri"/>
              </a:rPr>
              <a:t>Les conséquences de la violence sexuelle et de la VPI sur la santé</a:t>
            </a:r>
            <a:endParaRPr/>
          </a:p>
        </p:txBody>
      </p:sp>
      <p:cxnSp>
        <p:nvCxnSpPr>
          <p:cNvPr id="305" name="Google Shape;305;p18"/>
          <p:cNvCxnSpPr>
            <a:stCxn id="306" idx="2"/>
          </p:cNvCxnSpPr>
          <p:nvPr/>
        </p:nvCxnSpPr>
        <p:spPr>
          <a:xfrm>
            <a:off x="5970030" y="1566024"/>
            <a:ext cx="1333200" cy="1687800"/>
          </a:xfrm>
          <a:prstGeom prst="straightConnector1">
            <a:avLst/>
          </a:prstGeom>
          <a:noFill/>
          <a:ln w="28575" cap="flat" cmpd="sng">
            <a:solidFill>
              <a:srgbClr val="4A7DBA"/>
            </a:solidFill>
            <a:prstDash val="solid"/>
            <a:round/>
            <a:headEnd type="none" w="sm" len="sm"/>
            <a:tailEnd type="triangle" w="med" len="med"/>
          </a:ln>
        </p:spPr>
      </p:cxnSp>
      <p:cxnSp>
        <p:nvCxnSpPr>
          <p:cNvPr id="307" name="Google Shape;307;p18"/>
          <p:cNvCxnSpPr>
            <a:stCxn id="308" idx="3"/>
            <a:endCxn id="309" idx="1"/>
          </p:cNvCxnSpPr>
          <p:nvPr/>
        </p:nvCxnSpPr>
        <p:spPr>
          <a:xfrm rot="10800000" flipH="1">
            <a:off x="6254033" y="1203390"/>
            <a:ext cx="1982700" cy="2014800"/>
          </a:xfrm>
          <a:prstGeom prst="straightConnector1">
            <a:avLst/>
          </a:prstGeom>
          <a:noFill/>
          <a:ln w="28575" cap="flat" cmpd="sng">
            <a:solidFill>
              <a:srgbClr val="4A7DBA"/>
            </a:solidFill>
            <a:prstDash val="solid"/>
            <a:round/>
            <a:headEnd type="none" w="sm" len="sm"/>
            <a:tailEnd type="triangle" w="med" len="med"/>
          </a:ln>
        </p:spPr>
      </p:cxnSp>
      <p:cxnSp>
        <p:nvCxnSpPr>
          <p:cNvPr id="310" name="Google Shape;310;p18"/>
          <p:cNvCxnSpPr>
            <a:stCxn id="306" idx="2"/>
            <a:endCxn id="308" idx="0"/>
          </p:cNvCxnSpPr>
          <p:nvPr/>
        </p:nvCxnSpPr>
        <p:spPr>
          <a:xfrm flipH="1">
            <a:off x="5156130" y="1566024"/>
            <a:ext cx="813900" cy="1095900"/>
          </a:xfrm>
          <a:prstGeom prst="straightConnector1">
            <a:avLst/>
          </a:prstGeom>
          <a:noFill/>
          <a:ln w="28575" cap="flat" cmpd="sng">
            <a:solidFill>
              <a:srgbClr val="4A7DBA"/>
            </a:solidFill>
            <a:prstDash val="solid"/>
            <a:round/>
            <a:headEnd type="none" w="sm" len="sm"/>
            <a:tailEnd type="triangle" w="med" len="med"/>
          </a:ln>
        </p:spPr>
      </p:cxnSp>
      <p:sp>
        <p:nvSpPr>
          <p:cNvPr id="311" name="Google Shape;311;p18"/>
          <p:cNvSpPr/>
          <p:nvPr/>
        </p:nvSpPr>
        <p:spPr>
          <a:xfrm>
            <a:off x="879761" y="840035"/>
            <a:ext cx="2850946" cy="725989"/>
          </a:xfrm>
          <a:prstGeom prst="roundRect">
            <a:avLst>
              <a:gd name="adj" fmla="val 16667"/>
            </a:avLst>
          </a:prstGeom>
          <a:solidFill>
            <a:schemeClr val="accent3"/>
          </a:solidFill>
          <a:ln>
            <a:noFill/>
          </a:ln>
        </p:spPr>
        <p:txBody>
          <a:bodyPr spcFirstLastPara="1" wrap="square" lIns="121900" tIns="60925" rIns="121900" bIns="60925" anchor="ctr" anchorCtr="0">
            <a:noAutofit/>
          </a:bodyPr>
          <a:lstStyle/>
          <a:p>
            <a:pPr marL="0" marR="0" lvl="0" indent="0" algn="ctr" rtl="0">
              <a:spcBef>
                <a:spcPts val="0"/>
              </a:spcBef>
              <a:spcAft>
                <a:spcPts val="0"/>
              </a:spcAft>
              <a:buNone/>
            </a:pPr>
            <a:r>
              <a:rPr lang="en-US" sz="1867">
                <a:solidFill>
                  <a:schemeClr val="lt1"/>
                </a:solidFill>
                <a:latin typeface="Arial"/>
                <a:ea typeface="Arial"/>
                <a:cs typeface="Arial"/>
                <a:sym typeface="Arial"/>
              </a:rPr>
              <a:t>Traumatisme physique</a:t>
            </a:r>
            <a:endParaRPr sz="2400">
              <a:solidFill>
                <a:schemeClr val="lt1"/>
              </a:solidFill>
              <a:latin typeface="Arial"/>
              <a:ea typeface="Arial"/>
              <a:cs typeface="Arial"/>
              <a:sym typeface="Arial"/>
            </a:endParaRPr>
          </a:p>
        </p:txBody>
      </p:sp>
      <p:sp>
        <p:nvSpPr>
          <p:cNvPr id="306" name="Google Shape;306;p18"/>
          <p:cNvSpPr/>
          <p:nvPr/>
        </p:nvSpPr>
        <p:spPr>
          <a:xfrm>
            <a:off x="4544557" y="840035"/>
            <a:ext cx="2850946" cy="725989"/>
          </a:xfrm>
          <a:prstGeom prst="roundRect">
            <a:avLst>
              <a:gd name="adj" fmla="val 16667"/>
            </a:avLst>
          </a:prstGeom>
          <a:solidFill>
            <a:schemeClr val="accent3"/>
          </a:solidFill>
          <a:ln>
            <a:noFill/>
          </a:ln>
        </p:spPr>
        <p:txBody>
          <a:bodyPr spcFirstLastPara="1" wrap="square" lIns="121900" tIns="60925" rIns="121900" bIns="60925" anchor="ctr" anchorCtr="0">
            <a:noAutofit/>
          </a:bodyPr>
          <a:lstStyle/>
          <a:p>
            <a:pPr marL="0" marR="0" lvl="0" indent="0" algn="ctr" rtl="0">
              <a:spcBef>
                <a:spcPts val="0"/>
              </a:spcBef>
              <a:spcAft>
                <a:spcPts val="0"/>
              </a:spcAft>
              <a:buNone/>
            </a:pPr>
            <a:r>
              <a:rPr lang="en-US" sz="1867">
                <a:solidFill>
                  <a:schemeClr val="lt1"/>
                </a:solidFill>
                <a:latin typeface="Arial"/>
                <a:ea typeface="Arial"/>
                <a:cs typeface="Arial"/>
                <a:sym typeface="Arial"/>
              </a:rPr>
              <a:t>Traumatisme ou stress psychologique</a:t>
            </a:r>
            <a:endParaRPr sz="2400">
              <a:solidFill>
                <a:schemeClr val="lt1"/>
              </a:solidFill>
              <a:latin typeface="Arial"/>
              <a:ea typeface="Arial"/>
              <a:cs typeface="Arial"/>
              <a:sym typeface="Arial"/>
            </a:endParaRPr>
          </a:p>
        </p:txBody>
      </p:sp>
      <p:sp>
        <p:nvSpPr>
          <p:cNvPr id="309" name="Google Shape;309;p18"/>
          <p:cNvSpPr/>
          <p:nvPr/>
        </p:nvSpPr>
        <p:spPr>
          <a:xfrm>
            <a:off x="8236705" y="840452"/>
            <a:ext cx="2823596" cy="725989"/>
          </a:xfrm>
          <a:prstGeom prst="roundRect">
            <a:avLst>
              <a:gd name="adj" fmla="val 16667"/>
            </a:avLst>
          </a:prstGeom>
          <a:solidFill>
            <a:schemeClr val="accent3"/>
          </a:solidFill>
          <a:ln>
            <a:noFill/>
          </a:ln>
        </p:spPr>
        <p:txBody>
          <a:bodyPr spcFirstLastPara="1" wrap="square" lIns="121900" tIns="60925" rIns="121900" bIns="60925" anchor="ctr" anchorCtr="0">
            <a:noAutofit/>
          </a:bodyPr>
          <a:lstStyle/>
          <a:p>
            <a:pPr marL="0" marR="0" lvl="0" indent="0" algn="ctr" rtl="0">
              <a:spcBef>
                <a:spcPts val="0"/>
              </a:spcBef>
              <a:spcAft>
                <a:spcPts val="0"/>
              </a:spcAft>
              <a:buNone/>
            </a:pPr>
            <a:r>
              <a:rPr lang="en-US" sz="1867">
                <a:solidFill>
                  <a:schemeClr val="lt1"/>
                </a:solidFill>
                <a:latin typeface="Arial"/>
                <a:ea typeface="Arial"/>
                <a:cs typeface="Arial"/>
                <a:sym typeface="Arial"/>
              </a:rPr>
              <a:t>Peur et contrôle</a:t>
            </a:r>
            <a:endParaRPr sz="2400">
              <a:solidFill>
                <a:schemeClr val="lt1"/>
              </a:solidFill>
              <a:latin typeface="Arial"/>
              <a:ea typeface="Arial"/>
              <a:cs typeface="Arial"/>
              <a:sym typeface="Arial"/>
            </a:endParaRPr>
          </a:p>
        </p:txBody>
      </p:sp>
      <p:sp>
        <p:nvSpPr>
          <p:cNvPr id="308" name="Google Shape;308;p18"/>
          <p:cNvSpPr/>
          <p:nvPr/>
        </p:nvSpPr>
        <p:spPr>
          <a:xfrm>
            <a:off x="4058496" y="2662008"/>
            <a:ext cx="2195537" cy="1112365"/>
          </a:xfrm>
          <a:prstGeom prst="rect">
            <a:avLst/>
          </a:prstGeom>
          <a:solidFill>
            <a:schemeClr val="lt1"/>
          </a:solidFill>
          <a:ln w="12700" cap="flat" cmpd="sng">
            <a:solidFill>
              <a:schemeClr val="accent1">
                <a:alpha val="10196"/>
              </a:schemeClr>
            </a:solidFill>
            <a:prstDash val="solid"/>
            <a:round/>
            <a:headEnd type="none" w="sm" len="sm"/>
            <a:tailEnd type="none" w="sm" len="sm"/>
          </a:ln>
        </p:spPr>
        <p:txBody>
          <a:bodyPr spcFirstLastPara="1" wrap="square" lIns="121900" tIns="60925" rIns="121900" bIns="60925" anchor="ctr" anchorCtr="0">
            <a:noAutofit/>
          </a:bodyPr>
          <a:lstStyle/>
          <a:p>
            <a:pPr marL="0" marR="0" lvl="0" indent="0" algn="ctr" rtl="0">
              <a:spcBef>
                <a:spcPts val="0"/>
              </a:spcBef>
              <a:spcAft>
                <a:spcPts val="0"/>
              </a:spcAft>
              <a:buNone/>
            </a:pPr>
            <a:r>
              <a:rPr lang="en-US" sz="2400" b="1">
                <a:solidFill>
                  <a:srgbClr val="E36C09"/>
                </a:solidFill>
                <a:latin typeface="Arial"/>
                <a:ea typeface="Arial"/>
                <a:cs typeface="Arial"/>
                <a:sym typeface="Arial"/>
              </a:rPr>
              <a:t>DEUX FOIS</a:t>
            </a:r>
            <a:r>
              <a:rPr lang="en-US" sz="2667" b="1">
                <a:solidFill>
                  <a:srgbClr val="E36C09"/>
                </a:solidFill>
                <a:latin typeface="Arial"/>
                <a:ea typeface="Arial"/>
                <a:cs typeface="Arial"/>
                <a:sym typeface="Arial"/>
              </a:rPr>
              <a:t> </a:t>
            </a:r>
            <a:br>
              <a:rPr lang="en-US" sz="2667" b="1">
                <a:solidFill>
                  <a:srgbClr val="E36C09"/>
                </a:solidFill>
                <a:latin typeface="Arial"/>
                <a:ea typeface="Arial"/>
                <a:cs typeface="Arial"/>
                <a:sym typeface="Arial"/>
              </a:rPr>
            </a:br>
            <a:r>
              <a:rPr lang="en-US" sz="1200">
                <a:solidFill>
                  <a:schemeClr val="dk1"/>
                </a:solidFill>
                <a:latin typeface="Arial"/>
                <a:ea typeface="Arial"/>
                <a:cs typeface="Arial"/>
                <a:sym typeface="Arial"/>
              </a:rPr>
              <a:t>plus susceptibles de souffrir de dépression que le reste de la population </a:t>
            </a:r>
            <a:endParaRPr/>
          </a:p>
        </p:txBody>
      </p:sp>
      <p:sp>
        <p:nvSpPr>
          <p:cNvPr id="312" name="Google Shape;312;p18"/>
          <p:cNvSpPr/>
          <p:nvPr/>
        </p:nvSpPr>
        <p:spPr>
          <a:xfrm>
            <a:off x="1206865" y="3447805"/>
            <a:ext cx="2170078" cy="1214838"/>
          </a:xfrm>
          <a:prstGeom prst="rect">
            <a:avLst/>
          </a:prstGeom>
          <a:solidFill>
            <a:schemeClr val="lt1"/>
          </a:solidFill>
          <a:ln w="12700" cap="flat" cmpd="sng">
            <a:solidFill>
              <a:schemeClr val="accent1">
                <a:alpha val="10196"/>
              </a:schemeClr>
            </a:solidFill>
            <a:prstDash val="solid"/>
            <a:round/>
            <a:headEnd type="none" w="sm" len="sm"/>
            <a:tailEnd type="none" w="sm" len="sm"/>
          </a:ln>
        </p:spPr>
        <p:txBody>
          <a:bodyPr spcFirstLastPara="1" wrap="square" lIns="121900" tIns="60925" rIns="121900" bIns="60925" anchor="ctr" anchorCtr="0">
            <a:noAutofit/>
          </a:bodyPr>
          <a:lstStyle/>
          <a:p>
            <a:pPr marL="0" marR="0" lvl="0" indent="0" algn="l" rtl="0">
              <a:spcBef>
                <a:spcPts val="0"/>
              </a:spcBef>
              <a:spcAft>
                <a:spcPts val="0"/>
              </a:spcAft>
              <a:buNone/>
            </a:pPr>
            <a:r>
              <a:rPr lang="en-US" sz="1200">
                <a:solidFill>
                  <a:schemeClr val="dk1"/>
                </a:solidFill>
                <a:latin typeface="Arial"/>
                <a:ea typeface="Arial"/>
                <a:cs typeface="Arial"/>
                <a:sym typeface="Arial"/>
              </a:rPr>
              <a:t>Maladies secondaires :</a:t>
            </a:r>
            <a:endParaRPr sz="1200">
              <a:solidFill>
                <a:schemeClr val="dk1"/>
              </a:solidFill>
              <a:latin typeface="Arial"/>
              <a:ea typeface="Arial"/>
              <a:cs typeface="Arial"/>
              <a:sym typeface="Arial"/>
            </a:endParaRPr>
          </a:p>
          <a:p>
            <a:pPr marL="228594" marR="0" lvl="0" indent="-228594" algn="l" rtl="0">
              <a:spcBef>
                <a:spcPts val="0"/>
              </a:spcBef>
              <a:spcAft>
                <a:spcPts val="0"/>
              </a:spcAft>
              <a:buClr>
                <a:schemeClr val="accent2"/>
              </a:buClr>
              <a:buSzPts val="1200"/>
              <a:buFont typeface="Arial"/>
              <a:buChar char="•"/>
            </a:pPr>
            <a:r>
              <a:rPr lang="en-US" sz="1200">
                <a:solidFill>
                  <a:schemeClr val="dk1"/>
                </a:solidFill>
                <a:latin typeface="Arial"/>
                <a:ea typeface="Arial"/>
                <a:cs typeface="Arial"/>
                <a:sym typeface="Arial"/>
              </a:rPr>
              <a:t>Hypertension</a:t>
            </a:r>
            <a:endParaRPr sz="1200">
              <a:solidFill>
                <a:schemeClr val="dk1"/>
              </a:solidFill>
              <a:latin typeface="Arial"/>
              <a:ea typeface="Arial"/>
              <a:cs typeface="Arial"/>
              <a:sym typeface="Arial"/>
            </a:endParaRPr>
          </a:p>
          <a:p>
            <a:pPr marL="228594" marR="0" lvl="0" indent="-228594" algn="l" rtl="0">
              <a:spcBef>
                <a:spcPts val="0"/>
              </a:spcBef>
              <a:spcAft>
                <a:spcPts val="0"/>
              </a:spcAft>
              <a:buClr>
                <a:schemeClr val="accent2"/>
              </a:buClr>
              <a:buSzPts val="1200"/>
              <a:buFont typeface="Arial"/>
              <a:buChar char="•"/>
            </a:pPr>
            <a:r>
              <a:rPr lang="en-US" sz="1200">
                <a:solidFill>
                  <a:schemeClr val="dk1"/>
                </a:solidFill>
                <a:latin typeface="Arial"/>
                <a:ea typeface="Arial"/>
                <a:cs typeface="Arial"/>
                <a:sym typeface="Arial"/>
              </a:rPr>
              <a:t>Syndrome du côlon irritable</a:t>
            </a:r>
            <a:endParaRPr sz="1200">
              <a:solidFill>
                <a:schemeClr val="dk1"/>
              </a:solidFill>
              <a:latin typeface="Arial"/>
              <a:ea typeface="Arial"/>
              <a:cs typeface="Arial"/>
              <a:sym typeface="Arial"/>
            </a:endParaRPr>
          </a:p>
          <a:p>
            <a:pPr marL="228594" marR="0" lvl="0" indent="-228594" algn="l" rtl="0">
              <a:spcBef>
                <a:spcPts val="0"/>
              </a:spcBef>
              <a:spcAft>
                <a:spcPts val="0"/>
              </a:spcAft>
              <a:buClr>
                <a:schemeClr val="accent2"/>
              </a:buClr>
              <a:buSzPts val="1200"/>
              <a:buFont typeface="Arial"/>
              <a:buChar char="•"/>
            </a:pPr>
            <a:r>
              <a:rPr lang="en-US" sz="1200">
                <a:solidFill>
                  <a:schemeClr val="dk1"/>
                </a:solidFill>
                <a:latin typeface="Arial"/>
                <a:ea typeface="Arial"/>
                <a:cs typeface="Arial"/>
                <a:sym typeface="Arial"/>
              </a:rPr>
              <a:t>Douleurs pelviennes chroniques</a:t>
            </a:r>
            <a:endParaRPr sz="1200">
              <a:solidFill>
                <a:schemeClr val="dk1"/>
              </a:solidFill>
              <a:latin typeface="Arial"/>
              <a:ea typeface="Arial"/>
              <a:cs typeface="Arial"/>
              <a:sym typeface="Arial"/>
            </a:endParaRPr>
          </a:p>
        </p:txBody>
      </p:sp>
      <p:sp>
        <p:nvSpPr>
          <p:cNvPr id="313" name="Google Shape;313;p18"/>
          <p:cNvSpPr/>
          <p:nvPr/>
        </p:nvSpPr>
        <p:spPr>
          <a:xfrm>
            <a:off x="1473200" y="5394707"/>
            <a:ext cx="9867900" cy="496046"/>
          </a:xfrm>
          <a:prstGeom prst="rect">
            <a:avLst/>
          </a:prstGeom>
          <a:solidFill>
            <a:schemeClr val="accent1"/>
          </a:solidFill>
          <a:ln>
            <a:noFill/>
          </a:ln>
        </p:spPr>
        <p:txBody>
          <a:bodyPr spcFirstLastPara="1" wrap="square" lIns="121900" tIns="60925" rIns="121900" bIns="60925" anchor="ctr" anchorCtr="0">
            <a:noAutofit/>
          </a:bodyPr>
          <a:lstStyle/>
          <a:p>
            <a:pPr marL="533400" marR="0" lvl="0" indent="0" algn="ctr" rtl="0">
              <a:spcBef>
                <a:spcPts val="0"/>
              </a:spcBef>
              <a:spcAft>
                <a:spcPts val="0"/>
              </a:spcAft>
              <a:buNone/>
            </a:pPr>
            <a:r>
              <a:rPr lang="en-US" sz="1200">
                <a:solidFill>
                  <a:schemeClr val="lt1"/>
                </a:solidFill>
                <a:latin typeface="Arial"/>
                <a:ea typeface="Arial"/>
                <a:cs typeface="Arial"/>
                <a:sym typeface="Arial"/>
              </a:rPr>
              <a:t>Les personnes survivantes de violences sexuelles et de VPI sont </a:t>
            </a:r>
            <a:r>
              <a:rPr lang="en-US" sz="2000" b="1">
                <a:solidFill>
                  <a:srgbClr val="E36C09"/>
                </a:solidFill>
                <a:latin typeface="Arial"/>
                <a:ea typeface="Arial"/>
                <a:cs typeface="Arial"/>
                <a:sym typeface="Arial"/>
              </a:rPr>
              <a:t>4,5 fois </a:t>
            </a:r>
            <a:r>
              <a:rPr lang="en-US" sz="1200">
                <a:solidFill>
                  <a:schemeClr val="lt1"/>
                </a:solidFill>
                <a:latin typeface="Arial"/>
                <a:ea typeface="Arial"/>
                <a:cs typeface="Arial"/>
                <a:sym typeface="Arial"/>
              </a:rPr>
              <a:t>plus susceptibles de faire une tentative de suicide que le reste de la population.</a:t>
            </a:r>
            <a:endParaRPr sz="1200">
              <a:solidFill>
                <a:schemeClr val="lt1"/>
              </a:solidFill>
              <a:latin typeface="Arial"/>
              <a:ea typeface="Arial"/>
              <a:cs typeface="Arial"/>
              <a:sym typeface="Arial"/>
            </a:endParaRPr>
          </a:p>
        </p:txBody>
      </p:sp>
      <p:sp>
        <p:nvSpPr>
          <p:cNvPr id="314" name="Google Shape;314;p18"/>
          <p:cNvSpPr/>
          <p:nvPr/>
        </p:nvSpPr>
        <p:spPr>
          <a:xfrm>
            <a:off x="7340682" y="1838664"/>
            <a:ext cx="2144888" cy="985329"/>
          </a:xfrm>
          <a:prstGeom prst="rect">
            <a:avLst/>
          </a:prstGeom>
          <a:solidFill>
            <a:srgbClr val="FDE9D8"/>
          </a:solidFill>
          <a:ln w="12700" cap="flat" cmpd="sng">
            <a:solidFill>
              <a:schemeClr val="accent1">
                <a:alpha val="10196"/>
              </a:schemeClr>
            </a:solidFill>
            <a:prstDash val="solid"/>
            <a:round/>
            <a:headEnd type="none" w="sm" len="sm"/>
            <a:tailEnd type="none" w="sm" len="sm"/>
          </a:ln>
        </p:spPr>
        <p:txBody>
          <a:bodyPr spcFirstLastPara="1" wrap="square" lIns="121900" tIns="60925" rIns="121900" bIns="60925" anchor="ctr" anchorCtr="0">
            <a:noAutofit/>
          </a:bodyPr>
          <a:lstStyle/>
          <a:p>
            <a:pPr marL="0" marR="0" lvl="0" indent="0" algn="l" rtl="0">
              <a:spcBef>
                <a:spcPts val="0"/>
              </a:spcBef>
              <a:spcAft>
                <a:spcPts val="0"/>
              </a:spcAft>
              <a:buNone/>
            </a:pPr>
            <a:r>
              <a:rPr lang="en-US" sz="1200">
                <a:solidFill>
                  <a:schemeClr val="dk1"/>
                </a:solidFill>
                <a:latin typeface="Arial"/>
                <a:ea typeface="Arial"/>
                <a:cs typeface="Arial"/>
                <a:sym typeface="Arial"/>
              </a:rPr>
              <a:t>Peu de comportements de recherche de soins :</a:t>
            </a:r>
            <a:endParaRPr sz="1200">
              <a:solidFill>
                <a:schemeClr val="dk1"/>
              </a:solidFill>
              <a:latin typeface="Arial"/>
              <a:ea typeface="Arial"/>
              <a:cs typeface="Arial"/>
              <a:sym typeface="Arial"/>
            </a:endParaRPr>
          </a:p>
          <a:p>
            <a:pPr marL="228594" marR="0" lvl="0" indent="-228594" algn="l" rtl="0">
              <a:spcBef>
                <a:spcPts val="0"/>
              </a:spcBef>
              <a:spcAft>
                <a:spcPts val="0"/>
              </a:spcAft>
              <a:buClr>
                <a:schemeClr val="accent2"/>
              </a:buClr>
              <a:buSzPts val="1200"/>
              <a:buFont typeface="Arial"/>
              <a:buChar char="•"/>
            </a:pPr>
            <a:r>
              <a:rPr lang="en-US" sz="1200">
                <a:solidFill>
                  <a:schemeClr val="dk1"/>
                </a:solidFill>
                <a:latin typeface="Arial"/>
                <a:ea typeface="Arial"/>
                <a:cs typeface="Arial"/>
                <a:sym typeface="Arial"/>
              </a:rPr>
              <a:t>Manque d'autonomie</a:t>
            </a:r>
            <a:endParaRPr sz="1200">
              <a:solidFill>
                <a:schemeClr val="dk1"/>
              </a:solidFill>
              <a:latin typeface="Arial"/>
              <a:ea typeface="Arial"/>
              <a:cs typeface="Arial"/>
              <a:sym typeface="Arial"/>
            </a:endParaRPr>
          </a:p>
          <a:p>
            <a:pPr marL="228594" marR="0" lvl="0" indent="-228594" algn="l" rtl="0">
              <a:spcBef>
                <a:spcPts val="0"/>
              </a:spcBef>
              <a:spcAft>
                <a:spcPts val="0"/>
              </a:spcAft>
              <a:buClr>
                <a:schemeClr val="accent2"/>
              </a:buClr>
              <a:buSzPts val="1200"/>
              <a:buFont typeface="Arial"/>
              <a:buChar char="•"/>
            </a:pPr>
            <a:r>
              <a:rPr lang="en-US" sz="1200">
                <a:solidFill>
                  <a:schemeClr val="dk1"/>
                </a:solidFill>
                <a:latin typeface="Arial"/>
                <a:ea typeface="Arial"/>
                <a:cs typeface="Arial"/>
                <a:sym typeface="Arial"/>
              </a:rPr>
              <a:t>Manque de mobilité</a:t>
            </a:r>
            <a:endParaRPr sz="1200">
              <a:solidFill>
                <a:schemeClr val="dk1"/>
              </a:solidFill>
              <a:latin typeface="Arial"/>
              <a:ea typeface="Arial"/>
              <a:cs typeface="Arial"/>
              <a:sym typeface="Arial"/>
            </a:endParaRPr>
          </a:p>
        </p:txBody>
      </p:sp>
      <p:sp>
        <p:nvSpPr>
          <p:cNvPr id="315" name="Google Shape;315;p18"/>
          <p:cNvSpPr/>
          <p:nvPr/>
        </p:nvSpPr>
        <p:spPr>
          <a:xfrm>
            <a:off x="9785214" y="1821128"/>
            <a:ext cx="2144888" cy="1035195"/>
          </a:xfrm>
          <a:prstGeom prst="rect">
            <a:avLst/>
          </a:prstGeom>
          <a:solidFill>
            <a:srgbClr val="FDE9D8"/>
          </a:solidFill>
          <a:ln w="12700" cap="flat" cmpd="sng">
            <a:solidFill>
              <a:schemeClr val="accent1">
                <a:alpha val="10196"/>
              </a:schemeClr>
            </a:solidFill>
            <a:prstDash val="solid"/>
            <a:round/>
            <a:headEnd type="none" w="sm" len="sm"/>
            <a:tailEnd type="none" w="sm" len="sm"/>
          </a:ln>
        </p:spPr>
        <p:txBody>
          <a:bodyPr spcFirstLastPara="1" wrap="square" lIns="121900" tIns="60925" rIns="121900" bIns="60925" anchor="ctr" anchorCtr="0">
            <a:noAutofit/>
          </a:bodyPr>
          <a:lstStyle/>
          <a:p>
            <a:pPr marL="228594" marR="0" lvl="0" indent="-228594" algn="l" rtl="0">
              <a:spcBef>
                <a:spcPts val="0"/>
              </a:spcBef>
              <a:spcAft>
                <a:spcPts val="0"/>
              </a:spcAft>
              <a:buClr>
                <a:schemeClr val="accent2"/>
              </a:buClr>
              <a:buSzPts val="1200"/>
              <a:buFont typeface="Arial"/>
              <a:buChar char="•"/>
            </a:pPr>
            <a:r>
              <a:rPr lang="en-US" sz="1200">
                <a:solidFill>
                  <a:schemeClr val="dk1"/>
                </a:solidFill>
                <a:latin typeface="Arial"/>
                <a:ea typeface="Arial"/>
                <a:cs typeface="Arial"/>
                <a:sym typeface="Arial"/>
              </a:rPr>
              <a:t>Absence de contraception</a:t>
            </a:r>
            <a:endParaRPr sz="1200">
              <a:solidFill>
                <a:schemeClr val="dk1"/>
              </a:solidFill>
              <a:latin typeface="Arial"/>
              <a:ea typeface="Arial"/>
              <a:cs typeface="Arial"/>
              <a:sym typeface="Arial"/>
            </a:endParaRPr>
          </a:p>
          <a:p>
            <a:pPr marL="228594" marR="0" lvl="0" indent="-228594" algn="l" rtl="0">
              <a:spcBef>
                <a:spcPts val="0"/>
              </a:spcBef>
              <a:spcAft>
                <a:spcPts val="0"/>
              </a:spcAft>
              <a:buClr>
                <a:schemeClr val="accent2"/>
              </a:buClr>
              <a:buSzPts val="1200"/>
              <a:buFont typeface="Arial"/>
              <a:buChar char="•"/>
            </a:pPr>
            <a:r>
              <a:rPr lang="en-US" sz="1200">
                <a:solidFill>
                  <a:schemeClr val="dk1"/>
                </a:solidFill>
                <a:latin typeface="Arial"/>
                <a:ea typeface="Arial"/>
                <a:cs typeface="Arial"/>
                <a:sym typeface="Arial"/>
              </a:rPr>
              <a:t>Rapports sexuels non protégés</a:t>
            </a:r>
            <a:endParaRPr sz="1200">
              <a:solidFill>
                <a:schemeClr val="dk1"/>
              </a:solidFill>
              <a:latin typeface="Arial"/>
              <a:ea typeface="Arial"/>
              <a:cs typeface="Arial"/>
              <a:sym typeface="Arial"/>
            </a:endParaRPr>
          </a:p>
        </p:txBody>
      </p:sp>
      <p:cxnSp>
        <p:nvCxnSpPr>
          <p:cNvPr id="316" name="Google Shape;316;p18"/>
          <p:cNvCxnSpPr>
            <a:stCxn id="311" idx="2"/>
            <a:endCxn id="317" idx="0"/>
          </p:cNvCxnSpPr>
          <p:nvPr/>
        </p:nvCxnSpPr>
        <p:spPr>
          <a:xfrm flipH="1">
            <a:off x="2294134" y="1566024"/>
            <a:ext cx="11100" cy="260400"/>
          </a:xfrm>
          <a:prstGeom prst="straightConnector1">
            <a:avLst/>
          </a:prstGeom>
          <a:noFill/>
          <a:ln w="28575" cap="flat" cmpd="sng">
            <a:solidFill>
              <a:srgbClr val="4A7DBA"/>
            </a:solidFill>
            <a:prstDash val="solid"/>
            <a:round/>
            <a:headEnd type="none" w="sm" len="sm"/>
            <a:tailEnd type="triangle" w="med" len="med"/>
          </a:ln>
        </p:spPr>
      </p:cxnSp>
      <p:sp>
        <p:nvSpPr>
          <p:cNvPr id="318" name="Google Shape;318;p18" descr="Pregnant lady with solid fill"/>
          <p:cNvSpPr/>
          <p:nvPr/>
        </p:nvSpPr>
        <p:spPr>
          <a:xfrm>
            <a:off x="9148360" y="4878419"/>
            <a:ext cx="609600" cy="34403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Arial"/>
              <a:ea typeface="Arial"/>
              <a:cs typeface="Arial"/>
              <a:sym typeface="Arial"/>
            </a:endParaRPr>
          </a:p>
        </p:txBody>
      </p:sp>
      <p:sp>
        <p:nvSpPr>
          <p:cNvPr id="317" name="Google Shape;317;p18"/>
          <p:cNvSpPr/>
          <p:nvPr/>
        </p:nvSpPr>
        <p:spPr>
          <a:xfrm>
            <a:off x="1211568" y="1826339"/>
            <a:ext cx="2165375" cy="1029984"/>
          </a:xfrm>
          <a:prstGeom prst="rect">
            <a:avLst/>
          </a:prstGeom>
          <a:solidFill>
            <a:schemeClr val="lt1"/>
          </a:solidFill>
          <a:ln w="12700" cap="flat" cmpd="sng">
            <a:solidFill>
              <a:schemeClr val="accent1">
                <a:alpha val="10196"/>
              </a:schemeClr>
            </a:solidFill>
            <a:prstDash val="solid"/>
            <a:round/>
            <a:headEnd type="none" w="sm" len="sm"/>
            <a:tailEnd type="none" w="sm" len="sm"/>
          </a:ln>
        </p:spPr>
        <p:txBody>
          <a:bodyPr spcFirstLastPara="1" wrap="square" lIns="121900" tIns="60925" rIns="121900" bIns="60925" anchor="ctr" anchorCtr="0">
            <a:noAutofit/>
          </a:bodyPr>
          <a:lstStyle/>
          <a:p>
            <a:pPr marL="0" marR="0" lvl="0" indent="0" algn="ctr" rtl="0">
              <a:spcBef>
                <a:spcPts val="0"/>
              </a:spcBef>
              <a:spcAft>
                <a:spcPts val="0"/>
              </a:spcAft>
              <a:buNone/>
            </a:pPr>
            <a:r>
              <a:rPr lang="en-US" sz="2400" b="1">
                <a:solidFill>
                  <a:srgbClr val="E36C09"/>
                </a:solidFill>
                <a:latin typeface="Arial"/>
                <a:ea typeface="Arial"/>
                <a:cs typeface="Arial"/>
                <a:sym typeface="Arial"/>
              </a:rPr>
              <a:t>42 %</a:t>
            </a:r>
            <a:endParaRPr sz="2400" b="1">
              <a:solidFill>
                <a:schemeClr val="dk1"/>
              </a:solidFill>
              <a:latin typeface="Arial"/>
              <a:ea typeface="Arial"/>
              <a:cs typeface="Arial"/>
              <a:sym typeface="Arial"/>
            </a:endParaRPr>
          </a:p>
          <a:p>
            <a:pPr marL="0" marR="0" lvl="0" indent="0" algn="ctr" rtl="0">
              <a:spcBef>
                <a:spcPts val="0"/>
              </a:spcBef>
              <a:spcAft>
                <a:spcPts val="0"/>
              </a:spcAft>
              <a:buNone/>
            </a:pPr>
            <a:r>
              <a:rPr lang="en-US" sz="1200">
                <a:solidFill>
                  <a:schemeClr val="dk1"/>
                </a:solidFill>
                <a:latin typeface="Arial"/>
                <a:ea typeface="Arial"/>
                <a:cs typeface="Arial"/>
                <a:sym typeface="Arial"/>
              </a:rPr>
              <a:t>des femmes ayant subi des VPI ont souffert des blessures</a:t>
            </a:r>
            <a:endParaRPr sz="1200">
              <a:solidFill>
                <a:schemeClr val="dk1"/>
              </a:solidFill>
              <a:latin typeface="Arial"/>
              <a:ea typeface="Arial"/>
              <a:cs typeface="Arial"/>
              <a:sym typeface="Arial"/>
            </a:endParaRPr>
          </a:p>
        </p:txBody>
      </p:sp>
      <p:cxnSp>
        <p:nvCxnSpPr>
          <p:cNvPr id="319" name="Google Shape;319;p18"/>
          <p:cNvCxnSpPr>
            <a:stCxn id="309" idx="2"/>
            <a:endCxn id="314" idx="0"/>
          </p:cNvCxnSpPr>
          <p:nvPr/>
        </p:nvCxnSpPr>
        <p:spPr>
          <a:xfrm flipH="1">
            <a:off x="8413103" y="1566441"/>
            <a:ext cx="1235400" cy="272100"/>
          </a:xfrm>
          <a:prstGeom prst="straightConnector1">
            <a:avLst/>
          </a:prstGeom>
          <a:noFill/>
          <a:ln w="28575" cap="flat" cmpd="sng">
            <a:solidFill>
              <a:srgbClr val="4A7DBA"/>
            </a:solidFill>
            <a:prstDash val="solid"/>
            <a:round/>
            <a:headEnd type="none" w="sm" len="sm"/>
            <a:tailEnd type="triangle" w="med" len="med"/>
          </a:ln>
        </p:spPr>
      </p:cxnSp>
      <p:cxnSp>
        <p:nvCxnSpPr>
          <p:cNvPr id="320" name="Google Shape;320;p18"/>
          <p:cNvCxnSpPr>
            <a:stCxn id="308" idx="2"/>
          </p:cNvCxnSpPr>
          <p:nvPr/>
        </p:nvCxnSpPr>
        <p:spPr>
          <a:xfrm>
            <a:off x="5156265" y="3774373"/>
            <a:ext cx="17400" cy="1620300"/>
          </a:xfrm>
          <a:prstGeom prst="straightConnector1">
            <a:avLst/>
          </a:prstGeom>
          <a:noFill/>
          <a:ln w="28575" cap="flat" cmpd="sng">
            <a:solidFill>
              <a:srgbClr val="4A7DBA"/>
            </a:solidFill>
            <a:prstDash val="solid"/>
            <a:round/>
            <a:headEnd type="none" w="sm" len="sm"/>
            <a:tailEnd type="triangle" w="med" len="med"/>
          </a:ln>
        </p:spPr>
      </p:cxnSp>
      <p:sp>
        <p:nvSpPr>
          <p:cNvPr id="321" name="Google Shape;321;p18"/>
          <p:cNvSpPr/>
          <p:nvPr/>
        </p:nvSpPr>
        <p:spPr>
          <a:xfrm>
            <a:off x="9710313" y="4141982"/>
            <a:ext cx="2239868" cy="1032942"/>
          </a:xfrm>
          <a:prstGeom prst="rect">
            <a:avLst/>
          </a:prstGeom>
          <a:solidFill>
            <a:schemeClr val="lt1"/>
          </a:solidFill>
          <a:ln w="12700" cap="flat" cmpd="sng">
            <a:solidFill>
              <a:schemeClr val="accent1">
                <a:alpha val="10196"/>
              </a:schemeClr>
            </a:solidFill>
            <a:prstDash val="solid"/>
            <a:round/>
            <a:headEnd type="none" w="sm" len="sm"/>
            <a:tailEnd type="none" w="sm" len="sm"/>
          </a:ln>
        </p:spPr>
        <p:txBody>
          <a:bodyPr spcFirstLastPara="1" wrap="square" lIns="121900" tIns="60925" rIns="121900" bIns="60925" anchor="ctr" anchorCtr="0">
            <a:noAutofit/>
          </a:bodyPr>
          <a:lstStyle/>
          <a:p>
            <a:pPr marL="0" marR="0" lvl="0" indent="0" algn="ctr" rtl="0">
              <a:spcBef>
                <a:spcPts val="0"/>
              </a:spcBef>
              <a:spcAft>
                <a:spcPts val="0"/>
              </a:spcAft>
              <a:buNone/>
            </a:pPr>
            <a:r>
              <a:rPr lang="en-US" sz="2400" b="1">
                <a:solidFill>
                  <a:srgbClr val="E36C09"/>
                </a:solidFill>
                <a:latin typeface="Arial"/>
                <a:ea typeface="Arial"/>
                <a:cs typeface="Arial"/>
                <a:sym typeface="Arial"/>
              </a:rPr>
              <a:t>DEUX FOIS</a:t>
            </a:r>
            <a:r>
              <a:rPr lang="en-US" sz="2667" b="1">
                <a:solidFill>
                  <a:srgbClr val="E36C09"/>
                </a:solidFill>
                <a:latin typeface="Arial"/>
                <a:ea typeface="Arial"/>
                <a:cs typeface="Arial"/>
                <a:sym typeface="Arial"/>
              </a:rPr>
              <a:t> </a:t>
            </a:r>
            <a:br>
              <a:rPr lang="en-US" sz="2667" b="1">
                <a:solidFill>
                  <a:srgbClr val="E36C09"/>
                </a:solidFill>
                <a:latin typeface="Arial"/>
                <a:ea typeface="Arial"/>
                <a:cs typeface="Arial"/>
                <a:sym typeface="Arial"/>
              </a:rPr>
            </a:br>
            <a:r>
              <a:rPr lang="en-US" sz="1200">
                <a:solidFill>
                  <a:schemeClr val="dk1"/>
                </a:solidFill>
                <a:latin typeface="Arial"/>
                <a:ea typeface="Arial"/>
                <a:cs typeface="Arial"/>
                <a:sym typeface="Arial"/>
              </a:rPr>
              <a:t>plus susceptibles d'avorter que les autres femmes </a:t>
            </a:r>
            <a:endParaRPr sz="1200">
              <a:solidFill>
                <a:schemeClr val="dk1"/>
              </a:solidFill>
              <a:latin typeface="Arial"/>
              <a:ea typeface="Arial"/>
              <a:cs typeface="Arial"/>
              <a:sym typeface="Arial"/>
            </a:endParaRPr>
          </a:p>
        </p:txBody>
      </p:sp>
      <p:cxnSp>
        <p:nvCxnSpPr>
          <p:cNvPr id="322" name="Google Shape;322;p18"/>
          <p:cNvCxnSpPr>
            <a:stCxn id="317" idx="2"/>
            <a:endCxn id="312" idx="0"/>
          </p:cNvCxnSpPr>
          <p:nvPr/>
        </p:nvCxnSpPr>
        <p:spPr>
          <a:xfrm flipH="1">
            <a:off x="2291856" y="2856323"/>
            <a:ext cx="2400" cy="591600"/>
          </a:xfrm>
          <a:prstGeom prst="straightConnector1">
            <a:avLst/>
          </a:prstGeom>
          <a:noFill/>
          <a:ln w="28575" cap="flat" cmpd="sng">
            <a:solidFill>
              <a:srgbClr val="4A7DBA"/>
            </a:solidFill>
            <a:prstDash val="solid"/>
            <a:round/>
            <a:headEnd type="none" w="sm" len="sm"/>
            <a:tailEnd type="triangle" w="med" len="med"/>
          </a:ln>
        </p:spPr>
      </p:cxnSp>
      <p:cxnSp>
        <p:nvCxnSpPr>
          <p:cNvPr id="323" name="Google Shape;323;p18"/>
          <p:cNvCxnSpPr>
            <a:stCxn id="308" idx="2"/>
          </p:cNvCxnSpPr>
          <p:nvPr/>
        </p:nvCxnSpPr>
        <p:spPr>
          <a:xfrm flipH="1">
            <a:off x="3381764" y="3774373"/>
            <a:ext cx="1774500" cy="404100"/>
          </a:xfrm>
          <a:prstGeom prst="straightConnector1">
            <a:avLst/>
          </a:prstGeom>
          <a:noFill/>
          <a:ln w="28575" cap="flat" cmpd="sng">
            <a:solidFill>
              <a:srgbClr val="4A7DBA"/>
            </a:solidFill>
            <a:prstDash val="solid"/>
            <a:round/>
            <a:headEnd type="none" w="sm" len="sm"/>
            <a:tailEnd type="triangle" w="med" len="med"/>
          </a:ln>
        </p:spPr>
      </p:cxnSp>
      <p:cxnSp>
        <p:nvCxnSpPr>
          <p:cNvPr id="324" name="Google Shape;324;p18"/>
          <p:cNvCxnSpPr>
            <a:stCxn id="317" idx="3"/>
            <a:endCxn id="308" idx="1"/>
          </p:cNvCxnSpPr>
          <p:nvPr/>
        </p:nvCxnSpPr>
        <p:spPr>
          <a:xfrm>
            <a:off x="3376943" y="2341331"/>
            <a:ext cx="681600" cy="876900"/>
          </a:xfrm>
          <a:prstGeom prst="straightConnector1">
            <a:avLst/>
          </a:prstGeom>
          <a:noFill/>
          <a:ln w="28575" cap="flat" cmpd="sng">
            <a:solidFill>
              <a:schemeClr val="accent1"/>
            </a:solidFill>
            <a:prstDash val="solid"/>
            <a:miter lim="800000"/>
            <a:headEnd type="triangle" w="med" len="med"/>
            <a:tailEnd type="triangle" w="med" len="med"/>
          </a:ln>
        </p:spPr>
      </p:cxnSp>
      <p:cxnSp>
        <p:nvCxnSpPr>
          <p:cNvPr id="325" name="Google Shape;325;p18"/>
          <p:cNvCxnSpPr>
            <a:stCxn id="309" idx="2"/>
            <a:endCxn id="315" idx="0"/>
          </p:cNvCxnSpPr>
          <p:nvPr/>
        </p:nvCxnSpPr>
        <p:spPr>
          <a:xfrm>
            <a:off x="9648503" y="1566441"/>
            <a:ext cx="1209300" cy="254700"/>
          </a:xfrm>
          <a:prstGeom prst="straightConnector1">
            <a:avLst/>
          </a:prstGeom>
          <a:noFill/>
          <a:ln w="28575" cap="flat" cmpd="sng">
            <a:solidFill>
              <a:srgbClr val="4A7DBA"/>
            </a:solidFill>
            <a:prstDash val="solid"/>
            <a:round/>
            <a:headEnd type="none" w="sm" len="sm"/>
            <a:tailEnd type="triangle" w="med" len="med"/>
          </a:ln>
        </p:spPr>
      </p:cxnSp>
      <p:cxnSp>
        <p:nvCxnSpPr>
          <p:cNvPr id="326" name="Google Shape;326;p18"/>
          <p:cNvCxnSpPr>
            <a:stCxn id="315" idx="2"/>
            <a:endCxn id="321" idx="0"/>
          </p:cNvCxnSpPr>
          <p:nvPr/>
        </p:nvCxnSpPr>
        <p:spPr>
          <a:xfrm flipH="1">
            <a:off x="10830358" y="2856323"/>
            <a:ext cx="27300" cy="1285800"/>
          </a:xfrm>
          <a:prstGeom prst="straightConnector1">
            <a:avLst/>
          </a:prstGeom>
          <a:noFill/>
          <a:ln w="28575" cap="flat" cmpd="sng">
            <a:solidFill>
              <a:srgbClr val="4A7DBA"/>
            </a:solidFill>
            <a:prstDash val="solid"/>
            <a:round/>
            <a:headEnd type="none" w="sm" len="sm"/>
            <a:tailEnd type="triangle" w="med" len="med"/>
          </a:ln>
        </p:spPr>
      </p:cxnSp>
      <p:sp>
        <p:nvSpPr>
          <p:cNvPr id="327" name="Google Shape;327;p18"/>
          <p:cNvSpPr/>
          <p:nvPr/>
        </p:nvSpPr>
        <p:spPr>
          <a:xfrm>
            <a:off x="7303231" y="4146172"/>
            <a:ext cx="2219789" cy="1032942"/>
          </a:xfrm>
          <a:prstGeom prst="rect">
            <a:avLst/>
          </a:prstGeom>
          <a:solidFill>
            <a:schemeClr val="lt1"/>
          </a:solidFill>
          <a:ln w="12700" cap="flat" cmpd="sng">
            <a:solidFill>
              <a:schemeClr val="accent1">
                <a:alpha val="10196"/>
              </a:schemeClr>
            </a:solidFill>
            <a:prstDash val="solid"/>
            <a:round/>
            <a:headEnd type="none" w="sm" len="sm"/>
            <a:tailEnd type="none" w="sm" len="sm"/>
          </a:ln>
        </p:spPr>
        <p:txBody>
          <a:bodyPr spcFirstLastPara="1" wrap="square" lIns="121900" tIns="60925" rIns="121900" bIns="60925" anchor="ctr" anchorCtr="0">
            <a:noAutofit/>
          </a:bodyPr>
          <a:lstStyle/>
          <a:p>
            <a:pPr marL="0" marR="0" lvl="0" indent="0" algn="ctr" rtl="0">
              <a:spcBef>
                <a:spcPts val="0"/>
              </a:spcBef>
              <a:spcAft>
                <a:spcPts val="0"/>
              </a:spcAft>
              <a:buNone/>
            </a:pPr>
            <a:r>
              <a:rPr lang="en-US" sz="2400" b="1">
                <a:solidFill>
                  <a:schemeClr val="accent3"/>
                </a:solidFill>
                <a:latin typeface="Arial"/>
                <a:ea typeface="Arial"/>
                <a:cs typeface="Arial"/>
                <a:sym typeface="Arial"/>
              </a:rPr>
              <a:t>1,5 fois </a:t>
            </a:r>
            <a:br>
              <a:rPr lang="en-US" sz="2400" b="1">
                <a:solidFill>
                  <a:schemeClr val="accent3"/>
                </a:solidFill>
                <a:latin typeface="Arial"/>
                <a:ea typeface="Arial"/>
                <a:cs typeface="Arial"/>
                <a:sym typeface="Arial"/>
              </a:rPr>
            </a:br>
            <a:r>
              <a:rPr lang="en-US" sz="1200">
                <a:solidFill>
                  <a:schemeClr val="dk1"/>
                </a:solidFill>
                <a:latin typeface="Arial"/>
                <a:ea typeface="Arial"/>
                <a:cs typeface="Arial"/>
                <a:sym typeface="Arial"/>
              </a:rPr>
              <a:t>plus susceptibles de contracter le VIH, la syphilis, la chlamydia ou la gonorrhée que le reste de la population</a:t>
            </a:r>
            <a:endParaRPr/>
          </a:p>
        </p:txBody>
      </p:sp>
      <p:cxnSp>
        <p:nvCxnSpPr>
          <p:cNvPr id="328" name="Google Shape;328;p18"/>
          <p:cNvCxnSpPr>
            <a:stCxn id="315" idx="2"/>
            <a:endCxn id="327" idx="0"/>
          </p:cNvCxnSpPr>
          <p:nvPr/>
        </p:nvCxnSpPr>
        <p:spPr>
          <a:xfrm flipH="1">
            <a:off x="8413258" y="2856323"/>
            <a:ext cx="2444400" cy="1289700"/>
          </a:xfrm>
          <a:prstGeom prst="straightConnector1">
            <a:avLst/>
          </a:prstGeom>
          <a:noFill/>
          <a:ln w="28575" cap="flat" cmpd="sng">
            <a:solidFill>
              <a:srgbClr val="4A7DBA"/>
            </a:solidFill>
            <a:prstDash val="solid"/>
            <a:round/>
            <a:headEnd type="none" w="sm" len="sm"/>
            <a:tailEnd type="triangle" w="med" len="med"/>
          </a:ln>
        </p:spPr>
      </p:cxnSp>
      <p:cxnSp>
        <p:nvCxnSpPr>
          <p:cNvPr id="329" name="Google Shape;329;p18"/>
          <p:cNvCxnSpPr>
            <a:stCxn id="314" idx="2"/>
            <a:endCxn id="330" idx="0"/>
          </p:cNvCxnSpPr>
          <p:nvPr/>
        </p:nvCxnSpPr>
        <p:spPr>
          <a:xfrm flipH="1">
            <a:off x="8408926" y="2823993"/>
            <a:ext cx="4200" cy="302700"/>
          </a:xfrm>
          <a:prstGeom prst="straightConnector1">
            <a:avLst/>
          </a:prstGeom>
          <a:noFill/>
          <a:ln w="28575" cap="flat" cmpd="sng">
            <a:solidFill>
              <a:srgbClr val="4A7DBA"/>
            </a:solidFill>
            <a:prstDash val="solid"/>
            <a:round/>
            <a:headEnd type="none" w="sm" len="sm"/>
            <a:tailEnd type="triangle" w="med" len="med"/>
          </a:ln>
        </p:spPr>
      </p:cxnSp>
      <p:sp>
        <p:nvSpPr>
          <p:cNvPr id="330" name="Google Shape;330;p18"/>
          <p:cNvSpPr/>
          <p:nvPr/>
        </p:nvSpPr>
        <p:spPr>
          <a:xfrm>
            <a:off x="7186599" y="3126683"/>
            <a:ext cx="2444532" cy="817497"/>
          </a:xfrm>
          <a:prstGeom prst="rect">
            <a:avLst/>
          </a:prstGeom>
          <a:solidFill>
            <a:schemeClr val="lt1"/>
          </a:solidFill>
          <a:ln w="12700" cap="flat" cmpd="sng">
            <a:solidFill>
              <a:schemeClr val="accent1">
                <a:alpha val="10196"/>
              </a:schemeClr>
            </a:solidFill>
            <a:prstDash val="solid"/>
            <a:round/>
            <a:headEnd type="none" w="sm" len="sm"/>
            <a:tailEnd type="none" w="sm" len="sm"/>
          </a:ln>
        </p:spPr>
        <p:txBody>
          <a:bodyPr spcFirstLastPara="1" wrap="square" lIns="121900" tIns="60925" rIns="121900" bIns="60925" anchor="ctr" anchorCtr="0">
            <a:noAutofit/>
          </a:bodyPr>
          <a:lstStyle/>
          <a:p>
            <a:pPr marL="0" marR="0" lvl="0" indent="0" algn="ctr" rtl="0">
              <a:spcBef>
                <a:spcPts val="0"/>
              </a:spcBef>
              <a:spcAft>
                <a:spcPts val="0"/>
              </a:spcAft>
              <a:buNone/>
            </a:pPr>
            <a:r>
              <a:rPr lang="en-US" sz="1000" b="1">
                <a:solidFill>
                  <a:srgbClr val="E36C09"/>
                </a:solidFill>
                <a:latin typeface="Arial"/>
                <a:ea typeface="Arial"/>
                <a:cs typeface="Arial"/>
                <a:sym typeface="Arial"/>
              </a:rPr>
              <a:t>Les survivantes de violences sexuelles et de VPI</a:t>
            </a:r>
            <a:endParaRPr sz="1000" b="1">
              <a:solidFill>
                <a:schemeClr val="dk1"/>
              </a:solidFill>
              <a:latin typeface="Arial"/>
              <a:ea typeface="Arial"/>
              <a:cs typeface="Arial"/>
              <a:sym typeface="Arial"/>
            </a:endParaRPr>
          </a:p>
          <a:p>
            <a:pPr marL="0" marR="0" lvl="0" indent="0" algn="ctr" rtl="0">
              <a:spcBef>
                <a:spcPts val="0"/>
              </a:spcBef>
              <a:spcAft>
                <a:spcPts val="0"/>
              </a:spcAft>
              <a:buNone/>
            </a:pPr>
            <a:r>
              <a:rPr lang="en-US" sz="1000">
                <a:solidFill>
                  <a:schemeClr val="dk1"/>
                </a:solidFill>
                <a:latin typeface="Arial"/>
                <a:ea typeface="Arial"/>
                <a:cs typeface="Arial"/>
                <a:sym typeface="Arial"/>
              </a:rPr>
              <a:t>courent un risque 16 % plus élevé de donner naissance à un bébé présentant une insuffisance pondérale</a:t>
            </a:r>
            <a:endParaRPr sz="1000">
              <a:solidFill>
                <a:schemeClr val="dk1"/>
              </a:solidFill>
              <a:latin typeface="Arial"/>
              <a:ea typeface="Arial"/>
              <a:cs typeface="Arial"/>
              <a:sym typeface="Arial"/>
            </a:endParaRPr>
          </a:p>
        </p:txBody>
      </p:sp>
      <p:cxnSp>
        <p:nvCxnSpPr>
          <p:cNvPr id="331" name="Google Shape;331;p18"/>
          <p:cNvCxnSpPr>
            <a:stCxn id="327" idx="2"/>
          </p:cNvCxnSpPr>
          <p:nvPr/>
        </p:nvCxnSpPr>
        <p:spPr>
          <a:xfrm>
            <a:off x="8413126" y="5179114"/>
            <a:ext cx="0" cy="215700"/>
          </a:xfrm>
          <a:prstGeom prst="straightConnector1">
            <a:avLst/>
          </a:prstGeom>
          <a:noFill/>
          <a:ln w="28575" cap="flat" cmpd="sng">
            <a:solidFill>
              <a:srgbClr val="4A7DBA"/>
            </a:solidFill>
            <a:prstDash val="solid"/>
            <a:round/>
            <a:headEnd type="none" w="sm" len="sm"/>
            <a:tailEnd type="triangle" w="med" len="med"/>
          </a:ln>
        </p:spPr>
      </p:cxnSp>
      <p:cxnSp>
        <p:nvCxnSpPr>
          <p:cNvPr id="332" name="Google Shape;332;p18"/>
          <p:cNvCxnSpPr>
            <a:stCxn id="321" idx="2"/>
          </p:cNvCxnSpPr>
          <p:nvPr/>
        </p:nvCxnSpPr>
        <p:spPr>
          <a:xfrm flipH="1">
            <a:off x="10820347" y="5174924"/>
            <a:ext cx="9900" cy="210900"/>
          </a:xfrm>
          <a:prstGeom prst="straightConnector1">
            <a:avLst/>
          </a:prstGeom>
          <a:noFill/>
          <a:ln w="28575" cap="flat" cmpd="sng">
            <a:solidFill>
              <a:srgbClr val="4A7DBA"/>
            </a:solidFill>
            <a:prstDash val="solid"/>
            <a:round/>
            <a:headEnd type="none" w="sm" len="sm"/>
            <a:tailEnd type="triangle" w="med" len="med"/>
          </a:ln>
        </p:spPr>
      </p:cxnSp>
      <p:cxnSp>
        <p:nvCxnSpPr>
          <p:cNvPr id="333" name="Google Shape;333;p18"/>
          <p:cNvCxnSpPr/>
          <p:nvPr/>
        </p:nvCxnSpPr>
        <p:spPr>
          <a:xfrm>
            <a:off x="2294255" y="4685792"/>
            <a:ext cx="10979" cy="708915"/>
          </a:xfrm>
          <a:prstGeom prst="straightConnector1">
            <a:avLst/>
          </a:prstGeom>
          <a:noFill/>
          <a:ln w="28575" cap="flat" cmpd="sng">
            <a:solidFill>
              <a:srgbClr val="4A7DBA"/>
            </a:solidFill>
            <a:prstDash val="solid"/>
            <a:round/>
            <a:headEnd type="none" w="sm" len="sm"/>
            <a:tailEnd type="triangle" w="med" len="med"/>
          </a:ln>
        </p:spPr>
      </p:cxnSp>
      <p:sp>
        <p:nvSpPr>
          <p:cNvPr id="334" name="Google Shape;334;p18"/>
          <p:cNvSpPr/>
          <p:nvPr/>
        </p:nvSpPr>
        <p:spPr>
          <a:xfrm>
            <a:off x="1473200" y="5398947"/>
            <a:ext cx="664400" cy="500743"/>
          </a:xfrm>
          <a:prstGeom prst="rightArrow">
            <a:avLst>
              <a:gd name="adj1" fmla="val 50000"/>
              <a:gd name="adj2" fmla="val 50000"/>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5" name="Google Shape;335;p18"/>
          <p:cNvSpPr txBox="1"/>
          <p:nvPr/>
        </p:nvSpPr>
        <p:spPr>
          <a:xfrm>
            <a:off x="11620072" y="6349429"/>
            <a:ext cx="517337" cy="358688"/>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r" rtl="0">
              <a:lnSpc>
                <a:spcPct val="200000"/>
              </a:lnSpc>
              <a:spcBef>
                <a:spcPts val="0"/>
              </a:spcBef>
              <a:spcAft>
                <a:spcPts val="0"/>
              </a:spcAft>
              <a:buNone/>
            </a:pPr>
            <a:r>
              <a:rPr lang="en-US" sz="1000">
                <a:solidFill>
                  <a:schemeClr val="dk1"/>
                </a:solidFill>
                <a:latin typeface="Arial"/>
                <a:ea typeface="Arial"/>
                <a:cs typeface="Arial"/>
                <a:sym typeface="Arial"/>
              </a:rPr>
              <a:t>1.18</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19"/>
          <p:cNvSpPr txBox="1">
            <a:spLocks noGrp="1"/>
          </p:cNvSpPr>
          <p:nvPr>
            <p:ph type="title"/>
          </p:nvPr>
        </p:nvSpPr>
        <p:spPr>
          <a:xfrm>
            <a:off x="1799400" y="2493061"/>
            <a:ext cx="8593200" cy="1871877"/>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4800" b="1" i="0" u="none" strike="noStrike" cap="none">
                <a:solidFill>
                  <a:schemeClr val="accent1"/>
                </a:solidFill>
                <a:latin typeface="Calibri"/>
                <a:ea typeface="Calibri"/>
                <a:cs typeface="Calibri"/>
                <a:sym typeface="Calibri"/>
              </a:rPr>
              <a:t>Le rôle des agents de santé</a:t>
            </a:r>
            <a:br>
              <a:rPr lang="en-US" sz="4800" b="1" i="0" u="none" strike="noStrike" cap="none">
                <a:solidFill>
                  <a:schemeClr val="accent1"/>
                </a:solidFill>
                <a:latin typeface="Calibri"/>
                <a:ea typeface="Calibri"/>
                <a:cs typeface="Calibri"/>
                <a:sym typeface="Calibri"/>
              </a:rPr>
            </a:br>
            <a:br>
              <a:rPr lang="en-US" sz="4800" b="1" i="0" u="none" strike="noStrike" cap="none">
                <a:solidFill>
                  <a:schemeClr val="accent1"/>
                </a:solidFill>
                <a:latin typeface="Calibri"/>
                <a:ea typeface="Calibri"/>
                <a:cs typeface="Calibri"/>
                <a:sym typeface="Calibri"/>
              </a:rPr>
            </a:br>
            <a:endParaRPr/>
          </a:p>
        </p:txBody>
      </p:sp>
      <p:sp>
        <p:nvSpPr>
          <p:cNvPr id="341" name="Google Shape;341;p19"/>
          <p:cNvSpPr txBox="1"/>
          <p:nvPr/>
        </p:nvSpPr>
        <p:spPr>
          <a:xfrm>
            <a:off x="11620072" y="6349429"/>
            <a:ext cx="517337" cy="358688"/>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r" rtl="0">
              <a:lnSpc>
                <a:spcPct val="200000"/>
              </a:lnSpc>
              <a:spcBef>
                <a:spcPts val="0"/>
              </a:spcBef>
              <a:spcAft>
                <a:spcPts val="0"/>
              </a:spcAft>
              <a:buNone/>
            </a:pPr>
            <a:r>
              <a:rPr lang="en-US" sz="1000">
                <a:solidFill>
                  <a:schemeClr val="dk1"/>
                </a:solidFill>
                <a:latin typeface="Arial"/>
                <a:ea typeface="Arial"/>
                <a:cs typeface="Arial"/>
                <a:sym typeface="Arial"/>
              </a:rPr>
              <a:t>1.19</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
          <p:cNvSpPr txBox="1">
            <a:spLocks noGrp="1"/>
          </p:cNvSpPr>
          <p:nvPr>
            <p:ph type="body" idx="1"/>
          </p:nvPr>
        </p:nvSpPr>
        <p:spPr>
          <a:xfrm>
            <a:off x="7208322" y="2782383"/>
            <a:ext cx="4411749" cy="241615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lt1"/>
              </a:buClr>
              <a:buSzPts val="2800"/>
              <a:buNone/>
            </a:pPr>
            <a:r>
              <a:rPr lang="en-US"/>
              <a:t>Appréhender </a:t>
            </a:r>
            <a:br>
              <a:rPr lang="en-US"/>
            </a:br>
            <a:r>
              <a:rPr lang="en-US"/>
              <a:t>la violence sexuelle et la VPI </a:t>
            </a:r>
            <a:br>
              <a:rPr lang="en-US"/>
            </a:br>
            <a:r>
              <a:rPr lang="en-US"/>
              <a:t>en tant que problème de santé publique</a:t>
            </a:r>
            <a:endParaRPr/>
          </a:p>
        </p:txBody>
      </p:sp>
      <p:sp>
        <p:nvSpPr>
          <p:cNvPr id="140" name="Google Shape;140;p2"/>
          <p:cNvSpPr txBox="1">
            <a:spLocks noGrp="1"/>
          </p:cNvSpPr>
          <p:nvPr>
            <p:ph type="body" idx="2"/>
          </p:nvPr>
        </p:nvSpPr>
        <p:spPr>
          <a:xfrm>
            <a:off x="7382933" y="1918364"/>
            <a:ext cx="3780000" cy="397032"/>
          </a:xfrm>
          <a:prstGeom prst="rect">
            <a:avLst/>
          </a:prstGeom>
          <a:noFill/>
          <a:ln>
            <a:noFill/>
          </a:ln>
        </p:spPr>
        <p:txBody>
          <a:bodyPr spcFirstLastPara="1" wrap="square" lIns="91425" tIns="45700" rIns="91425" bIns="45700" anchor="t" anchorCtr="0">
            <a:spAutoFit/>
          </a:bodyPr>
          <a:lstStyle/>
          <a:p>
            <a:pPr marL="0" lvl="0" indent="0" algn="ctr" rtl="0">
              <a:lnSpc>
                <a:spcPct val="90000"/>
              </a:lnSpc>
              <a:spcBef>
                <a:spcPts val="0"/>
              </a:spcBef>
              <a:spcAft>
                <a:spcPts val="0"/>
              </a:spcAft>
              <a:buClr>
                <a:schemeClr val="lt1"/>
              </a:buClr>
              <a:buSzPts val="2200"/>
              <a:buNone/>
            </a:pPr>
            <a:r>
              <a:rPr lang="en-US" sz="2200" b="0">
                <a:solidFill>
                  <a:schemeClr val="lt1"/>
                </a:solidFill>
                <a:latin typeface="Calibri"/>
                <a:ea typeface="Calibri"/>
                <a:cs typeface="Calibri"/>
                <a:sym typeface="Calibri"/>
              </a:rPr>
              <a:t>Séance 1.</a:t>
            </a:r>
            <a:endParaRPr/>
          </a:p>
        </p:txBody>
      </p:sp>
      <p:pic>
        <p:nvPicPr>
          <p:cNvPr id="141" name="Google Shape;141;p2" descr="Mountain reflected in lake at sunset"/>
          <p:cNvPicPr preferRelativeResize="0">
            <a:picLocks noGrp="1"/>
          </p:cNvPicPr>
          <p:nvPr>
            <p:ph type="pic" idx="3"/>
          </p:nvPr>
        </p:nvPicPr>
        <p:blipFill rotWithShape="1">
          <a:blip r:embed="rId3">
            <a:alphaModFix/>
          </a:blip>
          <a:srcRect l="12525" r="12525"/>
          <a:stretch/>
        </p:blipFill>
        <p:spPr>
          <a:xfrm>
            <a:off x="0" y="0"/>
            <a:ext cx="6696000" cy="6012000"/>
          </a:xfrm>
          <a:prstGeom prst="rect">
            <a:avLst/>
          </a:prstGeom>
          <a:noFill/>
          <a:ln>
            <a:noFill/>
          </a:ln>
        </p:spPr>
      </p:pic>
      <p:sp>
        <p:nvSpPr>
          <p:cNvPr id="142" name="Google Shape;142;p2"/>
          <p:cNvSpPr txBox="1"/>
          <p:nvPr/>
        </p:nvSpPr>
        <p:spPr>
          <a:xfrm>
            <a:off x="11620072" y="6349429"/>
            <a:ext cx="517337" cy="358688"/>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r" rtl="0">
              <a:lnSpc>
                <a:spcPct val="200000"/>
              </a:lnSpc>
              <a:spcBef>
                <a:spcPts val="0"/>
              </a:spcBef>
              <a:spcAft>
                <a:spcPts val="0"/>
              </a:spcAft>
              <a:buNone/>
            </a:pPr>
            <a:r>
              <a:rPr lang="en-US" sz="1000">
                <a:solidFill>
                  <a:schemeClr val="dk1"/>
                </a:solidFill>
                <a:latin typeface="Arial"/>
                <a:ea typeface="Arial"/>
                <a:cs typeface="Arial"/>
                <a:sym typeface="Arial"/>
              </a:rPr>
              <a:t>1.2</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20"/>
          <p:cNvSpPr txBox="1"/>
          <p:nvPr/>
        </p:nvSpPr>
        <p:spPr>
          <a:xfrm>
            <a:off x="646816" y="316506"/>
            <a:ext cx="11164970" cy="673308"/>
          </a:xfrm>
          <a:prstGeom prst="rect">
            <a:avLst/>
          </a:prstGeom>
          <a:noFill/>
          <a:ln>
            <a:noFill/>
          </a:ln>
        </p:spPr>
        <p:txBody>
          <a:bodyPr spcFirstLastPara="1" wrap="square" lIns="0" tIns="16050" rIns="0" bIns="0" anchor="t" anchorCtr="0">
            <a:spAutoFit/>
          </a:bodyPr>
          <a:lstStyle/>
          <a:p>
            <a:pPr marL="0" marR="0" lvl="0" indent="0" algn="ctr" rtl="0">
              <a:lnSpc>
                <a:spcPct val="108000"/>
              </a:lnSpc>
              <a:spcBef>
                <a:spcPts val="0"/>
              </a:spcBef>
              <a:spcAft>
                <a:spcPts val="800"/>
              </a:spcAft>
              <a:buNone/>
            </a:pPr>
            <a:r>
              <a:rPr lang="en-US" sz="3200" b="1">
                <a:solidFill>
                  <a:schemeClr val="accent3"/>
                </a:solidFill>
                <a:latin typeface="Calibri"/>
                <a:ea typeface="Calibri"/>
                <a:cs typeface="Calibri"/>
                <a:sym typeface="Calibri"/>
              </a:rPr>
              <a:t>Pourquoi une action du système de santé ?</a:t>
            </a:r>
            <a:endParaRPr/>
          </a:p>
        </p:txBody>
      </p:sp>
      <p:sp>
        <p:nvSpPr>
          <p:cNvPr id="347" name="Google Shape;347;p20"/>
          <p:cNvSpPr txBox="1"/>
          <p:nvPr/>
        </p:nvSpPr>
        <p:spPr>
          <a:xfrm>
            <a:off x="608502" y="1145121"/>
            <a:ext cx="6492252" cy="5337240"/>
          </a:xfrm>
          <a:prstGeom prst="rect">
            <a:avLst/>
          </a:prstGeom>
          <a:noFill/>
          <a:ln>
            <a:noFill/>
          </a:ln>
        </p:spPr>
        <p:txBody>
          <a:bodyPr spcFirstLastPara="1" wrap="square" lIns="121900" tIns="60925" rIns="121900" bIns="60925" anchor="t" anchorCtr="0">
            <a:spAutoFit/>
          </a:bodyPr>
          <a:lstStyle/>
          <a:p>
            <a:pPr marL="457189" marR="0" lvl="0" indent="-457189" algn="l" rtl="0">
              <a:lnSpc>
                <a:spcPct val="90000"/>
              </a:lnSpc>
              <a:spcBef>
                <a:spcPts val="0"/>
              </a:spcBef>
              <a:spcAft>
                <a:spcPts val="0"/>
              </a:spcAft>
              <a:buClr>
                <a:schemeClr val="accent2"/>
              </a:buClr>
              <a:buSzPts val="2750"/>
              <a:buFont typeface="Arial"/>
              <a:buChar char="•"/>
            </a:pPr>
            <a:r>
              <a:rPr lang="en-US" sz="2200">
                <a:solidFill>
                  <a:schemeClr val="dk1"/>
                </a:solidFill>
                <a:latin typeface="Arial"/>
                <a:ea typeface="Arial"/>
                <a:cs typeface="Arial"/>
                <a:sym typeface="Arial"/>
              </a:rPr>
              <a:t>Les agents de santé sont souvent les seules personnes vers lesquelles les femmes peuvent se tourner hors de leur lieu de résidence.</a:t>
            </a:r>
            <a:endParaRPr sz="1800">
              <a:solidFill>
                <a:schemeClr val="dk1"/>
              </a:solidFill>
              <a:latin typeface="Calibri"/>
              <a:ea typeface="Calibri"/>
              <a:cs typeface="Calibri"/>
              <a:sym typeface="Calibri"/>
            </a:endParaRPr>
          </a:p>
          <a:p>
            <a:pPr marL="457189" marR="0" lvl="0" indent="-457189" algn="l" rtl="0">
              <a:lnSpc>
                <a:spcPct val="90000"/>
              </a:lnSpc>
              <a:spcBef>
                <a:spcPts val="600"/>
              </a:spcBef>
              <a:spcAft>
                <a:spcPts val="0"/>
              </a:spcAft>
              <a:buClr>
                <a:schemeClr val="accent2"/>
              </a:buClr>
              <a:buSzPts val="2750"/>
              <a:buFont typeface="Arial"/>
              <a:buChar char="•"/>
            </a:pPr>
            <a:r>
              <a:rPr lang="en-US" sz="2200">
                <a:solidFill>
                  <a:schemeClr val="dk1"/>
                </a:solidFill>
                <a:latin typeface="Arial"/>
                <a:ea typeface="Arial"/>
                <a:cs typeface="Arial"/>
                <a:sym typeface="Arial"/>
              </a:rPr>
              <a:t>Les besoins des femmes en matière de SSR (planification familiale, soins prénataux, aide à l'accouchement, etc.) créent des occasions naturelles pour les femmes vivant dans la violence de nouer une relation de confiance avec un agent de santé.</a:t>
            </a:r>
            <a:endParaRPr sz="2200">
              <a:solidFill>
                <a:schemeClr val="dk1"/>
              </a:solidFill>
              <a:latin typeface="Arial"/>
              <a:ea typeface="Arial"/>
              <a:cs typeface="Arial"/>
              <a:sym typeface="Arial"/>
            </a:endParaRPr>
          </a:p>
          <a:p>
            <a:pPr marL="457189" marR="0" lvl="0" indent="-457189" algn="l" rtl="0">
              <a:lnSpc>
                <a:spcPct val="90000"/>
              </a:lnSpc>
              <a:spcBef>
                <a:spcPts val="600"/>
              </a:spcBef>
              <a:spcAft>
                <a:spcPts val="0"/>
              </a:spcAft>
              <a:buClr>
                <a:schemeClr val="accent2"/>
              </a:buClr>
              <a:buSzPts val="2750"/>
              <a:buFont typeface="Arial"/>
              <a:buChar char="•"/>
            </a:pPr>
            <a:r>
              <a:rPr lang="en-US" sz="2200">
                <a:solidFill>
                  <a:schemeClr val="dk1"/>
                </a:solidFill>
                <a:latin typeface="Arial"/>
                <a:ea typeface="Arial"/>
                <a:cs typeface="Arial"/>
                <a:sym typeface="Arial"/>
              </a:rPr>
              <a:t>Les agents de santé sont souvent moins intimidants pour les personnes survivantes que les intervenants d'autres secteurs, tels que les forces de lʼordre ou le personnel judiciaire.</a:t>
            </a:r>
            <a:endParaRPr sz="2200">
              <a:solidFill>
                <a:schemeClr val="dk1"/>
              </a:solidFill>
              <a:latin typeface="Arial"/>
              <a:ea typeface="Arial"/>
              <a:cs typeface="Arial"/>
              <a:sym typeface="Arial"/>
            </a:endParaRPr>
          </a:p>
          <a:p>
            <a:pPr marL="0" marR="0" lvl="0" indent="0" algn="l" rtl="0">
              <a:lnSpc>
                <a:spcPct val="108000"/>
              </a:lnSpc>
              <a:spcBef>
                <a:spcPts val="1400"/>
              </a:spcBef>
              <a:spcAft>
                <a:spcPts val="0"/>
              </a:spcAft>
              <a:buNone/>
            </a:pPr>
            <a:endParaRPr sz="1867">
              <a:solidFill>
                <a:srgbClr val="000000"/>
              </a:solidFill>
              <a:latin typeface="Arial"/>
              <a:ea typeface="Arial"/>
              <a:cs typeface="Arial"/>
              <a:sym typeface="Arial"/>
            </a:endParaRPr>
          </a:p>
        </p:txBody>
      </p:sp>
      <p:sp>
        <p:nvSpPr>
          <p:cNvPr id="348" name="Google Shape;348;p20"/>
          <p:cNvSpPr/>
          <p:nvPr/>
        </p:nvSpPr>
        <p:spPr>
          <a:xfrm>
            <a:off x="7145518" y="1179605"/>
            <a:ext cx="3992382" cy="3689133"/>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9" name="Google Shape;349;p20"/>
          <p:cNvSpPr txBox="1"/>
          <p:nvPr/>
        </p:nvSpPr>
        <p:spPr>
          <a:xfrm>
            <a:off x="8083466" y="1384312"/>
            <a:ext cx="2838533" cy="31393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a:solidFill>
                  <a:schemeClr val="accent2"/>
                </a:solidFill>
                <a:latin typeface="Arial"/>
                <a:ea typeface="Arial"/>
                <a:cs typeface="Arial"/>
                <a:sym typeface="Arial"/>
              </a:rPr>
              <a:t>Les agents de santé et les systèmes de santé </a:t>
            </a:r>
            <a:r>
              <a:rPr lang="en-US" sz="2200">
                <a:solidFill>
                  <a:schemeClr val="lt1"/>
                </a:solidFill>
                <a:latin typeface="Arial"/>
                <a:ea typeface="Arial"/>
                <a:cs typeface="Arial"/>
                <a:sym typeface="Arial"/>
              </a:rPr>
              <a:t>jouent un rôle essentiel dans l'aide aux personnes survivantes, l'atténuation des effets de la violence et sa prévention.</a:t>
            </a:r>
            <a:endParaRPr/>
          </a:p>
        </p:txBody>
      </p:sp>
      <p:sp>
        <p:nvSpPr>
          <p:cNvPr id="350" name="Google Shape;350;p20"/>
          <p:cNvSpPr/>
          <p:nvPr/>
        </p:nvSpPr>
        <p:spPr>
          <a:xfrm>
            <a:off x="7181036" y="1384312"/>
            <a:ext cx="664400" cy="500743"/>
          </a:xfrm>
          <a:prstGeom prst="rightArrow">
            <a:avLst>
              <a:gd name="adj1" fmla="val 50000"/>
              <a:gd name="adj2" fmla="val 50000"/>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1" name="Google Shape;351;p20"/>
          <p:cNvSpPr txBox="1"/>
          <p:nvPr/>
        </p:nvSpPr>
        <p:spPr>
          <a:xfrm>
            <a:off x="11620072" y="6349429"/>
            <a:ext cx="517337" cy="358688"/>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r" rtl="0">
              <a:lnSpc>
                <a:spcPct val="200000"/>
              </a:lnSpc>
              <a:spcBef>
                <a:spcPts val="0"/>
              </a:spcBef>
              <a:spcAft>
                <a:spcPts val="0"/>
              </a:spcAft>
              <a:buNone/>
            </a:pPr>
            <a:r>
              <a:rPr lang="en-US" sz="1000">
                <a:solidFill>
                  <a:schemeClr val="dk1"/>
                </a:solidFill>
                <a:latin typeface="Arial"/>
                <a:ea typeface="Arial"/>
                <a:cs typeface="Arial"/>
                <a:sym typeface="Arial"/>
              </a:rPr>
              <a:t>1,20</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21"/>
          <p:cNvSpPr txBox="1"/>
          <p:nvPr/>
        </p:nvSpPr>
        <p:spPr>
          <a:xfrm>
            <a:off x="0" y="104330"/>
            <a:ext cx="12192000" cy="888400"/>
          </a:xfrm>
          <a:prstGeom prst="rect">
            <a:avLst/>
          </a:prstGeom>
          <a:noFill/>
          <a:ln>
            <a:noFill/>
          </a:ln>
        </p:spPr>
        <p:txBody>
          <a:bodyPr spcFirstLastPara="1" wrap="square" lIns="121900" tIns="121900" rIns="121900" bIns="121900" anchor="ctr" anchorCtr="0">
            <a:noAutofit/>
          </a:bodyPr>
          <a:lstStyle/>
          <a:p>
            <a:pPr marL="0" marR="0" lvl="0" indent="0" algn="ctr" rtl="0">
              <a:lnSpc>
                <a:spcPct val="108000"/>
              </a:lnSpc>
              <a:spcBef>
                <a:spcPts val="0"/>
              </a:spcBef>
              <a:spcAft>
                <a:spcPts val="800"/>
              </a:spcAft>
              <a:buNone/>
            </a:pPr>
            <a:r>
              <a:rPr lang="en-US" sz="3400" b="1">
                <a:solidFill>
                  <a:schemeClr val="accent3"/>
                </a:solidFill>
                <a:latin typeface="Calibri"/>
                <a:ea typeface="Calibri"/>
                <a:cs typeface="Calibri"/>
                <a:sym typeface="Calibri"/>
              </a:rPr>
              <a:t>Soins nécessaires</a:t>
            </a:r>
            <a:endParaRPr sz="3400" b="1">
              <a:solidFill>
                <a:schemeClr val="accent3"/>
              </a:solidFill>
              <a:latin typeface="Calibri"/>
              <a:ea typeface="Calibri"/>
              <a:cs typeface="Calibri"/>
              <a:sym typeface="Calibri"/>
            </a:endParaRPr>
          </a:p>
        </p:txBody>
      </p:sp>
      <p:sp>
        <p:nvSpPr>
          <p:cNvPr id="357" name="Google Shape;357;p21"/>
          <p:cNvSpPr txBox="1"/>
          <p:nvPr/>
        </p:nvSpPr>
        <p:spPr>
          <a:xfrm>
            <a:off x="743041" y="1351323"/>
            <a:ext cx="8433174" cy="3990132"/>
          </a:xfrm>
          <a:prstGeom prst="rect">
            <a:avLst/>
          </a:prstGeom>
          <a:noFill/>
          <a:ln>
            <a:noFill/>
          </a:ln>
        </p:spPr>
        <p:txBody>
          <a:bodyPr spcFirstLastPara="1" wrap="square" lIns="0" tIns="130350" rIns="0" bIns="0" anchor="t" anchorCtr="0">
            <a:spAutoFit/>
          </a:bodyPr>
          <a:lstStyle/>
          <a:p>
            <a:pPr marL="16933" marR="0" lvl="0" indent="0" algn="l" rtl="0">
              <a:spcBef>
                <a:spcPts val="0"/>
              </a:spcBef>
              <a:spcAft>
                <a:spcPts val="0"/>
              </a:spcAft>
              <a:buNone/>
            </a:pPr>
            <a:r>
              <a:rPr lang="en-US" sz="2200">
                <a:solidFill>
                  <a:srgbClr val="000000"/>
                </a:solidFill>
                <a:latin typeface="Arial"/>
                <a:ea typeface="Arial"/>
                <a:cs typeface="Arial"/>
                <a:sym typeface="Arial"/>
              </a:rPr>
              <a:t>Les personnes survivantes ont besoin de soins complexes :</a:t>
            </a:r>
            <a:endParaRPr/>
          </a:p>
          <a:p>
            <a:pPr marL="16933" marR="0" lvl="0" indent="0" algn="l" rtl="0">
              <a:spcBef>
                <a:spcPts val="0"/>
              </a:spcBef>
              <a:spcAft>
                <a:spcPts val="0"/>
              </a:spcAft>
              <a:buNone/>
            </a:pPr>
            <a:endParaRPr sz="2200">
              <a:solidFill>
                <a:srgbClr val="000000"/>
              </a:solidFill>
              <a:latin typeface="Arial"/>
              <a:ea typeface="Arial"/>
              <a:cs typeface="Arial"/>
              <a:sym typeface="Arial"/>
            </a:endParaRPr>
          </a:p>
          <a:p>
            <a:pPr marL="457189" marR="0" lvl="0" indent="-457189" algn="l" rtl="0">
              <a:lnSpc>
                <a:spcPct val="90000"/>
              </a:lnSpc>
              <a:spcBef>
                <a:spcPts val="267"/>
              </a:spcBef>
              <a:spcAft>
                <a:spcPts val="0"/>
              </a:spcAft>
              <a:buClr>
                <a:schemeClr val="accent2"/>
              </a:buClr>
              <a:buSzPts val="2750"/>
              <a:buFont typeface="Arial"/>
              <a:buChar char="•"/>
            </a:pPr>
            <a:r>
              <a:rPr lang="en-US" sz="2200">
                <a:solidFill>
                  <a:schemeClr val="dk1"/>
                </a:solidFill>
                <a:latin typeface="Arial"/>
                <a:ea typeface="Arial"/>
                <a:cs typeface="Arial"/>
                <a:sym typeface="Arial"/>
              </a:rPr>
              <a:t>Soutien psychologique</a:t>
            </a:r>
            <a:endParaRPr sz="2200">
              <a:solidFill>
                <a:schemeClr val="dk1"/>
              </a:solidFill>
              <a:latin typeface="Arial"/>
              <a:ea typeface="Arial"/>
              <a:cs typeface="Arial"/>
              <a:sym typeface="Arial"/>
            </a:endParaRPr>
          </a:p>
          <a:p>
            <a:pPr marL="457189" marR="0" lvl="0" indent="-457189" algn="l" rtl="0">
              <a:lnSpc>
                <a:spcPct val="90000"/>
              </a:lnSpc>
              <a:spcBef>
                <a:spcPts val="1067"/>
              </a:spcBef>
              <a:spcAft>
                <a:spcPts val="0"/>
              </a:spcAft>
              <a:buClr>
                <a:schemeClr val="accent2"/>
              </a:buClr>
              <a:buSzPts val="2750"/>
              <a:buFont typeface="Arial"/>
              <a:buChar char="•"/>
            </a:pPr>
            <a:r>
              <a:rPr lang="en-US" sz="2200">
                <a:solidFill>
                  <a:schemeClr val="dk1"/>
                </a:solidFill>
                <a:latin typeface="Arial"/>
                <a:ea typeface="Arial"/>
                <a:cs typeface="Arial"/>
                <a:sym typeface="Arial"/>
              </a:rPr>
              <a:t>Réconfort</a:t>
            </a:r>
            <a:endParaRPr sz="2200">
              <a:solidFill>
                <a:schemeClr val="dk1"/>
              </a:solidFill>
              <a:latin typeface="Arial"/>
              <a:ea typeface="Arial"/>
              <a:cs typeface="Arial"/>
              <a:sym typeface="Arial"/>
            </a:endParaRPr>
          </a:p>
          <a:p>
            <a:pPr marL="457189" marR="0" lvl="0" indent="-457189" algn="l" rtl="0">
              <a:lnSpc>
                <a:spcPct val="90000"/>
              </a:lnSpc>
              <a:spcBef>
                <a:spcPts val="1067"/>
              </a:spcBef>
              <a:spcAft>
                <a:spcPts val="0"/>
              </a:spcAft>
              <a:buClr>
                <a:schemeClr val="accent2"/>
              </a:buClr>
              <a:buSzPts val="2750"/>
              <a:buFont typeface="Arial"/>
              <a:buChar char="•"/>
            </a:pPr>
            <a:r>
              <a:rPr lang="en-US" sz="2200">
                <a:solidFill>
                  <a:schemeClr val="dk1"/>
                </a:solidFill>
                <a:latin typeface="Arial"/>
                <a:ea typeface="Arial"/>
                <a:cs typeface="Arial"/>
                <a:sym typeface="Arial"/>
              </a:rPr>
              <a:t>Soins physiques</a:t>
            </a:r>
            <a:endParaRPr sz="2200">
              <a:solidFill>
                <a:schemeClr val="dk1"/>
              </a:solidFill>
              <a:latin typeface="Arial"/>
              <a:ea typeface="Arial"/>
              <a:cs typeface="Arial"/>
              <a:sym typeface="Arial"/>
            </a:endParaRPr>
          </a:p>
          <a:p>
            <a:pPr marL="457189" marR="0" lvl="0" indent="-457189" algn="l" rtl="0">
              <a:lnSpc>
                <a:spcPct val="90000"/>
              </a:lnSpc>
              <a:spcBef>
                <a:spcPts val="1067"/>
              </a:spcBef>
              <a:spcAft>
                <a:spcPts val="0"/>
              </a:spcAft>
              <a:buClr>
                <a:schemeClr val="accent2"/>
              </a:buClr>
              <a:buSzPts val="2750"/>
              <a:buFont typeface="Arial"/>
              <a:buChar char="•"/>
            </a:pPr>
            <a:r>
              <a:rPr lang="en-US" sz="2200">
                <a:solidFill>
                  <a:schemeClr val="dk1"/>
                </a:solidFill>
                <a:latin typeface="Arial"/>
                <a:ea typeface="Arial"/>
                <a:cs typeface="Arial"/>
                <a:sym typeface="Arial"/>
              </a:rPr>
              <a:t>La sécurité peut être une préoccupation constante</a:t>
            </a:r>
            <a:endParaRPr sz="2200">
              <a:solidFill>
                <a:schemeClr val="dk1"/>
              </a:solidFill>
              <a:latin typeface="Arial"/>
              <a:ea typeface="Arial"/>
              <a:cs typeface="Arial"/>
              <a:sym typeface="Arial"/>
            </a:endParaRPr>
          </a:p>
          <a:p>
            <a:pPr marL="457189" marR="0" lvl="0" indent="-457189" algn="l" rtl="0">
              <a:lnSpc>
                <a:spcPct val="90000"/>
              </a:lnSpc>
              <a:spcBef>
                <a:spcPts val="1067"/>
              </a:spcBef>
              <a:spcAft>
                <a:spcPts val="0"/>
              </a:spcAft>
              <a:buClr>
                <a:schemeClr val="accent2"/>
              </a:buClr>
              <a:buSzPts val="2750"/>
              <a:buFont typeface="Arial"/>
              <a:buChar char="•"/>
            </a:pPr>
            <a:r>
              <a:rPr lang="en-US" sz="2200">
                <a:solidFill>
                  <a:schemeClr val="dk1"/>
                </a:solidFill>
                <a:latin typeface="Arial"/>
                <a:ea typeface="Arial"/>
                <a:cs typeface="Arial"/>
                <a:sym typeface="Arial"/>
              </a:rPr>
              <a:t>Référencement vers des ressources dont vous ne disposez pas</a:t>
            </a:r>
            <a:endParaRPr sz="2200">
              <a:solidFill>
                <a:schemeClr val="dk1"/>
              </a:solidFill>
              <a:latin typeface="Arial"/>
              <a:ea typeface="Arial"/>
              <a:cs typeface="Arial"/>
              <a:sym typeface="Arial"/>
            </a:endParaRPr>
          </a:p>
          <a:p>
            <a:pPr marL="457189" marR="0" lvl="0" indent="-457189" algn="l" rtl="0">
              <a:lnSpc>
                <a:spcPct val="90000"/>
              </a:lnSpc>
              <a:spcBef>
                <a:spcPts val="1067"/>
              </a:spcBef>
              <a:spcAft>
                <a:spcPts val="0"/>
              </a:spcAft>
              <a:buClr>
                <a:schemeClr val="accent2"/>
              </a:buClr>
              <a:buSzPts val="2750"/>
              <a:buFont typeface="Arial"/>
              <a:buChar char="•"/>
            </a:pPr>
            <a:r>
              <a:rPr lang="en-US" sz="2200">
                <a:solidFill>
                  <a:schemeClr val="dk1"/>
                </a:solidFill>
                <a:latin typeface="Arial"/>
                <a:ea typeface="Arial"/>
                <a:cs typeface="Arial"/>
                <a:sym typeface="Arial"/>
              </a:rPr>
              <a:t>Les personnes survivantes peuvent avoir besoin d'aide pour avoir le sentiment de mieux maîtriser la situation et gagner en autonomie</a:t>
            </a:r>
            <a:endParaRPr sz="2200">
              <a:solidFill>
                <a:schemeClr val="dk1"/>
              </a:solidFill>
              <a:latin typeface="Arial"/>
              <a:ea typeface="Arial"/>
              <a:cs typeface="Arial"/>
              <a:sym typeface="Arial"/>
            </a:endParaRPr>
          </a:p>
        </p:txBody>
      </p:sp>
      <p:sp>
        <p:nvSpPr>
          <p:cNvPr id="358" name="Google Shape;358;p21" descr="Adhesive Bandage with solid fill"/>
          <p:cNvSpPr/>
          <p:nvPr/>
        </p:nvSpPr>
        <p:spPr>
          <a:xfrm>
            <a:off x="9960333" y="2034872"/>
            <a:ext cx="1219200" cy="1219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Arial"/>
              <a:ea typeface="Arial"/>
              <a:cs typeface="Arial"/>
              <a:sym typeface="Arial"/>
            </a:endParaRPr>
          </a:p>
        </p:txBody>
      </p:sp>
      <p:sp>
        <p:nvSpPr>
          <p:cNvPr id="359" name="Google Shape;359;p21" descr="Open hand with plant outline"/>
          <p:cNvSpPr/>
          <p:nvPr/>
        </p:nvSpPr>
        <p:spPr>
          <a:xfrm>
            <a:off x="9059187" y="1425272"/>
            <a:ext cx="1219200" cy="1219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Arial"/>
              <a:ea typeface="Arial"/>
              <a:cs typeface="Arial"/>
              <a:sym typeface="Arial"/>
            </a:endParaRPr>
          </a:p>
        </p:txBody>
      </p:sp>
      <p:sp>
        <p:nvSpPr>
          <p:cNvPr id="360" name="Google Shape;360;p21" descr="Safety Pin with solid fill"/>
          <p:cNvSpPr/>
          <p:nvPr/>
        </p:nvSpPr>
        <p:spPr>
          <a:xfrm>
            <a:off x="8678961" y="2606703"/>
            <a:ext cx="1219200" cy="1219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Arial"/>
              <a:ea typeface="Arial"/>
              <a:cs typeface="Arial"/>
              <a:sym typeface="Arial"/>
            </a:endParaRPr>
          </a:p>
        </p:txBody>
      </p:sp>
      <p:sp>
        <p:nvSpPr>
          <p:cNvPr id="361" name="Google Shape;361;p21" descr="Cycle with people with solid fill"/>
          <p:cNvSpPr/>
          <p:nvPr/>
        </p:nvSpPr>
        <p:spPr>
          <a:xfrm>
            <a:off x="9668787" y="3254072"/>
            <a:ext cx="1219200" cy="1219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Arial"/>
              <a:ea typeface="Arial"/>
              <a:cs typeface="Arial"/>
              <a:sym typeface="Arial"/>
            </a:endParaRPr>
          </a:p>
        </p:txBody>
      </p:sp>
      <p:pic>
        <p:nvPicPr>
          <p:cNvPr id="362" name="Google Shape;362;p21" descr="Adhesive Bandage with solid fill"/>
          <p:cNvPicPr preferRelativeResize="0"/>
          <p:nvPr/>
        </p:nvPicPr>
        <p:blipFill rotWithShape="1">
          <a:blip r:embed="rId3">
            <a:alphaModFix/>
          </a:blip>
          <a:srcRect/>
          <a:stretch/>
        </p:blipFill>
        <p:spPr>
          <a:xfrm rot="-5400000">
            <a:off x="10446599" y="2420405"/>
            <a:ext cx="1342534" cy="1342534"/>
          </a:xfrm>
          <a:prstGeom prst="rect">
            <a:avLst/>
          </a:prstGeom>
          <a:noFill/>
          <a:ln>
            <a:noFill/>
          </a:ln>
        </p:spPr>
      </p:pic>
      <p:pic>
        <p:nvPicPr>
          <p:cNvPr id="363" name="Google Shape;363;p21" descr="Open hand with plant outline"/>
          <p:cNvPicPr preferRelativeResize="0"/>
          <p:nvPr/>
        </p:nvPicPr>
        <p:blipFill rotWithShape="1">
          <a:blip r:embed="rId4">
            <a:alphaModFix/>
          </a:blip>
          <a:srcRect/>
          <a:stretch/>
        </p:blipFill>
        <p:spPr>
          <a:xfrm>
            <a:off x="9059187" y="1132551"/>
            <a:ext cx="1705767" cy="1705767"/>
          </a:xfrm>
          <a:prstGeom prst="rect">
            <a:avLst/>
          </a:prstGeom>
          <a:noFill/>
          <a:ln>
            <a:noFill/>
          </a:ln>
        </p:spPr>
      </p:pic>
      <p:pic>
        <p:nvPicPr>
          <p:cNvPr id="364" name="Google Shape;364;p21" descr="Safety Pin with solid fill"/>
          <p:cNvPicPr preferRelativeResize="0"/>
          <p:nvPr/>
        </p:nvPicPr>
        <p:blipFill rotWithShape="1">
          <a:blip r:embed="rId5">
            <a:alphaModFix/>
          </a:blip>
          <a:srcRect/>
          <a:stretch/>
        </p:blipFill>
        <p:spPr>
          <a:xfrm>
            <a:off x="7447266" y="1852075"/>
            <a:ext cx="1582524" cy="1582524"/>
          </a:xfrm>
          <a:prstGeom prst="rect">
            <a:avLst/>
          </a:prstGeom>
          <a:noFill/>
          <a:ln>
            <a:noFill/>
          </a:ln>
        </p:spPr>
      </p:pic>
      <p:pic>
        <p:nvPicPr>
          <p:cNvPr id="365" name="Google Shape;365;p21" descr="Cycle with people with solid fill"/>
          <p:cNvPicPr preferRelativeResize="0"/>
          <p:nvPr/>
        </p:nvPicPr>
        <p:blipFill rotWithShape="1">
          <a:blip r:embed="rId6">
            <a:alphaModFix/>
          </a:blip>
          <a:srcRect/>
          <a:stretch/>
        </p:blipFill>
        <p:spPr>
          <a:xfrm>
            <a:off x="8734194" y="2572825"/>
            <a:ext cx="1995407" cy="1995407"/>
          </a:xfrm>
          <a:prstGeom prst="rect">
            <a:avLst/>
          </a:prstGeom>
          <a:noFill/>
          <a:ln>
            <a:noFill/>
          </a:ln>
        </p:spPr>
      </p:pic>
      <p:sp>
        <p:nvSpPr>
          <p:cNvPr id="366" name="Google Shape;366;p21"/>
          <p:cNvSpPr txBox="1"/>
          <p:nvPr/>
        </p:nvSpPr>
        <p:spPr>
          <a:xfrm>
            <a:off x="11620072" y="6349429"/>
            <a:ext cx="517337" cy="358688"/>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r" rtl="0">
              <a:lnSpc>
                <a:spcPct val="200000"/>
              </a:lnSpc>
              <a:spcBef>
                <a:spcPts val="0"/>
              </a:spcBef>
              <a:spcAft>
                <a:spcPts val="0"/>
              </a:spcAft>
              <a:buNone/>
            </a:pPr>
            <a:r>
              <a:rPr lang="en-US" sz="1000">
                <a:solidFill>
                  <a:schemeClr val="dk1"/>
                </a:solidFill>
                <a:latin typeface="Arial"/>
                <a:ea typeface="Arial"/>
                <a:cs typeface="Arial"/>
                <a:sym typeface="Arial"/>
              </a:rPr>
              <a:t>1.21</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22"/>
          <p:cNvSpPr txBox="1"/>
          <p:nvPr/>
        </p:nvSpPr>
        <p:spPr>
          <a:xfrm>
            <a:off x="0" y="0"/>
            <a:ext cx="12192000" cy="1155032"/>
          </a:xfrm>
          <a:prstGeom prst="rect">
            <a:avLst/>
          </a:prstGeom>
          <a:noFill/>
          <a:ln>
            <a:noFill/>
          </a:ln>
        </p:spPr>
        <p:txBody>
          <a:bodyPr spcFirstLastPara="1" wrap="square" lIns="121900" tIns="121900" rIns="121900" bIns="121900" anchor="ctr" anchorCtr="0">
            <a:noAutofit/>
          </a:bodyPr>
          <a:lstStyle/>
          <a:p>
            <a:pPr marL="0" marR="0" lvl="0" indent="0" algn="ctr" rtl="0">
              <a:lnSpc>
                <a:spcPct val="108000"/>
              </a:lnSpc>
              <a:spcBef>
                <a:spcPts val="0"/>
              </a:spcBef>
              <a:spcAft>
                <a:spcPts val="800"/>
              </a:spcAft>
              <a:buNone/>
            </a:pPr>
            <a:r>
              <a:rPr lang="en-US" sz="3400" b="1">
                <a:solidFill>
                  <a:schemeClr val="accent3"/>
                </a:solidFill>
                <a:latin typeface="Calibri"/>
                <a:ea typeface="Calibri"/>
                <a:cs typeface="Calibri"/>
                <a:sym typeface="Calibri"/>
              </a:rPr>
              <a:t>Responsabilités du personnel de santé</a:t>
            </a:r>
            <a:endParaRPr/>
          </a:p>
        </p:txBody>
      </p:sp>
      <p:sp>
        <p:nvSpPr>
          <p:cNvPr id="372" name="Google Shape;372;p22"/>
          <p:cNvSpPr txBox="1"/>
          <p:nvPr/>
        </p:nvSpPr>
        <p:spPr>
          <a:xfrm>
            <a:off x="2454860" y="1745791"/>
            <a:ext cx="3793539" cy="2726197"/>
          </a:xfrm>
          <a:prstGeom prst="rect">
            <a:avLst/>
          </a:prstGeom>
          <a:noFill/>
          <a:ln>
            <a:noFill/>
          </a:ln>
        </p:spPr>
        <p:txBody>
          <a:bodyPr spcFirstLastPara="1" wrap="square" lIns="0" tIns="231950" rIns="0" bIns="0" anchor="t" anchorCtr="0">
            <a:spAutoFit/>
          </a:bodyPr>
          <a:lstStyle/>
          <a:p>
            <a:pPr marL="608965" marR="127635" lvl="0" indent="-456565" algn="l" rtl="0">
              <a:lnSpc>
                <a:spcPct val="113000"/>
              </a:lnSpc>
              <a:spcBef>
                <a:spcPts val="0"/>
              </a:spcBef>
              <a:spcAft>
                <a:spcPts val="0"/>
              </a:spcAft>
              <a:buClr>
                <a:schemeClr val="accent2"/>
              </a:buClr>
              <a:buSzPts val="2750"/>
              <a:buFont typeface="Arial"/>
              <a:buChar char="✓"/>
            </a:pPr>
            <a:r>
              <a:rPr lang="en-US" sz="2200">
                <a:solidFill>
                  <a:schemeClr val="dk1"/>
                </a:solidFill>
                <a:latin typeface="Arial"/>
                <a:ea typeface="Arial"/>
                <a:cs typeface="Arial"/>
                <a:sym typeface="Arial"/>
              </a:rPr>
              <a:t>Ne pas nuire</a:t>
            </a:r>
            <a:endParaRPr sz="2200">
              <a:solidFill>
                <a:schemeClr val="dk1"/>
              </a:solidFill>
              <a:latin typeface="Arial"/>
              <a:ea typeface="Arial"/>
              <a:cs typeface="Arial"/>
              <a:sym typeface="Arial"/>
            </a:endParaRPr>
          </a:p>
          <a:p>
            <a:pPr marL="608965" marR="127635" lvl="0" indent="-456565" algn="l" rtl="0">
              <a:lnSpc>
                <a:spcPct val="113000"/>
              </a:lnSpc>
              <a:spcBef>
                <a:spcPts val="2300"/>
              </a:spcBef>
              <a:spcAft>
                <a:spcPts val="0"/>
              </a:spcAft>
              <a:buClr>
                <a:schemeClr val="accent2"/>
              </a:buClr>
              <a:buSzPts val="2750"/>
              <a:buFont typeface="Arial"/>
              <a:buChar char="✓"/>
            </a:pPr>
            <a:r>
              <a:rPr lang="en-US" sz="2200">
                <a:solidFill>
                  <a:schemeClr val="dk1"/>
                </a:solidFill>
                <a:latin typeface="Arial"/>
                <a:ea typeface="Arial"/>
                <a:cs typeface="Arial"/>
                <a:sym typeface="Arial"/>
              </a:rPr>
              <a:t>Reconnaître la violence</a:t>
            </a:r>
            <a:endParaRPr sz="2200">
              <a:solidFill>
                <a:schemeClr val="dk1"/>
              </a:solidFill>
              <a:latin typeface="Arial"/>
              <a:ea typeface="Arial"/>
              <a:cs typeface="Arial"/>
              <a:sym typeface="Arial"/>
            </a:endParaRPr>
          </a:p>
          <a:p>
            <a:pPr marL="608965" marR="127635" lvl="0" indent="-456565" algn="l" rtl="0">
              <a:lnSpc>
                <a:spcPct val="113000"/>
              </a:lnSpc>
              <a:spcBef>
                <a:spcPts val="2280"/>
              </a:spcBef>
              <a:spcAft>
                <a:spcPts val="0"/>
              </a:spcAft>
              <a:buClr>
                <a:schemeClr val="accent2"/>
              </a:buClr>
              <a:buSzPts val="2750"/>
              <a:buFont typeface="Arial"/>
              <a:buChar char="✓"/>
            </a:pPr>
            <a:r>
              <a:rPr lang="en-US" sz="2200">
                <a:solidFill>
                  <a:schemeClr val="dk1"/>
                </a:solidFill>
                <a:latin typeface="Arial"/>
                <a:ea typeface="Arial"/>
                <a:cs typeface="Arial"/>
                <a:sym typeface="Arial"/>
              </a:rPr>
              <a:t>Faire preuve dʼempathie</a:t>
            </a:r>
            <a:endParaRPr sz="2200">
              <a:solidFill>
                <a:schemeClr val="dk1"/>
              </a:solidFill>
              <a:latin typeface="Arial"/>
              <a:ea typeface="Arial"/>
              <a:cs typeface="Arial"/>
              <a:sym typeface="Arial"/>
            </a:endParaRPr>
          </a:p>
          <a:p>
            <a:pPr marL="608965" marR="127635" lvl="0" indent="-456565" algn="l" rtl="0">
              <a:lnSpc>
                <a:spcPct val="113000"/>
              </a:lnSpc>
              <a:spcBef>
                <a:spcPts val="2280"/>
              </a:spcBef>
              <a:spcAft>
                <a:spcPts val="600"/>
              </a:spcAft>
              <a:buClr>
                <a:schemeClr val="accent2"/>
              </a:buClr>
              <a:buSzPts val="2750"/>
              <a:buFont typeface="Arial"/>
              <a:buChar char="✓"/>
            </a:pPr>
            <a:r>
              <a:rPr lang="en-US" sz="2200">
                <a:solidFill>
                  <a:schemeClr val="dk1"/>
                </a:solidFill>
                <a:latin typeface="Arial"/>
                <a:ea typeface="Arial"/>
                <a:cs typeface="Arial"/>
                <a:sym typeface="Arial"/>
              </a:rPr>
              <a:t>Prise en charge clinique</a:t>
            </a:r>
            <a:endParaRPr sz="2200">
              <a:solidFill>
                <a:schemeClr val="dk1"/>
              </a:solidFill>
              <a:latin typeface="Arial"/>
              <a:ea typeface="Arial"/>
              <a:cs typeface="Arial"/>
              <a:sym typeface="Arial"/>
            </a:endParaRPr>
          </a:p>
        </p:txBody>
      </p:sp>
      <p:sp>
        <p:nvSpPr>
          <p:cNvPr id="373" name="Google Shape;373;p22"/>
          <p:cNvSpPr txBox="1"/>
          <p:nvPr/>
        </p:nvSpPr>
        <p:spPr>
          <a:xfrm>
            <a:off x="7612573" y="1309133"/>
            <a:ext cx="4040053" cy="4364594"/>
          </a:xfrm>
          <a:prstGeom prst="rect">
            <a:avLst/>
          </a:prstGeom>
          <a:noFill/>
          <a:ln>
            <a:noFill/>
          </a:ln>
        </p:spPr>
        <p:txBody>
          <a:bodyPr spcFirstLastPara="1" wrap="square" lIns="0" tIns="231950" rIns="0" bIns="0" anchor="t" anchorCtr="0">
            <a:spAutoFit/>
          </a:bodyPr>
          <a:lstStyle/>
          <a:p>
            <a:pPr marL="608965" marR="127635" lvl="0" indent="-456565" algn="l" rtl="0">
              <a:lnSpc>
                <a:spcPct val="113000"/>
              </a:lnSpc>
              <a:spcBef>
                <a:spcPts val="0"/>
              </a:spcBef>
              <a:spcAft>
                <a:spcPts val="0"/>
              </a:spcAft>
              <a:buClr>
                <a:schemeClr val="accent2"/>
              </a:buClr>
              <a:buSzPts val="2500"/>
              <a:buFont typeface="Arial"/>
              <a:buChar char="✓"/>
            </a:pPr>
            <a:r>
              <a:rPr lang="en-US" sz="2000">
                <a:solidFill>
                  <a:schemeClr val="dk1"/>
                </a:solidFill>
                <a:latin typeface="Arial"/>
                <a:ea typeface="Arial"/>
                <a:cs typeface="Arial"/>
                <a:sym typeface="Arial"/>
              </a:rPr>
              <a:t>Référer les personnes survivantes en fonction de leurs besoins</a:t>
            </a:r>
            <a:endParaRPr sz="2000">
              <a:solidFill>
                <a:schemeClr val="dk1"/>
              </a:solidFill>
              <a:latin typeface="Arial"/>
              <a:ea typeface="Arial"/>
              <a:cs typeface="Arial"/>
              <a:sym typeface="Arial"/>
            </a:endParaRPr>
          </a:p>
          <a:p>
            <a:pPr marL="608965" marR="127635" lvl="0" indent="-456565" algn="l" rtl="0">
              <a:lnSpc>
                <a:spcPct val="113000"/>
              </a:lnSpc>
              <a:spcBef>
                <a:spcPts val="2427"/>
              </a:spcBef>
              <a:spcAft>
                <a:spcPts val="0"/>
              </a:spcAft>
              <a:buClr>
                <a:schemeClr val="accent2"/>
              </a:buClr>
              <a:buSzPts val="2500"/>
              <a:buFont typeface="Arial"/>
              <a:buChar char="✓"/>
            </a:pPr>
            <a:r>
              <a:rPr lang="en-US" sz="2000">
                <a:solidFill>
                  <a:schemeClr val="dk1"/>
                </a:solidFill>
                <a:latin typeface="Arial"/>
                <a:ea typeface="Arial"/>
                <a:cs typeface="Arial"/>
                <a:sym typeface="Arial"/>
              </a:rPr>
              <a:t>Documenter les cas</a:t>
            </a:r>
            <a:endParaRPr sz="2000">
              <a:solidFill>
                <a:schemeClr val="dk1"/>
              </a:solidFill>
              <a:latin typeface="Arial"/>
              <a:ea typeface="Arial"/>
              <a:cs typeface="Arial"/>
              <a:sym typeface="Arial"/>
            </a:endParaRPr>
          </a:p>
          <a:p>
            <a:pPr marL="608965" marR="127635" lvl="0" indent="-456565" algn="l" rtl="0">
              <a:lnSpc>
                <a:spcPct val="113000"/>
              </a:lnSpc>
              <a:spcBef>
                <a:spcPts val="2427"/>
              </a:spcBef>
              <a:spcAft>
                <a:spcPts val="0"/>
              </a:spcAft>
              <a:buClr>
                <a:schemeClr val="accent2"/>
              </a:buClr>
              <a:buSzPts val="2500"/>
              <a:buFont typeface="Arial"/>
              <a:buChar char="✓"/>
            </a:pPr>
            <a:r>
              <a:rPr lang="en-US" sz="2000">
                <a:solidFill>
                  <a:schemeClr val="dk1"/>
                </a:solidFill>
                <a:latin typeface="Arial"/>
                <a:ea typeface="Arial"/>
                <a:cs typeface="Arial"/>
                <a:sym typeface="Arial"/>
              </a:rPr>
              <a:t>Recueillir des preuves médico-légales</a:t>
            </a:r>
            <a:endParaRPr sz="2000">
              <a:solidFill>
                <a:schemeClr val="dk1"/>
              </a:solidFill>
              <a:latin typeface="Arial"/>
              <a:ea typeface="Arial"/>
              <a:cs typeface="Arial"/>
              <a:sym typeface="Arial"/>
            </a:endParaRPr>
          </a:p>
          <a:p>
            <a:pPr marL="608965" marR="127635" lvl="0" indent="-456565" algn="l" rtl="0">
              <a:lnSpc>
                <a:spcPct val="113000"/>
              </a:lnSpc>
              <a:spcBef>
                <a:spcPts val="2427"/>
              </a:spcBef>
              <a:spcAft>
                <a:spcPts val="600"/>
              </a:spcAft>
              <a:buClr>
                <a:schemeClr val="accent2"/>
              </a:buClr>
              <a:buSzPts val="2500"/>
              <a:buFont typeface="Arial"/>
              <a:buChar char="✓"/>
            </a:pPr>
            <a:r>
              <a:rPr lang="en-US" sz="2000">
                <a:solidFill>
                  <a:schemeClr val="dk1"/>
                </a:solidFill>
                <a:latin typeface="Arial"/>
                <a:ea typeface="Arial"/>
                <a:cs typeface="Arial"/>
                <a:sym typeface="Arial"/>
              </a:rPr>
              <a:t>Défendre les femmes et se comporter en modèles au sein de la communauté</a:t>
            </a:r>
            <a:endParaRPr sz="2000">
              <a:solidFill>
                <a:schemeClr val="dk1"/>
              </a:solidFill>
              <a:latin typeface="Arial"/>
              <a:ea typeface="Arial"/>
              <a:cs typeface="Arial"/>
              <a:sym typeface="Arial"/>
            </a:endParaRPr>
          </a:p>
        </p:txBody>
      </p:sp>
      <p:pic>
        <p:nvPicPr>
          <p:cNvPr id="374" name="Google Shape;374;p22"/>
          <p:cNvPicPr preferRelativeResize="0"/>
          <p:nvPr/>
        </p:nvPicPr>
        <p:blipFill rotWithShape="1">
          <a:blip r:embed="rId3">
            <a:alphaModFix/>
          </a:blip>
          <a:srcRect/>
          <a:stretch/>
        </p:blipFill>
        <p:spPr>
          <a:xfrm>
            <a:off x="6095987" y="1620931"/>
            <a:ext cx="1263671" cy="1263671"/>
          </a:xfrm>
          <a:prstGeom prst="rect">
            <a:avLst/>
          </a:prstGeom>
          <a:noFill/>
          <a:ln>
            <a:noFill/>
          </a:ln>
        </p:spPr>
      </p:pic>
      <p:grpSp>
        <p:nvGrpSpPr>
          <p:cNvPr id="375" name="Google Shape;375;p22"/>
          <p:cNvGrpSpPr/>
          <p:nvPr/>
        </p:nvGrpSpPr>
        <p:grpSpPr>
          <a:xfrm>
            <a:off x="539374" y="1199474"/>
            <a:ext cx="2219724" cy="1876344"/>
            <a:chOff x="9711193" y="1369465"/>
            <a:chExt cx="1993127" cy="1684800"/>
          </a:xfrm>
        </p:grpSpPr>
        <p:pic>
          <p:nvPicPr>
            <p:cNvPr id="376" name="Google Shape;376;p22" descr="Protecting hand with solid fill"/>
            <p:cNvPicPr preferRelativeResize="0"/>
            <p:nvPr/>
          </p:nvPicPr>
          <p:blipFill rotWithShape="1">
            <a:blip r:embed="rId4">
              <a:alphaModFix/>
            </a:blip>
            <a:srcRect/>
            <a:stretch/>
          </p:blipFill>
          <p:spPr>
            <a:xfrm>
              <a:off x="10485120" y="1369465"/>
              <a:ext cx="1219200" cy="1219200"/>
            </a:xfrm>
            <a:prstGeom prst="rect">
              <a:avLst/>
            </a:prstGeom>
            <a:noFill/>
            <a:ln>
              <a:noFill/>
            </a:ln>
          </p:spPr>
        </p:pic>
        <p:pic>
          <p:nvPicPr>
            <p:cNvPr id="377" name="Google Shape;377;p22" descr="Open hand outline"/>
            <p:cNvPicPr preferRelativeResize="0"/>
            <p:nvPr/>
          </p:nvPicPr>
          <p:blipFill rotWithShape="1">
            <a:blip r:embed="rId5">
              <a:alphaModFix/>
            </a:blip>
            <a:srcRect/>
            <a:stretch/>
          </p:blipFill>
          <p:spPr>
            <a:xfrm>
              <a:off x="9711193" y="1835065"/>
              <a:ext cx="1219200" cy="1219200"/>
            </a:xfrm>
            <a:prstGeom prst="rect">
              <a:avLst/>
            </a:prstGeom>
            <a:noFill/>
            <a:ln>
              <a:noFill/>
            </a:ln>
          </p:spPr>
        </p:pic>
      </p:grpSp>
      <p:sp>
        <p:nvSpPr>
          <p:cNvPr id="378" name="Google Shape;378;p22"/>
          <p:cNvSpPr txBox="1"/>
          <p:nvPr/>
        </p:nvSpPr>
        <p:spPr>
          <a:xfrm>
            <a:off x="11620072" y="6349429"/>
            <a:ext cx="517337" cy="358688"/>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r" rtl="0">
              <a:lnSpc>
                <a:spcPct val="200000"/>
              </a:lnSpc>
              <a:spcBef>
                <a:spcPts val="0"/>
              </a:spcBef>
              <a:spcAft>
                <a:spcPts val="0"/>
              </a:spcAft>
              <a:buNone/>
            </a:pPr>
            <a:r>
              <a:rPr lang="en-US" sz="1000">
                <a:solidFill>
                  <a:schemeClr val="dk1"/>
                </a:solidFill>
                <a:latin typeface="Arial"/>
                <a:ea typeface="Arial"/>
                <a:cs typeface="Arial"/>
                <a:sym typeface="Arial"/>
              </a:rPr>
              <a:t>1.22</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p23"/>
          <p:cNvSpPr txBox="1"/>
          <p:nvPr/>
        </p:nvSpPr>
        <p:spPr>
          <a:xfrm>
            <a:off x="0" y="0"/>
            <a:ext cx="12192000" cy="1131216"/>
          </a:xfrm>
          <a:prstGeom prst="rect">
            <a:avLst/>
          </a:prstGeom>
          <a:noFill/>
          <a:ln>
            <a:noFill/>
          </a:ln>
        </p:spPr>
        <p:txBody>
          <a:bodyPr spcFirstLastPara="1" wrap="square" lIns="121900" tIns="60925" rIns="121900" bIns="60925" anchor="b" anchorCtr="0">
            <a:normAutofit/>
          </a:bodyPr>
          <a:lstStyle/>
          <a:p>
            <a:pPr marL="0" marR="0" lvl="0" indent="0" algn="ctr" rtl="0">
              <a:lnSpc>
                <a:spcPct val="108000"/>
              </a:lnSpc>
              <a:spcBef>
                <a:spcPts val="0"/>
              </a:spcBef>
              <a:spcAft>
                <a:spcPts val="800"/>
              </a:spcAft>
              <a:buNone/>
            </a:pPr>
            <a:r>
              <a:rPr lang="en-US" sz="3400" b="1">
                <a:solidFill>
                  <a:schemeClr val="accent3"/>
                </a:solidFill>
                <a:latin typeface="Calibri"/>
                <a:ea typeface="Calibri"/>
                <a:cs typeface="Calibri"/>
                <a:sym typeface="Calibri"/>
              </a:rPr>
              <a:t>Les agents de santé ne sont PAS tenus :</a:t>
            </a:r>
            <a:endParaRPr sz="3400" b="1">
              <a:solidFill>
                <a:schemeClr val="accent3"/>
              </a:solidFill>
              <a:latin typeface="Calibri"/>
              <a:ea typeface="Calibri"/>
              <a:cs typeface="Calibri"/>
              <a:sym typeface="Calibri"/>
            </a:endParaRPr>
          </a:p>
        </p:txBody>
      </p:sp>
      <p:sp>
        <p:nvSpPr>
          <p:cNvPr id="384" name="Google Shape;384;p23"/>
          <p:cNvSpPr txBox="1"/>
          <p:nvPr/>
        </p:nvSpPr>
        <p:spPr>
          <a:xfrm>
            <a:off x="4257165" y="2300705"/>
            <a:ext cx="7553835" cy="2256590"/>
          </a:xfrm>
          <a:prstGeom prst="rect">
            <a:avLst/>
          </a:prstGeom>
          <a:noFill/>
          <a:ln>
            <a:noFill/>
          </a:ln>
        </p:spPr>
        <p:txBody>
          <a:bodyPr spcFirstLastPara="1" wrap="square" lIns="121900" tIns="60925" rIns="121900" bIns="60925" anchor="t" anchorCtr="0">
            <a:normAutofit fontScale="92500" lnSpcReduction="20000"/>
          </a:bodyPr>
          <a:lstStyle/>
          <a:p>
            <a:pPr marL="456565" marR="0" lvl="0" indent="-456565" algn="l" rtl="0">
              <a:lnSpc>
                <a:spcPct val="108000"/>
              </a:lnSpc>
              <a:spcBef>
                <a:spcPts val="0"/>
              </a:spcBef>
              <a:spcAft>
                <a:spcPts val="0"/>
              </a:spcAft>
              <a:buClr>
                <a:schemeClr val="accent3"/>
              </a:buClr>
              <a:buSzPct val="125000"/>
              <a:buFont typeface="Arial"/>
              <a:buChar char="●"/>
            </a:pPr>
            <a:r>
              <a:rPr lang="en-US" sz="2400">
                <a:solidFill>
                  <a:schemeClr val="dk1"/>
                </a:solidFill>
                <a:latin typeface="Arial"/>
                <a:ea typeface="Arial"/>
                <a:cs typeface="Arial"/>
                <a:sym typeface="Arial"/>
              </a:rPr>
              <a:t>De traiter les causes des violences et les problèmes sociaux associés ;</a:t>
            </a:r>
            <a:endParaRPr sz="2400">
              <a:solidFill>
                <a:schemeClr val="dk1"/>
              </a:solidFill>
              <a:latin typeface="Arial"/>
              <a:ea typeface="Arial"/>
              <a:cs typeface="Arial"/>
              <a:sym typeface="Arial"/>
            </a:endParaRPr>
          </a:p>
          <a:p>
            <a:pPr marL="456565" marR="0" lvl="0" indent="-456565" algn="l" rtl="0">
              <a:lnSpc>
                <a:spcPct val="108000"/>
              </a:lnSpc>
              <a:spcBef>
                <a:spcPts val="1667"/>
              </a:spcBef>
              <a:spcAft>
                <a:spcPts val="0"/>
              </a:spcAft>
              <a:buClr>
                <a:schemeClr val="accent3"/>
              </a:buClr>
              <a:buSzPct val="125000"/>
              <a:buFont typeface="Arial"/>
              <a:buChar char="●"/>
            </a:pPr>
            <a:r>
              <a:rPr lang="en-US" sz="2400">
                <a:solidFill>
                  <a:schemeClr val="dk1"/>
                </a:solidFill>
                <a:latin typeface="Arial"/>
                <a:ea typeface="Arial"/>
                <a:cs typeface="Arial"/>
                <a:sym typeface="Arial"/>
              </a:rPr>
              <a:t>De répondre à tous les besoins liés à la violence ;</a:t>
            </a:r>
            <a:endParaRPr sz="2400">
              <a:solidFill>
                <a:schemeClr val="dk1"/>
              </a:solidFill>
              <a:latin typeface="Arial"/>
              <a:ea typeface="Arial"/>
              <a:cs typeface="Arial"/>
              <a:sym typeface="Arial"/>
            </a:endParaRPr>
          </a:p>
          <a:p>
            <a:pPr marL="456565" marR="0" lvl="0" indent="-456565" algn="l" rtl="0">
              <a:lnSpc>
                <a:spcPct val="108000"/>
              </a:lnSpc>
              <a:spcBef>
                <a:spcPts val="1667"/>
              </a:spcBef>
              <a:spcAft>
                <a:spcPts val="600"/>
              </a:spcAft>
              <a:buClr>
                <a:schemeClr val="accent3"/>
              </a:buClr>
              <a:buSzPct val="125000"/>
              <a:buFont typeface="Arial"/>
              <a:buChar char="●"/>
            </a:pPr>
            <a:r>
              <a:rPr lang="en-US" sz="2400">
                <a:solidFill>
                  <a:schemeClr val="dk1"/>
                </a:solidFill>
                <a:latin typeface="Arial"/>
                <a:ea typeface="Arial"/>
                <a:cs typeface="Arial"/>
                <a:sym typeface="Arial"/>
              </a:rPr>
              <a:t>Dʼaborder tous les aspects du traitement, des soins et de lʼaide en une seule consultation.</a:t>
            </a:r>
            <a:endParaRPr sz="2400">
              <a:solidFill>
                <a:schemeClr val="dk1"/>
              </a:solidFill>
              <a:latin typeface="Arial"/>
              <a:ea typeface="Arial"/>
              <a:cs typeface="Arial"/>
              <a:sym typeface="Arial"/>
            </a:endParaRPr>
          </a:p>
        </p:txBody>
      </p:sp>
      <p:pic>
        <p:nvPicPr>
          <p:cNvPr id="385" name="Google Shape;385;p23" descr="No sign with solid fill"/>
          <p:cNvPicPr preferRelativeResize="0"/>
          <p:nvPr/>
        </p:nvPicPr>
        <p:blipFill rotWithShape="1">
          <a:blip r:embed="rId3">
            <a:alphaModFix/>
          </a:blip>
          <a:srcRect/>
          <a:stretch/>
        </p:blipFill>
        <p:spPr>
          <a:xfrm>
            <a:off x="1201132" y="1789742"/>
            <a:ext cx="2767553" cy="2767553"/>
          </a:xfrm>
          <a:prstGeom prst="rect">
            <a:avLst/>
          </a:prstGeom>
          <a:noFill/>
          <a:ln>
            <a:noFill/>
          </a:ln>
        </p:spPr>
      </p:pic>
      <p:sp>
        <p:nvSpPr>
          <p:cNvPr id="386" name="Google Shape;386;p23"/>
          <p:cNvSpPr txBox="1"/>
          <p:nvPr/>
        </p:nvSpPr>
        <p:spPr>
          <a:xfrm>
            <a:off x="11620072" y="6349429"/>
            <a:ext cx="517337" cy="358688"/>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r" rtl="0">
              <a:lnSpc>
                <a:spcPct val="200000"/>
              </a:lnSpc>
              <a:spcBef>
                <a:spcPts val="0"/>
              </a:spcBef>
              <a:spcAft>
                <a:spcPts val="0"/>
              </a:spcAft>
              <a:buNone/>
            </a:pPr>
            <a:r>
              <a:rPr lang="en-US" sz="1000">
                <a:solidFill>
                  <a:schemeClr val="dk1"/>
                </a:solidFill>
                <a:latin typeface="Arial"/>
                <a:ea typeface="Arial"/>
                <a:cs typeface="Arial"/>
                <a:sym typeface="Arial"/>
              </a:rPr>
              <a:t>1.23</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24"/>
          <p:cNvSpPr txBox="1"/>
          <p:nvPr/>
        </p:nvSpPr>
        <p:spPr>
          <a:xfrm>
            <a:off x="606934" y="1931166"/>
            <a:ext cx="5082666" cy="3966871"/>
          </a:xfrm>
          <a:prstGeom prst="rect">
            <a:avLst/>
          </a:prstGeom>
          <a:noFill/>
          <a:ln>
            <a:noFill/>
          </a:ln>
        </p:spPr>
        <p:txBody>
          <a:bodyPr spcFirstLastPara="1" wrap="square" lIns="0" tIns="179450" rIns="0" bIns="0" anchor="t" anchorCtr="0">
            <a:spAutoFit/>
          </a:bodyPr>
          <a:lstStyle/>
          <a:p>
            <a:pPr marL="457189" marR="0" lvl="0" indent="-457189" algn="l" rtl="0">
              <a:spcBef>
                <a:spcPts val="0"/>
              </a:spcBef>
              <a:spcAft>
                <a:spcPts val="0"/>
              </a:spcAft>
              <a:buClr>
                <a:schemeClr val="accent2"/>
              </a:buClr>
              <a:buSzPts val="2125"/>
              <a:buFont typeface="Arial"/>
              <a:buChar char="•"/>
            </a:pPr>
            <a:r>
              <a:rPr lang="en-US" sz="1700">
                <a:solidFill>
                  <a:schemeClr val="dk1"/>
                </a:solidFill>
                <a:latin typeface="Arial"/>
                <a:ea typeface="Arial"/>
                <a:cs typeface="Arial"/>
                <a:sym typeface="Arial"/>
              </a:rPr>
              <a:t>Fait des reproches aux femmes et aux filles, leur manquer de respect.</a:t>
            </a:r>
            <a:endParaRPr sz="1700">
              <a:solidFill>
                <a:schemeClr val="dk1"/>
              </a:solidFill>
              <a:latin typeface="Arial"/>
              <a:ea typeface="Arial"/>
              <a:cs typeface="Arial"/>
              <a:sym typeface="Arial"/>
            </a:endParaRPr>
          </a:p>
          <a:p>
            <a:pPr marL="457189" marR="0" lvl="0" indent="-457189" algn="l" rtl="0">
              <a:spcBef>
                <a:spcPts val="600"/>
              </a:spcBef>
              <a:spcAft>
                <a:spcPts val="0"/>
              </a:spcAft>
              <a:buClr>
                <a:schemeClr val="accent2"/>
              </a:buClr>
              <a:buSzPts val="2125"/>
              <a:buFont typeface="Arial"/>
              <a:buChar char="•"/>
            </a:pPr>
            <a:r>
              <a:rPr lang="en-US" sz="1700">
                <a:solidFill>
                  <a:schemeClr val="dk1"/>
                </a:solidFill>
                <a:latin typeface="Arial"/>
                <a:ea typeface="Arial"/>
                <a:cs typeface="Arial"/>
                <a:sym typeface="Arial"/>
              </a:rPr>
              <a:t>Ne considère pas la violence comme un facteur contribuant aux maladies chroniques ou récurrentes.</a:t>
            </a:r>
            <a:endParaRPr sz="1700">
              <a:solidFill>
                <a:schemeClr val="dk1"/>
              </a:solidFill>
              <a:latin typeface="Arial"/>
              <a:ea typeface="Arial"/>
              <a:cs typeface="Arial"/>
              <a:sym typeface="Arial"/>
            </a:endParaRPr>
          </a:p>
          <a:p>
            <a:pPr marL="457189" marR="0" lvl="0" indent="-457189" algn="l" rtl="0">
              <a:spcBef>
                <a:spcPts val="600"/>
              </a:spcBef>
              <a:spcAft>
                <a:spcPts val="0"/>
              </a:spcAft>
              <a:buClr>
                <a:schemeClr val="accent2"/>
              </a:buClr>
              <a:buSzPts val="2125"/>
              <a:buFont typeface="Arial"/>
              <a:buChar char="•"/>
            </a:pPr>
            <a:r>
              <a:rPr lang="en-US" sz="1700">
                <a:solidFill>
                  <a:schemeClr val="dk1"/>
                </a:solidFill>
                <a:latin typeface="Arial"/>
                <a:ea typeface="Arial"/>
                <a:cs typeface="Arial"/>
                <a:sym typeface="Arial"/>
              </a:rPr>
              <a:t>Ne pratique pas de soins après un viol ou n'aborde pas la question de la violence à l'égard des femmes dans le cadre de la planification familiale ou des soins liés aux IST et au VIH.</a:t>
            </a:r>
            <a:endParaRPr sz="1700">
              <a:solidFill>
                <a:schemeClr val="dk1"/>
              </a:solidFill>
              <a:latin typeface="Arial"/>
              <a:ea typeface="Arial"/>
              <a:cs typeface="Arial"/>
              <a:sym typeface="Arial"/>
            </a:endParaRPr>
          </a:p>
          <a:p>
            <a:pPr marL="457189" marR="0" lvl="0" indent="-457189" algn="l" rtl="0">
              <a:spcBef>
                <a:spcPts val="600"/>
              </a:spcBef>
              <a:spcAft>
                <a:spcPts val="0"/>
              </a:spcAft>
              <a:buClr>
                <a:schemeClr val="accent2"/>
              </a:buClr>
              <a:buSzPts val="2125"/>
              <a:buFont typeface="Arial"/>
              <a:buChar char="•"/>
            </a:pPr>
            <a:r>
              <a:rPr lang="en-US" sz="1700">
                <a:solidFill>
                  <a:schemeClr val="dk1"/>
                </a:solidFill>
                <a:latin typeface="Arial"/>
                <a:ea typeface="Arial"/>
                <a:cs typeface="Arial"/>
                <a:sym typeface="Arial"/>
              </a:rPr>
              <a:t>Ne respecte pas les principes de protection de la privacité et de confidentialité.</a:t>
            </a:r>
            <a:endParaRPr sz="1700">
              <a:solidFill>
                <a:schemeClr val="dk1"/>
              </a:solidFill>
              <a:latin typeface="Arial"/>
              <a:ea typeface="Arial"/>
              <a:cs typeface="Arial"/>
              <a:sym typeface="Arial"/>
            </a:endParaRPr>
          </a:p>
          <a:p>
            <a:pPr marL="457189" marR="0" lvl="0" indent="-457189" algn="l" rtl="0">
              <a:spcBef>
                <a:spcPts val="600"/>
              </a:spcBef>
              <a:spcAft>
                <a:spcPts val="600"/>
              </a:spcAft>
              <a:buClr>
                <a:schemeClr val="accent2"/>
              </a:buClr>
              <a:buSzPts val="2125"/>
              <a:buFont typeface="Arial"/>
              <a:buChar char="•"/>
            </a:pPr>
            <a:r>
              <a:rPr lang="en-US" sz="1700">
                <a:solidFill>
                  <a:schemeClr val="dk1"/>
                </a:solidFill>
                <a:latin typeface="Arial"/>
                <a:ea typeface="Arial"/>
                <a:cs typeface="Arial"/>
                <a:sym typeface="Arial"/>
              </a:rPr>
              <a:t>Ignore les signes de peur ou de détresse émotionnelle.</a:t>
            </a:r>
            <a:endParaRPr sz="1700">
              <a:solidFill>
                <a:schemeClr val="dk1"/>
              </a:solidFill>
              <a:latin typeface="Arial"/>
              <a:ea typeface="Arial"/>
              <a:cs typeface="Arial"/>
              <a:sym typeface="Arial"/>
            </a:endParaRPr>
          </a:p>
        </p:txBody>
      </p:sp>
      <p:sp>
        <p:nvSpPr>
          <p:cNvPr id="392" name="Google Shape;392;p24"/>
          <p:cNvSpPr txBox="1"/>
          <p:nvPr/>
        </p:nvSpPr>
        <p:spPr>
          <a:xfrm>
            <a:off x="6424838" y="2013183"/>
            <a:ext cx="5047582" cy="3938685"/>
          </a:xfrm>
          <a:prstGeom prst="rect">
            <a:avLst/>
          </a:prstGeom>
          <a:noFill/>
          <a:ln>
            <a:noFill/>
          </a:ln>
        </p:spPr>
        <p:txBody>
          <a:bodyPr spcFirstLastPara="1" wrap="square" lIns="0" tIns="105825" rIns="0" bIns="0" anchor="t" anchorCtr="0">
            <a:spAutoFit/>
          </a:bodyPr>
          <a:lstStyle/>
          <a:p>
            <a:pPr marL="456565" marR="0" lvl="0" indent="-456565" algn="l" rtl="0">
              <a:spcBef>
                <a:spcPts val="0"/>
              </a:spcBef>
              <a:spcAft>
                <a:spcPts val="0"/>
              </a:spcAft>
              <a:buClr>
                <a:schemeClr val="accent3"/>
              </a:buClr>
              <a:buSzPts val="2500"/>
              <a:buFont typeface="Arial"/>
              <a:buChar char="•"/>
            </a:pPr>
            <a:r>
              <a:rPr lang="en-US" sz="2000">
                <a:solidFill>
                  <a:schemeClr val="dk1"/>
                </a:solidFill>
                <a:latin typeface="Arial"/>
                <a:ea typeface="Arial"/>
                <a:cs typeface="Arial"/>
                <a:sym typeface="Arial"/>
              </a:rPr>
              <a:t>Inflige une détresse émotionnelle ou un traumatisme supplémentaire.</a:t>
            </a:r>
            <a:endParaRPr sz="2000">
              <a:solidFill>
                <a:schemeClr val="dk1"/>
              </a:solidFill>
              <a:latin typeface="Arial"/>
              <a:ea typeface="Arial"/>
              <a:cs typeface="Arial"/>
              <a:sym typeface="Arial"/>
            </a:endParaRPr>
          </a:p>
          <a:p>
            <a:pPr marL="456565" marR="0" lvl="0" indent="-456565" algn="l" rtl="0">
              <a:spcBef>
                <a:spcPts val="600"/>
              </a:spcBef>
              <a:spcAft>
                <a:spcPts val="0"/>
              </a:spcAft>
              <a:buClr>
                <a:schemeClr val="accent3"/>
              </a:buClr>
              <a:buSzPts val="2500"/>
              <a:buFont typeface="Arial"/>
              <a:buChar char="•"/>
            </a:pPr>
            <a:r>
              <a:rPr lang="en-US" sz="2000">
                <a:solidFill>
                  <a:schemeClr val="dk1"/>
                </a:solidFill>
                <a:latin typeface="Arial"/>
                <a:ea typeface="Arial"/>
                <a:cs typeface="Arial"/>
                <a:sym typeface="Arial"/>
              </a:rPr>
              <a:t>Soins inadaptés ou insuffisants.</a:t>
            </a:r>
            <a:endParaRPr sz="2000">
              <a:solidFill>
                <a:schemeClr val="dk1"/>
              </a:solidFill>
              <a:latin typeface="Arial"/>
              <a:ea typeface="Arial"/>
              <a:cs typeface="Arial"/>
              <a:sym typeface="Arial"/>
            </a:endParaRPr>
          </a:p>
          <a:p>
            <a:pPr marL="456565" marR="0" lvl="0" indent="-456565" algn="l" rtl="0">
              <a:spcBef>
                <a:spcPts val="600"/>
              </a:spcBef>
              <a:spcAft>
                <a:spcPts val="0"/>
              </a:spcAft>
              <a:buClr>
                <a:schemeClr val="accent3"/>
              </a:buClr>
              <a:buSzPts val="2500"/>
              <a:buFont typeface="Arial"/>
              <a:buChar char="•"/>
            </a:pPr>
            <a:r>
              <a:rPr lang="en-US" sz="2000">
                <a:solidFill>
                  <a:schemeClr val="dk1"/>
                </a:solidFill>
                <a:latin typeface="Arial"/>
                <a:ea typeface="Arial"/>
                <a:cs typeface="Arial"/>
                <a:sym typeface="Arial"/>
              </a:rPr>
              <a:t>Grossesse non désirée, IST, VIH, avortement non sécurisé, aggravation de la violence.</a:t>
            </a:r>
            <a:endParaRPr sz="2000">
              <a:solidFill>
                <a:schemeClr val="dk1"/>
              </a:solidFill>
              <a:latin typeface="Arial"/>
              <a:ea typeface="Arial"/>
              <a:cs typeface="Arial"/>
              <a:sym typeface="Arial"/>
            </a:endParaRPr>
          </a:p>
          <a:p>
            <a:pPr marL="456565" marR="0" lvl="0" indent="-456565" algn="l" rtl="0">
              <a:spcBef>
                <a:spcPts val="600"/>
              </a:spcBef>
              <a:spcAft>
                <a:spcPts val="0"/>
              </a:spcAft>
              <a:buClr>
                <a:schemeClr val="accent3"/>
              </a:buClr>
              <a:buSzPts val="2500"/>
              <a:buFont typeface="Arial"/>
              <a:buChar char="•"/>
            </a:pPr>
            <a:r>
              <a:rPr lang="en-US" sz="2000">
                <a:solidFill>
                  <a:schemeClr val="dk1"/>
                </a:solidFill>
                <a:latin typeface="Arial"/>
                <a:ea typeface="Arial"/>
                <a:cs typeface="Arial"/>
                <a:sym typeface="Arial"/>
              </a:rPr>
              <a:t>Des informations parviennent au partenaire ou au membre de la famille, qui devient violent.</a:t>
            </a:r>
            <a:endParaRPr sz="2000">
              <a:solidFill>
                <a:schemeClr val="dk1"/>
              </a:solidFill>
              <a:latin typeface="Arial"/>
              <a:ea typeface="Arial"/>
              <a:cs typeface="Arial"/>
              <a:sym typeface="Arial"/>
            </a:endParaRPr>
          </a:p>
          <a:p>
            <a:pPr marL="456565" marR="0" lvl="0" indent="-456565" algn="l" rtl="0">
              <a:spcBef>
                <a:spcPts val="600"/>
              </a:spcBef>
              <a:spcAft>
                <a:spcPts val="600"/>
              </a:spcAft>
              <a:buClr>
                <a:schemeClr val="accent3"/>
              </a:buClr>
              <a:buSzPts val="2500"/>
              <a:buFont typeface="Arial"/>
              <a:buChar char="•"/>
            </a:pPr>
            <a:r>
              <a:rPr lang="en-US" sz="2000">
                <a:solidFill>
                  <a:schemeClr val="dk1"/>
                </a:solidFill>
                <a:latin typeface="Arial"/>
                <a:ea typeface="Arial"/>
                <a:cs typeface="Arial"/>
                <a:sym typeface="Arial"/>
              </a:rPr>
              <a:t>Agression, meurtre ou suicide de la femme.</a:t>
            </a:r>
            <a:endParaRPr sz="2000">
              <a:solidFill>
                <a:schemeClr val="dk1"/>
              </a:solidFill>
              <a:latin typeface="Arial"/>
              <a:ea typeface="Arial"/>
              <a:cs typeface="Arial"/>
              <a:sym typeface="Arial"/>
            </a:endParaRPr>
          </a:p>
        </p:txBody>
      </p:sp>
      <p:sp>
        <p:nvSpPr>
          <p:cNvPr id="393" name="Google Shape;393;p24"/>
          <p:cNvSpPr txBox="1"/>
          <p:nvPr/>
        </p:nvSpPr>
        <p:spPr>
          <a:xfrm>
            <a:off x="1" y="221248"/>
            <a:ext cx="12191999" cy="646276"/>
          </a:xfrm>
          <a:prstGeom prst="rect">
            <a:avLst/>
          </a:prstGeom>
          <a:noFill/>
          <a:ln>
            <a:noFill/>
          </a:ln>
        </p:spPr>
        <p:txBody>
          <a:bodyPr spcFirstLastPara="1" wrap="square" lIns="121900" tIns="60925" rIns="121900" bIns="60925" anchor="t" anchorCtr="0">
            <a:spAutoFit/>
          </a:bodyPr>
          <a:lstStyle/>
          <a:p>
            <a:pPr marL="0" marR="0" lvl="0" indent="0" algn="ctr" rtl="0">
              <a:spcBef>
                <a:spcPts val="0"/>
              </a:spcBef>
              <a:spcAft>
                <a:spcPts val="0"/>
              </a:spcAft>
              <a:buNone/>
            </a:pPr>
            <a:r>
              <a:rPr lang="en-US" sz="3400" b="1">
                <a:solidFill>
                  <a:schemeClr val="accent3"/>
                </a:solidFill>
                <a:latin typeface="Calibri"/>
                <a:ea typeface="Calibri"/>
                <a:cs typeface="Calibri"/>
                <a:sym typeface="Calibri"/>
              </a:rPr>
              <a:t>Ne pas nuire</a:t>
            </a:r>
            <a:endParaRPr/>
          </a:p>
        </p:txBody>
      </p:sp>
      <p:sp>
        <p:nvSpPr>
          <p:cNvPr id="394" name="Google Shape;394;p24"/>
          <p:cNvSpPr/>
          <p:nvPr/>
        </p:nvSpPr>
        <p:spPr>
          <a:xfrm>
            <a:off x="6299936" y="1974036"/>
            <a:ext cx="5511850" cy="3955424"/>
          </a:xfrm>
          <a:prstGeom prst="rect">
            <a:avLst/>
          </a:prstGeom>
          <a:noFill/>
          <a:ln w="254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5" name="Google Shape;395;p24"/>
          <p:cNvSpPr/>
          <p:nvPr/>
        </p:nvSpPr>
        <p:spPr>
          <a:xfrm>
            <a:off x="504726" y="1974036"/>
            <a:ext cx="5402070" cy="3955424"/>
          </a:xfrm>
          <a:prstGeom prst="rect">
            <a:avLst/>
          </a:prstGeom>
          <a:noFill/>
          <a:ln w="254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6" name="Google Shape;396;p24"/>
          <p:cNvSpPr txBox="1"/>
          <p:nvPr/>
        </p:nvSpPr>
        <p:spPr>
          <a:xfrm>
            <a:off x="7167881" y="1461619"/>
            <a:ext cx="3957319" cy="461610"/>
          </a:xfrm>
          <a:prstGeom prst="rect">
            <a:avLst/>
          </a:prstGeom>
          <a:solidFill>
            <a:schemeClr val="accent3"/>
          </a:solidFill>
          <a:ln w="25400" cap="flat" cmpd="sng">
            <a:solidFill>
              <a:schemeClr val="accent3"/>
            </a:solidFill>
            <a:prstDash val="solid"/>
            <a:round/>
            <a:headEnd type="none" w="sm" len="sm"/>
            <a:tailEnd type="none" w="sm" len="sm"/>
          </a:ln>
        </p:spPr>
        <p:txBody>
          <a:bodyPr spcFirstLastPara="1" wrap="square" lIns="121900" tIns="60925" rIns="121900" bIns="60925" anchor="t" anchorCtr="0">
            <a:spAutoFit/>
          </a:bodyPr>
          <a:lstStyle/>
          <a:p>
            <a:pPr marL="0" marR="0" lvl="0" indent="0" algn="ctr" rtl="0">
              <a:spcBef>
                <a:spcPts val="0"/>
              </a:spcBef>
              <a:spcAft>
                <a:spcPts val="0"/>
              </a:spcAft>
              <a:buNone/>
            </a:pPr>
            <a:r>
              <a:rPr lang="en-US" sz="2200" b="1">
                <a:solidFill>
                  <a:schemeClr val="lt1"/>
                </a:solidFill>
                <a:latin typeface="Arial"/>
                <a:ea typeface="Arial"/>
                <a:cs typeface="Arial"/>
                <a:sym typeface="Arial"/>
              </a:rPr>
              <a:t>Conséquences possibles</a:t>
            </a:r>
            <a:endParaRPr sz="2200">
              <a:solidFill>
                <a:schemeClr val="lt1"/>
              </a:solidFill>
              <a:latin typeface="Arial"/>
              <a:ea typeface="Arial"/>
              <a:cs typeface="Arial"/>
              <a:sym typeface="Arial"/>
            </a:endParaRPr>
          </a:p>
        </p:txBody>
      </p:sp>
      <p:sp>
        <p:nvSpPr>
          <p:cNvPr id="397" name="Google Shape;397;p24"/>
          <p:cNvSpPr txBox="1"/>
          <p:nvPr/>
        </p:nvSpPr>
        <p:spPr>
          <a:xfrm>
            <a:off x="1349760" y="1123064"/>
            <a:ext cx="3516759" cy="800165"/>
          </a:xfrm>
          <a:prstGeom prst="rect">
            <a:avLst/>
          </a:prstGeom>
          <a:solidFill>
            <a:schemeClr val="accent2"/>
          </a:solidFill>
          <a:ln w="25400" cap="flat" cmpd="sng">
            <a:solidFill>
              <a:schemeClr val="accent2"/>
            </a:solidFill>
            <a:prstDash val="solid"/>
            <a:round/>
            <a:headEnd type="none" w="sm" len="sm"/>
            <a:tailEnd type="none" w="sm" len="sm"/>
          </a:ln>
        </p:spPr>
        <p:txBody>
          <a:bodyPr spcFirstLastPara="1" wrap="square" lIns="121900" tIns="60925" rIns="121900" bIns="60925" anchor="t" anchorCtr="0">
            <a:spAutoFit/>
          </a:bodyPr>
          <a:lstStyle/>
          <a:p>
            <a:pPr marL="0" marR="0" lvl="0" indent="0" algn="ctr" rtl="0">
              <a:spcBef>
                <a:spcPts val="0"/>
              </a:spcBef>
              <a:spcAft>
                <a:spcPts val="0"/>
              </a:spcAft>
              <a:buNone/>
            </a:pPr>
            <a:r>
              <a:rPr lang="en-US" sz="2200" b="1">
                <a:solidFill>
                  <a:schemeClr val="lt1"/>
                </a:solidFill>
                <a:latin typeface="Arial"/>
                <a:ea typeface="Arial"/>
                <a:cs typeface="Arial"/>
                <a:sym typeface="Arial"/>
              </a:rPr>
              <a:t>Comportement des agents de santé</a:t>
            </a:r>
            <a:endParaRPr sz="2200">
              <a:solidFill>
                <a:schemeClr val="lt1"/>
              </a:solidFill>
              <a:latin typeface="Arial"/>
              <a:ea typeface="Arial"/>
              <a:cs typeface="Arial"/>
              <a:sym typeface="Arial"/>
            </a:endParaRPr>
          </a:p>
        </p:txBody>
      </p:sp>
      <p:sp>
        <p:nvSpPr>
          <p:cNvPr id="398" name="Google Shape;398;p24"/>
          <p:cNvSpPr txBox="1"/>
          <p:nvPr/>
        </p:nvSpPr>
        <p:spPr>
          <a:xfrm>
            <a:off x="11620072" y="6349429"/>
            <a:ext cx="517337" cy="358688"/>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r" rtl="0">
              <a:lnSpc>
                <a:spcPct val="200000"/>
              </a:lnSpc>
              <a:spcBef>
                <a:spcPts val="0"/>
              </a:spcBef>
              <a:spcAft>
                <a:spcPts val="0"/>
              </a:spcAft>
              <a:buNone/>
            </a:pPr>
            <a:r>
              <a:rPr lang="en-US" sz="1000">
                <a:solidFill>
                  <a:schemeClr val="dk1"/>
                </a:solidFill>
                <a:latin typeface="Arial"/>
                <a:ea typeface="Arial"/>
                <a:cs typeface="Arial"/>
                <a:sym typeface="Arial"/>
              </a:rPr>
              <a:t>1,24</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25"/>
          <p:cNvSpPr txBox="1"/>
          <p:nvPr/>
        </p:nvSpPr>
        <p:spPr>
          <a:xfrm>
            <a:off x="0" y="0"/>
            <a:ext cx="12192000" cy="1315453"/>
          </a:xfrm>
          <a:prstGeom prst="rect">
            <a:avLst/>
          </a:prstGeom>
          <a:noFill/>
          <a:ln>
            <a:noFill/>
          </a:ln>
        </p:spPr>
        <p:txBody>
          <a:bodyPr spcFirstLastPara="1" wrap="square" lIns="121900" tIns="121900" rIns="121900" bIns="121900" anchor="ctr" anchorCtr="0">
            <a:noAutofit/>
          </a:bodyPr>
          <a:lstStyle/>
          <a:p>
            <a:pPr marL="0" marR="0" lvl="0" indent="0" algn="ctr" rtl="0">
              <a:spcBef>
                <a:spcPts val="0"/>
              </a:spcBef>
              <a:spcAft>
                <a:spcPts val="0"/>
              </a:spcAft>
              <a:buNone/>
            </a:pPr>
            <a:r>
              <a:rPr lang="en-US" sz="3400" b="1">
                <a:solidFill>
                  <a:schemeClr val="accent3"/>
                </a:solidFill>
                <a:latin typeface="Calibri"/>
                <a:ea typeface="Calibri"/>
                <a:cs typeface="Calibri"/>
                <a:sym typeface="Calibri"/>
              </a:rPr>
              <a:t>Séance 1 : conclusion</a:t>
            </a:r>
            <a:endParaRPr sz="3400" b="1">
              <a:solidFill>
                <a:schemeClr val="accent3"/>
              </a:solidFill>
              <a:latin typeface="Calibri"/>
              <a:ea typeface="Calibri"/>
              <a:cs typeface="Calibri"/>
              <a:sym typeface="Calibri"/>
            </a:endParaRPr>
          </a:p>
        </p:txBody>
      </p:sp>
      <p:sp>
        <p:nvSpPr>
          <p:cNvPr id="404" name="Google Shape;404;p25"/>
          <p:cNvSpPr txBox="1"/>
          <p:nvPr/>
        </p:nvSpPr>
        <p:spPr>
          <a:xfrm>
            <a:off x="1174243" y="1612495"/>
            <a:ext cx="10600662" cy="3530848"/>
          </a:xfrm>
          <a:prstGeom prst="rect">
            <a:avLst/>
          </a:prstGeom>
          <a:noFill/>
          <a:ln>
            <a:noFill/>
          </a:ln>
        </p:spPr>
        <p:txBody>
          <a:bodyPr spcFirstLastPara="1" wrap="square" lIns="121900" tIns="60925" rIns="121900" bIns="60925" anchor="t" anchorCtr="0">
            <a:spAutoFit/>
          </a:bodyPr>
          <a:lstStyle/>
          <a:p>
            <a:pPr marL="457189" marR="0" lvl="0" indent="-457189" algn="l" rtl="0">
              <a:lnSpc>
                <a:spcPct val="108000"/>
              </a:lnSpc>
              <a:spcBef>
                <a:spcPts val="0"/>
              </a:spcBef>
              <a:spcAft>
                <a:spcPts val="0"/>
              </a:spcAft>
              <a:buClr>
                <a:schemeClr val="accent3"/>
              </a:buClr>
              <a:buSzPts val="3000"/>
              <a:buFont typeface="Noto Sans Symbols"/>
              <a:buChar char="⮚"/>
            </a:pPr>
            <a:r>
              <a:rPr lang="en-US" sz="2400">
                <a:solidFill>
                  <a:srgbClr val="000000"/>
                </a:solidFill>
                <a:latin typeface="Arial"/>
                <a:ea typeface="Arial"/>
                <a:cs typeface="Arial"/>
                <a:sym typeface="Arial"/>
              </a:rPr>
              <a:t>La VBG nuit à la santé physique et mentale des personnes survivantes.</a:t>
            </a:r>
            <a:endParaRPr sz="2400">
              <a:solidFill>
                <a:srgbClr val="000000"/>
              </a:solidFill>
              <a:latin typeface="Arial"/>
              <a:ea typeface="Arial"/>
              <a:cs typeface="Arial"/>
              <a:sym typeface="Arial"/>
            </a:endParaRPr>
          </a:p>
          <a:p>
            <a:pPr marL="457189" marR="0" lvl="0" indent="-457189" algn="l" rtl="0">
              <a:lnSpc>
                <a:spcPct val="108000"/>
              </a:lnSpc>
              <a:spcBef>
                <a:spcPts val="1600"/>
              </a:spcBef>
              <a:spcAft>
                <a:spcPts val="0"/>
              </a:spcAft>
              <a:buClr>
                <a:schemeClr val="accent3"/>
              </a:buClr>
              <a:buSzPts val="3000"/>
              <a:buFont typeface="Noto Sans Symbols"/>
              <a:buChar char="⮚"/>
            </a:pPr>
            <a:r>
              <a:rPr lang="en-US" sz="2400">
                <a:solidFill>
                  <a:srgbClr val="000000"/>
                </a:solidFill>
                <a:latin typeface="Arial"/>
                <a:ea typeface="Arial"/>
                <a:cs typeface="Arial"/>
                <a:sym typeface="Arial"/>
              </a:rPr>
              <a:t>Les services de santé destinés aux personnes survivantes de violences sexuelles et de VPI sont nécessaires dans toute situation d'urgence et constituent des composantes essentielles de la mise en œuvre du DMU pour la SSR.</a:t>
            </a:r>
            <a:endParaRPr sz="2400">
              <a:solidFill>
                <a:srgbClr val="000000"/>
              </a:solidFill>
              <a:latin typeface="Arial"/>
              <a:ea typeface="Arial"/>
              <a:cs typeface="Arial"/>
              <a:sym typeface="Arial"/>
            </a:endParaRPr>
          </a:p>
          <a:p>
            <a:pPr marL="457189" marR="18626" lvl="0" indent="-457189" algn="l" rtl="0">
              <a:lnSpc>
                <a:spcPct val="108000"/>
              </a:lnSpc>
              <a:spcBef>
                <a:spcPts val="1600"/>
              </a:spcBef>
              <a:spcAft>
                <a:spcPts val="1600"/>
              </a:spcAft>
              <a:buClr>
                <a:schemeClr val="accent3"/>
              </a:buClr>
              <a:buSzPts val="3000"/>
              <a:buFont typeface="Noto Sans Symbols"/>
              <a:buChar char="⮚"/>
            </a:pPr>
            <a:r>
              <a:rPr lang="en-US" sz="2400">
                <a:solidFill>
                  <a:srgbClr val="000000"/>
                </a:solidFill>
                <a:latin typeface="Arial"/>
                <a:ea typeface="Arial"/>
                <a:cs typeface="Arial"/>
                <a:sym typeface="Arial"/>
              </a:rPr>
              <a:t>Les agents de santé ont un rôle important à jouer dans l'aide et les soins prodigués aux personnes survivantes.</a:t>
            </a:r>
            <a:endParaRPr sz="2400">
              <a:solidFill>
                <a:srgbClr val="000000"/>
              </a:solidFill>
              <a:latin typeface="Arial"/>
              <a:ea typeface="Arial"/>
              <a:cs typeface="Arial"/>
              <a:sym typeface="Arial"/>
            </a:endParaRPr>
          </a:p>
        </p:txBody>
      </p:sp>
      <p:sp>
        <p:nvSpPr>
          <p:cNvPr id="405" name="Google Shape;405;p25"/>
          <p:cNvSpPr txBox="1"/>
          <p:nvPr/>
        </p:nvSpPr>
        <p:spPr>
          <a:xfrm>
            <a:off x="11620072" y="6349429"/>
            <a:ext cx="517337" cy="358688"/>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r" rtl="0">
              <a:lnSpc>
                <a:spcPct val="200000"/>
              </a:lnSpc>
              <a:spcBef>
                <a:spcPts val="0"/>
              </a:spcBef>
              <a:spcAft>
                <a:spcPts val="0"/>
              </a:spcAft>
              <a:buNone/>
            </a:pPr>
            <a:r>
              <a:rPr lang="en-US" sz="1000">
                <a:solidFill>
                  <a:schemeClr val="dk1"/>
                </a:solidFill>
                <a:latin typeface="Arial"/>
                <a:ea typeface="Arial"/>
                <a:cs typeface="Arial"/>
                <a:sym typeface="Arial"/>
              </a:rPr>
              <a:t>1.25</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3"/>
              </a:buClr>
              <a:buSzPts val="3400"/>
              <a:buFont typeface="Arial"/>
              <a:buNone/>
            </a:pPr>
            <a:r>
              <a:rPr lang="en-US" sz="3400" b="1">
                <a:solidFill>
                  <a:schemeClr val="accent3"/>
                </a:solidFill>
              </a:rPr>
              <a:t>Bibliographie</a:t>
            </a:r>
            <a:endParaRPr/>
          </a:p>
        </p:txBody>
      </p:sp>
      <p:sp>
        <p:nvSpPr>
          <p:cNvPr id="411" name="Google Shape;411;p26"/>
          <p:cNvSpPr txBox="1">
            <a:spLocks noGrp="1"/>
          </p:cNvSpPr>
          <p:nvPr>
            <p:ph type="body" idx="1"/>
          </p:nvPr>
        </p:nvSpPr>
        <p:spPr>
          <a:xfrm>
            <a:off x="838200" y="1623598"/>
            <a:ext cx="10515600" cy="4351338"/>
          </a:xfrm>
          <a:prstGeom prst="rect">
            <a:avLst/>
          </a:prstGeom>
          <a:noFill/>
          <a:ln>
            <a:noFill/>
          </a:ln>
        </p:spPr>
        <p:txBody>
          <a:bodyPr spcFirstLastPara="1" wrap="square" lIns="91425" tIns="45700" rIns="91425" bIns="45700" anchor="t" anchorCtr="0">
            <a:normAutofit fontScale="92500" lnSpcReduction="10000"/>
          </a:bodyPr>
          <a:lstStyle/>
          <a:p>
            <a:pPr marL="457200" lvl="0" indent="-360000" algn="l" rtl="0">
              <a:lnSpc>
                <a:spcPct val="110000"/>
              </a:lnSpc>
              <a:spcBef>
                <a:spcPts val="0"/>
              </a:spcBef>
              <a:spcAft>
                <a:spcPts val="0"/>
              </a:spcAft>
              <a:buClr>
                <a:schemeClr val="dk1"/>
              </a:buClr>
              <a:buSzPct val="100000"/>
              <a:buFont typeface="Calibri"/>
              <a:buAutoNum type="arabicPeriod"/>
            </a:pPr>
            <a:r>
              <a:rPr lang="en-US"/>
              <a:t>Base de données mondiale sur le mariage d'enfants [site web]. UNICEF, New York (États-Unis), 2023 (</a:t>
            </a:r>
            <a:r>
              <a:rPr lang="en-US" u="sng">
                <a:solidFill>
                  <a:schemeClr val="hlink"/>
                </a:solidFill>
                <a:hlinkClick r:id="rId3"/>
              </a:rPr>
              <a:t>https://data.unicef.org/topic/child-protection/child-marriage/</a:t>
            </a:r>
            <a:r>
              <a:rPr lang="en-US"/>
              <a:t>). </a:t>
            </a:r>
            <a:endParaRPr sz="2000">
              <a:solidFill>
                <a:schemeClr val="dk1"/>
              </a:solidFill>
            </a:endParaRPr>
          </a:p>
          <a:p>
            <a:pPr marL="457200" lvl="0" indent="-360000" algn="l" rtl="0">
              <a:lnSpc>
                <a:spcPct val="110000"/>
              </a:lnSpc>
              <a:spcBef>
                <a:spcPts val="600"/>
              </a:spcBef>
              <a:spcAft>
                <a:spcPts val="0"/>
              </a:spcAft>
              <a:buClr>
                <a:schemeClr val="dk1"/>
              </a:buClr>
              <a:buSzPct val="100000"/>
              <a:buFont typeface="Calibri"/>
              <a:buAutoNum type="arabicPeriod"/>
            </a:pPr>
            <a:r>
              <a:rPr lang="en-US"/>
              <a:t>Meurtres de femmes et de filles liés au genre (féminicides) : Estimations mondiales du nombre de femmes tuées par un partenaire intime ou un membre de la famille en 2022. ONUDC, Vienne, 2023. </a:t>
            </a:r>
            <a:endParaRPr sz="2000">
              <a:solidFill>
                <a:schemeClr val="dk1"/>
              </a:solidFill>
            </a:endParaRPr>
          </a:p>
          <a:p>
            <a:pPr marL="457200" lvl="0" indent="-360000" algn="l" rtl="0">
              <a:lnSpc>
                <a:spcPct val="110000"/>
              </a:lnSpc>
              <a:spcBef>
                <a:spcPts val="600"/>
              </a:spcBef>
              <a:spcAft>
                <a:spcPts val="0"/>
              </a:spcAft>
              <a:buClr>
                <a:schemeClr val="dk1"/>
              </a:buClr>
              <a:buSzPct val="83333"/>
              <a:buFont typeface="Calibri"/>
              <a:buAutoNum type="arabicPeriod"/>
            </a:pPr>
            <a:r>
              <a:rPr lang="en-US"/>
              <a:t>Violence against women prevalence estimates, 2018. Organisation mondiale de la Santé, Genève, 2023 (</a:t>
            </a:r>
            <a:r>
              <a:rPr lang="en-US" u="sng">
                <a:solidFill>
                  <a:schemeClr val="hlink"/>
                </a:solidFill>
                <a:hlinkClick r:id="rId4"/>
              </a:rPr>
              <a:t>https://vaw-data.srhr.org/data</a:t>
            </a:r>
            <a:r>
              <a:rPr lang="en-US"/>
              <a:t>).</a:t>
            </a:r>
            <a:endParaRPr/>
          </a:p>
          <a:p>
            <a:pPr marL="457200" lvl="0" indent="-360000" algn="l" rtl="0">
              <a:lnSpc>
                <a:spcPct val="110000"/>
              </a:lnSpc>
              <a:spcBef>
                <a:spcPts val="600"/>
              </a:spcBef>
              <a:spcAft>
                <a:spcPts val="0"/>
              </a:spcAft>
              <a:buClr>
                <a:schemeClr val="dk1"/>
              </a:buClr>
              <a:buSzPct val="100000"/>
              <a:buFont typeface="Calibri"/>
              <a:buAutoNum type="arabicPeriod"/>
            </a:pPr>
            <a:r>
              <a:rPr lang="en-US"/>
              <a:t>A. Vu, A. Atif, A. Wirtz, K. Pham, L. Rubenstein, N. Glass </a:t>
            </a:r>
            <a:r>
              <a:rPr lang="en-US" i="1"/>
              <a:t>et al</a:t>
            </a:r>
            <a:r>
              <a:rPr lang="en-US"/>
              <a:t>. « The prevalence of sexual violence among female refugees in complex humanitarian emergencies: A systematic review and meta-analysis ». </a:t>
            </a:r>
            <a:r>
              <a:rPr lang="en-US" i="1"/>
              <a:t>PLoS</a:t>
            </a:r>
            <a:r>
              <a:rPr lang="en-US"/>
              <a:t> </a:t>
            </a:r>
            <a:r>
              <a:rPr lang="en-US" i="1"/>
              <a:t>Currents</a:t>
            </a:r>
            <a:r>
              <a:rPr lang="en-US"/>
              <a:t>, vol. 6, 2014.</a:t>
            </a:r>
            <a:endParaRPr sz="2000">
              <a:solidFill>
                <a:schemeClr val="dk1"/>
              </a:solidFill>
            </a:endParaRPr>
          </a:p>
          <a:p>
            <a:pPr marL="457200" lvl="0" indent="-360000" algn="l" rtl="0">
              <a:lnSpc>
                <a:spcPct val="110000"/>
              </a:lnSpc>
              <a:spcBef>
                <a:spcPts val="600"/>
              </a:spcBef>
              <a:spcAft>
                <a:spcPts val="0"/>
              </a:spcAft>
              <a:buClr>
                <a:schemeClr val="dk1"/>
              </a:buClr>
              <a:buSzPct val="100000"/>
              <a:buFont typeface="Calibri"/>
              <a:buAutoNum type="arabicPeriod"/>
            </a:pPr>
            <a:r>
              <a:rPr lang="en-US"/>
              <a:t>Base de données mondiale sur la violence à l'égard des femmes : Mozambique [site web]. </a:t>
            </a:r>
            <a:br>
              <a:rPr lang="en-US"/>
            </a:br>
            <a:r>
              <a:rPr lang="en-US"/>
              <a:t>ONU-Femmes (</a:t>
            </a:r>
            <a:r>
              <a:rPr lang="en-US" u="sng">
                <a:solidFill>
                  <a:schemeClr val="hlink"/>
                </a:solidFill>
                <a:hlinkClick r:id="rId5"/>
              </a:rPr>
              <a:t>https://data.unwomen.org/global-database-on-violence-against-women/country-profile/Mozambique/country-snapshot</a:t>
            </a:r>
            <a:r>
              <a:rPr lang="en-US"/>
              <a:t>).</a:t>
            </a:r>
            <a:endParaRPr sz="2000">
              <a:solidFill>
                <a:schemeClr val="dk1"/>
              </a:solidFill>
            </a:endParaRPr>
          </a:p>
          <a:p>
            <a:pPr marL="457200" lvl="0" indent="-242525" algn="l" rtl="0">
              <a:lnSpc>
                <a:spcPct val="110000"/>
              </a:lnSpc>
              <a:spcBef>
                <a:spcPts val="600"/>
              </a:spcBef>
              <a:spcAft>
                <a:spcPts val="0"/>
              </a:spcAft>
              <a:buClr>
                <a:srgbClr val="002060"/>
              </a:buClr>
              <a:buSzPct val="100000"/>
              <a:buFont typeface="Calibri"/>
              <a:buNone/>
            </a:pPr>
            <a:endParaRPr sz="2000">
              <a:solidFill>
                <a:schemeClr val="dk1"/>
              </a:solidFill>
            </a:endParaRPr>
          </a:p>
        </p:txBody>
      </p:sp>
      <p:sp>
        <p:nvSpPr>
          <p:cNvPr id="412" name="Google Shape;412;p26"/>
          <p:cNvSpPr/>
          <p:nvPr/>
        </p:nvSpPr>
        <p:spPr>
          <a:xfrm>
            <a:off x="11483163" y="6262577"/>
            <a:ext cx="708837" cy="595423"/>
          </a:xfrm>
          <a:prstGeom prst="rect">
            <a:avLst/>
          </a:prstGeom>
          <a:solidFill>
            <a:schemeClr val="lt1"/>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3" descr="Bullseye with solid fill"/>
          <p:cNvSpPr/>
          <p:nvPr/>
        </p:nvSpPr>
        <p:spPr>
          <a:xfrm>
            <a:off x="251796" y="2077942"/>
            <a:ext cx="2840053" cy="284005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Arial"/>
              <a:ea typeface="Arial"/>
              <a:cs typeface="Arial"/>
              <a:sym typeface="Arial"/>
            </a:endParaRPr>
          </a:p>
        </p:txBody>
      </p:sp>
      <p:sp>
        <p:nvSpPr>
          <p:cNvPr id="148" name="Google Shape;148;p3"/>
          <p:cNvSpPr txBox="1"/>
          <p:nvPr/>
        </p:nvSpPr>
        <p:spPr>
          <a:xfrm>
            <a:off x="1080000" y="1620000"/>
            <a:ext cx="10033200" cy="4202594"/>
          </a:xfrm>
          <a:prstGeom prst="rect">
            <a:avLst/>
          </a:prstGeom>
          <a:noFill/>
          <a:ln>
            <a:noFill/>
          </a:ln>
        </p:spPr>
        <p:txBody>
          <a:bodyPr spcFirstLastPara="1" wrap="square" lIns="121900" tIns="60925" rIns="121900" bIns="60925" anchor="t" anchorCtr="0">
            <a:noAutofit/>
          </a:bodyPr>
          <a:lstStyle/>
          <a:p>
            <a:pPr marL="1887538" marR="118530" lvl="0" indent="-1887538" algn="l" rtl="0">
              <a:lnSpc>
                <a:spcPct val="108000"/>
              </a:lnSpc>
              <a:spcBef>
                <a:spcPts val="0"/>
              </a:spcBef>
              <a:spcAft>
                <a:spcPts val="0"/>
              </a:spcAft>
              <a:buNone/>
            </a:pPr>
            <a:r>
              <a:rPr lang="en-US" sz="2400" u="sng">
                <a:solidFill>
                  <a:schemeClr val="accent3"/>
                </a:solidFill>
                <a:latin typeface="Arial"/>
                <a:ea typeface="Arial"/>
                <a:cs typeface="Arial"/>
                <a:sym typeface="Arial"/>
              </a:rPr>
              <a:t>Objectif 1 :</a:t>
            </a:r>
            <a:r>
              <a:rPr lang="en-US" sz="2400">
                <a:solidFill>
                  <a:schemeClr val="accent3"/>
                </a:solidFill>
                <a:latin typeface="Arial"/>
                <a:ea typeface="Arial"/>
                <a:cs typeface="Arial"/>
                <a:sym typeface="Arial"/>
              </a:rPr>
              <a:t>	</a:t>
            </a:r>
            <a:r>
              <a:rPr lang="en-US" sz="2400">
                <a:solidFill>
                  <a:schemeClr val="accent2"/>
                </a:solidFill>
                <a:latin typeface="Arial"/>
                <a:ea typeface="Arial"/>
                <a:cs typeface="Arial"/>
                <a:sym typeface="Arial"/>
              </a:rPr>
              <a:t>Acquérir des connaissances générales sur la violence sexuelle et </a:t>
            </a:r>
            <a:r>
              <a:rPr lang="en-US" sz="2400">
                <a:solidFill>
                  <a:srgbClr val="009ADE"/>
                </a:solidFill>
                <a:latin typeface="Arial"/>
                <a:ea typeface="Arial"/>
                <a:cs typeface="Arial"/>
                <a:sym typeface="Arial"/>
              </a:rPr>
              <a:t>la VPI en tant que problème de santé publique.</a:t>
            </a:r>
            <a:endParaRPr/>
          </a:p>
          <a:p>
            <a:pPr marL="0" marR="118530" lvl="0" indent="0" algn="l" rtl="0">
              <a:spcBef>
                <a:spcPts val="0"/>
              </a:spcBef>
              <a:spcAft>
                <a:spcPts val="0"/>
              </a:spcAft>
              <a:buNone/>
            </a:pPr>
            <a:r>
              <a:rPr lang="en-US" sz="2200" b="1">
                <a:solidFill>
                  <a:schemeClr val="accent1"/>
                </a:solidFill>
                <a:latin typeface="Arial"/>
                <a:ea typeface="Arial"/>
                <a:cs typeface="Arial"/>
                <a:sym typeface="Arial"/>
              </a:rPr>
              <a:t>Compétences :</a:t>
            </a:r>
            <a:endParaRPr sz="2200">
              <a:solidFill>
                <a:schemeClr val="accent1"/>
              </a:solidFill>
              <a:latin typeface="Arial"/>
              <a:ea typeface="Arial"/>
              <a:cs typeface="Arial"/>
              <a:sym typeface="Arial"/>
            </a:endParaRPr>
          </a:p>
          <a:p>
            <a:pPr marL="360000" marR="18626" lvl="0" indent="-360000" algn="l" rtl="0">
              <a:spcBef>
                <a:spcPts val="800"/>
              </a:spcBef>
              <a:spcAft>
                <a:spcPts val="0"/>
              </a:spcAft>
              <a:buClr>
                <a:schemeClr val="accent2"/>
              </a:buClr>
              <a:buSzPts val="2400"/>
              <a:buFont typeface="Arial"/>
              <a:buChar char="•"/>
            </a:pPr>
            <a:r>
              <a:rPr lang="en-US" sz="2000">
                <a:solidFill>
                  <a:srgbClr val="000000"/>
                </a:solidFill>
                <a:latin typeface="Arial"/>
                <a:ea typeface="Arial"/>
                <a:cs typeface="Arial"/>
                <a:sym typeface="Arial"/>
              </a:rPr>
              <a:t>Connaître l'épidémiologie des différentes formes de violence basée sur le genre aux niveaux mondial et local, y compris dans les contextes humanitaires.</a:t>
            </a:r>
            <a:endParaRPr sz="2000">
              <a:solidFill>
                <a:schemeClr val="dk1"/>
              </a:solidFill>
              <a:latin typeface="Arial"/>
              <a:ea typeface="Arial"/>
              <a:cs typeface="Arial"/>
              <a:sym typeface="Arial"/>
            </a:endParaRPr>
          </a:p>
          <a:p>
            <a:pPr marL="360000" marR="18626" lvl="0" indent="-360000" algn="l" rtl="0">
              <a:spcBef>
                <a:spcPts val="800"/>
              </a:spcBef>
              <a:spcAft>
                <a:spcPts val="0"/>
              </a:spcAft>
              <a:buClr>
                <a:schemeClr val="accent2"/>
              </a:buClr>
              <a:buSzPts val="2400"/>
              <a:buFont typeface="Arial"/>
              <a:buChar char="•"/>
            </a:pPr>
            <a:r>
              <a:rPr lang="en-US" sz="2000">
                <a:solidFill>
                  <a:srgbClr val="000000"/>
                </a:solidFill>
                <a:latin typeface="Arial"/>
                <a:ea typeface="Arial"/>
                <a:cs typeface="Arial"/>
                <a:sym typeface="Arial"/>
              </a:rPr>
              <a:t>Connaître les conséquences de la violence sexuelle et de la VPI sur la santé de différentes populations.</a:t>
            </a:r>
            <a:endParaRPr sz="2000">
              <a:solidFill>
                <a:schemeClr val="dk1"/>
              </a:solidFill>
              <a:latin typeface="Arial"/>
              <a:ea typeface="Arial"/>
              <a:cs typeface="Arial"/>
              <a:sym typeface="Arial"/>
            </a:endParaRPr>
          </a:p>
          <a:p>
            <a:pPr marL="360000" marR="18626" lvl="0" indent="-360000" algn="l" rtl="0">
              <a:spcBef>
                <a:spcPts val="800"/>
              </a:spcBef>
              <a:spcAft>
                <a:spcPts val="0"/>
              </a:spcAft>
              <a:buClr>
                <a:schemeClr val="accent2"/>
              </a:buClr>
              <a:buSzPts val="2400"/>
              <a:buFont typeface="Arial"/>
              <a:buChar char="•"/>
            </a:pPr>
            <a:r>
              <a:rPr lang="en-US" sz="2000">
                <a:solidFill>
                  <a:srgbClr val="000000"/>
                </a:solidFill>
                <a:latin typeface="Arial"/>
                <a:ea typeface="Arial"/>
                <a:cs typeface="Arial"/>
                <a:sym typeface="Arial"/>
              </a:rPr>
              <a:t>Comprendre le rôle et les limites des agents de santé dans la prise en charge des agressions sexuelles et de la VPI dans les situations d'urgence humanitaire, et connaître les services essentiels minimaux de prise en charge de la violence sexuelle qui font partie du DMU pour la SSR.</a:t>
            </a:r>
            <a:endParaRPr sz="2000">
              <a:solidFill>
                <a:schemeClr val="dk1"/>
              </a:solidFill>
              <a:latin typeface="Arial"/>
              <a:ea typeface="Arial"/>
              <a:cs typeface="Arial"/>
              <a:sym typeface="Arial"/>
            </a:endParaRPr>
          </a:p>
        </p:txBody>
      </p:sp>
      <p:sp>
        <p:nvSpPr>
          <p:cNvPr id="149" name="Google Shape;149;p3"/>
          <p:cNvSpPr txBox="1">
            <a:spLocks noGrp="1"/>
          </p:cNvSpPr>
          <p:nvPr>
            <p:ph type="title"/>
          </p:nvPr>
        </p:nvSpPr>
        <p:spPr>
          <a:xfrm>
            <a:off x="415600" y="432000"/>
            <a:ext cx="11360800" cy="7200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2800"/>
              <a:t>Objectifs de la séance</a:t>
            </a:r>
            <a:endParaRPr/>
          </a:p>
        </p:txBody>
      </p:sp>
      <p:sp>
        <p:nvSpPr>
          <p:cNvPr id="150" name="Google Shape;150;p3"/>
          <p:cNvSpPr txBox="1"/>
          <p:nvPr/>
        </p:nvSpPr>
        <p:spPr>
          <a:xfrm>
            <a:off x="11620072" y="6349429"/>
            <a:ext cx="517337" cy="358688"/>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r" rtl="0">
              <a:lnSpc>
                <a:spcPct val="200000"/>
              </a:lnSpc>
              <a:spcBef>
                <a:spcPts val="0"/>
              </a:spcBef>
              <a:spcAft>
                <a:spcPts val="0"/>
              </a:spcAft>
              <a:buNone/>
            </a:pPr>
            <a:r>
              <a:rPr lang="en-US" sz="1000">
                <a:solidFill>
                  <a:schemeClr val="dk1"/>
                </a:solidFill>
                <a:latin typeface="Arial"/>
                <a:ea typeface="Arial"/>
                <a:cs typeface="Arial"/>
                <a:sym typeface="Arial"/>
              </a:rPr>
              <a:t>1,3</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4"/>
          <p:cNvSpPr/>
          <p:nvPr/>
        </p:nvSpPr>
        <p:spPr>
          <a:xfrm>
            <a:off x="1080000" y="2510118"/>
            <a:ext cx="10033200" cy="3411711"/>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6" name="Google Shape;156;p4"/>
          <p:cNvSpPr txBox="1"/>
          <p:nvPr/>
        </p:nvSpPr>
        <p:spPr>
          <a:xfrm>
            <a:off x="761182" y="878390"/>
            <a:ext cx="10669636" cy="1046386"/>
          </a:xfrm>
          <a:prstGeom prst="rect">
            <a:avLst/>
          </a:prstGeom>
          <a:noFill/>
          <a:ln>
            <a:noFill/>
          </a:ln>
        </p:spPr>
        <p:txBody>
          <a:bodyPr spcFirstLastPara="1" wrap="square" lIns="121900" tIns="60925" rIns="121900" bIns="60925" anchor="t" anchorCtr="0">
            <a:spAutoFit/>
          </a:bodyPr>
          <a:lstStyle/>
          <a:p>
            <a:pPr marL="0" marR="0" lvl="0" indent="0" algn="ctr" rtl="0">
              <a:spcBef>
                <a:spcPts val="0"/>
              </a:spcBef>
              <a:spcAft>
                <a:spcPts val="0"/>
              </a:spcAft>
              <a:buNone/>
            </a:pPr>
            <a:r>
              <a:rPr lang="en-US" sz="2000">
                <a:solidFill>
                  <a:schemeClr val="dk1"/>
                </a:solidFill>
                <a:latin typeface="Arial"/>
                <a:ea typeface="Arial"/>
                <a:cs typeface="Arial"/>
                <a:sym typeface="Arial"/>
              </a:rPr>
              <a:t>Tous actes de violence causant ou pouvant causer un préjudice ou des souffrances physiques, sexuelles ou psychologiques, y compris la menace de tels actes, la contrainte ou la privation arbitraire de liberté, que ce soit dans la vie publique ou dans la vie privée, en raison de l'identité, du rôle ou des normes de genre d'une personne </a:t>
            </a:r>
            <a:r>
              <a:rPr lang="en-US" sz="2000" i="1">
                <a:solidFill>
                  <a:schemeClr val="dk1"/>
                </a:solidFill>
                <a:latin typeface="Arial"/>
                <a:ea typeface="Arial"/>
                <a:cs typeface="Arial"/>
                <a:sym typeface="Arial"/>
              </a:rPr>
              <a:t>(adapté de la définition des Nations Unies)</a:t>
            </a:r>
            <a:endParaRPr sz="2000">
              <a:solidFill>
                <a:schemeClr val="dk1"/>
              </a:solidFill>
              <a:latin typeface="Arial"/>
              <a:ea typeface="Arial"/>
              <a:cs typeface="Arial"/>
              <a:sym typeface="Arial"/>
            </a:endParaRPr>
          </a:p>
        </p:txBody>
      </p:sp>
      <p:sp>
        <p:nvSpPr>
          <p:cNvPr id="157" name="Google Shape;157;p4"/>
          <p:cNvSpPr txBox="1"/>
          <p:nvPr/>
        </p:nvSpPr>
        <p:spPr>
          <a:xfrm>
            <a:off x="5455678" y="5342412"/>
            <a:ext cx="5470874" cy="369277"/>
          </a:xfrm>
          <a:prstGeom prst="rect">
            <a:avLst/>
          </a:prstGeom>
          <a:noFill/>
          <a:ln>
            <a:noFill/>
          </a:ln>
        </p:spPr>
        <p:txBody>
          <a:bodyPr spcFirstLastPara="1" wrap="square" lIns="121900" tIns="60925" rIns="121900" bIns="60925" anchor="t" anchorCtr="0">
            <a:spAutoFit/>
          </a:bodyPr>
          <a:lstStyle/>
          <a:p>
            <a:pPr marL="0" marR="0" lvl="0" indent="0" algn="ctr" rtl="0">
              <a:spcBef>
                <a:spcPts val="0"/>
              </a:spcBef>
              <a:spcAft>
                <a:spcPts val="0"/>
              </a:spcAft>
              <a:buNone/>
            </a:pPr>
            <a:r>
              <a:rPr lang="en-US" sz="1600" u="sng">
                <a:solidFill>
                  <a:schemeClr val="lt1"/>
                </a:solidFill>
                <a:latin typeface="Arial"/>
                <a:ea typeface="Arial"/>
                <a:cs typeface="Arial"/>
                <a:sym typeface="Arial"/>
                <a:hlinkClick r:id="rId3">
                  <a:extLst>
                    <a:ext uri="{A12FA001-AC4F-418D-AE19-62706E023703}">
                      <ahyp:hlinkClr xmlns:ahyp="http://schemas.microsoft.com/office/drawing/2018/hyperlinkcolor" val="tx"/>
                    </a:ext>
                  </a:extLst>
                </a:hlinkClick>
              </a:rPr>
              <a:t>https://youtu.be/3AF9Rjki0DE?si=nmGJuolWW8Vtev9W</a:t>
            </a:r>
            <a:endParaRPr sz="1600">
              <a:solidFill>
                <a:schemeClr val="lt1"/>
              </a:solidFill>
              <a:latin typeface="Arial"/>
              <a:ea typeface="Arial"/>
              <a:cs typeface="Arial"/>
              <a:sym typeface="Arial"/>
            </a:endParaRPr>
          </a:p>
        </p:txBody>
      </p:sp>
      <p:sp>
        <p:nvSpPr>
          <p:cNvPr id="158" name="Google Shape;158;p4"/>
          <p:cNvSpPr txBox="1">
            <a:spLocks noGrp="1"/>
          </p:cNvSpPr>
          <p:nvPr>
            <p:ph type="title"/>
          </p:nvPr>
        </p:nvSpPr>
        <p:spPr>
          <a:xfrm>
            <a:off x="415600" y="288000"/>
            <a:ext cx="11360800" cy="7200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3400" b="1" i="0" u="none" strike="noStrike" cap="none">
                <a:solidFill>
                  <a:schemeClr val="accent3"/>
                </a:solidFill>
                <a:latin typeface="Calibri"/>
                <a:ea typeface="Calibri"/>
                <a:cs typeface="Calibri"/>
                <a:sym typeface="Calibri"/>
              </a:rPr>
              <a:t>Qu'est-ce que la VBG ?</a:t>
            </a:r>
            <a:br>
              <a:rPr lang="en-US" sz="3400" b="1" i="0" u="none" strike="noStrike" cap="none">
                <a:solidFill>
                  <a:schemeClr val="accent3"/>
                </a:solidFill>
                <a:latin typeface="Calibri"/>
                <a:ea typeface="Calibri"/>
                <a:cs typeface="Calibri"/>
                <a:sym typeface="Calibri"/>
              </a:rPr>
            </a:br>
            <a:endParaRPr/>
          </a:p>
        </p:txBody>
      </p:sp>
      <p:grpSp>
        <p:nvGrpSpPr>
          <p:cNvPr id="159" name="Google Shape;159;p4"/>
          <p:cNvGrpSpPr/>
          <p:nvPr/>
        </p:nvGrpSpPr>
        <p:grpSpPr>
          <a:xfrm>
            <a:off x="4740781" y="3826571"/>
            <a:ext cx="1299943" cy="1299943"/>
            <a:chOff x="4706670" y="3561888"/>
            <a:chExt cx="1475315" cy="1475315"/>
          </a:xfrm>
        </p:grpSpPr>
        <p:sp>
          <p:nvSpPr>
            <p:cNvPr id="160" name="Google Shape;160;p4"/>
            <p:cNvSpPr/>
            <p:nvPr/>
          </p:nvSpPr>
          <p:spPr>
            <a:xfrm>
              <a:off x="4706670" y="3561888"/>
              <a:ext cx="1475315" cy="1475315"/>
            </a:xfrm>
            <a:prstGeom prst="ellipse">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61" name="Google Shape;161;p4"/>
            <p:cNvGrpSpPr/>
            <p:nvPr/>
          </p:nvGrpSpPr>
          <p:grpSpPr>
            <a:xfrm>
              <a:off x="4924538" y="3846334"/>
              <a:ext cx="1039577" cy="806498"/>
              <a:chOff x="511556" y="2988297"/>
              <a:chExt cx="1138555" cy="883285"/>
            </a:xfrm>
          </p:grpSpPr>
          <p:sp>
            <p:nvSpPr>
              <p:cNvPr id="162" name="Google Shape;162;p4"/>
              <p:cNvSpPr/>
              <p:nvPr/>
            </p:nvSpPr>
            <p:spPr>
              <a:xfrm>
                <a:off x="668034" y="3173383"/>
                <a:ext cx="170697" cy="17085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Arial"/>
                  <a:ea typeface="Arial"/>
                  <a:cs typeface="Arial"/>
                  <a:sym typeface="Arial"/>
                </a:endParaRPr>
              </a:p>
            </p:txBody>
          </p:sp>
          <p:sp>
            <p:nvSpPr>
              <p:cNvPr id="163" name="Google Shape;163;p4"/>
              <p:cNvSpPr/>
              <p:nvPr/>
            </p:nvSpPr>
            <p:spPr>
              <a:xfrm>
                <a:off x="1066327" y="3116432"/>
                <a:ext cx="170697" cy="17085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Arial"/>
                  <a:ea typeface="Arial"/>
                  <a:cs typeface="Arial"/>
                  <a:sym typeface="Arial"/>
                </a:endParaRPr>
              </a:p>
            </p:txBody>
          </p:sp>
          <p:sp>
            <p:nvSpPr>
              <p:cNvPr id="164" name="Google Shape;164;p4"/>
              <p:cNvSpPr/>
              <p:nvPr/>
            </p:nvSpPr>
            <p:spPr>
              <a:xfrm>
                <a:off x="511556" y="2988297"/>
                <a:ext cx="1138555" cy="883285"/>
              </a:xfrm>
              <a:custGeom>
                <a:avLst/>
                <a:gdLst/>
                <a:ahLst/>
                <a:cxnLst/>
                <a:rect l="l" t="t" r="r" b="b"/>
                <a:pathLst>
                  <a:path w="1138555" h="883285" extrusionOk="0">
                    <a:moveTo>
                      <a:pt x="853490" y="213563"/>
                    </a:moveTo>
                    <a:lnTo>
                      <a:pt x="847864" y="164528"/>
                    </a:lnTo>
                    <a:lnTo>
                      <a:pt x="831837" y="119545"/>
                    </a:lnTo>
                    <a:lnTo>
                      <a:pt x="810183" y="85432"/>
                    </a:lnTo>
                    <a:lnTo>
                      <a:pt x="806678" y="79895"/>
                    </a:lnTo>
                    <a:lnTo>
                      <a:pt x="773658" y="46850"/>
                    </a:lnTo>
                    <a:lnTo>
                      <a:pt x="768134" y="43345"/>
                    </a:lnTo>
                    <a:lnTo>
                      <a:pt x="768134" y="213563"/>
                    </a:lnTo>
                    <a:lnTo>
                      <a:pt x="758139" y="263626"/>
                    </a:lnTo>
                    <a:lnTo>
                      <a:pt x="730796" y="304330"/>
                    </a:lnTo>
                    <a:lnTo>
                      <a:pt x="711238" y="317500"/>
                    </a:lnTo>
                    <a:lnTo>
                      <a:pt x="711238" y="768832"/>
                    </a:lnTo>
                    <a:lnTo>
                      <a:pt x="708990" y="779894"/>
                    </a:lnTo>
                    <a:lnTo>
                      <a:pt x="702881" y="788949"/>
                    </a:lnTo>
                    <a:lnTo>
                      <a:pt x="693839" y="795058"/>
                    </a:lnTo>
                    <a:lnTo>
                      <a:pt x="682790" y="797306"/>
                    </a:lnTo>
                    <a:lnTo>
                      <a:pt x="671741" y="795058"/>
                    </a:lnTo>
                    <a:lnTo>
                      <a:pt x="662698" y="788949"/>
                    </a:lnTo>
                    <a:lnTo>
                      <a:pt x="656577" y="779894"/>
                    </a:lnTo>
                    <a:lnTo>
                      <a:pt x="654342" y="768832"/>
                    </a:lnTo>
                    <a:lnTo>
                      <a:pt x="656577" y="757770"/>
                    </a:lnTo>
                    <a:lnTo>
                      <a:pt x="662698" y="748728"/>
                    </a:lnTo>
                    <a:lnTo>
                      <a:pt x="671741" y="742607"/>
                    </a:lnTo>
                    <a:lnTo>
                      <a:pt x="682790" y="740359"/>
                    </a:lnTo>
                    <a:lnTo>
                      <a:pt x="693839" y="742607"/>
                    </a:lnTo>
                    <a:lnTo>
                      <a:pt x="702881" y="748728"/>
                    </a:lnTo>
                    <a:lnTo>
                      <a:pt x="708990" y="757770"/>
                    </a:lnTo>
                    <a:lnTo>
                      <a:pt x="711238" y="768832"/>
                    </a:lnTo>
                    <a:lnTo>
                      <a:pt x="711238" y="317500"/>
                    </a:lnTo>
                    <a:lnTo>
                      <a:pt x="690118" y="331698"/>
                    </a:lnTo>
                    <a:lnTo>
                      <a:pt x="640118" y="341706"/>
                    </a:lnTo>
                    <a:lnTo>
                      <a:pt x="590105" y="331698"/>
                    </a:lnTo>
                    <a:lnTo>
                      <a:pt x="560539" y="311810"/>
                    </a:lnTo>
                    <a:lnTo>
                      <a:pt x="549427" y="304330"/>
                    </a:lnTo>
                    <a:lnTo>
                      <a:pt x="533425" y="280504"/>
                    </a:lnTo>
                    <a:lnTo>
                      <a:pt x="533425" y="398653"/>
                    </a:lnTo>
                    <a:lnTo>
                      <a:pt x="412521" y="398653"/>
                    </a:lnTo>
                    <a:lnTo>
                      <a:pt x="425526" y="378879"/>
                    </a:lnTo>
                    <a:lnTo>
                      <a:pt x="436524" y="357898"/>
                    </a:lnTo>
                    <a:lnTo>
                      <a:pt x="445122" y="335584"/>
                    </a:lnTo>
                    <a:lnTo>
                      <a:pt x="450926" y="311810"/>
                    </a:lnTo>
                    <a:lnTo>
                      <a:pt x="466813" y="337388"/>
                    </a:lnTo>
                    <a:lnTo>
                      <a:pt x="486308" y="360565"/>
                    </a:lnTo>
                    <a:lnTo>
                      <a:pt x="508736" y="381076"/>
                    </a:lnTo>
                    <a:lnTo>
                      <a:pt x="533425" y="398653"/>
                    </a:lnTo>
                    <a:lnTo>
                      <a:pt x="533425" y="280504"/>
                    </a:lnTo>
                    <a:lnTo>
                      <a:pt x="522097" y="263626"/>
                    </a:lnTo>
                    <a:lnTo>
                      <a:pt x="512089" y="213563"/>
                    </a:lnTo>
                    <a:lnTo>
                      <a:pt x="520344" y="172275"/>
                    </a:lnTo>
                    <a:lnTo>
                      <a:pt x="549427" y="122809"/>
                    </a:lnTo>
                    <a:lnTo>
                      <a:pt x="590105" y="95440"/>
                    </a:lnTo>
                    <a:lnTo>
                      <a:pt x="640118" y="85432"/>
                    </a:lnTo>
                    <a:lnTo>
                      <a:pt x="690118" y="95440"/>
                    </a:lnTo>
                    <a:lnTo>
                      <a:pt x="730796" y="122809"/>
                    </a:lnTo>
                    <a:lnTo>
                      <a:pt x="758139" y="163512"/>
                    </a:lnTo>
                    <a:lnTo>
                      <a:pt x="768134" y="213563"/>
                    </a:lnTo>
                    <a:lnTo>
                      <a:pt x="768134" y="43345"/>
                    </a:lnTo>
                    <a:lnTo>
                      <a:pt x="734047" y="21666"/>
                    </a:lnTo>
                    <a:lnTo>
                      <a:pt x="689114" y="5626"/>
                    </a:lnTo>
                    <a:lnTo>
                      <a:pt x="640118" y="0"/>
                    </a:lnTo>
                    <a:lnTo>
                      <a:pt x="589953" y="5943"/>
                    </a:lnTo>
                    <a:lnTo>
                      <a:pt x="544169" y="22834"/>
                    </a:lnTo>
                    <a:lnTo>
                      <a:pt x="504088" y="49301"/>
                    </a:lnTo>
                    <a:lnTo>
                      <a:pt x="470992" y="83947"/>
                    </a:lnTo>
                    <a:lnTo>
                      <a:pt x="446201" y="125412"/>
                    </a:lnTo>
                    <a:lnTo>
                      <a:pt x="431012" y="172275"/>
                    </a:lnTo>
                    <a:lnTo>
                      <a:pt x="411137" y="142379"/>
                    </a:lnTo>
                    <a:lnTo>
                      <a:pt x="405599" y="134035"/>
                    </a:lnTo>
                    <a:lnTo>
                      <a:pt x="372808" y="102158"/>
                    </a:lnTo>
                    <a:lnTo>
                      <a:pt x="369849" y="100317"/>
                    </a:lnTo>
                    <a:lnTo>
                      <a:pt x="369849" y="270522"/>
                    </a:lnTo>
                    <a:lnTo>
                      <a:pt x="359841" y="320573"/>
                    </a:lnTo>
                    <a:lnTo>
                      <a:pt x="332498" y="361276"/>
                    </a:lnTo>
                    <a:lnTo>
                      <a:pt x="291833" y="388645"/>
                    </a:lnTo>
                    <a:lnTo>
                      <a:pt x="241820" y="398653"/>
                    </a:lnTo>
                    <a:lnTo>
                      <a:pt x="191808" y="388645"/>
                    </a:lnTo>
                    <a:lnTo>
                      <a:pt x="151142" y="361276"/>
                    </a:lnTo>
                    <a:lnTo>
                      <a:pt x="123799" y="320573"/>
                    </a:lnTo>
                    <a:lnTo>
                      <a:pt x="113792" y="270522"/>
                    </a:lnTo>
                    <a:lnTo>
                      <a:pt x="123799" y="220459"/>
                    </a:lnTo>
                    <a:lnTo>
                      <a:pt x="151142" y="179755"/>
                    </a:lnTo>
                    <a:lnTo>
                      <a:pt x="191808" y="152387"/>
                    </a:lnTo>
                    <a:lnTo>
                      <a:pt x="241820" y="142379"/>
                    </a:lnTo>
                    <a:lnTo>
                      <a:pt x="291833" y="152387"/>
                    </a:lnTo>
                    <a:lnTo>
                      <a:pt x="332498" y="179755"/>
                    </a:lnTo>
                    <a:lnTo>
                      <a:pt x="359841" y="220459"/>
                    </a:lnTo>
                    <a:lnTo>
                      <a:pt x="369849" y="270522"/>
                    </a:lnTo>
                    <a:lnTo>
                      <a:pt x="369849" y="100317"/>
                    </a:lnTo>
                    <a:lnTo>
                      <a:pt x="333819" y="77863"/>
                    </a:lnTo>
                    <a:lnTo>
                      <a:pt x="289763" y="62382"/>
                    </a:lnTo>
                    <a:lnTo>
                      <a:pt x="241820" y="56959"/>
                    </a:lnTo>
                    <a:lnTo>
                      <a:pt x="192824" y="62585"/>
                    </a:lnTo>
                    <a:lnTo>
                      <a:pt x="147891" y="78625"/>
                    </a:lnTo>
                    <a:lnTo>
                      <a:pt x="108267" y="103797"/>
                    </a:lnTo>
                    <a:lnTo>
                      <a:pt x="75260" y="136855"/>
                    </a:lnTo>
                    <a:lnTo>
                      <a:pt x="50101" y="176504"/>
                    </a:lnTo>
                    <a:lnTo>
                      <a:pt x="34074" y="221475"/>
                    </a:lnTo>
                    <a:lnTo>
                      <a:pt x="28448" y="270522"/>
                    </a:lnTo>
                    <a:lnTo>
                      <a:pt x="34582" y="321043"/>
                    </a:lnTo>
                    <a:lnTo>
                      <a:pt x="51917" y="367157"/>
                    </a:lnTo>
                    <a:lnTo>
                      <a:pt x="78854" y="407670"/>
                    </a:lnTo>
                    <a:lnTo>
                      <a:pt x="113792" y="441363"/>
                    </a:lnTo>
                    <a:lnTo>
                      <a:pt x="113792" y="484085"/>
                    </a:lnTo>
                    <a:lnTo>
                      <a:pt x="85344" y="484085"/>
                    </a:lnTo>
                    <a:lnTo>
                      <a:pt x="56896" y="455612"/>
                    </a:lnTo>
                    <a:lnTo>
                      <a:pt x="0" y="455612"/>
                    </a:lnTo>
                    <a:lnTo>
                      <a:pt x="0" y="597979"/>
                    </a:lnTo>
                    <a:lnTo>
                      <a:pt x="56896" y="597979"/>
                    </a:lnTo>
                    <a:lnTo>
                      <a:pt x="85344" y="569506"/>
                    </a:lnTo>
                    <a:lnTo>
                      <a:pt x="113792" y="569506"/>
                    </a:lnTo>
                    <a:lnTo>
                      <a:pt x="113792" y="825779"/>
                    </a:lnTo>
                    <a:lnTo>
                      <a:pt x="118287" y="847902"/>
                    </a:lnTo>
                    <a:lnTo>
                      <a:pt x="130517" y="866000"/>
                    </a:lnTo>
                    <a:lnTo>
                      <a:pt x="148602" y="878243"/>
                    </a:lnTo>
                    <a:lnTo>
                      <a:pt x="170700" y="882738"/>
                    </a:lnTo>
                    <a:lnTo>
                      <a:pt x="739686" y="882738"/>
                    </a:lnTo>
                    <a:lnTo>
                      <a:pt x="761784" y="878243"/>
                    </a:lnTo>
                    <a:lnTo>
                      <a:pt x="779868" y="866000"/>
                    </a:lnTo>
                    <a:lnTo>
                      <a:pt x="792099" y="847902"/>
                    </a:lnTo>
                    <a:lnTo>
                      <a:pt x="796582" y="825779"/>
                    </a:lnTo>
                    <a:lnTo>
                      <a:pt x="796582" y="797306"/>
                    </a:lnTo>
                    <a:lnTo>
                      <a:pt x="796582" y="740359"/>
                    </a:lnTo>
                    <a:lnTo>
                      <a:pt x="796582" y="569506"/>
                    </a:lnTo>
                    <a:lnTo>
                      <a:pt x="796582" y="484085"/>
                    </a:lnTo>
                    <a:lnTo>
                      <a:pt x="796582" y="455612"/>
                    </a:lnTo>
                    <a:lnTo>
                      <a:pt x="792581" y="434492"/>
                    </a:lnTo>
                    <a:lnTo>
                      <a:pt x="781646" y="416991"/>
                    </a:lnTo>
                    <a:lnTo>
                      <a:pt x="765378" y="404545"/>
                    </a:lnTo>
                    <a:lnTo>
                      <a:pt x="745375" y="398653"/>
                    </a:lnTo>
                    <a:lnTo>
                      <a:pt x="781202" y="372846"/>
                    </a:lnTo>
                    <a:lnTo>
                      <a:pt x="809942" y="341706"/>
                    </a:lnTo>
                    <a:lnTo>
                      <a:pt x="811085" y="340474"/>
                    </a:lnTo>
                    <a:lnTo>
                      <a:pt x="833869" y="302501"/>
                    </a:lnTo>
                    <a:lnTo>
                      <a:pt x="848385" y="259880"/>
                    </a:lnTo>
                    <a:lnTo>
                      <a:pt x="853490" y="213563"/>
                    </a:lnTo>
                    <a:close/>
                  </a:path>
                  <a:path w="1138555" h="883285" extrusionOk="0">
                    <a:moveTo>
                      <a:pt x="1137983" y="398653"/>
                    </a:moveTo>
                    <a:lnTo>
                      <a:pt x="1052639" y="398653"/>
                    </a:lnTo>
                    <a:lnTo>
                      <a:pt x="967282" y="484085"/>
                    </a:lnTo>
                    <a:lnTo>
                      <a:pt x="853490" y="484085"/>
                    </a:lnTo>
                    <a:lnTo>
                      <a:pt x="853490" y="797306"/>
                    </a:lnTo>
                    <a:lnTo>
                      <a:pt x="967282" y="797306"/>
                    </a:lnTo>
                    <a:lnTo>
                      <a:pt x="1052639" y="882738"/>
                    </a:lnTo>
                    <a:lnTo>
                      <a:pt x="1137983" y="882738"/>
                    </a:lnTo>
                    <a:lnTo>
                      <a:pt x="1137983" y="398653"/>
                    </a:lnTo>
                    <a:close/>
                  </a:path>
                </a:pathLst>
              </a:custGeom>
              <a:solidFill>
                <a:schemeClr val="lt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grpSp>
      </p:grpSp>
      <p:sp>
        <p:nvSpPr>
          <p:cNvPr id="165" name="Google Shape;165;p4"/>
          <p:cNvSpPr txBox="1"/>
          <p:nvPr/>
        </p:nvSpPr>
        <p:spPr>
          <a:xfrm>
            <a:off x="1265449" y="2920384"/>
            <a:ext cx="3466036" cy="28315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a:solidFill>
                  <a:schemeClr val="accent2"/>
                </a:solidFill>
                <a:latin typeface="Arial"/>
                <a:ea typeface="Arial"/>
                <a:cs typeface="Arial"/>
                <a:sym typeface="Arial"/>
              </a:rPr>
              <a:t>La VBG </a:t>
            </a:r>
            <a:r>
              <a:rPr lang="en-US" sz="2000">
                <a:solidFill>
                  <a:schemeClr val="lt1"/>
                </a:solidFill>
                <a:latin typeface="Arial"/>
                <a:ea typeface="Arial"/>
                <a:cs typeface="Arial"/>
                <a:sym typeface="Arial"/>
              </a:rPr>
              <a:t>touche de manière disproportionnée les femmes et les filles. Dans les situations de déplacement, le risque augmente pour toutes les personnes, indépendamment de leur genre.</a:t>
            </a:r>
            <a:endParaRPr sz="2000">
              <a:solidFill>
                <a:schemeClr val="lt1"/>
              </a:solidFill>
              <a:latin typeface="Arial"/>
              <a:ea typeface="Arial"/>
              <a:cs typeface="Arial"/>
              <a:sym typeface="Arial"/>
            </a:endParaRPr>
          </a:p>
          <a:p>
            <a:pPr marL="0" marR="0" lvl="0" indent="0" algn="l" rtl="0">
              <a:spcBef>
                <a:spcPts val="0"/>
              </a:spcBef>
              <a:spcAft>
                <a:spcPts val="0"/>
              </a:spcAft>
              <a:buNone/>
            </a:pPr>
            <a:endParaRPr sz="1600">
              <a:solidFill>
                <a:schemeClr val="accent2"/>
              </a:solidFill>
              <a:latin typeface="Calibri"/>
              <a:ea typeface="Calibri"/>
              <a:cs typeface="Calibri"/>
              <a:sym typeface="Calibri"/>
            </a:endParaRPr>
          </a:p>
        </p:txBody>
      </p:sp>
      <p:sp>
        <p:nvSpPr>
          <p:cNvPr id="166" name="Google Shape;166;p4"/>
          <p:cNvSpPr txBox="1"/>
          <p:nvPr/>
        </p:nvSpPr>
        <p:spPr>
          <a:xfrm>
            <a:off x="11620072" y="6349429"/>
            <a:ext cx="517337" cy="358688"/>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r" rtl="0">
              <a:lnSpc>
                <a:spcPct val="200000"/>
              </a:lnSpc>
              <a:spcBef>
                <a:spcPts val="0"/>
              </a:spcBef>
              <a:spcAft>
                <a:spcPts val="0"/>
              </a:spcAft>
              <a:buNone/>
            </a:pPr>
            <a:r>
              <a:rPr lang="en-US" sz="1000">
                <a:solidFill>
                  <a:schemeClr val="dk1"/>
                </a:solidFill>
                <a:latin typeface="Arial"/>
                <a:ea typeface="Arial"/>
                <a:cs typeface="Arial"/>
                <a:sym typeface="Arial"/>
              </a:rPr>
              <a:t>1,4</a:t>
            </a:r>
            <a:endParaRPr/>
          </a:p>
        </p:txBody>
      </p:sp>
      <p:pic>
        <p:nvPicPr>
          <p:cNvPr id="167" name="Google Shape;167;p4" title="01_GIP03250_Fr.png"/>
          <p:cNvPicPr preferRelativeResize="0"/>
          <p:nvPr/>
        </p:nvPicPr>
        <p:blipFill>
          <a:blip r:embed="rId4">
            <a:alphaModFix/>
          </a:blip>
          <a:stretch>
            <a:fillRect/>
          </a:stretch>
        </p:blipFill>
        <p:spPr>
          <a:xfrm>
            <a:off x="6127175" y="2761300"/>
            <a:ext cx="4886000" cy="245728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5"/>
          <p:cNvSpPr txBox="1"/>
          <p:nvPr/>
        </p:nvSpPr>
        <p:spPr>
          <a:xfrm>
            <a:off x="1626200" y="4461231"/>
            <a:ext cx="8939600" cy="963344"/>
          </a:xfrm>
          <a:prstGeom prst="rect">
            <a:avLst/>
          </a:prstGeom>
          <a:noFill/>
          <a:ln>
            <a:noFill/>
          </a:ln>
        </p:spPr>
        <p:txBody>
          <a:bodyPr spcFirstLastPara="1" wrap="square" lIns="121900" tIns="121900" rIns="121900" bIns="121900" anchor="ctr" anchorCtr="0">
            <a:noAutofit/>
          </a:bodyPr>
          <a:lstStyle/>
          <a:p>
            <a:pPr marL="0" marR="0" lvl="0" indent="0" algn="ctr" rtl="0">
              <a:spcBef>
                <a:spcPts val="0"/>
              </a:spcBef>
              <a:spcAft>
                <a:spcPts val="0"/>
              </a:spcAft>
              <a:buNone/>
            </a:pPr>
            <a:endParaRPr sz="4000">
              <a:solidFill>
                <a:srgbClr val="002060"/>
              </a:solidFill>
              <a:latin typeface="Arial"/>
              <a:ea typeface="Arial"/>
              <a:cs typeface="Arial"/>
              <a:sym typeface="Arial"/>
            </a:endParaRPr>
          </a:p>
        </p:txBody>
      </p:sp>
      <p:sp>
        <p:nvSpPr>
          <p:cNvPr id="173" name="Google Shape;173;p5"/>
          <p:cNvSpPr txBox="1"/>
          <p:nvPr/>
        </p:nvSpPr>
        <p:spPr>
          <a:xfrm>
            <a:off x="6572451" y="1361769"/>
            <a:ext cx="5156951" cy="1801979"/>
          </a:xfrm>
          <a:prstGeom prst="rect">
            <a:avLst/>
          </a:prstGeom>
          <a:noFill/>
          <a:ln>
            <a:noFill/>
          </a:ln>
        </p:spPr>
        <p:txBody>
          <a:bodyPr spcFirstLastPara="1" wrap="square" lIns="121900" tIns="60925" rIns="121900" bIns="60925" anchor="t" anchorCtr="0">
            <a:noAutofit/>
          </a:bodyPr>
          <a:lstStyle/>
          <a:p>
            <a:pPr marL="0" marR="0" lvl="0" indent="0" algn="l" rtl="0">
              <a:spcBef>
                <a:spcPts val="0"/>
              </a:spcBef>
              <a:spcAft>
                <a:spcPts val="0"/>
              </a:spcAft>
              <a:buNone/>
            </a:pPr>
            <a:r>
              <a:rPr lang="en-US" sz="2000" b="1">
                <a:solidFill>
                  <a:schemeClr val="accent2"/>
                </a:solidFill>
                <a:latin typeface="Arial"/>
                <a:ea typeface="Arial"/>
                <a:cs typeface="Arial"/>
                <a:sym typeface="Arial"/>
              </a:rPr>
              <a:t>Physique</a:t>
            </a:r>
            <a:endParaRPr/>
          </a:p>
          <a:p>
            <a:pPr marL="360000" marR="0" lvl="0" indent="-360000" algn="l" rtl="0">
              <a:spcBef>
                <a:spcPts val="200"/>
              </a:spcBef>
              <a:spcAft>
                <a:spcPts val="0"/>
              </a:spcAft>
              <a:buClr>
                <a:schemeClr val="accent2"/>
              </a:buClr>
              <a:buSzPts val="2400"/>
              <a:buFont typeface="Arial"/>
              <a:buChar char="•"/>
            </a:pPr>
            <a:r>
              <a:rPr lang="en-US" sz="2000">
                <a:solidFill>
                  <a:srgbClr val="000000"/>
                </a:solidFill>
                <a:latin typeface="Arial"/>
                <a:ea typeface="Arial"/>
                <a:cs typeface="Arial"/>
                <a:sym typeface="Arial"/>
              </a:rPr>
              <a:t>Coups, brûlures, coupures</a:t>
            </a:r>
            <a:endParaRPr sz="1800">
              <a:solidFill>
                <a:schemeClr val="dk1"/>
              </a:solidFill>
              <a:latin typeface="Arial"/>
              <a:ea typeface="Arial"/>
              <a:cs typeface="Arial"/>
              <a:sym typeface="Arial"/>
            </a:endParaRPr>
          </a:p>
          <a:p>
            <a:pPr marL="360000" marR="0" lvl="0" indent="-360000" algn="l" rtl="0">
              <a:spcBef>
                <a:spcPts val="0"/>
              </a:spcBef>
              <a:spcAft>
                <a:spcPts val="0"/>
              </a:spcAft>
              <a:buClr>
                <a:schemeClr val="accent2"/>
              </a:buClr>
              <a:buSzPts val="2400"/>
              <a:buFont typeface="Arial"/>
              <a:buChar char="•"/>
            </a:pPr>
            <a:r>
              <a:rPr lang="en-US" sz="2000">
                <a:solidFill>
                  <a:srgbClr val="000000"/>
                </a:solidFill>
                <a:latin typeface="Arial"/>
                <a:ea typeface="Arial"/>
                <a:cs typeface="Arial"/>
                <a:sym typeface="Arial"/>
              </a:rPr>
              <a:t>Traite des êtres humains</a:t>
            </a:r>
            <a:endParaRPr sz="1800">
              <a:solidFill>
                <a:schemeClr val="dk1"/>
              </a:solidFill>
              <a:latin typeface="Arial"/>
              <a:ea typeface="Arial"/>
              <a:cs typeface="Arial"/>
              <a:sym typeface="Arial"/>
            </a:endParaRPr>
          </a:p>
          <a:p>
            <a:pPr marL="360000" marR="0" lvl="0" indent="-360000" algn="l" rtl="0">
              <a:spcBef>
                <a:spcPts val="0"/>
              </a:spcBef>
              <a:spcAft>
                <a:spcPts val="0"/>
              </a:spcAft>
              <a:buClr>
                <a:schemeClr val="accent2"/>
              </a:buClr>
              <a:buSzPts val="2400"/>
              <a:buFont typeface="Arial"/>
              <a:buChar char="•"/>
            </a:pPr>
            <a:r>
              <a:rPr lang="en-US" sz="2000">
                <a:solidFill>
                  <a:srgbClr val="000000"/>
                </a:solidFill>
                <a:latin typeface="Arial"/>
                <a:ea typeface="Arial"/>
                <a:cs typeface="Arial"/>
                <a:sym typeface="Arial"/>
              </a:rPr>
              <a:t>Attaques à l'acide</a:t>
            </a:r>
            <a:endParaRPr sz="1800">
              <a:solidFill>
                <a:srgbClr val="000000"/>
              </a:solidFill>
              <a:latin typeface="Calibri"/>
              <a:ea typeface="Calibri"/>
              <a:cs typeface="Calibri"/>
              <a:sym typeface="Calibri"/>
            </a:endParaRPr>
          </a:p>
          <a:p>
            <a:pPr marL="360000" marR="0" lvl="0" indent="-360000" algn="l" rtl="0">
              <a:spcBef>
                <a:spcPts val="0"/>
              </a:spcBef>
              <a:spcAft>
                <a:spcPts val="0"/>
              </a:spcAft>
              <a:buClr>
                <a:schemeClr val="accent2"/>
              </a:buClr>
              <a:buSzPts val="2400"/>
              <a:buFont typeface="Arial"/>
              <a:buChar char="•"/>
            </a:pPr>
            <a:r>
              <a:rPr lang="en-US" sz="2000">
                <a:solidFill>
                  <a:srgbClr val="000000"/>
                </a:solidFill>
                <a:latin typeface="Arial"/>
                <a:ea typeface="Arial"/>
                <a:cs typeface="Arial"/>
                <a:sym typeface="Arial"/>
              </a:rPr>
              <a:t>Mutilations génitales féminines (MGF)	</a:t>
            </a:r>
            <a:endParaRPr sz="2000">
              <a:solidFill>
                <a:schemeClr val="dk1"/>
              </a:solidFill>
              <a:latin typeface="Arial"/>
              <a:ea typeface="Arial"/>
              <a:cs typeface="Arial"/>
              <a:sym typeface="Arial"/>
            </a:endParaRPr>
          </a:p>
        </p:txBody>
      </p:sp>
      <p:sp>
        <p:nvSpPr>
          <p:cNvPr id="174" name="Google Shape;174;p5"/>
          <p:cNvSpPr txBox="1"/>
          <p:nvPr/>
        </p:nvSpPr>
        <p:spPr>
          <a:xfrm>
            <a:off x="968994" y="3644076"/>
            <a:ext cx="5445454" cy="2610917"/>
          </a:xfrm>
          <a:prstGeom prst="rect">
            <a:avLst/>
          </a:prstGeom>
          <a:noFill/>
          <a:ln>
            <a:noFill/>
          </a:ln>
        </p:spPr>
        <p:txBody>
          <a:bodyPr spcFirstLastPara="1" wrap="square" lIns="121900" tIns="60925" rIns="121900" bIns="60925" anchor="t" anchorCtr="0">
            <a:spAutoFit/>
          </a:bodyPr>
          <a:lstStyle/>
          <a:p>
            <a:pPr marL="0" marR="0" lvl="0" indent="0" algn="l" rtl="0">
              <a:spcBef>
                <a:spcPts val="0"/>
              </a:spcBef>
              <a:spcAft>
                <a:spcPts val="0"/>
              </a:spcAft>
              <a:buNone/>
            </a:pPr>
            <a:r>
              <a:rPr lang="en-US" sz="2000" b="1">
                <a:solidFill>
                  <a:schemeClr val="accent2"/>
                </a:solidFill>
                <a:latin typeface="Arial"/>
                <a:ea typeface="Arial"/>
                <a:cs typeface="Arial"/>
                <a:sym typeface="Arial"/>
              </a:rPr>
              <a:t>Violences émotionnelles ou psychologiques</a:t>
            </a:r>
            <a:endParaRPr sz="2000">
              <a:solidFill>
                <a:schemeClr val="dk1"/>
              </a:solidFill>
              <a:latin typeface="Calibri"/>
              <a:ea typeface="Calibri"/>
              <a:cs typeface="Calibri"/>
              <a:sym typeface="Calibri"/>
            </a:endParaRPr>
          </a:p>
          <a:p>
            <a:pPr marL="360000" marR="0" lvl="0" indent="-360000" algn="l" rtl="0">
              <a:spcBef>
                <a:spcPts val="200"/>
              </a:spcBef>
              <a:spcAft>
                <a:spcPts val="0"/>
              </a:spcAft>
              <a:buClr>
                <a:schemeClr val="accent2"/>
              </a:buClr>
              <a:buSzPts val="2400"/>
              <a:buFont typeface="Arial"/>
              <a:buChar char="•"/>
            </a:pPr>
            <a:r>
              <a:rPr lang="en-US" sz="2000">
                <a:solidFill>
                  <a:srgbClr val="000000"/>
                </a:solidFill>
                <a:latin typeface="Arial"/>
                <a:ea typeface="Arial"/>
                <a:cs typeface="Arial"/>
                <a:sym typeface="Arial"/>
              </a:rPr>
              <a:t>Insultes, humiliations </a:t>
            </a:r>
            <a:endParaRPr/>
          </a:p>
          <a:p>
            <a:pPr marL="360000" marR="0" lvl="0" indent="-360000" algn="l" rtl="0">
              <a:spcBef>
                <a:spcPts val="0"/>
              </a:spcBef>
              <a:spcAft>
                <a:spcPts val="0"/>
              </a:spcAft>
              <a:buClr>
                <a:schemeClr val="accent2"/>
              </a:buClr>
              <a:buSzPts val="2400"/>
              <a:buFont typeface="Arial"/>
              <a:buChar char="•"/>
            </a:pPr>
            <a:r>
              <a:rPr lang="en-US" sz="2000">
                <a:solidFill>
                  <a:srgbClr val="000000"/>
                </a:solidFill>
                <a:latin typeface="Arial"/>
                <a:ea typeface="Arial"/>
                <a:cs typeface="Arial"/>
                <a:sym typeface="Arial"/>
              </a:rPr>
              <a:t>Confinement ou isolement</a:t>
            </a:r>
            <a:endParaRPr sz="1800">
              <a:solidFill>
                <a:schemeClr val="dk1"/>
              </a:solidFill>
              <a:latin typeface="Calibri"/>
              <a:ea typeface="Calibri"/>
              <a:cs typeface="Calibri"/>
              <a:sym typeface="Calibri"/>
            </a:endParaRPr>
          </a:p>
          <a:p>
            <a:pPr marL="360000" marR="0" lvl="0" indent="-360000" algn="l" rtl="0">
              <a:spcBef>
                <a:spcPts val="0"/>
              </a:spcBef>
              <a:spcAft>
                <a:spcPts val="0"/>
              </a:spcAft>
              <a:buClr>
                <a:schemeClr val="accent2"/>
              </a:buClr>
              <a:buSzPts val="2400"/>
              <a:buFont typeface="Arial"/>
              <a:buChar char="•"/>
            </a:pPr>
            <a:r>
              <a:rPr lang="en-US" sz="2000">
                <a:solidFill>
                  <a:srgbClr val="000000"/>
                </a:solidFill>
                <a:latin typeface="Arial"/>
                <a:ea typeface="Arial"/>
                <a:cs typeface="Arial"/>
                <a:sym typeface="Arial"/>
              </a:rPr>
              <a:t>Intimidation ou menaces</a:t>
            </a:r>
            <a:endParaRPr sz="1800">
              <a:solidFill>
                <a:srgbClr val="000000"/>
              </a:solidFill>
              <a:latin typeface="Arial"/>
              <a:ea typeface="Arial"/>
              <a:cs typeface="Arial"/>
              <a:sym typeface="Arial"/>
            </a:endParaRPr>
          </a:p>
          <a:p>
            <a:pPr marL="360000" marR="0" lvl="0" indent="-360000" algn="l" rtl="0">
              <a:spcBef>
                <a:spcPts val="0"/>
              </a:spcBef>
              <a:spcAft>
                <a:spcPts val="0"/>
              </a:spcAft>
              <a:buClr>
                <a:schemeClr val="accent2"/>
              </a:buClr>
              <a:buSzPts val="2400"/>
              <a:buFont typeface="Arial"/>
              <a:buChar char="•"/>
            </a:pPr>
            <a:r>
              <a:rPr lang="en-US" sz="2000">
                <a:solidFill>
                  <a:srgbClr val="000000"/>
                </a:solidFill>
                <a:latin typeface="Arial"/>
                <a:ea typeface="Arial"/>
                <a:cs typeface="Arial"/>
                <a:sym typeface="Arial"/>
              </a:rPr>
              <a:t>Reproches injustifiés (la personne survivante n'a pas dʼinfluence sur les faits quʼon lui reproche)</a:t>
            </a:r>
            <a:endParaRPr/>
          </a:p>
        </p:txBody>
      </p:sp>
      <p:sp>
        <p:nvSpPr>
          <p:cNvPr id="175" name="Google Shape;175;p5"/>
          <p:cNvSpPr txBox="1"/>
          <p:nvPr/>
        </p:nvSpPr>
        <p:spPr>
          <a:xfrm>
            <a:off x="968994" y="1361768"/>
            <a:ext cx="5445454" cy="1749142"/>
          </a:xfrm>
          <a:prstGeom prst="rect">
            <a:avLst/>
          </a:prstGeom>
          <a:noFill/>
          <a:ln>
            <a:noFill/>
          </a:ln>
        </p:spPr>
        <p:txBody>
          <a:bodyPr spcFirstLastPara="1" wrap="square" lIns="121900" tIns="60925" rIns="121900" bIns="60925" anchor="t" anchorCtr="0">
            <a:spAutoFit/>
          </a:bodyPr>
          <a:lstStyle/>
          <a:p>
            <a:pPr marL="0" marR="0" lvl="0" indent="0" algn="l" rtl="0">
              <a:spcBef>
                <a:spcPts val="0"/>
              </a:spcBef>
              <a:spcAft>
                <a:spcPts val="0"/>
              </a:spcAft>
              <a:buNone/>
            </a:pPr>
            <a:r>
              <a:rPr lang="en-US" sz="2000" b="1">
                <a:solidFill>
                  <a:schemeClr val="accent2"/>
                </a:solidFill>
                <a:latin typeface="Arial"/>
                <a:ea typeface="Arial"/>
                <a:cs typeface="Arial"/>
                <a:sym typeface="Arial"/>
              </a:rPr>
              <a:t>Violences sexuelles</a:t>
            </a:r>
            <a:endParaRPr sz="2000">
              <a:solidFill>
                <a:schemeClr val="dk1"/>
              </a:solidFill>
              <a:latin typeface="Calibri"/>
              <a:ea typeface="Calibri"/>
              <a:cs typeface="Calibri"/>
              <a:sym typeface="Calibri"/>
            </a:endParaRPr>
          </a:p>
          <a:p>
            <a:pPr marL="342900" marR="0" lvl="0" indent="-342900" algn="l" rtl="0">
              <a:spcBef>
                <a:spcPts val="200"/>
              </a:spcBef>
              <a:spcAft>
                <a:spcPts val="0"/>
              </a:spcAft>
              <a:buClr>
                <a:schemeClr val="accent2"/>
              </a:buClr>
              <a:buSzPts val="2400"/>
              <a:buFont typeface="Arial"/>
              <a:buChar char="•"/>
            </a:pPr>
            <a:r>
              <a:rPr lang="en-US" sz="2000">
                <a:solidFill>
                  <a:srgbClr val="000000"/>
                </a:solidFill>
                <a:latin typeface="Arial"/>
                <a:ea typeface="Arial"/>
                <a:cs typeface="Arial"/>
                <a:sym typeface="Arial"/>
              </a:rPr>
              <a:t>Mariage forcé</a:t>
            </a:r>
            <a:endParaRPr sz="1800">
              <a:solidFill>
                <a:schemeClr val="dk1"/>
              </a:solidFill>
              <a:latin typeface="Calibri"/>
              <a:ea typeface="Calibri"/>
              <a:cs typeface="Calibri"/>
              <a:sym typeface="Calibri"/>
            </a:endParaRPr>
          </a:p>
          <a:p>
            <a:pPr marL="342900" marR="0" lvl="0" indent="-342900" algn="l" rtl="0">
              <a:spcBef>
                <a:spcPts val="0"/>
              </a:spcBef>
              <a:spcAft>
                <a:spcPts val="0"/>
              </a:spcAft>
              <a:buClr>
                <a:schemeClr val="accent2"/>
              </a:buClr>
              <a:buSzPts val="2400"/>
              <a:buFont typeface="Arial"/>
              <a:buChar char="•"/>
            </a:pPr>
            <a:r>
              <a:rPr lang="en-US" sz="2000">
                <a:solidFill>
                  <a:srgbClr val="000000"/>
                </a:solidFill>
                <a:latin typeface="Arial"/>
                <a:ea typeface="Arial"/>
                <a:cs typeface="Arial"/>
                <a:sym typeface="Arial"/>
              </a:rPr>
              <a:t>Exploitation sexuelle ou prostitution forcée</a:t>
            </a:r>
            <a:endParaRPr sz="1800">
              <a:solidFill>
                <a:schemeClr val="dk1"/>
              </a:solidFill>
              <a:latin typeface="Calibri"/>
              <a:ea typeface="Calibri"/>
              <a:cs typeface="Calibri"/>
              <a:sym typeface="Calibri"/>
            </a:endParaRPr>
          </a:p>
          <a:p>
            <a:pPr marL="342900" marR="0" lvl="0" indent="-342900" algn="l" rtl="0">
              <a:spcBef>
                <a:spcPts val="0"/>
              </a:spcBef>
              <a:spcAft>
                <a:spcPts val="0"/>
              </a:spcAft>
              <a:buClr>
                <a:schemeClr val="accent2"/>
              </a:buClr>
              <a:buSzPts val="2400"/>
              <a:buFont typeface="Arial"/>
              <a:buChar char="•"/>
            </a:pPr>
            <a:r>
              <a:rPr lang="en-US" sz="2000">
                <a:solidFill>
                  <a:srgbClr val="000000"/>
                </a:solidFill>
                <a:latin typeface="Arial"/>
                <a:ea typeface="Arial"/>
                <a:cs typeface="Arial"/>
                <a:sym typeface="Arial"/>
              </a:rPr>
              <a:t>Viol</a:t>
            </a:r>
            <a:endParaRPr/>
          </a:p>
          <a:p>
            <a:pPr marL="342900" marR="0" lvl="0" indent="-342900" algn="l" rtl="0">
              <a:spcBef>
                <a:spcPts val="0"/>
              </a:spcBef>
              <a:spcAft>
                <a:spcPts val="0"/>
              </a:spcAft>
              <a:buClr>
                <a:schemeClr val="accent2"/>
              </a:buClr>
              <a:buSzPts val="2400"/>
              <a:buFont typeface="Arial"/>
              <a:buChar char="•"/>
            </a:pPr>
            <a:r>
              <a:rPr lang="en-US" sz="2000">
                <a:solidFill>
                  <a:srgbClr val="000000"/>
                </a:solidFill>
                <a:latin typeface="Arial"/>
                <a:ea typeface="Arial"/>
                <a:cs typeface="Arial"/>
                <a:sym typeface="Arial"/>
              </a:rPr>
              <a:t>Harcèlement sexuel</a:t>
            </a:r>
            <a:endParaRPr sz="1800">
              <a:solidFill>
                <a:srgbClr val="000000"/>
              </a:solidFill>
              <a:latin typeface="Arial"/>
              <a:ea typeface="Arial"/>
              <a:cs typeface="Arial"/>
              <a:sym typeface="Arial"/>
            </a:endParaRPr>
          </a:p>
        </p:txBody>
      </p:sp>
      <p:sp>
        <p:nvSpPr>
          <p:cNvPr id="176" name="Google Shape;176;p5"/>
          <p:cNvSpPr txBox="1"/>
          <p:nvPr/>
        </p:nvSpPr>
        <p:spPr>
          <a:xfrm>
            <a:off x="6572451" y="3644076"/>
            <a:ext cx="4616721" cy="2072308"/>
          </a:xfrm>
          <a:prstGeom prst="rect">
            <a:avLst/>
          </a:prstGeom>
          <a:noFill/>
          <a:ln>
            <a:noFill/>
          </a:ln>
        </p:spPr>
        <p:txBody>
          <a:bodyPr spcFirstLastPara="1" wrap="square" lIns="121900" tIns="60925" rIns="121900" bIns="60925" anchor="t" anchorCtr="0">
            <a:spAutoFit/>
          </a:bodyPr>
          <a:lstStyle/>
          <a:p>
            <a:pPr marL="0" marR="0" lvl="0" indent="0" algn="l" rtl="0">
              <a:spcBef>
                <a:spcPts val="0"/>
              </a:spcBef>
              <a:spcAft>
                <a:spcPts val="0"/>
              </a:spcAft>
              <a:buNone/>
            </a:pPr>
            <a:r>
              <a:rPr lang="en-US" sz="2000" b="1">
                <a:solidFill>
                  <a:schemeClr val="accent2"/>
                </a:solidFill>
                <a:latin typeface="Arial"/>
                <a:ea typeface="Arial"/>
                <a:cs typeface="Arial"/>
                <a:sym typeface="Arial"/>
              </a:rPr>
              <a:t>Violences sociales</a:t>
            </a:r>
            <a:endParaRPr sz="2000">
              <a:solidFill>
                <a:schemeClr val="dk1"/>
              </a:solidFill>
              <a:latin typeface="Calibri"/>
              <a:ea typeface="Calibri"/>
              <a:cs typeface="Calibri"/>
              <a:sym typeface="Calibri"/>
            </a:endParaRPr>
          </a:p>
          <a:p>
            <a:pPr marL="360000" marR="0" lvl="0" indent="-360000" algn="l" rtl="0">
              <a:spcBef>
                <a:spcPts val="200"/>
              </a:spcBef>
              <a:spcAft>
                <a:spcPts val="0"/>
              </a:spcAft>
              <a:buClr>
                <a:schemeClr val="accent2"/>
              </a:buClr>
              <a:buSzPts val="2400"/>
              <a:buFont typeface="Arial"/>
              <a:buChar char="•"/>
            </a:pPr>
            <a:r>
              <a:rPr lang="en-US" sz="2000">
                <a:solidFill>
                  <a:srgbClr val="000000"/>
                </a:solidFill>
                <a:latin typeface="Arial"/>
                <a:ea typeface="Arial"/>
                <a:cs typeface="Arial"/>
                <a:sym typeface="Arial"/>
              </a:rPr>
              <a:t>Discrimination ou privation de perspectives</a:t>
            </a:r>
            <a:endParaRPr sz="1800">
              <a:solidFill>
                <a:srgbClr val="000000"/>
              </a:solidFill>
              <a:latin typeface="Arial"/>
              <a:ea typeface="Arial"/>
              <a:cs typeface="Arial"/>
              <a:sym typeface="Arial"/>
            </a:endParaRPr>
          </a:p>
          <a:p>
            <a:pPr marL="360000" marR="0" lvl="0" indent="-360000" algn="l" rtl="0">
              <a:spcBef>
                <a:spcPts val="267"/>
              </a:spcBef>
              <a:spcAft>
                <a:spcPts val="0"/>
              </a:spcAft>
              <a:buClr>
                <a:schemeClr val="accent2"/>
              </a:buClr>
              <a:buSzPts val="2400"/>
              <a:buFont typeface="Arial"/>
              <a:buChar char="•"/>
            </a:pPr>
            <a:r>
              <a:rPr lang="en-US" sz="2000">
                <a:solidFill>
                  <a:srgbClr val="000000"/>
                </a:solidFill>
                <a:latin typeface="Arial"/>
                <a:ea typeface="Arial"/>
                <a:cs typeface="Arial"/>
                <a:sym typeface="Arial"/>
              </a:rPr>
              <a:t>Privation d'éducation</a:t>
            </a:r>
            <a:endParaRPr sz="1800">
              <a:solidFill>
                <a:srgbClr val="000000"/>
              </a:solidFill>
              <a:latin typeface="Arial"/>
              <a:ea typeface="Arial"/>
              <a:cs typeface="Arial"/>
              <a:sym typeface="Arial"/>
            </a:endParaRPr>
          </a:p>
          <a:p>
            <a:pPr marL="360000" marR="0" lvl="0" indent="-360000" algn="l" rtl="0">
              <a:spcBef>
                <a:spcPts val="267"/>
              </a:spcBef>
              <a:spcAft>
                <a:spcPts val="0"/>
              </a:spcAft>
              <a:buClr>
                <a:schemeClr val="accent2"/>
              </a:buClr>
              <a:buSzPts val="2400"/>
              <a:buFont typeface="Arial"/>
              <a:buChar char="•"/>
            </a:pPr>
            <a:r>
              <a:rPr lang="en-US" sz="2000">
                <a:solidFill>
                  <a:srgbClr val="000000"/>
                </a:solidFill>
                <a:latin typeface="Arial"/>
                <a:ea typeface="Arial"/>
                <a:cs typeface="Arial"/>
                <a:sym typeface="Arial"/>
              </a:rPr>
              <a:t>Violation des droits en matière d'héritage ou de propriété</a:t>
            </a:r>
            <a:endParaRPr sz="1800">
              <a:solidFill>
                <a:srgbClr val="000000"/>
              </a:solidFill>
              <a:latin typeface="Arial"/>
              <a:ea typeface="Arial"/>
              <a:cs typeface="Arial"/>
              <a:sym typeface="Arial"/>
            </a:endParaRPr>
          </a:p>
        </p:txBody>
      </p:sp>
      <p:sp>
        <p:nvSpPr>
          <p:cNvPr id="177" name="Google Shape;177;p5"/>
          <p:cNvSpPr txBox="1">
            <a:spLocks noGrp="1"/>
          </p:cNvSpPr>
          <p:nvPr>
            <p:ph type="title"/>
          </p:nvPr>
        </p:nvSpPr>
        <p:spPr>
          <a:xfrm>
            <a:off x="415600" y="288000"/>
            <a:ext cx="11360800" cy="7200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3400" b="1" i="0" u="none" strike="noStrike" cap="none">
                <a:solidFill>
                  <a:schemeClr val="accent3"/>
                </a:solidFill>
                <a:latin typeface="Calibri"/>
                <a:ea typeface="Calibri"/>
                <a:cs typeface="Calibri"/>
                <a:sym typeface="Calibri"/>
              </a:rPr>
              <a:t>Formes de violence basée sur le genre</a:t>
            </a:r>
            <a:endParaRPr/>
          </a:p>
        </p:txBody>
      </p:sp>
      <p:cxnSp>
        <p:nvCxnSpPr>
          <p:cNvPr id="178" name="Google Shape;178;p5"/>
          <p:cNvCxnSpPr/>
          <p:nvPr/>
        </p:nvCxnSpPr>
        <p:spPr>
          <a:xfrm>
            <a:off x="6283949" y="1433425"/>
            <a:ext cx="0" cy="4288025"/>
          </a:xfrm>
          <a:prstGeom prst="straightConnector1">
            <a:avLst/>
          </a:prstGeom>
          <a:noFill/>
          <a:ln w="31750" cap="flat" cmpd="sng">
            <a:solidFill>
              <a:schemeClr val="accent3"/>
            </a:solidFill>
            <a:prstDash val="solid"/>
            <a:miter lim="800000"/>
            <a:headEnd type="none" w="sm" len="sm"/>
            <a:tailEnd type="none" w="sm" len="sm"/>
          </a:ln>
        </p:spPr>
      </p:cxnSp>
      <p:cxnSp>
        <p:nvCxnSpPr>
          <p:cNvPr id="179" name="Google Shape;179;p5"/>
          <p:cNvCxnSpPr/>
          <p:nvPr/>
        </p:nvCxnSpPr>
        <p:spPr>
          <a:xfrm>
            <a:off x="1080000" y="3403913"/>
            <a:ext cx="10329181" cy="0"/>
          </a:xfrm>
          <a:prstGeom prst="straightConnector1">
            <a:avLst/>
          </a:prstGeom>
          <a:noFill/>
          <a:ln w="31750" cap="flat" cmpd="sng">
            <a:solidFill>
              <a:schemeClr val="accent3"/>
            </a:solidFill>
            <a:prstDash val="solid"/>
            <a:miter lim="800000"/>
            <a:headEnd type="none" w="sm" len="sm"/>
            <a:tailEnd type="none" w="sm" len="sm"/>
          </a:ln>
        </p:spPr>
      </p:cxnSp>
      <p:sp>
        <p:nvSpPr>
          <p:cNvPr id="180" name="Google Shape;180;p5"/>
          <p:cNvSpPr txBox="1"/>
          <p:nvPr/>
        </p:nvSpPr>
        <p:spPr>
          <a:xfrm>
            <a:off x="11620072" y="6349429"/>
            <a:ext cx="517337" cy="358688"/>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r" rtl="0">
              <a:lnSpc>
                <a:spcPct val="200000"/>
              </a:lnSpc>
              <a:spcBef>
                <a:spcPts val="0"/>
              </a:spcBef>
              <a:spcAft>
                <a:spcPts val="0"/>
              </a:spcAft>
              <a:buNone/>
            </a:pPr>
            <a:r>
              <a:rPr lang="en-US" sz="1000">
                <a:solidFill>
                  <a:schemeClr val="dk1"/>
                </a:solidFill>
                <a:latin typeface="Arial"/>
                <a:ea typeface="Arial"/>
                <a:cs typeface="Arial"/>
                <a:sym typeface="Arial"/>
              </a:rPr>
              <a:t>1,5</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6"/>
          <p:cNvSpPr txBox="1"/>
          <p:nvPr/>
        </p:nvSpPr>
        <p:spPr>
          <a:xfrm>
            <a:off x="1078800" y="4893400"/>
            <a:ext cx="10080172" cy="697701"/>
          </a:xfrm>
          <a:prstGeom prst="rect">
            <a:avLst/>
          </a:prstGeom>
          <a:noFill/>
          <a:ln>
            <a:noFill/>
          </a:ln>
        </p:spPr>
        <p:txBody>
          <a:bodyPr spcFirstLastPara="1" wrap="square" lIns="121900" tIns="60925" rIns="121900" bIns="60925" anchor="t" anchorCtr="0">
            <a:spAutoFit/>
          </a:bodyPr>
          <a:lstStyle/>
          <a:p>
            <a:pPr marL="0" marR="0" lvl="0" indent="0" algn="l" rtl="0">
              <a:spcBef>
                <a:spcPts val="0"/>
              </a:spcBef>
              <a:spcAft>
                <a:spcPts val="0"/>
              </a:spcAft>
              <a:buNone/>
            </a:pPr>
            <a:r>
              <a:rPr lang="en-US" sz="1867">
                <a:solidFill>
                  <a:srgbClr val="000000"/>
                </a:solidFill>
                <a:latin typeface="Arial"/>
                <a:ea typeface="Arial"/>
                <a:cs typeface="Arial"/>
                <a:sym typeface="Arial"/>
              </a:rPr>
              <a:t>Remarque : Les définitions juridiques du viol varient d'un pays à l'autre, et ne couvrent pas nécessairement la pénétration non consensuelle entre deux personnes mariées. </a:t>
            </a:r>
            <a:endParaRPr sz="2400">
              <a:solidFill>
                <a:schemeClr val="dk1"/>
              </a:solidFill>
              <a:latin typeface="Arial"/>
              <a:ea typeface="Arial"/>
              <a:cs typeface="Arial"/>
              <a:sym typeface="Arial"/>
            </a:endParaRPr>
          </a:p>
        </p:txBody>
      </p:sp>
      <p:sp>
        <p:nvSpPr>
          <p:cNvPr id="186" name="Google Shape;186;p6"/>
          <p:cNvSpPr txBox="1">
            <a:spLocks noGrp="1"/>
          </p:cNvSpPr>
          <p:nvPr>
            <p:ph type="title"/>
          </p:nvPr>
        </p:nvSpPr>
        <p:spPr>
          <a:xfrm>
            <a:off x="415600" y="288000"/>
            <a:ext cx="11360800" cy="7200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3400" b="1" i="0" u="none" strike="noStrike" cap="none">
                <a:solidFill>
                  <a:schemeClr val="accent3"/>
                </a:solidFill>
                <a:latin typeface="Calibri"/>
                <a:ea typeface="Calibri"/>
                <a:cs typeface="Calibri"/>
                <a:sym typeface="Calibri"/>
              </a:rPr>
              <a:t>Viol et agression sexuelle</a:t>
            </a:r>
            <a:endParaRPr/>
          </a:p>
        </p:txBody>
      </p:sp>
      <p:sp>
        <p:nvSpPr>
          <p:cNvPr id="187" name="Google Shape;187;p6"/>
          <p:cNvSpPr/>
          <p:nvPr/>
        </p:nvSpPr>
        <p:spPr>
          <a:xfrm>
            <a:off x="1080000" y="1440000"/>
            <a:ext cx="10033200" cy="3473194"/>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8" name="Google Shape;188;p6"/>
          <p:cNvSpPr txBox="1"/>
          <p:nvPr/>
        </p:nvSpPr>
        <p:spPr>
          <a:xfrm>
            <a:off x="1917290" y="1906879"/>
            <a:ext cx="8869171" cy="3185433"/>
          </a:xfrm>
          <a:prstGeom prst="rect">
            <a:avLst/>
          </a:prstGeom>
          <a:noFill/>
          <a:ln>
            <a:noFill/>
          </a:ln>
        </p:spPr>
        <p:txBody>
          <a:bodyPr spcFirstLastPara="1" wrap="square" lIns="121900" tIns="60925" rIns="121900" bIns="60925" anchor="t" anchorCtr="0">
            <a:spAutoFit/>
          </a:bodyPr>
          <a:lstStyle/>
          <a:p>
            <a:pPr marL="0" marR="0" lvl="0" indent="0" algn="l" rtl="0">
              <a:spcBef>
                <a:spcPts val="0"/>
              </a:spcBef>
              <a:spcAft>
                <a:spcPts val="0"/>
              </a:spcAft>
              <a:buNone/>
            </a:pPr>
            <a:r>
              <a:rPr lang="en-US" sz="2200">
                <a:solidFill>
                  <a:schemeClr val="accent2"/>
                </a:solidFill>
                <a:latin typeface="Arial"/>
                <a:ea typeface="Arial"/>
                <a:cs typeface="Arial"/>
                <a:sym typeface="Arial"/>
              </a:rPr>
              <a:t>Le viol</a:t>
            </a:r>
            <a:r>
              <a:rPr lang="en-US" sz="2200" b="1">
                <a:solidFill>
                  <a:schemeClr val="lt1"/>
                </a:solidFill>
                <a:latin typeface="Arial"/>
                <a:ea typeface="Arial"/>
                <a:cs typeface="Arial"/>
                <a:sym typeface="Arial"/>
              </a:rPr>
              <a:t> </a:t>
            </a:r>
            <a:r>
              <a:rPr lang="en-US" sz="2200">
                <a:solidFill>
                  <a:schemeClr val="lt1"/>
                </a:solidFill>
                <a:latin typeface="Arial"/>
                <a:ea typeface="Arial"/>
                <a:cs typeface="Arial"/>
                <a:sym typeface="Arial"/>
              </a:rPr>
              <a:t>désigne</a:t>
            </a:r>
            <a:r>
              <a:rPr lang="en-US" sz="2200" b="1">
                <a:solidFill>
                  <a:schemeClr val="lt1"/>
                </a:solidFill>
                <a:latin typeface="Arial"/>
                <a:ea typeface="Arial"/>
                <a:cs typeface="Arial"/>
                <a:sym typeface="Arial"/>
              </a:rPr>
              <a:t> </a:t>
            </a:r>
            <a:r>
              <a:rPr lang="en-US" sz="2200">
                <a:solidFill>
                  <a:schemeClr val="lt1"/>
                </a:solidFill>
                <a:latin typeface="Arial"/>
                <a:ea typeface="Arial"/>
                <a:cs typeface="Arial"/>
                <a:sym typeface="Arial"/>
              </a:rPr>
              <a:t>toute pénétration non consentie, quelle que soit son intensité, de la vulve, de la bouche ou de l'anus au moyen d'un pénis, d'une autre partie du corps ou d'un objet</a:t>
            </a:r>
            <a:endParaRPr sz="1800">
              <a:solidFill>
                <a:schemeClr val="lt1"/>
              </a:solidFill>
              <a:latin typeface="Calibri"/>
              <a:ea typeface="Calibri"/>
              <a:cs typeface="Calibri"/>
              <a:sym typeface="Calibri"/>
            </a:endParaRPr>
          </a:p>
          <a:p>
            <a:pPr marL="0" marR="0" lvl="0" indent="0" algn="l" rtl="0">
              <a:spcBef>
                <a:spcPts val="1800"/>
              </a:spcBef>
              <a:spcAft>
                <a:spcPts val="0"/>
              </a:spcAft>
              <a:buNone/>
            </a:pPr>
            <a:r>
              <a:rPr lang="en-US" sz="2200">
                <a:solidFill>
                  <a:schemeClr val="lt1"/>
                </a:solidFill>
                <a:latin typeface="Arial"/>
                <a:ea typeface="Arial"/>
                <a:cs typeface="Arial"/>
                <a:sym typeface="Arial"/>
              </a:rPr>
              <a:t>La tentative de commettre cet acte est connue sous le nom de « tentative de viol ».</a:t>
            </a:r>
            <a:endParaRPr/>
          </a:p>
          <a:p>
            <a:pPr marL="0" marR="0" lvl="0" indent="0" algn="l" rtl="0">
              <a:spcBef>
                <a:spcPts val="1800"/>
              </a:spcBef>
              <a:spcAft>
                <a:spcPts val="1800"/>
              </a:spcAft>
              <a:buNone/>
            </a:pPr>
            <a:r>
              <a:rPr lang="en-US" sz="2200">
                <a:solidFill>
                  <a:schemeClr val="lt1"/>
                </a:solidFill>
                <a:latin typeface="Arial"/>
                <a:ea typeface="Arial"/>
                <a:cs typeface="Arial"/>
                <a:sym typeface="Arial"/>
              </a:rPr>
              <a:t>On utilise couramment le terme dʼ</a:t>
            </a:r>
            <a:r>
              <a:rPr lang="en-US" sz="2200">
                <a:solidFill>
                  <a:schemeClr val="accent2"/>
                </a:solidFill>
                <a:latin typeface="Arial"/>
                <a:ea typeface="Arial"/>
                <a:cs typeface="Arial"/>
                <a:sym typeface="Arial"/>
              </a:rPr>
              <a:t>agressions sexuelles </a:t>
            </a:r>
            <a:r>
              <a:rPr lang="en-US" sz="2200">
                <a:solidFill>
                  <a:schemeClr val="lt1"/>
                </a:solidFill>
                <a:latin typeface="Arial"/>
                <a:ea typeface="Arial"/>
                <a:cs typeface="Arial"/>
                <a:sym typeface="Arial"/>
              </a:rPr>
              <a:t>pour désigner les tentatives de viol et les viols</a:t>
            </a:r>
            <a:endParaRPr sz="2200">
              <a:solidFill>
                <a:schemeClr val="lt1"/>
              </a:solidFill>
              <a:latin typeface="Arial"/>
              <a:ea typeface="Arial"/>
              <a:cs typeface="Arial"/>
              <a:sym typeface="Arial"/>
            </a:endParaRPr>
          </a:p>
        </p:txBody>
      </p:sp>
      <p:sp>
        <p:nvSpPr>
          <p:cNvPr id="189" name="Google Shape;189;p6"/>
          <p:cNvSpPr/>
          <p:nvPr/>
        </p:nvSpPr>
        <p:spPr>
          <a:xfrm>
            <a:off x="1080000" y="1938789"/>
            <a:ext cx="664400" cy="500743"/>
          </a:xfrm>
          <a:prstGeom prst="rightArrow">
            <a:avLst>
              <a:gd name="adj1" fmla="val 50000"/>
              <a:gd name="adj2" fmla="val 50000"/>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0" name="Google Shape;190;p6"/>
          <p:cNvSpPr/>
          <p:nvPr/>
        </p:nvSpPr>
        <p:spPr>
          <a:xfrm>
            <a:off x="1080000" y="4097883"/>
            <a:ext cx="664400" cy="500743"/>
          </a:xfrm>
          <a:prstGeom prst="rightArrow">
            <a:avLst>
              <a:gd name="adj1" fmla="val 50000"/>
              <a:gd name="adj2" fmla="val 50000"/>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1" name="Google Shape;191;p6"/>
          <p:cNvSpPr txBox="1"/>
          <p:nvPr/>
        </p:nvSpPr>
        <p:spPr>
          <a:xfrm>
            <a:off x="11620072" y="6349429"/>
            <a:ext cx="517337" cy="358688"/>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r" rtl="0">
              <a:lnSpc>
                <a:spcPct val="200000"/>
              </a:lnSpc>
              <a:spcBef>
                <a:spcPts val="0"/>
              </a:spcBef>
              <a:spcAft>
                <a:spcPts val="0"/>
              </a:spcAft>
              <a:buNone/>
            </a:pPr>
            <a:r>
              <a:rPr lang="en-US" sz="1000">
                <a:solidFill>
                  <a:schemeClr val="dk1"/>
                </a:solidFill>
                <a:latin typeface="Arial"/>
                <a:ea typeface="Arial"/>
                <a:cs typeface="Arial"/>
                <a:sym typeface="Arial"/>
              </a:rPr>
              <a:t>1.6</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7"/>
          <p:cNvSpPr txBox="1"/>
          <p:nvPr/>
        </p:nvSpPr>
        <p:spPr>
          <a:xfrm>
            <a:off x="1498862" y="1970613"/>
            <a:ext cx="9379670" cy="2865338"/>
          </a:xfrm>
          <a:prstGeom prst="rect">
            <a:avLst/>
          </a:prstGeom>
          <a:noFill/>
          <a:ln>
            <a:noFill/>
          </a:ln>
        </p:spPr>
        <p:txBody>
          <a:bodyPr spcFirstLastPara="1" wrap="square" lIns="121900" tIns="60925" rIns="121900" bIns="60925" anchor="t" anchorCtr="0">
            <a:normAutofit lnSpcReduction="10000"/>
          </a:bodyPr>
          <a:lstStyle/>
          <a:p>
            <a:pPr marL="360000" marR="18626" lvl="0" indent="-360000" algn="l" rtl="0">
              <a:lnSpc>
                <a:spcPct val="108000"/>
              </a:lnSpc>
              <a:spcBef>
                <a:spcPts val="800"/>
              </a:spcBef>
              <a:spcAft>
                <a:spcPts val="0"/>
              </a:spcAft>
              <a:buClr>
                <a:schemeClr val="accent2"/>
              </a:buClr>
              <a:buSzPts val="2640"/>
              <a:buFont typeface="Arial"/>
              <a:buChar char="•"/>
            </a:pPr>
            <a:r>
              <a:rPr lang="en-US" sz="2200">
                <a:solidFill>
                  <a:schemeClr val="dk1"/>
                </a:solidFill>
                <a:latin typeface="Arial"/>
                <a:ea typeface="Arial"/>
                <a:cs typeface="Arial"/>
                <a:sym typeface="Arial"/>
              </a:rPr>
              <a:t>Définir lʼordre de priorité des services essentiels en temps de crise suppose de faire des choix difficiles.</a:t>
            </a:r>
            <a:endParaRPr sz="2200">
              <a:solidFill>
                <a:schemeClr val="dk1"/>
              </a:solidFill>
              <a:latin typeface="Arial"/>
              <a:ea typeface="Arial"/>
              <a:cs typeface="Arial"/>
              <a:sym typeface="Arial"/>
            </a:endParaRPr>
          </a:p>
          <a:p>
            <a:pPr marL="360000" marR="0" lvl="0" indent="-360000" algn="l" rtl="0">
              <a:lnSpc>
                <a:spcPct val="108000"/>
              </a:lnSpc>
              <a:spcBef>
                <a:spcPts val="800"/>
              </a:spcBef>
              <a:spcAft>
                <a:spcPts val="0"/>
              </a:spcAft>
              <a:buClr>
                <a:schemeClr val="accent2"/>
              </a:buClr>
              <a:buSzPts val="2640"/>
              <a:buFont typeface="Arial"/>
              <a:buChar char="•"/>
            </a:pPr>
            <a:r>
              <a:rPr lang="en-US" sz="2200">
                <a:solidFill>
                  <a:schemeClr val="dk1"/>
                </a:solidFill>
                <a:latin typeface="Arial"/>
                <a:ea typeface="Arial"/>
                <a:cs typeface="Arial"/>
                <a:sym typeface="Arial"/>
              </a:rPr>
              <a:t>La violence sexuelle et la VPI sont les formes les plus répandues de VBG dans le monde, dans les contextes stables comme dans les situations d'urgence. </a:t>
            </a:r>
            <a:endParaRPr sz="2200">
              <a:solidFill>
                <a:schemeClr val="dk1"/>
              </a:solidFill>
              <a:latin typeface="Arial"/>
              <a:ea typeface="Arial"/>
              <a:cs typeface="Arial"/>
              <a:sym typeface="Arial"/>
            </a:endParaRPr>
          </a:p>
          <a:p>
            <a:pPr marL="360000" marR="0" lvl="0" indent="-360000" algn="l" rtl="0">
              <a:lnSpc>
                <a:spcPct val="108000"/>
              </a:lnSpc>
              <a:spcBef>
                <a:spcPts val="800"/>
              </a:spcBef>
              <a:spcAft>
                <a:spcPts val="0"/>
              </a:spcAft>
              <a:buClr>
                <a:schemeClr val="accent2"/>
              </a:buClr>
              <a:buSzPts val="2640"/>
              <a:buFont typeface="Arial"/>
              <a:buChar char="•"/>
            </a:pPr>
            <a:r>
              <a:rPr lang="en-US" sz="2200">
                <a:solidFill>
                  <a:schemeClr val="dk1"/>
                </a:solidFill>
                <a:latin typeface="Arial"/>
                <a:ea typeface="Arial"/>
                <a:cs typeface="Arial"/>
                <a:sym typeface="Arial"/>
              </a:rPr>
              <a:t>Au cours de cette séance, nous aborderons les causes profondes de la VBG, car elles influencent toutes ses formes. Les séances suivantes seront consacrées aux soins prodigués aux personnes survivantes de violences sexuelles et de VPI. </a:t>
            </a:r>
            <a:endParaRPr sz="2200">
              <a:solidFill>
                <a:schemeClr val="dk1"/>
              </a:solidFill>
              <a:latin typeface="Arial"/>
              <a:ea typeface="Arial"/>
              <a:cs typeface="Arial"/>
              <a:sym typeface="Arial"/>
            </a:endParaRPr>
          </a:p>
        </p:txBody>
      </p:sp>
      <p:sp>
        <p:nvSpPr>
          <p:cNvPr id="197" name="Google Shape;197;p7"/>
          <p:cNvSpPr txBox="1">
            <a:spLocks noGrp="1"/>
          </p:cNvSpPr>
          <p:nvPr>
            <p:ph type="title"/>
          </p:nvPr>
        </p:nvSpPr>
        <p:spPr>
          <a:xfrm>
            <a:off x="1" y="2"/>
            <a:ext cx="12191999" cy="1046374"/>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a:t>Les services essentiels se concentrent </a:t>
            </a:r>
            <a:br>
              <a:rPr lang="en-US"/>
            </a:br>
            <a:r>
              <a:rPr lang="en-US"/>
              <a:t>sur la violence sexuelle et la VPI</a:t>
            </a:r>
            <a:endParaRPr/>
          </a:p>
        </p:txBody>
      </p:sp>
      <p:sp>
        <p:nvSpPr>
          <p:cNvPr id="198" name="Google Shape;198;p7"/>
          <p:cNvSpPr txBox="1"/>
          <p:nvPr/>
        </p:nvSpPr>
        <p:spPr>
          <a:xfrm>
            <a:off x="11620072" y="6349429"/>
            <a:ext cx="517337" cy="358688"/>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r" rtl="0">
              <a:lnSpc>
                <a:spcPct val="200000"/>
              </a:lnSpc>
              <a:spcBef>
                <a:spcPts val="0"/>
              </a:spcBef>
              <a:spcAft>
                <a:spcPts val="0"/>
              </a:spcAft>
              <a:buNone/>
            </a:pPr>
            <a:r>
              <a:rPr lang="en-US" sz="1000">
                <a:solidFill>
                  <a:schemeClr val="dk1"/>
                </a:solidFill>
                <a:latin typeface="Arial"/>
                <a:ea typeface="Arial"/>
                <a:cs typeface="Arial"/>
                <a:sym typeface="Arial"/>
              </a:rPr>
              <a:t>1.7</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graphicFrame>
        <p:nvGraphicFramePr>
          <p:cNvPr id="203" name="Google Shape;203;p8"/>
          <p:cNvGraphicFramePr/>
          <p:nvPr/>
        </p:nvGraphicFramePr>
        <p:xfrm>
          <a:off x="1797377" y="1391641"/>
          <a:ext cx="8597250" cy="4429445"/>
        </p:xfrm>
        <a:graphic>
          <a:graphicData uri="http://schemas.openxmlformats.org/drawingml/2006/table">
            <a:tbl>
              <a:tblPr>
                <a:noFill/>
                <a:tableStyleId>{C3E01D95-A79D-44DB-8896-B4B7E46EC389}</a:tableStyleId>
              </a:tblPr>
              <a:tblGrid>
                <a:gridCol w="4441175">
                  <a:extLst>
                    <a:ext uri="{9D8B030D-6E8A-4147-A177-3AD203B41FA5}">
                      <a16:colId xmlns:a16="http://schemas.microsoft.com/office/drawing/2014/main" val="20000"/>
                    </a:ext>
                  </a:extLst>
                </a:gridCol>
                <a:gridCol w="4156075">
                  <a:extLst>
                    <a:ext uri="{9D8B030D-6E8A-4147-A177-3AD203B41FA5}">
                      <a16:colId xmlns:a16="http://schemas.microsoft.com/office/drawing/2014/main" val="20001"/>
                    </a:ext>
                  </a:extLst>
                </a:gridCol>
              </a:tblGrid>
              <a:tr h="599850">
                <a:tc>
                  <a:txBody>
                    <a:bodyPr/>
                    <a:lstStyle/>
                    <a:p>
                      <a:pPr marL="0" marR="0" lvl="0" indent="0" algn="l" rtl="0">
                        <a:lnSpc>
                          <a:spcPct val="100000"/>
                        </a:lnSpc>
                        <a:spcBef>
                          <a:spcPts val="0"/>
                        </a:spcBef>
                        <a:spcAft>
                          <a:spcPts val="0"/>
                        </a:spcAft>
                        <a:buClr>
                          <a:schemeClr val="lt1"/>
                        </a:buClr>
                        <a:buSzPts val="1900"/>
                        <a:buFont typeface="Arial"/>
                        <a:buNone/>
                      </a:pPr>
                      <a:r>
                        <a:rPr lang="en-US" sz="1900" b="1" u="none" strike="noStrike" cap="none"/>
                        <a:t>Genre</a:t>
                      </a:r>
                      <a:r>
                        <a:rPr lang="en-US" sz="1900" u="none" strike="noStrike" cap="none">
                          <a:solidFill>
                            <a:schemeClr val="lt1"/>
                          </a:solidFill>
                          <a:latin typeface="Arial"/>
                          <a:ea typeface="Arial"/>
                          <a:cs typeface="Arial"/>
                          <a:sym typeface="Arial"/>
                        </a:rPr>
                        <a:t> </a:t>
                      </a:r>
                      <a:endParaRPr sz="2400" u="none" strike="noStrike" cap="none">
                        <a:solidFill>
                          <a:schemeClr val="lt1"/>
                        </a:solidFill>
                      </a:endParaRPr>
                    </a:p>
                  </a:txBody>
                  <a:tcPr marL="121925" marR="121925" marT="60975" marB="60975" anchor="ctr">
                    <a:lnL w="9525" cap="flat" cmpd="sng">
                      <a:solidFill>
                        <a:srgbClr val="000000">
                          <a:alpha val="0"/>
                        </a:srgbClr>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chemeClr val="lt1"/>
                      </a:solidFill>
                      <a:prstDash val="solid"/>
                      <a:round/>
                      <a:headEnd type="none" w="sm" len="sm"/>
                      <a:tailEnd type="none" w="sm" len="sm"/>
                    </a:lnB>
                    <a:solidFill>
                      <a:schemeClr val="accent3"/>
                    </a:solidFill>
                  </a:tcPr>
                </a:tc>
                <a:tc>
                  <a:txBody>
                    <a:bodyPr/>
                    <a:lstStyle/>
                    <a:p>
                      <a:pPr marL="0" marR="0" lvl="0" indent="0" algn="l" rtl="0">
                        <a:lnSpc>
                          <a:spcPct val="100000"/>
                        </a:lnSpc>
                        <a:spcBef>
                          <a:spcPts val="0"/>
                        </a:spcBef>
                        <a:spcAft>
                          <a:spcPts val="0"/>
                        </a:spcAft>
                        <a:buClr>
                          <a:schemeClr val="lt1"/>
                        </a:buClr>
                        <a:buSzPts val="1900"/>
                        <a:buFont typeface="Arial"/>
                        <a:buNone/>
                      </a:pPr>
                      <a:r>
                        <a:rPr lang="en-US" sz="1900" b="1" u="none" strike="noStrike" cap="none">
                          <a:solidFill>
                            <a:schemeClr val="lt1"/>
                          </a:solidFill>
                          <a:latin typeface="Arial"/>
                          <a:ea typeface="Arial"/>
                          <a:cs typeface="Arial"/>
                          <a:sym typeface="Arial"/>
                        </a:rPr>
                        <a:t>Sexe</a:t>
                      </a:r>
                      <a:endParaRPr sz="2400" b="1" i="0" u="none" strike="noStrike" cap="none">
                        <a:solidFill>
                          <a:schemeClr val="lt1"/>
                        </a:solidFill>
                        <a:latin typeface="Arial"/>
                        <a:ea typeface="Arial"/>
                        <a:cs typeface="Arial"/>
                        <a:sym typeface="Arial"/>
                      </a:endParaRPr>
                    </a:p>
                  </a:txBody>
                  <a:tcPr marL="121925" marR="121925" marT="60975" marB="60975" anchor="ctr">
                    <a:lnL w="9525" cap="flat" cmpd="sng">
                      <a:solidFill>
                        <a:schemeClr val="lt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chemeClr val="lt1"/>
                      </a:solidFill>
                      <a:prstDash val="solid"/>
                      <a:round/>
                      <a:headEnd type="none" w="sm" len="sm"/>
                      <a:tailEnd type="none" w="sm" len="sm"/>
                    </a:lnB>
                    <a:solidFill>
                      <a:schemeClr val="accent2"/>
                    </a:solidFill>
                  </a:tcPr>
                </a:tc>
                <a:extLst>
                  <a:ext uri="{0D108BD9-81ED-4DB2-BD59-A6C34878D82A}">
                    <a16:rowId xmlns:a16="http://schemas.microsoft.com/office/drawing/2014/main" val="10000"/>
                  </a:ext>
                </a:extLst>
              </a:tr>
              <a:tr h="637700">
                <a:tc>
                  <a:txBody>
                    <a:bodyPr/>
                    <a:lstStyle/>
                    <a:p>
                      <a:pPr marL="0" marR="0" lvl="0" indent="0" algn="l" rtl="0">
                        <a:lnSpc>
                          <a:spcPct val="100000"/>
                        </a:lnSpc>
                        <a:spcBef>
                          <a:spcPts val="0"/>
                        </a:spcBef>
                        <a:spcAft>
                          <a:spcPts val="0"/>
                        </a:spcAft>
                        <a:buClr>
                          <a:schemeClr val="dk1"/>
                        </a:buClr>
                        <a:buSzPts val="1600"/>
                        <a:buFont typeface="Arial"/>
                        <a:buNone/>
                      </a:pPr>
                      <a:r>
                        <a:rPr lang="en-US" sz="1600" u="none" strike="noStrike" cap="none"/>
                        <a:t>Rôles, responsabilités et attitudes résultant dʼune construction sociale (division genrée du travail, etc.).</a:t>
                      </a:r>
                      <a:endParaRPr sz="1600" b="0" i="0" u="none" strike="noStrike" cap="none">
                        <a:latin typeface="Arial"/>
                        <a:ea typeface="Arial"/>
                        <a:cs typeface="Arial"/>
                        <a:sym typeface="Arial"/>
                      </a:endParaRPr>
                    </a:p>
                  </a:txBody>
                  <a:tcPr marL="121925" marR="121925" marT="60975" marB="60975">
                    <a:lnL w="9525" cap="flat" cmpd="sng">
                      <a:solidFill>
                        <a:srgbClr val="000000">
                          <a:alpha val="0"/>
                        </a:srgbClr>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600"/>
                        <a:buFont typeface="Arial"/>
                        <a:buNone/>
                      </a:pPr>
                      <a:r>
                        <a:rPr lang="en-US" sz="1600" u="none" strike="noStrike" cap="none"/>
                        <a:t>Défini physiquement et biologiquement. </a:t>
                      </a:r>
                      <a:endParaRPr sz="1600" b="0" i="0" u="none" strike="noStrike" cap="none">
                        <a:latin typeface="Arial"/>
                        <a:ea typeface="Arial"/>
                        <a:cs typeface="Arial"/>
                        <a:sym typeface="Arial"/>
                      </a:endParaRPr>
                    </a:p>
                  </a:txBody>
                  <a:tcPr marL="121925" marR="121925" marT="60975" marB="60975">
                    <a:lnL w="9525"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637700">
                <a:tc>
                  <a:txBody>
                    <a:bodyPr/>
                    <a:lstStyle/>
                    <a:p>
                      <a:pPr marL="0" marR="0" lvl="0" indent="0" algn="l" rtl="0">
                        <a:lnSpc>
                          <a:spcPct val="100000"/>
                        </a:lnSpc>
                        <a:spcBef>
                          <a:spcPts val="0"/>
                        </a:spcBef>
                        <a:spcAft>
                          <a:spcPts val="0"/>
                        </a:spcAft>
                        <a:buClr>
                          <a:schemeClr val="dk1"/>
                        </a:buClr>
                        <a:buSzPts val="1600"/>
                        <a:buFont typeface="Arial"/>
                        <a:buNone/>
                      </a:pPr>
                      <a:r>
                        <a:rPr lang="en-US" sz="1600" u="none" strike="noStrike" cap="none"/>
                        <a:t>Les règles et réglementations en matière de genre sont apprises ou imposées ; ce sont des constructions intellectuelles.</a:t>
                      </a:r>
                      <a:endParaRPr sz="1600" b="0" i="0" u="none" strike="noStrike" cap="none">
                        <a:latin typeface="Arial"/>
                        <a:ea typeface="Arial"/>
                        <a:cs typeface="Arial"/>
                        <a:sym typeface="Arial"/>
                      </a:endParaRPr>
                    </a:p>
                  </a:txBody>
                  <a:tcPr marL="121925" marR="121925" marT="60975" marB="60975">
                    <a:lnL w="9525" cap="flat" cmpd="sng">
                      <a:solidFill>
                        <a:srgbClr val="000000">
                          <a:alpha val="0"/>
                        </a:srgbClr>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600"/>
                        <a:buFont typeface="Arial"/>
                        <a:buNone/>
                      </a:pPr>
                      <a:r>
                        <a:rPr lang="en-US" sz="1600" u="none" strike="noStrike" cap="none"/>
                        <a:t>Déterminé à la naissance.</a:t>
                      </a:r>
                      <a:endParaRPr sz="1600" b="0" i="0" u="none" strike="noStrike" cap="none">
                        <a:latin typeface="Arial"/>
                        <a:ea typeface="Arial"/>
                        <a:cs typeface="Arial"/>
                        <a:sym typeface="Arial"/>
                      </a:endParaRPr>
                    </a:p>
                  </a:txBody>
                  <a:tcPr marL="121925" marR="121925" marT="60975" marB="60975">
                    <a:lnL w="9525"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395375">
                <a:tc>
                  <a:txBody>
                    <a:bodyPr/>
                    <a:lstStyle/>
                    <a:p>
                      <a:pPr marL="0" marR="0" lvl="0" indent="0" algn="l" rtl="0">
                        <a:lnSpc>
                          <a:spcPct val="100000"/>
                        </a:lnSpc>
                        <a:spcBef>
                          <a:spcPts val="0"/>
                        </a:spcBef>
                        <a:spcAft>
                          <a:spcPts val="0"/>
                        </a:spcAft>
                        <a:buClr>
                          <a:schemeClr val="dk1"/>
                        </a:buClr>
                        <a:buSzPts val="1600"/>
                        <a:buFont typeface="Arial"/>
                        <a:buNone/>
                      </a:pPr>
                      <a:r>
                        <a:rPr lang="en-US" sz="1600" u="none" strike="noStrike" cap="none"/>
                        <a:t>S'exprime par des différences vestimentaires et comportementales.</a:t>
                      </a:r>
                      <a:endParaRPr sz="1600" b="0" i="0" u="none" strike="noStrike" cap="none">
                        <a:latin typeface="Arial"/>
                        <a:ea typeface="Arial"/>
                        <a:cs typeface="Arial"/>
                        <a:sym typeface="Arial"/>
                      </a:endParaRPr>
                    </a:p>
                  </a:txBody>
                  <a:tcPr marL="121925" marR="121925" marT="60975" marB="60975">
                    <a:lnL w="9525" cap="flat" cmpd="sng">
                      <a:solidFill>
                        <a:srgbClr val="000000">
                          <a:alpha val="0"/>
                        </a:srgbClr>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600"/>
                        <a:buFont typeface="Arial"/>
                        <a:buNone/>
                      </a:pPr>
                      <a:r>
                        <a:rPr lang="en-US" sz="1600" u="none" strike="noStrike" cap="none"/>
                        <a:t>Détermine nos fonctions physiques.</a:t>
                      </a:r>
                      <a:endParaRPr sz="1600" b="0" i="0" u="none" strike="noStrike" cap="none">
                        <a:latin typeface="Arial"/>
                        <a:ea typeface="Arial"/>
                        <a:cs typeface="Arial"/>
                        <a:sym typeface="Arial"/>
                      </a:endParaRPr>
                    </a:p>
                  </a:txBody>
                  <a:tcPr marL="121925" marR="121925" marT="60975" marB="60975">
                    <a:lnL w="9525"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1120575">
                <a:tc>
                  <a:txBody>
                    <a:bodyPr/>
                    <a:lstStyle/>
                    <a:p>
                      <a:pPr marL="0" marR="0" lvl="0" indent="0" algn="l" rtl="0">
                        <a:lnSpc>
                          <a:spcPct val="100000"/>
                        </a:lnSpc>
                        <a:spcBef>
                          <a:spcPts val="0"/>
                        </a:spcBef>
                        <a:spcAft>
                          <a:spcPts val="0"/>
                        </a:spcAft>
                        <a:buClr>
                          <a:schemeClr val="dk1"/>
                        </a:buClr>
                        <a:buSzPts val="1600"/>
                        <a:buFont typeface="Arial"/>
                        <a:buNone/>
                      </a:pPr>
                      <a:r>
                        <a:rPr lang="en-US" sz="1600" u="none" strike="noStrike" cap="none"/>
                        <a:t>Les distinctions de rôles, de responsabilités, d'attitudes, de possibilités, d'attentes, de besoins et de contraintes varient entre les cultures et au sein dʼune même culture.</a:t>
                      </a:r>
                      <a:endParaRPr sz="1600" b="0" i="0" u="none" strike="noStrike" cap="none">
                        <a:latin typeface="Arial"/>
                        <a:ea typeface="Arial"/>
                        <a:cs typeface="Arial"/>
                        <a:sym typeface="Arial"/>
                      </a:endParaRPr>
                    </a:p>
                  </a:txBody>
                  <a:tcPr marL="121925" marR="121925" marT="60975" marB="60975">
                    <a:lnL w="9525" cap="flat" cmpd="sng">
                      <a:solidFill>
                        <a:srgbClr val="000000">
                          <a:alpha val="0"/>
                        </a:srgbClr>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600"/>
                        <a:buFont typeface="Arial"/>
                        <a:buNone/>
                      </a:pPr>
                      <a:r>
                        <a:rPr lang="en-US" sz="1600" u="none" strike="noStrike" cap="none"/>
                        <a:t>Identique dans le monde entier.</a:t>
                      </a:r>
                      <a:endParaRPr sz="1600" b="0" i="0" u="none" strike="noStrike" cap="none">
                        <a:latin typeface="Arial"/>
                        <a:ea typeface="Arial"/>
                        <a:cs typeface="Arial"/>
                        <a:sym typeface="Arial"/>
                      </a:endParaRPr>
                    </a:p>
                  </a:txBody>
                  <a:tcPr marL="121925" marR="121925" marT="60975" marB="60975">
                    <a:lnL w="9525"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392450">
                <a:tc>
                  <a:txBody>
                    <a:bodyPr/>
                    <a:lstStyle/>
                    <a:p>
                      <a:pPr marL="0" marR="0" lvl="0" indent="0" algn="l" rtl="0">
                        <a:lnSpc>
                          <a:spcPct val="100000"/>
                        </a:lnSpc>
                        <a:spcBef>
                          <a:spcPts val="0"/>
                        </a:spcBef>
                        <a:spcAft>
                          <a:spcPts val="0"/>
                        </a:spcAft>
                        <a:buClr>
                          <a:schemeClr val="dk1"/>
                        </a:buClr>
                        <a:buSzPts val="1600"/>
                        <a:buFont typeface="Arial"/>
                        <a:buNone/>
                      </a:pPr>
                      <a:r>
                        <a:rPr lang="en-US" sz="1600" u="none" strike="noStrike" cap="none"/>
                        <a:t>Susceptible dʼévoluer.</a:t>
                      </a:r>
                      <a:endParaRPr sz="1600" b="0" i="0" u="none" strike="noStrike" cap="none">
                        <a:latin typeface="Arial"/>
                        <a:ea typeface="Arial"/>
                        <a:cs typeface="Arial"/>
                        <a:sym typeface="Arial"/>
                      </a:endParaRPr>
                    </a:p>
                  </a:txBody>
                  <a:tcPr marL="121925" marR="121925" marT="60975" marB="60975">
                    <a:lnL w="9525" cap="flat" cmpd="sng">
                      <a:solidFill>
                        <a:srgbClr val="000000">
                          <a:alpha val="0"/>
                        </a:srgbClr>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600"/>
                        <a:buFont typeface="Arial"/>
                        <a:buNone/>
                      </a:pPr>
                      <a:r>
                        <a:rPr lang="en-US" sz="1600" u="none" strike="noStrike" cap="none"/>
                        <a:t>Généralement immuable.</a:t>
                      </a:r>
                      <a:endParaRPr sz="1600" b="0" i="0" u="none" strike="noStrike" cap="none">
                        <a:latin typeface="Arial"/>
                        <a:ea typeface="Arial"/>
                        <a:cs typeface="Arial"/>
                        <a:sym typeface="Arial"/>
                      </a:endParaRPr>
                    </a:p>
                  </a:txBody>
                  <a:tcPr marL="121925" marR="121925" marT="60975" marB="60975">
                    <a:lnL w="9525"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
        <p:nvSpPr>
          <p:cNvPr id="204" name="Google Shape;204;p8"/>
          <p:cNvSpPr txBox="1">
            <a:spLocks noGrp="1"/>
          </p:cNvSpPr>
          <p:nvPr>
            <p:ph type="title"/>
          </p:nvPr>
        </p:nvSpPr>
        <p:spPr>
          <a:xfrm>
            <a:off x="415600" y="288000"/>
            <a:ext cx="11360800" cy="7200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3400" b="1" i="0" u="none" strike="noStrike" cap="none">
                <a:solidFill>
                  <a:schemeClr val="accent3"/>
                </a:solidFill>
                <a:latin typeface="Calibri"/>
                <a:ea typeface="Calibri"/>
                <a:cs typeface="Calibri"/>
                <a:sym typeface="Calibri"/>
              </a:rPr>
              <a:t>Distinguer genre et sexe</a:t>
            </a:r>
            <a:endParaRPr/>
          </a:p>
        </p:txBody>
      </p:sp>
      <p:sp>
        <p:nvSpPr>
          <p:cNvPr id="205" name="Google Shape;205;p8"/>
          <p:cNvSpPr txBox="1"/>
          <p:nvPr/>
        </p:nvSpPr>
        <p:spPr>
          <a:xfrm>
            <a:off x="11620072" y="6349429"/>
            <a:ext cx="517337" cy="358688"/>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r" rtl="0">
              <a:lnSpc>
                <a:spcPct val="200000"/>
              </a:lnSpc>
              <a:spcBef>
                <a:spcPts val="0"/>
              </a:spcBef>
              <a:spcAft>
                <a:spcPts val="0"/>
              </a:spcAft>
              <a:buNone/>
            </a:pPr>
            <a:r>
              <a:rPr lang="en-US" sz="1000">
                <a:solidFill>
                  <a:schemeClr val="dk1"/>
                </a:solidFill>
                <a:latin typeface="Arial"/>
                <a:ea typeface="Arial"/>
                <a:cs typeface="Arial"/>
                <a:sym typeface="Arial"/>
              </a:rPr>
              <a:t>1,8</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9"/>
          <p:cNvSpPr txBox="1"/>
          <p:nvPr/>
        </p:nvSpPr>
        <p:spPr>
          <a:xfrm>
            <a:off x="1080000" y="1268406"/>
            <a:ext cx="7869836" cy="933534"/>
          </a:xfrm>
          <a:prstGeom prst="rect">
            <a:avLst/>
          </a:prstGeom>
          <a:noFill/>
          <a:ln>
            <a:noFill/>
          </a:ln>
        </p:spPr>
        <p:txBody>
          <a:bodyPr spcFirstLastPara="1" wrap="square" lIns="121900" tIns="60925" rIns="121900" bIns="60925" anchor="t" anchorCtr="0">
            <a:spAutoFit/>
          </a:bodyPr>
          <a:lstStyle/>
          <a:p>
            <a:pPr marL="0" marR="0" lvl="0" indent="0" algn="l" rtl="0">
              <a:spcBef>
                <a:spcPts val="0"/>
              </a:spcBef>
              <a:spcAft>
                <a:spcPts val="0"/>
              </a:spcAft>
              <a:buNone/>
            </a:pPr>
            <a:r>
              <a:rPr lang="en-US" sz="2200">
                <a:solidFill>
                  <a:srgbClr val="262626"/>
                </a:solidFill>
                <a:latin typeface="Arial"/>
                <a:ea typeface="Arial"/>
                <a:cs typeface="Arial"/>
                <a:sym typeface="Arial"/>
              </a:rPr>
              <a:t>Lisez attentivement les affirmation ci-dessous. </a:t>
            </a:r>
            <a:endParaRPr/>
          </a:p>
          <a:p>
            <a:pPr marL="0" marR="0" lvl="0" indent="0" algn="l" rtl="0">
              <a:spcBef>
                <a:spcPts val="800"/>
              </a:spcBef>
              <a:spcAft>
                <a:spcPts val="0"/>
              </a:spcAft>
              <a:buNone/>
            </a:pPr>
            <a:r>
              <a:rPr lang="en-US" sz="2400" b="1">
                <a:solidFill>
                  <a:schemeClr val="accent2"/>
                </a:solidFill>
                <a:latin typeface="Arial"/>
                <a:ea typeface="Arial"/>
                <a:cs typeface="Arial"/>
                <a:sym typeface="Arial"/>
              </a:rPr>
              <a:t>Les enjeux mentionnés se rapportent-t-ils à des questions de </a:t>
            </a:r>
            <a:r>
              <a:rPr lang="en-US" sz="2400" b="1" u="sng">
                <a:solidFill>
                  <a:schemeClr val="accent2"/>
                </a:solidFill>
                <a:latin typeface="Arial"/>
                <a:ea typeface="Arial"/>
                <a:cs typeface="Arial"/>
                <a:sym typeface="Arial"/>
              </a:rPr>
              <a:t>sexe</a:t>
            </a:r>
            <a:r>
              <a:rPr lang="en-US" sz="2400" b="1">
                <a:solidFill>
                  <a:schemeClr val="accent2"/>
                </a:solidFill>
                <a:latin typeface="Arial"/>
                <a:ea typeface="Arial"/>
                <a:cs typeface="Arial"/>
                <a:sym typeface="Arial"/>
              </a:rPr>
              <a:t> ou de </a:t>
            </a:r>
            <a:r>
              <a:rPr lang="en-US" sz="2400" b="1" u="sng">
                <a:solidFill>
                  <a:schemeClr val="accent2"/>
                </a:solidFill>
                <a:latin typeface="Arial"/>
                <a:ea typeface="Arial"/>
                <a:cs typeface="Arial"/>
                <a:sym typeface="Arial"/>
              </a:rPr>
              <a:t>genre</a:t>
            </a:r>
            <a:r>
              <a:rPr lang="en-US" sz="2400" b="1">
                <a:solidFill>
                  <a:schemeClr val="accent2"/>
                </a:solidFill>
                <a:latin typeface="Arial"/>
                <a:ea typeface="Arial"/>
                <a:cs typeface="Arial"/>
                <a:sym typeface="Arial"/>
              </a:rPr>
              <a:t> ?</a:t>
            </a:r>
            <a:endParaRPr sz="2400">
              <a:solidFill>
                <a:schemeClr val="accent2"/>
              </a:solidFill>
              <a:latin typeface="Arial"/>
              <a:ea typeface="Arial"/>
              <a:cs typeface="Arial"/>
              <a:sym typeface="Arial"/>
            </a:endParaRPr>
          </a:p>
        </p:txBody>
      </p:sp>
      <p:sp>
        <p:nvSpPr>
          <p:cNvPr id="211" name="Google Shape;211;p9"/>
          <p:cNvSpPr txBox="1">
            <a:spLocks noGrp="1"/>
          </p:cNvSpPr>
          <p:nvPr>
            <p:ph type="title"/>
          </p:nvPr>
        </p:nvSpPr>
        <p:spPr>
          <a:xfrm>
            <a:off x="415600" y="288000"/>
            <a:ext cx="11360800" cy="7200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3400" b="1" i="0" u="none" strike="noStrike" cap="none">
                <a:solidFill>
                  <a:schemeClr val="accent3"/>
                </a:solidFill>
                <a:latin typeface="Calibri"/>
                <a:ea typeface="Calibri"/>
                <a:cs typeface="Calibri"/>
                <a:sym typeface="Calibri"/>
              </a:rPr>
              <a:t>Questionnaire sur le genre</a:t>
            </a:r>
            <a:endParaRPr/>
          </a:p>
        </p:txBody>
      </p:sp>
      <p:graphicFrame>
        <p:nvGraphicFramePr>
          <p:cNvPr id="212" name="Google Shape;212;p9"/>
          <p:cNvGraphicFramePr/>
          <p:nvPr/>
        </p:nvGraphicFramePr>
        <p:xfrm>
          <a:off x="972057" y="1604122"/>
          <a:ext cx="10044000" cy="4131270"/>
        </p:xfrm>
        <a:graphic>
          <a:graphicData uri="http://schemas.openxmlformats.org/drawingml/2006/table">
            <a:tbl>
              <a:tblPr>
                <a:noFill/>
                <a:tableStyleId>{C3E01D95-A79D-44DB-8896-B4B7E46EC389}</a:tableStyleId>
              </a:tblPr>
              <a:tblGrid>
                <a:gridCol w="7524000">
                  <a:extLst>
                    <a:ext uri="{9D8B030D-6E8A-4147-A177-3AD203B41FA5}">
                      <a16:colId xmlns:a16="http://schemas.microsoft.com/office/drawing/2014/main" val="20000"/>
                    </a:ext>
                  </a:extLst>
                </a:gridCol>
                <a:gridCol w="1260000">
                  <a:extLst>
                    <a:ext uri="{9D8B030D-6E8A-4147-A177-3AD203B41FA5}">
                      <a16:colId xmlns:a16="http://schemas.microsoft.com/office/drawing/2014/main" val="20001"/>
                    </a:ext>
                  </a:extLst>
                </a:gridCol>
                <a:gridCol w="1260000">
                  <a:extLst>
                    <a:ext uri="{9D8B030D-6E8A-4147-A177-3AD203B41FA5}">
                      <a16:colId xmlns:a16="http://schemas.microsoft.com/office/drawing/2014/main" val="20002"/>
                    </a:ext>
                  </a:extLst>
                </a:gridCol>
              </a:tblGrid>
              <a:tr h="504000">
                <a:tc>
                  <a:txBody>
                    <a:bodyPr/>
                    <a:lstStyle/>
                    <a:p>
                      <a:pPr marL="0" marR="0" lvl="0" indent="0" algn="l" rtl="0">
                        <a:lnSpc>
                          <a:spcPct val="100000"/>
                        </a:lnSpc>
                        <a:spcBef>
                          <a:spcPts val="0"/>
                        </a:spcBef>
                        <a:spcAft>
                          <a:spcPts val="0"/>
                        </a:spcAft>
                        <a:buClr>
                          <a:schemeClr val="dk1"/>
                        </a:buClr>
                        <a:buSzPts val="2400"/>
                        <a:buFont typeface="Calibri"/>
                        <a:buNone/>
                      </a:pPr>
                      <a:endParaRPr sz="2400" b="1" u="none" strike="noStrike" cap="none">
                        <a:solidFill>
                          <a:schemeClr val="lt1"/>
                        </a:solidFill>
                        <a:latin typeface="Arial"/>
                        <a:ea typeface="Arial"/>
                        <a:cs typeface="Arial"/>
                        <a:sym typeface="Arial"/>
                      </a:endParaRPr>
                    </a:p>
                  </a:txBody>
                  <a:tcPr marL="121925" marR="121925" marT="60975" marB="60975" anchor="ctr">
                    <a:lnL w="9525" cap="flat" cmpd="sng">
                      <a:solidFill>
                        <a:srgbClr val="000000">
                          <a:alpha val="0"/>
                        </a:srgbClr>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gridSpan="2">
                  <a:txBody>
                    <a:bodyPr/>
                    <a:lstStyle/>
                    <a:p>
                      <a:pPr marL="0" marR="0" lvl="0" indent="0" algn="ctr" rtl="0">
                        <a:lnSpc>
                          <a:spcPct val="100000"/>
                        </a:lnSpc>
                        <a:spcBef>
                          <a:spcPts val="0"/>
                        </a:spcBef>
                        <a:spcAft>
                          <a:spcPts val="0"/>
                        </a:spcAft>
                        <a:buClr>
                          <a:schemeClr val="lt1"/>
                        </a:buClr>
                        <a:buSzPts val="1800"/>
                        <a:buFont typeface="Arial"/>
                        <a:buNone/>
                      </a:pPr>
                      <a:r>
                        <a:rPr lang="en-US" sz="1800" b="1" u="none" strike="noStrike" cap="none">
                          <a:solidFill>
                            <a:schemeClr val="lt1"/>
                          </a:solidFill>
                          <a:latin typeface="Arial"/>
                          <a:ea typeface="Arial"/>
                          <a:cs typeface="Arial"/>
                          <a:sym typeface="Arial"/>
                        </a:rPr>
                        <a:t>Cochez la case correspondante</a:t>
                      </a:r>
                      <a:endParaRPr sz="1800" b="1" u="none" strike="noStrike" cap="none">
                        <a:solidFill>
                          <a:schemeClr val="lt1"/>
                        </a:solidFill>
                        <a:latin typeface="Arial"/>
                        <a:ea typeface="Arial"/>
                        <a:cs typeface="Arial"/>
                        <a:sym typeface="Arial"/>
                      </a:endParaRPr>
                    </a:p>
                  </a:txBody>
                  <a:tcPr marL="121925" marR="121925" marT="60975" marB="6097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accent1"/>
                    </a:solidFill>
                  </a:tcPr>
                </a:tc>
                <a:tc hMerge="1">
                  <a:txBody>
                    <a:bodyPr/>
                    <a:lstStyle/>
                    <a:p>
                      <a:endParaRPr lang="en-US"/>
                    </a:p>
                  </a:txBody>
                  <a:tcPr/>
                </a:tc>
                <a:extLst>
                  <a:ext uri="{0D108BD9-81ED-4DB2-BD59-A6C34878D82A}">
                    <a16:rowId xmlns:a16="http://schemas.microsoft.com/office/drawing/2014/main" val="10000"/>
                  </a:ext>
                </a:extLst>
              </a:tr>
              <a:tr h="504000">
                <a:tc>
                  <a:txBody>
                    <a:bodyPr/>
                    <a:lstStyle/>
                    <a:p>
                      <a:pPr marL="0" marR="0" lvl="0" indent="0" algn="l" rtl="0">
                        <a:lnSpc>
                          <a:spcPct val="100000"/>
                        </a:lnSpc>
                        <a:spcBef>
                          <a:spcPts val="0"/>
                        </a:spcBef>
                        <a:spcAft>
                          <a:spcPts val="0"/>
                        </a:spcAft>
                        <a:buClr>
                          <a:schemeClr val="dk1"/>
                        </a:buClr>
                        <a:buSzPts val="2400"/>
                        <a:buFont typeface="Calibri"/>
                        <a:buNone/>
                      </a:pPr>
                      <a:endParaRPr sz="2400" u="none" strike="noStrike" cap="none">
                        <a:solidFill>
                          <a:schemeClr val="lt1"/>
                        </a:solidFill>
                      </a:endParaRPr>
                    </a:p>
                  </a:txBody>
                  <a:tcPr marL="121925" marR="121925" marT="60975" marB="60975" anchor="ctr">
                    <a:lnL w="9525" cap="flat" cmpd="sng">
                      <a:solidFill>
                        <a:srgbClr val="000000">
                          <a:alpha val="0"/>
                        </a:srgbClr>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lt1"/>
                        </a:buClr>
                        <a:buSzPts val="1800"/>
                        <a:buFont typeface="Arial"/>
                        <a:buNone/>
                      </a:pPr>
                      <a:r>
                        <a:rPr lang="en-US" sz="1800" b="1" u="none" strike="noStrike" cap="none"/>
                        <a:t>Genre</a:t>
                      </a:r>
                      <a:r>
                        <a:rPr lang="en-US" sz="1800" u="none" strike="noStrike" cap="none">
                          <a:solidFill>
                            <a:schemeClr val="lt1"/>
                          </a:solidFill>
                          <a:latin typeface="Arial"/>
                          <a:ea typeface="Arial"/>
                          <a:cs typeface="Arial"/>
                          <a:sym typeface="Arial"/>
                        </a:rPr>
                        <a:t> </a:t>
                      </a:r>
                      <a:endParaRPr sz="1800" u="none" strike="noStrike" cap="none">
                        <a:solidFill>
                          <a:schemeClr val="lt1"/>
                        </a:solidFill>
                      </a:endParaRPr>
                    </a:p>
                  </a:txBody>
                  <a:tcPr marL="121925" marR="121925" marT="60975" marB="6097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accent3"/>
                    </a:solidFill>
                  </a:tcPr>
                </a:tc>
                <a:tc>
                  <a:txBody>
                    <a:bodyPr/>
                    <a:lstStyle/>
                    <a:p>
                      <a:pPr marL="0" marR="0" lvl="0" indent="0" algn="ctr" rtl="0">
                        <a:lnSpc>
                          <a:spcPct val="100000"/>
                        </a:lnSpc>
                        <a:spcBef>
                          <a:spcPts val="0"/>
                        </a:spcBef>
                        <a:spcAft>
                          <a:spcPts val="0"/>
                        </a:spcAft>
                        <a:buClr>
                          <a:schemeClr val="lt1"/>
                        </a:buClr>
                        <a:buSzPts val="1800"/>
                        <a:buFont typeface="Arial"/>
                        <a:buNone/>
                      </a:pPr>
                      <a:r>
                        <a:rPr lang="en-US" sz="1800" b="1" u="none" strike="noStrike" cap="none">
                          <a:solidFill>
                            <a:schemeClr val="lt1"/>
                          </a:solidFill>
                          <a:latin typeface="Arial"/>
                          <a:ea typeface="Arial"/>
                          <a:cs typeface="Arial"/>
                          <a:sym typeface="Arial"/>
                        </a:rPr>
                        <a:t>Sexe</a:t>
                      </a:r>
                      <a:endParaRPr sz="1800" b="1" i="0" u="none" strike="noStrike" cap="none">
                        <a:solidFill>
                          <a:schemeClr val="lt1"/>
                        </a:solidFill>
                        <a:latin typeface="Arial"/>
                        <a:ea typeface="Arial"/>
                        <a:cs typeface="Arial"/>
                        <a:sym typeface="Arial"/>
                      </a:endParaRPr>
                    </a:p>
                  </a:txBody>
                  <a:tcPr marL="121925" marR="121925" marT="60975" marB="6097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accent2"/>
                    </a:solidFill>
                  </a:tcPr>
                </a:tc>
                <a:extLst>
                  <a:ext uri="{0D108BD9-81ED-4DB2-BD59-A6C34878D82A}">
                    <a16:rowId xmlns:a16="http://schemas.microsoft.com/office/drawing/2014/main" val="10001"/>
                  </a:ext>
                </a:extLst>
              </a:tr>
              <a:tr h="388200">
                <a:tc>
                  <a:txBody>
                    <a:bodyPr/>
                    <a:lstStyle/>
                    <a:p>
                      <a:pPr marL="0" marR="0" lvl="0" indent="0" algn="l" rtl="0">
                        <a:lnSpc>
                          <a:spcPct val="100000"/>
                        </a:lnSpc>
                        <a:spcBef>
                          <a:spcPts val="0"/>
                        </a:spcBef>
                        <a:spcAft>
                          <a:spcPts val="0"/>
                        </a:spcAft>
                        <a:buClr>
                          <a:schemeClr val="dk1"/>
                        </a:buClr>
                        <a:buSzPts val="1800"/>
                        <a:buFont typeface="Arial"/>
                        <a:buNone/>
                      </a:pPr>
                      <a:r>
                        <a:rPr lang="en-US" sz="1800" u="none" strike="noStrike" cap="none"/>
                        <a:t>Les femmes doivent consommer des calories supplémentaires et de l’eau potable pendant l’allaitement.</a:t>
                      </a:r>
                      <a:endParaRPr sz="1800" b="0" i="0" u="none" strike="noStrike" cap="none">
                        <a:latin typeface="Arial"/>
                        <a:ea typeface="Arial"/>
                        <a:cs typeface="Arial"/>
                        <a:sym typeface="Arial"/>
                      </a:endParaRPr>
                    </a:p>
                  </a:txBody>
                  <a:tcPr marL="121925" marR="121925" marT="60975" marB="60975">
                    <a:lnL w="9525" cap="flat" cmpd="sng">
                      <a:solidFill>
                        <a:srgbClr val="000000">
                          <a:alpha val="0"/>
                        </a:srgbClr>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latin typeface="Arial"/>
                        <a:ea typeface="Arial"/>
                        <a:cs typeface="Arial"/>
                        <a:sym typeface="Arial"/>
                      </a:endParaRPr>
                    </a:p>
                  </a:txBody>
                  <a:tcPr marL="121925" marR="121925" marT="60975" marB="6097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latin typeface="Arial"/>
                        <a:ea typeface="Arial"/>
                        <a:cs typeface="Arial"/>
                        <a:sym typeface="Arial"/>
                      </a:endParaRPr>
                    </a:p>
                  </a:txBody>
                  <a:tcPr marL="121925" marR="121925" marT="60975" marB="60975">
                    <a:lnL w="9525"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439175">
                <a:tc>
                  <a:txBody>
                    <a:bodyPr/>
                    <a:lstStyle/>
                    <a:p>
                      <a:pPr marL="0" marR="0" lvl="0" indent="0" algn="l" rtl="0">
                        <a:lnSpc>
                          <a:spcPct val="100000"/>
                        </a:lnSpc>
                        <a:spcBef>
                          <a:spcPts val="0"/>
                        </a:spcBef>
                        <a:spcAft>
                          <a:spcPts val="0"/>
                        </a:spcAft>
                        <a:buClr>
                          <a:schemeClr val="dk1"/>
                        </a:buClr>
                        <a:buSzPts val="1800"/>
                        <a:buFont typeface="Arial"/>
                        <a:buNone/>
                      </a:pPr>
                      <a:r>
                        <a:rPr lang="en-US" sz="1800" u="none" strike="noStrike" cap="none"/>
                        <a:t>Il est de la responsabilité d’un homme de protéger l’honneur de sa famille. </a:t>
                      </a:r>
                      <a:endParaRPr sz="1800" b="0" i="0" u="none" strike="noStrike" cap="none">
                        <a:latin typeface="Arial"/>
                        <a:ea typeface="Arial"/>
                        <a:cs typeface="Arial"/>
                        <a:sym typeface="Arial"/>
                      </a:endParaRPr>
                    </a:p>
                  </a:txBody>
                  <a:tcPr marL="121925" marR="121925" marT="60975" marB="60975">
                    <a:lnL w="9525" cap="flat" cmpd="sng">
                      <a:solidFill>
                        <a:srgbClr val="000000">
                          <a:alpha val="0"/>
                        </a:srgbClr>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latin typeface="Arial"/>
                        <a:ea typeface="Arial"/>
                        <a:cs typeface="Arial"/>
                        <a:sym typeface="Arial"/>
                      </a:endParaRPr>
                    </a:p>
                  </a:txBody>
                  <a:tcPr marL="121925" marR="121925" marT="60975" marB="6097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latin typeface="Arial"/>
                        <a:ea typeface="Arial"/>
                        <a:cs typeface="Arial"/>
                        <a:sym typeface="Arial"/>
                      </a:endParaRPr>
                    </a:p>
                  </a:txBody>
                  <a:tcPr marL="121925" marR="121925" marT="60975" marB="60975">
                    <a:lnL w="9525"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377975">
                <a:tc>
                  <a:txBody>
                    <a:bodyPr/>
                    <a:lstStyle/>
                    <a:p>
                      <a:pPr marL="0" marR="0" lvl="0" indent="0" algn="l" rtl="0">
                        <a:lnSpc>
                          <a:spcPct val="100000"/>
                        </a:lnSpc>
                        <a:spcBef>
                          <a:spcPts val="0"/>
                        </a:spcBef>
                        <a:spcAft>
                          <a:spcPts val="0"/>
                        </a:spcAft>
                        <a:buClr>
                          <a:schemeClr val="dk1"/>
                        </a:buClr>
                        <a:buSzPts val="1800"/>
                        <a:buFont typeface="Arial"/>
                        <a:buNone/>
                      </a:pPr>
                      <a:r>
                        <a:rPr lang="en-US" sz="1800" u="none" strike="noStrike" cap="none">
                          <a:latin typeface="Arial"/>
                          <a:ea typeface="Arial"/>
                          <a:cs typeface="Arial"/>
                          <a:sym typeface="Arial"/>
                        </a:rPr>
                        <a:t>Les personnes de sexe féminin auront besoin de ressources et d’espace pour une hygiène menstruelle optimale.</a:t>
                      </a:r>
                      <a:endParaRPr sz="1800" b="0" i="0" u="none" strike="noStrike" cap="none">
                        <a:latin typeface="Arial"/>
                        <a:ea typeface="Arial"/>
                        <a:cs typeface="Arial"/>
                        <a:sym typeface="Arial"/>
                      </a:endParaRPr>
                    </a:p>
                  </a:txBody>
                  <a:tcPr marL="121925" marR="121925" marT="60975" marB="60975">
                    <a:lnL w="9525" cap="flat" cmpd="sng">
                      <a:solidFill>
                        <a:srgbClr val="000000">
                          <a:alpha val="0"/>
                        </a:srgbClr>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latin typeface="Arial"/>
                        <a:ea typeface="Arial"/>
                        <a:cs typeface="Arial"/>
                        <a:sym typeface="Arial"/>
                      </a:endParaRPr>
                    </a:p>
                  </a:txBody>
                  <a:tcPr marL="121925" marR="121925" marT="60975" marB="6097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latin typeface="Arial"/>
                        <a:ea typeface="Arial"/>
                        <a:cs typeface="Arial"/>
                        <a:sym typeface="Arial"/>
                      </a:endParaRPr>
                    </a:p>
                  </a:txBody>
                  <a:tcPr marL="121925" marR="121925" marT="60975" marB="60975">
                    <a:lnL w="9525"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809100">
                <a:tc>
                  <a:txBody>
                    <a:bodyPr/>
                    <a:lstStyle/>
                    <a:p>
                      <a:pPr marL="0" marR="0" lvl="0" indent="0" algn="l" rtl="0">
                        <a:lnSpc>
                          <a:spcPct val="100000"/>
                        </a:lnSpc>
                        <a:spcBef>
                          <a:spcPts val="0"/>
                        </a:spcBef>
                        <a:spcAft>
                          <a:spcPts val="0"/>
                        </a:spcAft>
                        <a:buClr>
                          <a:schemeClr val="dk1"/>
                        </a:buClr>
                        <a:buSzPts val="1800"/>
                        <a:buFont typeface="Arial"/>
                        <a:buNone/>
                      </a:pPr>
                      <a:r>
                        <a:rPr lang="en-US" sz="1800" u="none" strike="noStrike" cap="none">
                          <a:latin typeface="Arial"/>
                          <a:ea typeface="Arial"/>
                          <a:cs typeface="Arial"/>
                          <a:sym typeface="Arial"/>
                        </a:rPr>
                        <a:t>Les femmes et les jeunes filles ont la responsabilité de s’assurer qu’elles ne tombent pas enceintes et qu’elles n’ont pas de relations sexuelles avant le mariage.</a:t>
                      </a:r>
                      <a:endParaRPr sz="1800" b="0" i="0" u="none" strike="noStrike" cap="none">
                        <a:latin typeface="Arial"/>
                        <a:ea typeface="Arial"/>
                        <a:cs typeface="Arial"/>
                        <a:sym typeface="Arial"/>
                      </a:endParaRPr>
                    </a:p>
                  </a:txBody>
                  <a:tcPr marL="121925" marR="121925" marT="60975" marB="60975">
                    <a:lnL w="9525" cap="flat" cmpd="sng">
                      <a:solidFill>
                        <a:srgbClr val="000000">
                          <a:alpha val="0"/>
                        </a:srgbClr>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latin typeface="Arial"/>
                        <a:ea typeface="Arial"/>
                        <a:cs typeface="Arial"/>
                        <a:sym typeface="Arial"/>
                      </a:endParaRPr>
                    </a:p>
                  </a:txBody>
                  <a:tcPr marL="121925" marR="121925" marT="60975" marB="6097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latin typeface="Arial"/>
                        <a:ea typeface="Arial"/>
                        <a:cs typeface="Arial"/>
                        <a:sym typeface="Arial"/>
                      </a:endParaRPr>
                    </a:p>
                  </a:txBody>
                  <a:tcPr marL="121925" marR="121925" marT="60975" marB="60975">
                    <a:lnL w="9525"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
        <p:nvSpPr>
          <p:cNvPr id="213" name="Google Shape;213;p9"/>
          <p:cNvSpPr txBox="1"/>
          <p:nvPr/>
        </p:nvSpPr>
        <p:spPr>
          <a:xfrm>
            <a:off x="11620072" y="6349429"/>
            <a:ext cx="517337" cy="358688"/>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r" rtl="0">
              <a:lnSpc>
                <a:spcPct val="200000"/>
              </a:lnSpc>
              <a:spcBef>
                <a:spcPts val="0"/>
              </a:spcBef>
              <a:spcAft>
                <a:spcPts val="0"/>
              </a:spcAft>
              <a:buNone/>
            </a:pPr>
            <a:r>
              <a:rPr lang="en-US" sz="1000">
                <a:solidFill>
                  <a:schemeClr val="dk1"/>
                </a:solidFill>
                <a:latin typeface="Arial"/>
                <a:ea typeface="Arial"/>
                <a:cs typeface="Arial"/>
                <a:sym typeface="Arial"/>
              </a:rPr>
              <a:t>1.9</a:t>
            </a:r>
            <a:endParaRPr/>
          </a:p>
        </p:txBody>
      </p:sp>
    </p:spTree>
  </p:cSld>
  <p:clrMapOvr>
    <a:masterClrMapping/>
  </p:clrMapOvr>
</p:sld>
</file>

<file path=ppt/theme/theme1.xml><?xml version="1.0" encoding="utf-8"?>
<a:theme xmlns:a="http://schemas.openxmlformats.org/drawingml/2006/main" name="Office Theme 3">
  <a:themeElements>
    <a:clrScheme name="WHO">
      <a:dk1>
        <a:srgbClr val="000000"/>
      </a:dk1>
      <a:lt1>
        <a:srgbClr val="FFFFFF"/>
      </a:lt1>
      <a:dk2>
        <a:srgbClr val="000000"/>
      </a:dk2>
      <a:lt2>
        <a:srgbClr val="E7E6E6"/>
      </a:lt2>
      <a:accent1>
        <a:srgbClr val="00205C"/>
      </a:accent1>
      <a:accent2>
        <a:srgbClr val="009ADE"/>
      </a:accent2>
      <a:accent3>
        <a:srgbClr val="F26829"/>
      </a:accent3>
      <a:accent4>
        <a:srgbClr val="A6228C"/>
      </a:accent4>
      <a:accent5>
        <a:srgbClr val="80BC00"/>
      </a:accent5>
      <a:accent6>
        <a:srgbClr val="5B2C86"/>
      </a:accent6>
      <a:hlink>
        <a:srgbClr val="009ADE"/>
      </a:hlink>
      <a:folHlink>
        <a:srgbClr val="009AD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4 - WHO">
  <a:themeElements>
    <a:clrScheme name="WHO">
      <a:dk1>
        <a:srgbClr val="000000"/>
      </a:dk1>
      <a:lt1>
        <a:srgbClr val="FFFFFF"/>
      </a:lt1>
      <a:dk2>
        <a:srgbClr val="000000"/>
      </a:dk2>
      <a:lt2>
        <a:srgbClr val="E7E6E6"/>
      </a:lt2>
      <a:accent1>
        <a:srgbClr val="00205C"/>
      </a:accent1>
      <a:accent2>
        <a:srgbClr val="009ADE"/>
      </a:accent2>
      <a:accent3>
        <a:srgbClr val="F26829"/>
      </a:accent3>
      <a:accent4>
        <a:srgbClr val="A6228C"/>
      </a:accent4>
      <a:accent5>
        <a:srgbClr val="80BC00"/>
      </a:accent5>
      <a:accent6>
        <a:srgbClr val="5B2C86"/>
      </a:accent6>
      <a:hlink>
        <a:srgbClr val="009ADE"/>
      </a:hlink>
      <a:folHlink>
        <a:srgbClr val="009AD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5">
  <a:themeElements>
    <a:clrScheme name="WHO">
      <a:dk1>
        <a:srgbClr val="000000"/>
      </a:dk1>
      <a:lt1>
        <a:srgbClr val="FFFFFF"/>
      </a:lt1>
      <a:dk2>
        <a:srgbClr val="000000"/>
      </a:dk2>
      <a:lt2>
        <a:srgbClr val="E7E6E6"/>
      </a:lt2>
      <a:accent1>
        <a:srgbClr val="00205C"/>
      </a:accent1>
      <a:accent2>
        <a:srgbClr val="009ADE"/>
      </a:accent2>
      <a:accent3>
        <a:srgbClr val="F26829"/>
      </a:accent3>
      <a:accent4>
        <a:srgbClr val="A6228C"/>
      </a:accent4>
      <a:accent5>
        <a:srgbClr val="80BC00"/>
      </a:accent5>
      <a:accent6>
        <a:srgbClr val="5B2C86"/>
      </a:accent6>
      <a:hlink>
        <a:srgbClr val="009ADE"/>
      </a:hlink>
      <a:folHlink>
        <a:srgbClr val="009AD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3670</Words>
  <Application>Microsoft Office PowerPoint</Application>
  <PresentationFormat>Widescreen</PresentationFormat>
  <Paragraphs>262</Paragraphs>
  <Slides>26</Slides>
  <Notes>26</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26</vt:i4>
      </vt:variant>
    </vt:vector>
  </HeadingPairs>
  <TitlesOfParts>
    <vt:vector size="32" baseType="lpstr">
      <vt:lpstr>Arial</vt:lpstr>
      <vt:lpstr>Calibri</vt:lpstr>
      <vt:lpstr>Noto Sans Symbols</vt:lpstr>
      <vt:lpstr>Office Theme 3</vt:lpstr>
      <vt:lpstr>1_Office Theme 4 - WHO</vt:lpstr>
      <vt:lpstr>1_Office Theme 5</vt:lpstr>
      <vt:lpstr>DIAPOSITIVES DE PRÉSENTATION</vt:lpstr>
      <vt:lpstr>PowerPoint Presentation</vt:lpstr>
      <vt:lpstr>Objectifs de la séance</vt:lpstr>
      <vt:lpstr>Qu'est-ce que la VBG ? </vt:lpstr>
      <vt:lpstr>Formes de violence basée sur le genre</vt:lpstr>
      <vt:lpstr>Viol et agression sexuelle</vt:lpstr>
      <vt:lpstr>Les services essentiels se concentrent  sur la violence sexuelle et la VPI</vt:lpstr>
      <vt:lpstr>Distinguer genre et sexe</vt:lpstr>
      <vt:lpstr>Questionnaire sur le genre</vt:lpstr>
      <vt:lpstr>PowerPoint Presentation</vt:lpstr>
      <vt:lpstr>PowerPoint Presentation</vt:lpstr>
      <vt:lpstr>Comprendre que les hommes et les garçons sont  les principaux auteurs dʼactes de VBG  </vt:lpstr>
      <vt:lpstr>Prévalence et conséquences  </vt:lpstr>
      <vt:lpstr>PowerPoint Presentation</vt:lpstr>
      <vt:lpstr>La VPI est la forme de VBG la plus répandue indépendamment du pays ou du contexte.</vt:lpstr>
      <vt:lpstr>PowerPoint Presentation</vt:lpstr>
      <vt:lpstr>PowerPoint Presentation</vt:lpstr>
      <vt:lpstr>PowerPoint Presentation</vt:lpstr>
      <vt:lpstr>Le rôle des agents de santé  </vt:lpstr>
      <vt:lpstr>PowerPoint Presentation</vt:lpstr>
      <vt:lpstr>PowerPoint Presentation</vt:lpstr>
      <vt:lpstr>PowerPoint Presentation</vt:lpstr>
      <vt:lpstr>PowerPoint Presentation</vt:lpstr>
      <vt:lpstr>PowerPoint Presentation</vt:lpstr>
      <vt:lpstr>PowerPoint Presentation</vt:lpstr>
      <vt:lpstr>Bibliographie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DIAPOSITIVES DE PRÉSENTATION</dc:title>
  <dc:creator>Jessica Money (Green Ink)</dc:creator>
  <cp:lastModifiedBy>رفعت عبدالغني</cp:lastModifiedBy>
  <cp:revision>1</cp:revision>
  <dcterms:created xsi:type="dcterms:W3CDTF">2024-07-22T16:05:02Z</dcterms:created>
  <dcterms:modified xsi:type="dcterms:W3CDTF">2025-10-02T21:27:27Z</dcterms:modified>
</cp:coreProperties>
</file>