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79" r:id="rId2"/>
    <p:sldMasterId id="2147483704" r:id="rId3"/>
  </p:sldMasterIdLst>
  <p:notesMasterIdLst>
    <p:notesMasterId r:id="rId23"/>
  </p:notesMasterIdLst>
  <p:sldIdLst>
    <p:sldId id="54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543" r:id="rId14"/>
    <p:sldId id="544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7315200" cy="9601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5EF49-D4E8-9AD8-5744-69CAC975FEB0}" name="Guy Manners (Green Ink)" initials="GM" userId="S::g.manners@greenink.co.uk::0f72d4e3-0f22-40ba-bc66-f2cb0e17addf" providerId="AD"/>
  <p188:author id="{86D53262-4EFE-F458-67A1-2E1A19B4A1C2}" name="editor" initials="a" userId="editor" providerId="None"/>
  <p188:author id="{5655B198-2CE9-2BBB-862A-F491036D1447}" name="zarivs@who.int" initials="za" userId="S::urn:spo:guest#zarivs@who.int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E7"/>
    <a:srgbClr val="EBF1FA"/>
    <a:srgbClr val="EDEDE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6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62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736"/>
    </p:cViewPr>
  </p:sorterViewPr>
  <p:notesViewPr>
    <p:cSldViewPr snapToGrid="0">
      <p:cViewPr varScale="1">
        <p:scale>
          <a:sx n="82" d="100"/>
          <a:sy n="82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ine areny" userId="0e6e67d86355b47f" providerId="LiveId" clId="{47589F6A-34F5-4929-BDA5-47AAE9C49030}"/>
    <pc:docChg chg="modSld">
      <pc:chgData name="antoine areny" userId="0e6e67d86355b47f" providerId="LiveId" clId="{47589F6A-34F5-4929-BDA5-47AAE9C49030}" dt="2025-08-24T22:23:13.486" v="1" actId="20577"/>
      <pc:docMkLst>
        <pc:docMk/>
      </pc:docMkLst>
      <pc:sldChg chg="modNotesTx">
        <pc:chgData name="antoine areny" userId="0e6e67d86355b47f" providerId="LiveId" clId="{47589F6A-34F5-4929-BDA5-47AAE9C49030}" dt="2025-08-24T22:23:13.486" v="1" actId="20577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BFFA57CC-AB0A-46FA-AC2E-5F22813AE43B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anchor="b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anchor="b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6D8C5142-FFBC-4B00-B915-C6740283A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5692B-7FDD-8125-1363-CCF9B416A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E0C67-DADA-D22B-0A5F-8E6B321F8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DB3AFB-C48D-B3B7-80E4-C57DA63BE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defRPr>
            </a:pPr>
            <a:r>
              <a:rPr lang="fr-FR" b="1" dirty="0"/>
              <a:t>Notes destinées au facilitateur :</a:t>
            </a:r>
            <a:r>
              <a:rPr lang="fr-FR" dirty="0"/>
              <a:t> L’icône représentant un </a:t>
            </a:r>
            <a:r>
              <a:rPr lang="fr-FR" b="1" dirty="0"/>
              <a:t>point d'exclamation dans un triangle</a:t>
            </a:r>
            <a:r>
              <a:rPr lang="fr-FR" dirty="0"/>
              <a:t> signale les diapositives qui requièrent des modifications contextuelles.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defRPr>
            </a:pPr>
            <a:r>
              <a:rPr lang="fr-FR" dirty="0"/>
              <a:t>Passez ces diapositives en revue et procédez aux ajustements nécessaires (p. ex., mettre à jour les exemples, des données ou la langue).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defRPr>
            </a:pPr>
            <a:r>
              <a:rPr lang="fr-FR" dirty="0"/>
              <a:t>Une fois les ajustements réalisés, </a:t>
            </a:r>
            <a:r>
              <a:rPr lang="fr-FR" b="1" dirty="0"/>
              <a:t>supprimez l'icône</a:t>
            </a:r>
            <a:r>
              <a:rPr lang="fr-FR" dirty="0"/>
              <a:t>. 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defRPr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defRPr>
            </a:pPr>
            <a:r>
              <a:rPr lang="fr-FR" dirty="0"/>
              <a:t> 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dirty="0"/>
              <a:t>Dans les notes, ce que vous devez faire est précédé par :</a:t>
            </a:r>
          </a:p>
          <a:p>
            <a:pPr>
              <a:defRPr b="1">
                <a:latin typeface="Arial"/>
                <a:cs typeface="Arial"/>
              </a:defRPr>
            </a:pPr>
            <a:r>
              <a:rPr lang="fr-FR" dirty="0">
                <a:sym typeface="Wingdings 3" panose="05040102010807070707" pitchFamily="18" charset="2"/>
              </a:rPr>
              <a:t>&gt;</a:t>
            </a:r>
            <a:r>
              <a:rPr lang="fr-FR" dirty="0"/>
              <a:t> </a:t>
            </a:r>
            <a:r>
              <a:rPr lang="fr-FR" dirty="0">
                <a:highlight>
                  <a:srgbClr val="FFFF00"/>
                </a:highlight>
              </a:rPr>
              <a:t>Action du facilitateur 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34C02-48D4-0A3B-BA07-04F0DD7CB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82A69-CBED-43AE-B7C0-90C9CBF8E2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91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43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defRPr>
                <a:latin typeface="Arial"/>
                <a:cs typeface="Arial"/>
              </a:defRPr>
            </a:pPr>
            <a:r>
              <a:rPr dirty="0" err="1"/>
              <a:t>Dites</a:t>
            </a:r>
            <a:r>
              <a:rPr dirty="0"/>
              <a:t> : Vous </a:t>
            </a:r>
            <a:r>
              <a:rPr dirty="0" err="1"/>
              <a:t>connaissez</a:t>
            </a:r>
            <a:r>
              <a:rPr dirty="0"/>
              <a:t> </a:t>
            </a:r>
            <a:r>
              <a:rPr dirty="0" err="1"/>
              <a:t>peut-être</a:t>
            </a:r>
            <a:r>
              <a:rPr dirty="0"/>
              <a:t> déjà </a:t>
            </a:r>
            <a:r>
              <a:rPr dirty="0" err="1"/>
              <a:t>certaines</a:t>
            </a:r>
            <a:r>
              <a:rPr dirty="0"/>
              <a:t> </a:t>
            </a:r>
            <a:r>
              <a:rPr dirty="0" err="1"/>
              <a:t>lignes</a:t>
            </a:r>
            <a:r>
              <a:rPr dirty="0"/>
              <a:t> directrices et </a:t>
            </a:r>
            <a:r>
              <a:rPr dirty="0" err="1"/>
              <a:t>normes</a:t>
            </a:r>
            <a:r>
              <a:rPr dirty="0"/>
              <a:t> </a:t>
            </a:r>
            <a:r>
              <a:rPr dirty="0" err="1"/>
              <a:t>mondiales</a:t>
            </a:r>
            <a:r>
              <a:rPr dirty="0"/>
              <a:t> relatives à la </a:t>
            </a:r>
            <a:r>
              <a:rPr dirty="0" err="1"/>
              <a:t>prise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charge des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 de violences </a:t>
            </a:r>
            <a:r>
              <a:rPr dirty="0" err="1"/>
              <a:t>sexuelles</a:t>
            </a:r>
            <a:r>
              <a:rPr dirty="0"/>
              <a:t> et de VPI, </a:t>
            </a:r>
            <a:r>
              <a:rPr dirty="0" err="1"/>
              <a:t>ainsi</a:t>
            </a:r>
            <a:r>
              <a:rPr dirty="0"/>
              <a:t> que les </a:t>
            </a:r>
            <a:r>
              <a:rPr dirty="0" err="1"/>
              <a:t>lignes</a:t>
            </a:r>
            <a:r>
              <a:rPr dirty="0"/>
              <a:t> directrices et politiques </a:t>
            </a:r>
            <a:r>
              <a:rPr dirty="0" err="1"/>
              <a:t>cliniques</a:t>
            </a:r>
            <a:r>
              <a:rPr dirty="0"/>
              <a:t> </a:t>
            </a:r>
            <a:r>
              <a:rPr dirty="0" err="1"/>
              <a:t>nationales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vigueur</a:t>
            </a:r>
            <a:r>
              <a:rPr dirty="0"/>
              <a:t> dans </a:t>
            </a:r>
            <a:r>
              <a:rPr dirty="0" err="1"/>
              <a:t>votre</a:t>
            </a:r>
            <a:r>
              <a:rPr dirty="0"/>
              <a:t> pays. Si </a:t>
            </a:r>
            <a:r>
              <a:rPr dirty="0" err="1"/>
              <a:t>ce</a:t>
            </a:r>
            <a:r>
              <a:rPr dirty="0"/>
              <a:t> </a:t>
            </a:r>
            <a:r>
              <a:rPr dirty="0" err="1"/>
              <a:t>n'est</a:t>
            </a:r>
            <a:r>
              <a:rPr dirty="0"/>
              <a:t> pas le </a:t>
            </a:r>
            <a:r>
              <a:rPr dirty="0" err="1"/>
              <a:t>cas</a:t>
            </a:r>
            <a:r>
              <a:rPr dirty="0"/>
              <a:t>, ne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inquiétez</a:t>
            </a:r>
            <a:r>
              <a:rPr dirty="0"/>
              <a:t> pas. Nous </a:t>
            </a:r>
            <a:r>
              <a:rPr dirty="0" err="1"/>
              <a:t>aborderons</a:t>
            </a:r>
            <a:r>
              <a:rPr dirty="0"/>
              <a:t> </a:t>
            </a:r>
            <a:r>
              <a:rPr dirty="0" err="1"/>
              <a:t>ces</a:t>
            </a:r>
            <a:r>
              <a:rPr dirty="0"/>
              <a:t> aspects au </a:t>
            </a:r>
            <a:r>
              <a:rPr dirty="0" err="1"/>
              <a:t>cours</a:t>
            </a:r>
            <a:r>
              <a:rPr dirty="0"/>
              <a:t> de la formation. </a:t>
            </a:r>
          </a:p>
          <a:p>
            <a:endParaRPr dirty="0"/>
          </a:p>
          <a:p>
            <a:pPr>
              <a:defRPr>
                <a:latin typeface="Arial"/>
                <a:cs typeface="Arial"/>
              </a:defRPr>
            </a:pPr>
            <a:r>
              <a:rPr dirty="0"/>
              <a:t>Sachez </a:t>
            </a:r>
            <a:r>
              <a:rPr dirty="0" err="1"/>
              <a:t>qu'il</a:t>
            </a:r>
            <a:r>
              <a:rPr dirty="0"/>
              <a:t> </a:t>
            </a:r>
            <a:r>
              <a:rPr dirty="0" err="1"/>
              <a:t>existe</a:t>
            </a:r>
            <a:r>
              <a:rPr dirty="0"/>
              <a:t> des </a:t>
            </a:r>
            <a:r>
              <a:rPr dirty="0" err="1"/>
              <a:t>normes</a:t>
            </a:r>
            <a:r>
              <a:rPr dirty="0"/>
              <a:t> </a:t>
            </a:r>
            <a:r>
              <a:rPr dirty="0" err="1"/>
              <a:t>minimales</a:t>
            </a:r>
            <a:r>
              <a:rPr dirty="0"/>
              <a:t> et des </a:t>
            </a:r>
            <a:r>
              <a:rPr dirty="0" err="1"/>
              <a:t>outils</a:t>
            </a:r>
            <a:r>
              <a:rPr dirty="0"/>
              <a:t> de travail </a:t>
            </a:r>
            <a:r>
              <a:rPr dirty="0" err="1"/>
              <a:t>adaptés</a:t>
            </a:r>
            <a:r>
              <a:rPr dirty="0"/>
              <a:t> aux </a:t>
            </a:r>
            <a:r>
              <a:rPr dirty="0" err="1"/>
              <a:t>contextes</a:t>
            </a:r>
            <a:r>
              <a:rPr dirty="0"/>
              <a:t> </a:t>
            </a:r>
            <a:r>
              <a:rPr dirty="0" err="1"/>
              <a:t>humanitaires</a:t>
            </a:r>
            <a:r>
              <a:rPr dirty="0"/>
              <a:t>. Nombre de </a:t>
            </a: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ressources</a:t>
            </a:r>
            <a:r>
              <a:rPr dirty="0"/>
              <a:t> </a:t>
            </a:r>
            <a:r>
              <a:rPr dirty="0" err="1"/>
              <a:t>tiennent</a:t>
            </a:r>
            <a:r>
              <a:rPr dirty="0"/>
              <a:t> </a:t>
            </a:r>
            <a:r>
              <a:rPr dirty="0" err="1"/>
              <a:t>compte</a:t>
            </a:r>
            <a:r>
              <a:rPr dirty="0"/>
              <a:t> de la </a:t>
            </a:r>
            <a:r>
              <a:rPr dirty="0" err="1"/>
              <a:t>baisse</a:t>
            </a:r>
            <a:r>
              <a:rPr dirty="0"/>
              <a:t> de </a:t>
            </a:r>
            <a:r>
              <a:rPr dirty="0" err="1"/>
              <a:t>fonctionnalité</a:t>
            </a:r>
            <a:r>
              <a:rPr dirty="0"/>
              <a:t> des </a:t>
            </a:r>
            <a:r>
              <a:rPr dirty="0" err="1"/>
              <a:t>systèmes</a:t>
            </a:r>
            <a:r>
              <a:rPr dirty="0"/>
              <a:t> de santé. </a:t>
            </a:r>
            <a:r>
              <a:rPr dirty="0" err="1"/>
              <a:t>Certaines</a:t>
            </a:r>
            <a:r>
              <a:rPr dirty="0"/>
              <a:t> </a:t>
            </a:r>
            <a:r>
              <a:rPr dirty="0" err="1"/>
              <a:t>ont</a:t>
            </a:r>
            <a:r>
              <a:rPr dirty="0"/>
              <a:t>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modifiées</a:t>
            </a:r>
            <a:r>
              <a:rPr dirty="0"/>
              <a:t> pour </a:t>
            </a:r>
            <a:r>
              <a:rPr dirty="0" err="1"/>
              <a:t>s'intégrer</a:t>
            </a:r>
            <a:r>
              <a:rPr dirty="0"/>
              <a:t> à des </a:t>
            </a:r>
            <a:r>
              <a:rPr dirty="0" err="1"/>
              <a:t>mécanismes</a:t>
            </a:r>
            <a:r>
              <a:rPr dirty="0"/>
              <a:t> </a:t>
            </a:r>
            <a:r>
              <a:rPr dirty="0" err="1"/>
              <a:t>dʼaction</a:t>
            </a:r>
            <a:r>
              <a:rPr dirty="0"/>
              <a:t> </a:t>
            </a:r>
            <a:r>
              <a:rPr dirty="0" err="1"/>
              <a:t>humanitaire</a:t>
            </a:r>
            <a:r>
              <a:rPr dirty="0"/>
              <a:t> plus </a:t>
            </a:r>
            <a:r>
              <a:rPr dirty="0" err="1"/>
              <a:t>généraux</a:t>
            </a:r>
            <a:r>
              <a:rPr dirty="0"/>
              <a:t>, </a:t>
            </a:r>
            <a:r>
              <a:rPr dirty="0" err="1"/>
              <a:t>tels</a:t>
            </a:r>
            <a:r>
              <a:rPr dirty="0"/>
              <a:t> que le DMU pour la SSR et la coordination </a:t>
            </a:r>
            <a:r>
              <a:rPr dirty="0" err="1"/>
              <a:t>multisectorielle</a:t>
            </a:r>
            <a:r>
              <a:rPr dirty="0"/>
              <a:t> entre les </a:t>
            </a:r>
            <a:r>
              <a:rPr dirty="0" err="1"/>
              <a:t>groupes</a:t>
            </a:r>
            <a:r>
              <a:rPr dirty="0"/>
              <a:t> chargés de la santé et de la protection. </a:t>
            </a:r>
          </a:p>
          <a:p>
            <a:endParaRPr dirty="0"/>
          </a:p>
          <a:p>
            <a:pPr>
              <a:defRPr>
                <a:latin typeface="Arial"/>
                <a:cs typeface="Arial"/>
                <a:sym typeface="Arial"/>
              </a:defRPr>
            </a:pPr>
            <a:r>
              <a:rPr dirty="0"/>
              <a:t>Si les questions et </a:t>
            </a:r>
            <a:r>
              <a:rPr dirty="0" err="1"/>
              <a:t>procédures</a:t>
            </a:r>
            <a:r>
              <a:rPr dirty="0"/>
              <a:t> </a:t>
            </a:r>
            <a:r>
              <a:rPr dirty="0" err="1"/>
              <a:t>cliniques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universelles</a:t>
            </a:r>
            <a:r>
              <a:rPr dirty="0"/>
              <a:t>, les </a:t>
            </a:r>
            <a:r>
              <a:rPr dirty="0" err="1"/>
              <a:t>risques</a:t>
            </a:r>
            <a:r>
              <a:rPr dirty="0"/>
              <a:t>, les </a:t>
            </a:r>
            <a:r>
              <a:rPr dirty="0" err="1"/>
              <a:t>caractéristiques</a:t>
            </a:r>
            <a:r>
              <a:rPr dirty="0"/>
              <a:t> </a:t>
            </a:r>
            <a:r>
              <a:rPr dirty="0" err="1"/>
              <a:t>démographiques</a:t>
            </a:r>
            <a:r>
              <a:rPr dirty="0"/>
              <a:t> des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 et, surtout, les </a:t>
            </a:r>
            <a:r>
              <a:rPr dirty="0" err="1"/>
              <a:t>difficultés</a:t>
            </a:r>
            <a:r>
              <a:rPr dirty="0"/>
              <a:t> </a:t>
            </a:r>
            <a:r>
              <a:rPr dirty="0" err="1"/>
              <a:t>liées</a:t>
            </a:r>
            <a:r>
              <a:rPr dirty="0"/>
              <a:t> à la prestation de </a:t>
            </a:r>
            <a:r>
              <a:rPr dirty="0" err="1"/>
              <a:t>soins</a:t>
            </a:r>
            <a:r>
              <a:rPr dirty="0"/>
              <a:t> dans les situations </a:t>
            </a:r>
            <a:r>
              <a:rPr dirty="0" err="1"/>
              <a:t>d'urgence</a:t>
            </a:r>
            <a:r>
              <a:rPr dirty="0"/>
              <a:t> </a:t>
            </a:r>
            <a:r>
              <a:rPr dirty="0" err="1"/>
              <a:t>peuvent</a:t>
            </a:r>
            <a:r>
              <a:rPr dirty="0"/>
              <a:t> </a:t>
            </a:r>
            <a:r>
              <a:rPr dirty="0" err="1"/>
              <a:t>différer</a:t>
            </a:r>
            <a:r>
              <a:rPr dirty="0"/>
              <a:t> de </a:t>
            </a:r>
            <a:r>
              <a:rPr dirty="0" err="1"/>
              <a:t>ce</a:t>
            </a:r>
            <a:r>
              <a:rPr dirty="0"/>
              <a:t> </a:t>
            </a:r>
            <a:r>
              <a:rPr dirty="0" err="1"/>
              <a:t>qu'on</a:t>
            </a:r>
            <a:r>
              <a:rPr dirty="0"/>
              <a:t> observe dans un </a:t>
            </a:r>
            <a:r>
              <a:rPr dirty="0" err="1"/>
              <a:t>système</a:t>
            </a:r>
            <a:r>
              <a:rPr dirty="0"/>
              <a:t> de santé stable et </a:t>
            </a:r>
            <a:r>
              <a:rPr dirty="0" err="1"/>
              <a:t>pleinement</a:t>
            </a:r>
            <a:r>
              <a:rPr dirty="0"/>
              <a:t> </a:t>
            </a:r>
            <a:r>
              <a:rPr dirty="0" err="1"/>
              <a:t>opérationnel</a:t>
            </a:r>
            <a:r>
              <a:rPr dirty="0"/>
              <a:t>. </a:t>
            </a:r>
            <a:endParaRPr dirty="0">
              <a:latin typeface="Arial"/>
              <a:cs typeface="Arial"/>
            </a:endParaRPr>
          </a:p>
          <a:p>
            <a:endParaRPr dirty="0">
              <a:latin typeface="Arial"/>
              <a:cs typeface="Arial"/>
            </a:endParaRPr>
          </a:p>
          <a:p>
            <a:pPr>
              <a:defRPr>
                <a:latin typeface="Arial"/>
                <a:cs typeface="Arial"/>
                <a:sym typeface="Arial"/>
              </a:defRPr>
            </a:pPr>
            <a:r>
              <a:rPr dirty="0" err="1"/>
              <a:t>Distribuez</a:t>
            </a:r>
            <a:r>
              <a:rPr dirty="0"/>
              <a:t> aux participants les </a:t>
            </a:r>
            <a:r>
              <a:rPr dirty="0" err="1"/>
              <a:t>manuels</a:t>
            </a:r>
            <a:r>
              <a:rPr dirty="0"/>
              <a:t> </a:t>
            </a:r>
            <a:r>
              <a:rPr i="1" dirty="0" err="1"/>
              <a:t>Soins</a:t>
            </a:r>
            <a:r>
              <a:rPr i="1" dirty="0"/>
              <a:t> de santé pour les femmes </a:t>
            </a:r>
            <a:r>
              <a:rPr i="1" dirty="0" err="1"/>
              <a:t>victimes</a:t>
            </a:r>
            <a:r>
              <a:rPr i="1" dirty="0"/>
              <a:t> </a:t>
            </a:r>
            <a:r>
              <a:rPr i="1" dirty="0" err="1"/>
              <a:t>d’actes</a:t>
            </a:r>
            <a:r>
              <a:rPr i="1" dirty="0"/>
              <a:t> de violence </a:t>
            </a:r>
            <a:r>
              <a:rPr i="1" dirty="0" err="1"/>
              <a:t>commis</a:t>
            </a:r>
            <a:r>
              <a:rPr i="1" dirty="0"/>
              <a:t> par un </a:t>
            </a:r>
            <a:r>
              <a:rPr i="1" dirty="0" err="1"/>
              <a:t>partenaire</a:t>
            </a:r>
            <a:r>
              <a:rPr i="1" dirty="0"/>
              <a:t> intime </a:t>
            </a:r>
            <a:r>
              <a:rPr i="1" dirty="0" err="1"/>
              <a:t>ou</a:t>
            </a:r>
            <a:r>
              <a:rPr i="1" dirty="0"/>
              <a:t> </a:t>
            </a:r>
            <a:r>
              <a:rPr i="1" dirty="0" err="1"/>
              <a:t>d’actes</a:t>
            </a:r>
            <a:r>
              <a:rPr i="1" dirty="0"/>
              <a:t> de violence </a:t>
            </a:r>
            <a:r>
              <a:rPr i="1" dirty="0" err="1"/>
              <a:t>sexuelle</a:t>
            </a:r>
            <a:r>
              <a:rPr lang="fr-FR" i="1" dirty="0"/>
              <a:t> : Manuel clinique</a:t>
            </a:r>
            <a:r>
              <a:rPr i="1" dirty="0"/>
              <a:t> </a:t>
            </a:r>
            <a:r>
              <a:rPr dirty="0"/>
              <a:t>et </a:t>
            </a:r>
            <a:r>
              <a:rPr i="1" dirty="0" err="1"/>
              <a:t>Prise</a:t>
            </a:r>
            <a:r>
              <a:rPr i="1" dirty="0"/>
              <a:t> </a:t>
            </a:r>
            <a:r>
              <a:rPr i="1" dirty="0" err="1"/>
              <a:t>en</a:t>
            </a:r>
            <a:r>
              <a:rPr i="1" dirty="0"/>
              <a:t> charge </a:t>
            </a:r>
            <a:r>
              <a:rPr i="1" dirty="0" err="1"/>
              <a:t>clinique</a:t>
            </a:r>
            <a:r>
              <a:rPr i="1" dirty="0"/>
              <a:t> des </a:t>
            </a:r>
            <a:r>
              <a:rPr i="1" dirty="0" err="1"/>
              <a:t>survivantes</a:t>
            </a:r>
            <a:r>
              <a:rPr i="1" dirty="0"/>
              <a:t> de viol et de violence </a:t>
            </a:r>
            <a:r>
              <a:rPr i="1" dirty="0" err="1"/>
              <a:t>exercée</a:t>
            </a:r>
            <a:r>
              <a:rPr i="1" dirty="0"/>
              <a:t> par un </a:t>
            </a:r>
            <a:r>
              <a:rPr i="1" dirty="0" err="1"/>
              <a:t>partenaire</a:t>
            </a:r>
            <a:r>
              <a:rPr i="1" dirty="0"/>
              <a:t> intime : </a:t>
            </a:r>
            <a:r>
              <a:rPr lang="fr-FR" i="1" dirty="0"/>
              <a:t>É</a:t>
            </a:r>
            <a:r>
              <a:rPr i="1"/>
              <a:t>laboration</a:t>
            </a:r>
            <a:r>
              <a:rPr i="1" dirty="0"/>
              <a:t> de </a:t>
            </a:r>
            <a:r>
              <a:rPr i="1" dirty="0" err="1"/>
              <a:t>protocoles</a:t>
            </a:r>
            <a:r>
              <a:rPr i="1" dirty="0"/>
              <a:t> à adopter dans les situations de crise </a:t>
            </a:r>
            <a:r>
              <a:rPr i="1" dirty="0" err="1"/>
              <a:t>humanitaire</a:t>
            </a:r>
            <a:r>
              <a:rPr dirty="0"/>
              <a:t>. Il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fortement</a:t>
            </a:r>
            <a:r>
              <a:rPr dirty="0"/>
              <a:t> </a:t>
            </a:r>
            <a:r>
              <a:rPr dirty="0" err="1"/>
              <a:t>recommandé</a:t>
            </a:r>
            <a:r>
              <a:rPr dirty="0"/>
              <a:t> de </a:t>
            </a:r>
            <a:r>
              <a:rPr dirty="0" err="1"/>
              <a:t>distribuer</a:t>
            </a:r>
            <a:r>
              <a:rPr dirty="0"/>
              <a:t> des </a:t>
            </a:r>
            <a:r>
              <a:rPr dirty="0" err="1"/>
              <a:t>exemplaires</a:t>
            </a:r>
            <a:r>
              <a:rPr dirty="0"/>
              <a:t> papier de </a:t>
            </a:r>
            <a:r>
              <a:rPr dirty="0" err="1"/>
              <a:t>ces</a:t>
            </a:r>
            <a:r>
              <a:rPr dirty="0"/>
              <a:t> deux </a:t>
            </a:r>
            <a:r>
              <a:rPr dirty="0" err="1"/>
              <a:t>ressources</a:t>
            </a:r>
            <a:r>
              <a:rPr dirty="0"/>
              <a:t> aux participants </a:t>
            </a:r>
            <a:r>
              <a:rPr dirty="0" err="1"/>
              <a:t>ou</a:t>
            </a:r>
            <a:r>
              <a:rPr dirty="0"/>
              <a:t> de </a:t>
            </a: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envoyer</a:t>
            </a:r>
            <a:r>
              <a:rPr dirty="0"/>
              <a:t> les versions </a:t>
            </a:r>
            <a:r>
              <a:rPr dirty="0" err="1"/>
              <a:t>numériques</a:t>
            </a:r>
            <a:r>
              <a:rPr dirty="0"/>
              <a:t> par </a:t>
            </a:r>
            <a:r>
              <a:rPr dirty="0" err="1"/>
              <a:t>courriel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sur WhatsApp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autre</a:t>
            </a:r>
            <a:r>
              <a:rPr dirty="0"/>
              <a:t> </a:t>
            </a:r>
            <a:r>
              <a:rPr dirty="0" err="1"/>
              <a:t>plateforme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ligne</a:t>
            </a:r>
            <a:r>
              <a:rPr dirty="0"/>
              <a:t>. </a:t>
            </a:r>
            <a:endParaRPr dirty="0">
              <a:latin typeface="Arial"/>
              <a:cs typeface="Arial"/>
            </a:endParaRPr>
          </a:p>
          <a:p>
            <a:pPr>
              <a:buSzPts val="1100"/>
            </a:pPr>
            <a:endParaRPr b="1" dirty="0">
              <a:cs typeface="Arial"/>
            </a:endParaRPr>
          </a:p>
          <a:p>
            <a:pPr>
              <a:buSzPts val="1100"/>
            </a:pPr>
            <a:endParaRPr b="1" dirty="0">
              <a:cs typeface="Arial"/>
            </a:endParaRPr>
          </a:p>
          <a:p>
            <a:pPr>
              <a:buSzPts val="1100"/>
            </a:pPr>
            <a:endParaRPr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44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defRPr b="1">
                <a:latin typeface="Arial"/>
                <a:cs typeface="Arial"/>
              </a:defRPr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 dirty="0"/>
              <a:t>au facilitateur</a:t>
            </a:r>
            <a:r>
              <a:rPr dirty="0"/>
              <a:t> :</a:t>
            </a:r>
          </a:p>
          <a:p>
            <a:pPr>
              <a:defRPr>
                <a:latin typeface="Arial"/>
                <a:cs typeface="Arial"/>
              </a:defRPr>
            </a:pPr>
            <a:r>
              <a:rPr dirty="0" err="1"/>
              <a:t>Invitez</a:t>
            </a:r>
            <a:r>
              <a:rPr dirty="0"/>
              <a:t> les participants à lire le </a:t>
            </a:r>
            <a:r>
              <a:rPr dirty="0" err="1"/>
              <a:t>scénario</a:t>
            </a:r>
            <a:r>
              <a:rPr dirty="0"/>
              <a:t> </a:t>
            </a:r>
            <a:r>
              <a:rPr dirty="0" err="1"/>
              <a:t>présenté</a:t>
            </a:r>
            <a:r>
              <a:rPr dirty="0"/>
              <a:t>. </a:t>
            </a:r>
            <a:r>
              <a:rPr dirty="0" err="1"/>
              <a:t>Prenez</a:t>
            </a:r>
            <a:r>
              <a:rPr dirty="0"/>
              <a:t> </a:t>
            </a:r>
            <a:r>
              <a:rPr dirty="0" err="1"/>
              <a:t>quelques</a:t>
            </a:r>
            <a:r>
              <a:rPr dirty="0"/>
              <a:t> minutes pour demander à deux </a:t>
            </a:r>
            <a:r>
              <a:rPr dirty="0" err="1"/>
              <a:t>ou</a:t>
            </a:r>
            <a:r>
              <a:rPr dirty="0"/>
              <a:t> trois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</a:t>
            </a:r>
            <a:r>
              <a:rPr dirty="0" err="1"/>
              <a:t>scénario</a:t>
            </a:r>
            <a:r>
              <a:rPr dirty="0"/>
              <a:t> </a:t>
            </a:r>
            <a:r>
              <a:rPr dirty="0" err="1"/>
              <a:t>leur</a:t>
            </a:r>
            <a:r>
              <a:rPr dirty="0"/>
              <a:t> parle, et de </a:t>
            </a:r>
            <a:r>
              <a:rPr dirty="0" err="1"/>
              <a:t>réagir</a:t>
            </a:r>
            <a:r>
              <a:rPr dirty="0"/>
              <a:t> aux </a:t>
            </a:r>
            <a:r>
              <a:rPr dirty="0" err="1"/>
              <a:t>difficultés</a:t>
            </a:r>
            <a:r>
              <a:rPr dirty="0"/>
              <a:t>, aux questions et aux </a:t>
            </a:r>
            <a:r>
              <a:rPr dirty="0" err="1"/>
              <a:t>inquiétudes</a:t>
            </a:r>
            <a:r>
              <a:rPr dirty="0"/>
              <a:t> </a:t>
            </a:r>
            <a:r>
              <a:rPr dirty="0" err="1"/>
              <a:t>auxquels</a:t>
            </a:r>
            <a:r>
              <a:rPr dirty="0"/>
              <a:t> </a:t>
            </a:r>
            <a:r>
              <a:rPr dirty="0" err="1"/>
              <a:t>l'agent</a:t>
            </a:r>
            <a:r>
              <a:rPr dirty="0"/>
              <a:t>(e) de santé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confronté</a:t>
            </a:r>
            <a:r>
              <a:rPr dirty="0"/>
              <a:t>(e).</a:t>
            </a:r>
            <a:endParaRPr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98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44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 b="1">
                <a:latin typeface="Arial"/>
                <a:cs typeface="Arial"/>
              </a:defRPr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 dirty="0"/>
              <a:t>au facilitateur</a:t>
            </a:r>
            <a:r>
              <a:rPr dirty="0"/>
              <a:t> :</a:t>
            </a:r>
          </a:p>
          <a:p>
            <a:pPr>
              <a:buSzPts val="1100"/>
              <a:defRPr>
                <a:latin typeface="Arial"/>
                <a:cs typeface="Arial"/>
              </a:defRPr>
            </a:pPr>
            <a:r>
              <a:rPr dirty="0" err="1"/>
              <a:t>Demandez</a:t>
            </a:r>
            <a:r>
              <a:rPr dirty="0"/>
              <a:t> aux participants de lever la main </a:t>
            </a:r>
            <a:r>
              <a:rPr dirty="0" err="1"/>
              <a:t>si</a:t>
            </a:r>
            <a:r>
              <a:rPr dirty="0"/>
              <a:t> le </a:t>
            </a:r>
            <a:r>
              <a:rPr dirty="0" err="1"/>
              <a:t>scénario</a:t>
            </a:r>
            <a:r>
              <a:rPr dirty="0"/>
              <a:t> </a:t>
            </a: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semble</a:t>
            </a:r>
            <a:r>
              <a:rPr dirty="0"/>
              <a:t> </a:t>
            </a:r>
            <a:r>
              <a:rPr dirty="0" err="1"/>
              <a:t>familier</a:t>
            </a:r>
            <a:r>
              <a:rPr dirty="0"/>
              <a:t>. </a:t>
            </a:r>
            <a:r>
              <a:rPr dirty="0" err="1"/>
              <a:t>Demandez</a:t>
            </a:r>
            <a:r>
              <a:rPr dirty="0"/>
              <a:t> aux participants de </a:t>
            </a:r>
            <a:r>
              <a:rPr dirty="0" err="1"/>
              <a:t>partager</a:t>
            </a:r>
            <a:r>
              <a:rPr dirty="0"/>
              <a:t> deux </a:t>
            </a:r>
            <a:r>
              <a:rPr dirty="0" err="1"/>
              <a:t>ou</a:t>
            </a:r>
            <a:r>
              <a:rPr dirty="0"/>
              <a:t> trois </a:t>
            </a:r>
            <a:r>
              <a:rPr dirty="0" err="1"/>
              <a:t>réflexions</a:t>
            </a:r>
            <a:r>
              <a:rPr dirty="0"/>
              <a:t> sur les </a:t>
            </a:r>
            <a:r>
              <a:rPr dirty="0" err="1"/>
              <a:t>difficultés</a:t>
            </a:r>
            <a:r>
              <a:rPr dirty="0"/>
              <a:t>, les questions et les </a:t>
            </a:r>
            <a:r>
              <a:rPr dirty="0" err="1"/>
              <a:t>inquiétudes</a:t>
            </a:r>
            <a:r>
              <a:rPr dirty="0"/>
              <a:t> d'un agent de santé dans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telle</a:t>
            </a:r>
            <a:r>
              <a:rPr dirty="0"/>
              <a:t> situation. </a:t>
            </a:r>
          </a:p>
        </p:txBody>
      </p:sp>
    </p:spTree>
    <p:extLst>
      <p:ext uri="{BB962C8B-B14F-4D97-AF65-F5344CB8AC3E}">
        <p14:creationId xmlns:p14="http://schemas.microsoft.com/office/powerpoint/2010/main" val="1147862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7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 b="1">
                <a:latin typeface="Arial"/>
                <a:cs typeface="Arial"/>
              </a:defRPr>
            </a:pPr>
            <a:r>
              <a:rPr dirty="0">
                <a:sym typeface="Wingdings 3" panose="05040102010807070707" pitchFamily="18" charset="2"/>
              </a:rPr>
              <a:t></a:t>
            </a:r>
            <a:r>
              <a:rPr dirty="0"/>
              <a:t>&gt; Action </a:t>
            </a:r>
            <a:r>
              <a:rPr lang="fr-FR" dirty="0"/>
              <a:t>du facilitateur</a:t>
            </a:r>
            <a:r>
              <a:rPr dirty="0"/>
              <a:t> : Avant le début de la première </a:t>
            </a:r>
            <a:r>
              <a:rPr dirty="0" err="1"/>
              <a:t>journée</a:t>
            </a:r>
            <a:r>
              <a:rPr dirty="0"/>
              <a:t> de formation, </a:t>
            </a:r>
            <a:r>
              <a:rPr dirty="0" err="1"/>
              <a:t>donnez</a:t>
            </a:r>
            <a:r>
              <a:rPr dirty="0"/>
              <a:t> aux participants les </a:t>
            </a:r>
            <a:r>
              <a:rPr dirty="0" err="1"/>
              <a:t>coordonnées</a:t>
            </a:r>
            <a:r>
              <a:rPr dirty="0"/>
              <a:t> des </a:t>
            </a:r>
            <a:r>
              <a:rPr lang="fr-FR" dirty="0"/>
              <a:t>facilitateurs</a:t>
            </a:r>
            <a:r>
              <a:rPr dirty="0"/>
              <a:t> et des </a:t>
            </a:r>
            <a:r>
              <a:rPr dirty="0" err="1"/>
              <a:t>ressources</a:t>
            </a:r>
            <a:r>
              <a:rPr dirty="0"/>
              <a:t> locales de SMSPS, </a:t>
            </a:r>
            <a:r>
              <a:rPr dirty="0" err="1"/>
              <a:t>telles</a:t>
            </a:r>
            <a:r>
              <a:rPr dirty="0"/>
              <a:t> que les </a:t>
            </a:r>
            <a:r>
              <a:rPr dirty="0" err="1"/>
              <a:t>lignes</a:t>
            </a:r>
            <a:r>
              <a:rPr dirty="0"/>
              <a:t> </a:t>
            </a:r>
            <a:r>
              <a:rPr dirty="0" err="1"/>
              <a:t>téléphoniques</a:t>
            </a:r>
            <a:r>
              <a:rPr dirty="0"/>
              <a:t> </a:t>
            </a:r>
            <a:r>
              <a:rPr dirty="0" err="1"/>
              <a:t>d'urgence</a:t>
            </a:r>
            <a:r>
              <a:rPr dirty="0"/>
              <a:t>, le </a:t>
            </a:r>
            <a:r>
              <a:rPr dirty="0" err="1"/>
              <a:t>conseiller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santé </a:t>
            </a:r>
            <a:r>
              <a:rPr dirty="0" err="1"/>
              <a:t>mentale</a:t>
            </a:r>
            <a:r>
              <a:rPr dirty="0"/>
              <a:t> de </a:t>
            </a:r>
            <a:r>
              <a:rPr dirty="0" err="1"/>
              <a:t>l'agence</a:t>
            </a:r>
            <a:r>
              <a:rPr dirty="0"/>
              <a:t> </a:t>
            </a:r>
            <a:r>
              <a:rPr dirty="0" err="1"/>
              <a:t>s'il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disponible sur la mission et les </a:t>
            </a:r>
            <a:r>
              <a:rPr dirty="0" err="1"/>
              <a:t>ressources</a:t>
            </a:r>
            <a:r>
              <a:rPr dirty="0"/>
              <a:t> locales de santé </a:t>
            </a:r>
            <a:r>
              <a:rPr dirty="0" err="1"/>
              <a:t>mentale</a:t>
            </a:r>
            <a:r>
              <a:rPr dirty="0"/>
              <a:t>. </a:t>
            </a:r>
            <a:endParaRPr b="1" dirty="0">
              <a:latin typeface="Arial"/>
              <a:cs typeface="Arial"/>
            </a:endParaRPr>
          </a:p>
          <a:p>
            <a:pPr>
              <a:buSzPts val="1100"/>
            </a:pPr>
            <a:endParaRPr b="1" dirty="0">
              <a:cs typeface="Arial"/>
            </a:endParaRPr>
          </a:p>
          <a:p>
            <a:pPr>
              <a:buSzPts val="1100"/>
            </a:pPr>
            <a:r>
              <a:rPr dirty="0" err="1"/>
              <a:t>Réglez</a:t>
            </a:r>
            <a:r>
              <a:rPr dirty="0"/>
              <a:t> toute </a:t>
            </a:r>
            <a:r>
              <a:rPr dirty="0" err="1"/>
              <a:t>autre</a:t>
            </a:r>
            <a:r>
              <a:rPr dirty="0"/>
              <a:t> question pratique (emplacement des toilettes, </a:t>
            </a:r>
            <a:r>
              <a:rPr dirty="0" err="1"/>
              <a:t>lieux</a:t>
            </a:r>
            <a:r>
              <a:rPr dirty="0"/>
              <a:t> de </a:t>
            </a:r>
            <a:r>
              <a:rPr dirty="0" err="1"/>
              <a:t>prière</a:t>
            </a:r>
            <a:r>
              <a:rPr dirty="0"/>
              <a:t>, </a:t>
            </a:r>
            <a:r>
              <a:rPr dirty="0" err="1"/>
              <a:t>protocoles</a:t>
            </a:r>
            <a:r>
              <a:rPr dirty="0"/>
              <a:t> de </a:t>
            </a:r>
            <a:r>
              <a:rPr dirty="0" err="1"/>
              <a:t>sécurité</a:t>
            </a:r>
            <a:r>
              <a:rPr dirty="0"/>
              <a:t>, etc.). </a:t>
            </a:r>
            <a:endParaRPr b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 b="1"/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 dirty="0"/>
              <a:t>au facilitateur</a:t>
            </a:r>
            <a:r>
              <a:rPr dirty="0"/>
              <a:t> :</a:t>
            </a:r>
          </a:p>
          <a:p>
            <a:pPr>
              <a:buSzPts val="1100"/>
            </a:pPr>
            <a:r>
              <a:rPr dirty="0" err="1"/>
              <a:t>Faites</a:t>
            </a:r>
            <a:r>
              <a:rPr dirty="0"/>
              <a:t> savoir aux participants :</a:t>
            </a:r>
          </a:p>
          <a:p>
            <a:pPr>
              <a:buSzPts val="1100"/>
            </a:pPr>
            <a:r>
              <a:rPr dirty="0"/>
              <a:t>que </a:t>
            </a:r>
            <a:r>
              <a:rPr dirty="0" err="1"/>
              <a:t>sʼils</a:t>
            </a:r>
            <a:r>
              <a:rPr dirty="0"/>
              <a:t> </a:t>
            </a:r>
            <a:r>
              <a:rPr dirty="0" err="1"/>
              <a:t>peuvent</a:t>
            </a:r>
            <a:r>
              <a:rPr dirty="0"/>
              <a:t> arriver avec des </a:t>
            </a:r>
            <a:r>
              <a:rPr dirty="0" err="1"/>
              <a:t>attentes</a:t>
            </a:r>
            <a:r>
              <a:rPr dirty="0"/>
              <a:t>, des </a:t>
            </a:r>
            <a:r>
              <a:rPr dirty="0" err="1"/>
              <a:t>craintes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des </a:t>
            </a:r>
            <a:r>
              <a:rPr dirty="0" err="1"/>
              <a:t>expériences</a:t>
            </a:r>
            <a:r>
              <a:rPr dirty="0"/>
              <a:t> </a:t>
            </a:r>
            <a:r>
              <a:rPr dirty="0" err="1"/>
              <a:t>différentes</a:t>
            </a:r>
            <a:r>
              <a:rPr dirty="0"/>
              <a:t>, </a:t>
            </a:r>
            <a:r>
              <a:rPr dirty="0" err="1"/>
              <a:t>lʼessentiel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dʼavancer</a:t>
            </a:r>
            <a:r>
              <a:rPr dirty="0"/>
              <a:t> ensemble pour </a:t>
            </a:r>
            <a:r>
              <a:rPr dirty="0" err="1"/>
              <a:t>tirer</a:t>
            </a:r>
            <a:r>
              <a:rPr dirty="0"/>
              <a:t> le </a:t>
            </a:r>
            <a:r>
              <a:rPr dirty="0" err="1"/>
              <a:t>meilleur</a:t>
            </a:r>
            <a:r>
              <a:rPr dirty="0"/>
              <a:t> parti de </a:t>
            </a:r>
            <a:r>
              <a:rPr dirty="0" err="1"/>
              <a:t>cette</a:t>
            </a:r>
            <a:r>
              <a:rPr dirty="0"/>
              <a:t> formation. </a:t>
            </a:r>
          </a:p>
          <a:p>
            <a:pPr>
              <a:buSzPts val="1100"/>
            </a:pPr>
            <a:endParaRPr dirty="0"/>
          </a:p>
          <a:p>
            <a:pPr>
              <a:buSzPts val="1100"/>
            </a:pPr>
            <a:r>
              <a:rPr b="1" dirty="0" err="1"/>
              <a:t>Demandez</a:t>
            </a:r>
            <a:r>
              <a:rPr b="1" dirty="0"/>
              <a:t> aux participants </a:t>
            </a:r>
            <a:r>
              <a:rPr b="1" dirty="0" err="1"/>
              <a:t>d'écrire</a:t>
            </a:r>
            <a:r>
              <a:rPr b="1" dirty="0"/>
              <a:t> </a:t>
            </a:r>
            <a:r>
              <a:rPr b="1" dirty="0" err="1"/>
              <a:t>leurs</a:t>
            </a:r>
            <a:r>
              <a:rPr b="1" dirty="0"/>
              <a:t> </a:t>
            </a:r>
            <a:r>
              <a:rPr b="1" dirty="0" err="1"/>
              <a:t>attentes</a:t>
            </a:r>
            <a:r>
              <a:rPr b="1" dirty="0"/>
              <a:t> </a:t>
            </a:r>
            <a:r>
              <a:rPr b="1" dirty="0" err="1"/>
              <a:t>concernant</a:t>
            </a:r>
            <a:r>
              <a:rPr b="1" dirty="0"/>
              <a:t> la formation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lettres</a:t>
            </a:r>
            <a:r>
              <a:rPr dirty="0"/>
              <a:t> majuscules sur un tableau à </a:t>
            </a:r>
            <a:r>
              <a:rPr dirty="0" err="1"/>
              <a:t>feuilles</a:t>
            </a:r>
            <a:r>
              <a:rPr dirty="0"/>
              <a:t> mobiles </a:t>
            </a:r>
            <a:r>
              <a:rPr dirty="0" err="1"/>
              <a:t>ou</a:t>
            </a:r>
            <a:r>
              <a:rPr dirty="0"/>
              <a:t> sur </a:t>
            </a:r>
            <a:r>
              <a:rPr dirty="0" err="1"/>
              <a:t>une</a:t>
            </a:r>
            <a:r>
              <a:rPr dirty="0"/>
              <a:t> affiche </a:t>
            </a:r>
            <a:r>
              <a:rPr dirty="0" err="1"/>
              <a:t>placée</a:t>
            </a:r>
            <a:r>
              <a:rPr dirty="0"/>
              <a:t> à </a:t>
            </a:r>
            <a:r>
              <a:rPr dirty="0" err="1"/>
              <a:t>l'avant</a:t>
            </a:r>
            <a:r>
              <a:rPr dirty="0"/>
              <a:t> de la salle. </a:t>
            </a:r>
          </a:p>
          <a:p>
            <a:pPr>
              <a:buSzPts val="1100"/>
            </a:pPr>
            <a:endParaRPr dirty="0"/>
          </a:p>
          <a:p>
            <a:pPr>
              <a:buSzPts val="1100"/>
            </a:pPr>
            <a:r>
              <a:rPr dirty="0"/>
              <a:t>Si les participants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hésitants</a:t>
            </a:r>
            <a:r>
              <a:rPr dirty="0"/>
              <a:t>, Par </a:t>
            </a:r>
            <a:r>
              <a:rPr dirty="0" err="1"/>
              <a:t>exemple</a:t>
            </a:r>
            <a:r>
              <a:rPr dirty="0"/>
              <a:t> : Je </a:t>
            </a:r>
            <a:r>
              <a:rPr dirty="0" err="1"/>
              <a:t>m'attends</a:t>
            </a:r>
            <a:r>
              <a:rPr dirty="0"/>
              <a:t> à </a:t>
            </a:r>
            <a:r>
              <a:rPr dirty="0" err="1"/>
              <a:t>ce</a:t>
            </a:r>
            <a:r>
              <a:rPr dirty="0"/>
              <a:t> que chacun </a:t>
            </a:r>
            <a:r>
              <a:rPr dirty="0" err="1"/>
              <a:t>prenne</a:t>
            </a:r>
            <a:r>
              <a:rPr dirty="0"/>
              <a:t> </a:t>
            </a:r>
            <a:r>
              <a:rPr dirty="0" err="1"/>
              <a:t>cette</a:t>
            </a:r>
            <a:r>
              <a:rPr dirty="0"/>
              <a:t> formation au </a:t>
            </a:r>
            <a:r>
              <a:rPr dirty="0" err="1"/>
              <a:t>sérieux</a:t>
            </a:r>
            <a:r>
              <a:rPr dirty="0"/>
              <a:t>,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aussi</a:t>
            </a:r>
            <a:r>
              <a:rPr dirty="0"/>
              <a:t> à </a:t>
            </a:r>
            <a:r>
              <a:rPr dirty="0" err="1"/>
              <a:t>ce</a:t>
            </a:r>
            <a:r>
              <a:rPr dirty="0"/>
              <a:t> </a:t>
            </a:r>
            <a:r>
              <a:rPr dirty="0" err="1"/>
              <a:t>qu'on</a:t>
            </a:r>
            <a:r>
              <a:rPr dirty="0"/>
              <a:t> </a:t>
            </a:r>
            <a:r>
              <a:rPr dirty="0" err="1"/>
              <a:t>puisse</a:t>
            </a:r>
            <a:r>
              <a:rPr dirty="0"/>
              <a:t> se </a:t>
            </a:r>
            <a:r>
              <a:rPr dirty="0" err="1"/>
              <a:t>détendre</a:t>
            </a:r>
            <a:r>
              <a:rPr dirty="0"/>
              <a:t> ensemble. </a:t>
            </a:r>
            <a:r>
              <a:rPr dirty="0" err="1"/>
              <a:t>J'espère</a:t>
            </a:r>
            <a:r>
              <a:rPr dirty="0"/>
              <a:t> que tout le monde sera </a:t>
            </a:r>
            <a:r>
              <a:rPr dirty="0" err="1"/>
              <a:t>ponctuel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46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 b="1"/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 dirty="0"/>
              <a:t>au facilitateur</a:t>
            </a:r>
            <a:r>
              <a:rPr dirty="0"/>
              <a:t> :</a:t>
            </a:r>
          </a:p>
          <a:p>
            <a:pPr marL="171450" indent="-171450">
              <a:buSzPts val="1100"/>
              <a:buFont typeface="Arial" panose="020B0604020202020204" pitchFamily="34" charset="0"/>
              <a:buChar char="•"/>
            </a:pPr>
            <a:r>
              <a:rPr dirty="0" err="1"/>
              <a:t>Rappelez</a:t>
            </a:r>
            <a:r>
              <a:rPr dirty="0"/>
              <a:t> aux participants </a:t>
            </a:r>
            <a:r>
              <a:rPr dirty="0" err="1"/>
              <a:t>qu'il</a:t>
            </a:r>
            <a:r>
              <a:rPr dirty="0"/>
              <a:t> </a:t>
            </a:r>
            <a:r>
              <a:rPr dirty="0" err="1"/>
              <a:t>s'agit</a:t>
            </a:r>
            <a:r>
              <a:rPr dirty="0"/>
              <a:t> d'un </a:t>
            </a:r>
            <a:r>
              <a:rPr dirty="0" err="1"/>
              <a:t>exercice</a:t>
            </a:r>
            <a:r>
              <a:rPr dirty="0"/>
              <a:t> anonyme. </a:t>
            </a:r>
            <a:r>
              <a:rPr dirty="0" err="1"/>
              <a:t>Ils</a:t>
            </a:r>
            <a:r>
              <a:rPr dirty="0"/>
              <a:t> ne </a:t>
            </a:r>
            <a:r>
              <a:rPr dirty="0" err="1"/>
              <a:t>doivent</a:t>
            </a:r>
            <a:r>
              <a:rPr dirty="0"/>
              <a:t> pas </a:t>
            </a:r>
            <a:r>
              <a:rPr dirty="0" err="1"/>
              <a:t>écrire</a:t>
            </a:r>
            <a:r>
              <a:rPr dirty="0"/>
              <a:t> </a:t>
            </a:r>
            <a:r>
              <a:rPr dirty="0" err="1"/>
              <a:t>leur</a:t>
            </a:r>
            <a:r>
              <a:rPr dirty="0"/>
              <a:t> nom sur les bouts de papier. </a:t>
            </a:r>
          </a:p>
          <a:p>
            <a:pPr marL="171450" indent="-171450">
              <a:buSzPts val="1100"/>
              <a:buFont typeface="Arial" panose="020B0604020202020204" pitchFamily="34" charset="0"/>
              <a:buChar char="•"/>
            </a:pPr>
            <a:r>
              <a:rPr dirty="0" err="1"/>
              <a:t>Rappelez-leur</a:t>
            </a:r>
            <a:r>
              <a:rPr dirty="0"/>
              <a:t> </a:t>
            </a:r>
            <a:r>
              <a:rPr dirty="0" err="1"/>
              <a:t>qu'ils</a:t>
            </a:r>
            <a:r>
              <a:rPr dirty="0"/>
              <a:t> </a:t>
            </a:r>
            <a:r>
              <a:rPr dirty="0" err="1"/>
              <a:t>doivent</a:t>
            </a:r>
            <a:r>
              <a:rPr dirty="0"/>
              <a:t> </a:t>
            </a:r>
            <a:r>
              <a:rPr dirty="0" err="1"/>
              <a:t>écrire</a:t>
            </a:r>
            <a:r>
              <a:rPr dirty="0"/>
              <a:t> </a:t>
            </a: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peur</a:t>
            </a:r>
            <a:r>
              <a:rPr dirty="0"/>
              <a:t> et </a:t>
            </a:r>
            <a:r>
              <a:rPr dirty="0" err="1"/>
              <a:t>leur</a:t>
            </a:r>
            <a:r>
              <a:rPr dirty="0"/>
              <a:t> motivation sur deux bouts de papier </a:t>
            </a:r>
            <a:r>
              <a:rPr dirty="0" err="1"/>
              <a:t>distincts</a:t>
            </a:r>
            <a:r>
              <a:rPr dirty="0"/>
              <a:t>. </a:t>
            </a:r>
          </a:p>
          <a:p>
            <a:pPr marL="171450" indent="-171450">
              <a:buSzPts val="1100"/>
              <a:buFont typeface="Arial" panose="020B0604020202020204" pitchFamily="34" charset="0"/>
              <a:buChar char="•"/>
            </a:pPr>
            <a:r>
              <a:rPr dirty="0" err="1"/>
              <a:t>Indiquez</a:t>
            </a:r>
            <a:r>
              <a:rPr dirty="0"/>
              <a:t> aux participants </a:t>
            </a:r>
            <a:r>
              <a:rPr dirty="0" err="1"/>
              <a:t>quel</a:t>
            </a:r>
            <a:r>
              <a:rPr dirty="0"/>
              <a:t> </a:t>
            </a:r>
            <a:r>
              <a:rPr lang="fr-FR" dirty="0"/>
              <a:t>facilitateur</a:t>
            </a:r>
            <a:r>
              <a:rPr dirty="0"/>
              <a:t> a le chapeau « </a:t>
            </a:r>
            <a:r>
              <a:rPr dirty="0" err="1"/>
              <a:t>Peurs</a:t>
            </a:r>
            <a:r>
              <a:rPr dirty="0"/>
              <a:t> » et </a:t>
            </a:r>
            <a:r>
              <a:rPr dirty="0" err="1"/>
              <a:t>lequel</a:t>
            </a:r>
            <a:r>
              <a:rPr dirty="0"/>
              <a:t> a le chapeau « Motivations ». </a:t>
            </a:r>
          </a:p>
          <a:p>
            <a:pPr marL="171450" indent="-171450">
              <a:buSzPts val="1100"/>
              <a:buFont typeface="Arial" panose="020B0604020202020204" pitchFamily="34" charset="0"/>
              <a:buChar char="•"/>
            </a:pPr>
            <a:r>
              <a:rPr dirty="0" err="1"/>
              <a:t>Présentez</a:t>
            </a:r>
            <a:r>
              <a:rPr dirty="0"/>
              <a:t> le Manuel </a:t>
            </a:r>
            <a:r>
              <a:rPr lang="fr-FR"/>
              <a:t>du facilitateur</a:t>
            </a:r>
            <a:r>
              <a:t> </a:t>
            </a:r>
            <a:r>
              <a:rPr dirty="0"/>
              <a:t>aux participants et </a:t>
            </a:r>
            <a:r>
              <a:rPr dirty="0" err="1"/>
              <a:t>indiquez-leur</a:t>
            </a:r>
            <a:r>
              <a:rPr dirty="0"/>
              <a:t> que les rappels de </a:t>
            </a:r>
            <a:r>
              <a:rPr dirty="0" err="1"/>
              <a:t>lʼ</a:t>
            </a:r>
            <a:r>
              <a:rPr b="1" dirty="0" err="1"/>
              <a:t>aide-mémoire</a:t>
            </a:r>
            <a:r>
              <a:rPr b="1" dirty="0"/>
              <a:t> 1b</a:t>
            </a:r>
            <a:r>
              <a:rPr dirty="0"/>
              <a:t> </a:t>
            </a:r>
            <a:r>
              <a:rPr dirty="0" err="1"/>
              <a:t>peuvent</a:t>
            </a:r>
            <a:r>
              <a:rPr dirty="0"/>
              <a:t> </a:t>
            </a: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être</a:t>
            </a:r>
            <a:r>
              <a:rPr dirty="0"/>
              <a:t> </a:t>
            </a:r>
            <a:r>
              <a:rPr dirty="0" err="1"/>
              <a:t>utiles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 particulier au </a:t>
            </a:r>
            <a:r>
              <a:rPr dirty="0" err="1"/>
              <a:t>cours</a:t>
            </a:r>
            <a:r>
              <a:rPr dirty="0"/>
              <a:t> de </a:t>
            </a:r>
            <a:r>
              <a:rPr dirty="0" err="1"/>
              <a:t>leurs</a:t>
            </a:r>
            <a:r>
              <a:rPr dirty="0"/>
              <a:t> premières </a:t>
            </a:r>
            <a:r>
              <a:rPr dirty="0" err="1"/>
              <a:t>années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tant que </a:t>
            </a:r>
            <a:r>
              <a:rPr dirty="0" err="1"/>
              <a:t>prestataires</a:t>
            </a:r>
            <a:r>
              <a:rPr dirty="0"/>
              <a:t> de </a:t>
            </a:r>
            <a:r>
              <a:rPr dirty="0" err="1"/>
              <a:t>soutien</a:t>
            </a:r>
            <a:r>
              <a:rPr dirty="0"/>
              <a:t> de première </a:t>
            </a:r>
            <a:r>
              <a:rPr dirty="0" err="1"/>
              <a:t>ligne</a:t>
            </a:r>
            <a:r>
              <a:rPr dirty="0"/>
              <a:t>, </a:t>
            </a:r>
            <a:r>
              <a:rPr dirty="0" err="1"/>
              <a:t>alors</a:t>
            </a:r>
            <a:r>
              <a:rPr dirty="0"/>
              <a:t> </a:t>
            </a:r>
            <a:r>
              <a:rPr dirty="0" err="1"/>
              <a:t>qu'ils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encore </a:t>
            </a:r>
            <a:r>
              <a:rPr dirty="0" err="1"/>
              <a:t>en</a:t>
            </a:r>
            <a:r>
              <a:rPr dirty="0"/>
              <a:t> train de </a:t>
            </a:r>
            <a:r>
              <a:rPr dirty="0" err="1"/>
              <a:t>gagner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aisance</a:t>
            </a:r>
            <a:r>
              <a:rPr dirty="0"/>
              <a:t> et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confiance</a:t>
            </a:r>
            <a:r>
              <a:rPr dirty="0"/>
              <a:t>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 b="1"/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 dirty="0"/>
              <a:t>au facilitateur</a:t>
            </a:r>
            <a:r>
              <a:rPr dirty="0"/>
              <a:t> :</a:t>
            </a:r>
          </a:p>
          <a:p>
            <a:pPr>
              <a:buSzPts val="1100"/>
            </a:pPr>
            <a:r>
              <a:rPr dirty="0"/>
              <a:t>Si </a:t>
            </a:r>
            <a:r>
              <a:rPr dirty="0" err="1"/>
              <a:t>l'une</a:t>
            </a:r>
            <a:r>
              <a:rPr dirty="0"/>
              <a:t> des </a:t>
            </a:r>
            <a:r>
              <a:rPr dirty="0" err="1"/>
              <a:t>normes</a:t>
            </a:r>
            <a:r>
              <a:rPr dirty="0"/>
              <a:t> figurant sur </a:t>
            </a:r>
            <a:r>
              <a:rPr dirty="0" err="1"/>
              <a:t>cette</a:t>
            </a:r>
            <a:r>
              <a:rPr dirty="0"/>
              <a:t> diapositive </a:t>
            </a:r>
            <a:r>
              <a:rPr dirty="0" err="1"/>
              <a:t>n'a</a:t>
            </a:r>
            <a:r>
              <a:rPr dirty="0"/>
              <a:t> pas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mentionnée</a:t>
            </a:r>
            <a:r>
              <a:rPr dirty="0"/>
              <a:t> au </a:t>
            </a:r>
            <a:r>
              <a:rPr dirty="0" err="1"/>
              <a:t>cours</a:t>
            </a:r>
            <a:r>
              <a:rPr dirty="0"/>
              <a:t> de la </a:t>
            </a:r>
            <a:r>
              <a:rPr dirty="0" err="1"/>
              <a:t>réflexion</a:t>
            </a:r>
            <a:r>
              <a:rPr dirty="0"/>
              <a:t> de </a:t>
            </a:r>
            <a:r>
              <a:rPr dirty="0" err="1"/>
              <a:t>groupe</a:t>
            </a:r>
            <a:r>
              <a:rPr dirty="0"/>
              <a:t>, </a:t>
            </a:r>
            <a:r>
              <a:rPr dirty="0" err="1"/>
              <a:t>ajoutez</a:t>
            </a:r>
            <a:r>
              <a:rPr dirty="0"/>
              <a:t>-la sur le tableau-papier à </a:t>
            </a:r>
            <a:r>
              <a:rPr dirty="0" err="1"/>
              <a:t>feuilles</a:t>
            </a:r>
            <a:r>
              <a:rPr dirty="0"/>
              <a:t> mobiles. Laissez les « </a:t>
            </a:r>
            <a:r>
              <a:rPr dirty="0" err="1"/>
              <a:t>normes</a:t>
            </a:r>
            <a:r>
              <a:rPr dirty="0"/>
              <a:t> du </a:t>
            </a:r>
            <a:r>
              <a:rPr dirty="0" err="1"/>
              <a:t>groupe</a:t>
            </a:r>
            <a:r>
              <a:rPr dirty="0"/>
              <a:t> »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évidence</a:t>
            </a:r>
            <a:r>
              <a:rPr dirty="0"/>
              <a:t> dans </a:t>
            </a:r>
            <a:r>
              <a:rPr dirty="0" err="1"/>
              <a:t>l'espace</a:t>
            </a:r>
            <a:r>
              <a:rPr dirty="0"/>
              <a:t> de formation pendant les séances.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47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 b="1"/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 dirty="0"/>
              <a:t>au facilitateur</a:t>
            </a:r>
            <a:r>
              <a:rPr dirty="0"/>
              <a:t> :</a:t>
            </a:r>
          </a:p>
          <a:p>
            <a:pPr>
              <a:buSzPts val="1100"/>
            </a:pPr>
            <a:r>
              <a:rPr dirty="0" err="1"/>
              <a:t>Présentez-vous</a:t>
            </a:r>
            <a:r>
              <a:rPr dirty="0"/>
              <a:t> </a:t>
            </a:r>
            <a:r>
              <a:rPr dirty="0" err="1"/>
              <a:t>ainsi</a:t>
            </a:r>
            <a:r>
              <a:rPr dirty="0"/>
              <a:t> que le </a:t>
            </a:r>
            <a:r>
              <a:rPr dirty="0" err="1"/>
              <a:t>rôle</a:t>
            </a:r>
            <a:r>
              <a:rPr dirty="0"/>
              <a:t> </a:t>
            </a:r>
            <a:r>
              <a:rPr lang="fr-FR" dirty="0"/>
              <a:t>de facilitateur</a:t>
            </a:r>
            <a:r>
              <a:rPr dirty="0"/>
              <a:t>.  </a:t>
            </a:r>
          </a:p>
          <a:p>
            <a:pPr>
              <a:buSzPts val="1100"/>
            </a:pPr>
            <a:endParaRPr dirty="0"/>
          </a:p>
          <a:p>
            <a:pPr>
              <a:buSzPts val="1100"/>
            </a:pPr>
            <a:r>
              <a:rPr dirty="0" err="1"/>
              <a:t>Demandez</a:t>
            </a:r>
            <a:r>
              <a:rPr dirty="0"/>
              <a:t> aux participants 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de former des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binômes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avec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leur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voisin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Demandez-leur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de prendre deux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trois minutes pour se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présenter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leur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partenaire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(nom, signification du nom dans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sa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culture,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fonction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dans les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soins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et affiliation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institutionnelle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). En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plénière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fonction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nombre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de participants et du temps disponible,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demandez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à trois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quatre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binômes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présenter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leur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partenaire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au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reste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groupe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minute par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binôme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>
              <a:buSzPts val="1100"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3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9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 dirty="0">
              <a:latin typeface="Arial"/>
              <a:cs typeface="Arial"/>
            </a:endParaRPr>
          </a:p>
          <a:p>
            <a:pPr>
              <a:buSzPts val="1100"/>
            </a:pPr>
            <a:endParaRPr dirty="0">
              <a:latin typeface="Arial"/>
              <a:cs typeface="Arial"/>
            </a:endParaRPr>
          </a:p>
          <a:p>
            <a:pPr>
              <a:buSzPts val="1100"/>
            </a:pP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40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>
                <a:latin typeface="Arial"/>
                <a:cs typeface="Arial"/>
              </a:defRPr>
            </a:pPr>
            <a:r>
              <a:rPr dirty="0" err="1"/>
              <a:t>Dites</a:t>
            </a:r>
            <a:r>
              <a:rPr dirty="0"/>
              <a:t> : Il </a:t>
            </a:r>
            <a:r>
              <a:rPr dirty="0" err="1"/>
              <a:t>convient</a:t>
            </a:r>
            <a:r>
              <a:rPr dirty="0"/>
              <a:t> de </a:t>
            </a:r>
            <a:r>
              <a:rPr dirty="0" err="1"/>
              <a:t>reconnaître</a:t>
            </a:r>
            <a:r>
              <a:rPr dirty="0"/>
              <a:t> que la VPI </a:t>
            </a:r>
            <a:r>
              <a:rPr dirty="0" err="1"/>
              <a:t>est</a:t>
            </a:r>
            <a:r>
              <a:rPr dirty="0"/>
              <a:t> très </a:t>
            </a:r>
            <a:r>
              <a:rPr dirty="0" err="1"/>
              <a:t>répandue</a:t>
            </a:r>
            <a:r>
              <a:rPr dirty="0"/>
              <a:t> dans les situations </a:t>
            </a:r>
            <a:r>
              <a:rPr dirty="0" err="1"/>
              <a:t>d'urgence</a:t>
            </a:r>
            <a:r>
              <a:rPr dirty="0"/>
              <a:t> </a:t>
            </a:r>
            <a:r>
              <a:rPr dirty="0" err="1"/>
              <a:t>humanitaire</a:t>
            </a:r>
            <a:r>
              <a:rPr dirty="0"/>
              <a:t> et </a:t>
            </a:r>
            <a:r>
              <a:rPr dirty="0" err="1"/>
              <a:t>qu'elle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associée</a:t>
            </a:r>
            <a:r>
              <a:rPr dirty="0"/>
              <a:t> à </a:t>
            </a:r>
            <a:r>
              <a:rPr dirty="0" err="1"/>
              <a:t>une</a:t>
            </a:r>
            <a:r>
              <a:rPr dirty="0"/>
              <a:t> forte incidence de </a:t>
            </a:r>
            <a:r>
              <a:rPr dirty="0" err="1"/>
              <a:t>plusieurs</a:t>
            </a:r>
            <a:r>
              <a:rPr dirty="0"/>
              <a:t> </a:t>
            </a:r>
            <a:r>
              <a:rPr dirty="0" err="1"/>
              <a:t>problèmes</a:t>
            </a:r>
            <a:r>
              <a:rPr dirty="0"/>
              <a:t> de santé </a:t>
            </a:r>
            <a:r>
              <a:rPr dirty="0" err="1"/>
              <a:t>ciblés</a:t>
            </a:r>
            <a:r>
              <a:rPr dirty="0"/>
              <a:t> par le DMU</a:t>
            </a:r>
            <a:r>
              <a:rPr lang="fr-FR" dirty="0"/>
              <a:t> pour la SSR</a:t>
            </a:r>
            <a:r>
              <a:rPr dirty="0"/>
              <a:t> : </a:t>
            </a:r>
            <a:r>
              <a:rPr dirty="0" err="1"/>
              <a:t>grossesses</a:t>
            </a:r>
            <a:r>
              <a:rPr dirty="0"/>
              <a:t> non </a:t>
            </a:r>
            <a:r>
              <a:rPr dirty="0" err="1"/>
              <a:t>désirées</a:t>
            </a:r>
            <a:r>
              <a:rPr dirty="0"/>
              <a:t>, </a:t>
            </a:r>
            <a:r>
              <a:rPr dirty="0" err="1"/>
              <a:t>morbidité</a:t>
            </a:r>
            <a:r>
              <a:rPr dirty="0"/>
              <a:t> et </a:t>
            </a:r>
            <a:r>
              <a:rPr dirty="0" err="1"/>
              <a:t>mortalité</a:t>
            </a:r>
            <a:r>
              <a:rPr dirty="0"/>
              <a:t> </a:t>
            </a:r>
            <a:r>
              <a:rPr dirty="0" err="1"/>
              <a:t>néonatales</a:t>
            </a:r>
            <a:r>
              <a:rPr dirty="0"/>
              <a:t>, IST et infections à VIH.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41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>
                <a:latin typeface="Arial"/>
                <a:cs typeface="Arial"/>
              </a:defRPr>
            </a:pPr>
            <a:r>
              <a:rPr b="1" dirty="0" err="1"/>
              <a:t>Dites</a:t>
            </a:r>
            <a:r>
              <a:rPr b="1" dirty="0"/>
              <a:t> : </a:t>
            </a:r>
            <a:r>
              <a:rPr dirty="0"/>
              <a:t>Si, </a:t>
            </a:r>
            <a:r>
              <a:rPr dirty="0" err="1"/>
              <a:t>en</a:t>
            </a:r>
            <a:r>
              <a:rPr dirty="0"/>
              <a:t> tant </a:t>
            </a:r>
            <a:r>
              <a:rPr dirty="0" err="1"/>
              <a:t>qu'agent</a:t>
            </a:r>
            <a:r>
              <a:rPr dirty="0"/>
              <a:t> de santé, </a:t>
            </a:r>
            <a:r>
              <a:rPr dirty="0" err="1"/>
              <a:t>vous</a:t>
            </a:r>
            <a:r>
              <a:rPr dirty="0"/>
              <a:t> ne </a:t>
            </a:r>
            <a:r>
              <a:rPr dirty="0" err="1"/>
              <a:t>pouvez</a:t>
            </a:r>
            <a:r>
              <a:rPr dirty="0"/>
              <a:t> pas tout faire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contrôler</a:t>
            </a:r>
            <a:r>
              <a:rPr dirty="0"/>
              <a:t> </a:t>
            </a:r>
            <a:r>
              <a:rPr dirty="0" err="1"/>
              <a:t>tous</a:t>
            </a:r>
            <a:r>
              <a:rPr dirty="0"/>
              <a:t> les aspects de la </a:t>
            </a:r>
            <a:r>
              <a:rPr dirty="0" err="1"/>
              <a:t>prise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charge des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 dans les situations </a:t>
            </a:r>
            <a:r>
              <a:rPr dirty="0" err="1"/>
              <a:t>d'urgence</a:t>
            </a:r>
            <a:r>
              <a:rPr dirty="0"/>
              <a:t>,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avez</a:t>
            </a:r>
            <a:r>
              <a:rPr dirty="0"/>
              <a:t> </a:t>
            </a:r>
            <a:r>
              <a:rPr dirty="0" err="1"/>
              <a:t>néanmoins</a:t>
            </a:r>
            <a:r>
              <a:rPr dirty="0"/>
              <a:t> un </a:t>
            </a:r>
            <a:r>
              <a:rPr dirty="0" err="1"/>
              <a:t>rôle</a:t>
            </a:r>
            <a:r>
              <a:rPr dirty="0"/>
              <a:t> </a:t>
            </a:r>
            <a:r>
              <a:rPr dirty="0" err="1"/>
              <a:t>essentiel</a:t>
            </a:r>
            <a:r>
              <a:rPr dirty="0"/>
              <a:t> à </a:t>
            </a:r>
            <a:r>
              <a:rPr dirty="0" err="1"/>
              <a:t>jouer</a:t>
            </a:r>
            <a:r>
              <a:rPr dirty="0"/>
              <a:t> à bien des </a:t>
            </a:r>
            <a:r>
              <a:rPr dirty="0" err="1"/>
              <a:t>égards</a:t>
            </a:r>
            <a:r>
              <a:rPr dirty="0"/>
              <a:t> pour </a:t>
            </a:r>
            <a:r>
              <a:rPr dirty="0" err="1"/>
              <a:t>atteindre</a:t>
            </a:r>
            <a:r>
              <a:rPr dirty="0"/>
              <a:t> </a:t>
            </a:r>
            <a:r>
              <a:rPr dirty="0" err="1"/>
              <a:t>l'objectif</a:t>
            </a:r>
            <a:r>
              <a:rPr dirty="0"/>
              <a:t> 2 du DMU pour la SSR.</a:t>
            </a:r>
          </a:p>
          <a:p>
            <a:pPr>
              <a:buSzPts val="1100"/>
            </a:pPr>
            <a:endParaRPr dirty="0"/>
          </a:p>
          <a:p>
            <a:pPr>
              <a:buSzPts val="1100"/>
              <a:defRPr>
                <a:latin typeface="Arial"/>
                <a:cs typeface="Arial"/>
              </a:defRPr>
            </a:pPr>
            <a:r>
              <a:rPr dirty="0"/>
              <a:t>Les kits de </a:t>
            </a:r>
            <a:r>
              <a:rPr dirty="0" err="1"/>
              <a:t>produits</a:t>
            </a:r>
            <a:r>
              <a:rPr dirty="0"/>
              <a:t> de base </a:t>
            </a:r>
            <a:r>
              <a:rPr dirty="0" err="1"/>
              <a:t>destinées</a:t>
            </a:r>
            <a:r>
              <a:rPr dirty="0"/>
              <a:t> à la mise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œuvre</a:t>
            </a:r>
            <a:r>
              <a:rPr dirty="0"/>
              <a:t> du DMU pour la SSR, et </a:t>
            </a:r>
            <a:r>
              <a:rPr dirty="0" err="1"/>
              <a:t>en</a:t>
            </a:r>
            <a:r>
              <a:rPr dirty="0"/>
              <a:t> particulier de son </a:t>
            </a:r>
            <a:r>
              <a:rPr dirty="0" err="1"/>
              <a:t>objectif</a:t>
            </a:r>
            <a:r>
              <a:rPr dirty="0"/>
              <a:t> 2,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disponibles</a:t>
            </a:r>
            <a:r>
              <a:rPr dirty="0"/>
              <a:t> </a:t>
            </a:r>
            <a:r>
              <a:rPr dirty="0" err="1"/>
              <a:t>auprès</a:t>
            </a:r>
            <a:r>
              <a:rPr dirty="0"/>
              <a:t> de </a:t>
            </a:r>
            <a:r>
              <a:rPr dirty="0" err="1"/>
              <a:t>l'UNFPA</a:t>
            </a:r>
            <a:r>
              <a:rPr dirty="0"/>
              <a:t>. Le guide </a:t>
            </a:r>
            <a:r>
              <a:rPr dirty="0" err="1"/>
              <a:t>interorganisations</a:t>
            </a:r>
            <a:r>
              <a:rPr dirty="0"/>
              <a:t> </a:t>
            </a:r>
            <a:r>
              <a:rPr dirty="0" err="1"/>
              <a:t>relatif</a:t>
            </a:r>
            <a:r>
              <a:rPr dirty="0"/>
              <a:t> au DMU et aux kits de santé </a:t>
            </a:r>
            <a:r>
              <a:rPr dirty="0" err="1"/>
              <a:t>sexuelle</a:t>
            </a:r>
            <a:r>
              <a:rPr dirty="0"/>
              <a:t> et reproductive a </a:t>
            </a:r>
            <a:r>
              <a:rPr dirty="0" err="1"/>
              <a:t>été</a:t>
            </a:r>
            <a:r>
              <a:rPr dirty="0"/>
              <a:t> mis à jour </a:t>
            </a:r>
            <a:r>
              <a:rPr dirty="0" err="1"/>
              <a:t>en</a:t>
            </a:r>
            <a:r>
              <a:rPr dirty="0"/>
              <a:t> 2024. Il </a:t>
            </a:r>
            <a:r>
              <a:rPr dirty="0" err="1"/>
              <a:t>est</a:t>
            </a:r>
            <a:r>
              <a:rPr dirty="0"/>
              <a:t> possible que des </a:t>
            </a:r>
            <a:r>
              <a:rPr dirty="0" err="1"/>
              <a:t>marchandises</a:t>
            </a:r>
            <a:r>
              <a:rPr dirty="0"/>
              <a:t> </a:t>
            </a:r>
            <a:r>
              <a:rPr dirty="0" err="1"/>
              <a:t>soient</a:t>
            </a:r>
            <a:r>
              <a:rPr dirty="0"/>
              <a:t> </a:t>
            </a:r>
            <a:r>
              <a:rPr dirty="0" err="1"/>
              <a:t>livrées</a:t>
            </a:r>
            <a:r>
              <a:rPr dirty="0"/>
              <a:t> à </a:t>
            </a:r>
            <a:r>
              <a:rPr dirty="0" err="1"/>
              <a:t>votre</a:t>
            </a:r>
            <a:r>
              <a:rPr dirty="0"/>
              <a:t> lieu de prestation de services par </a:t>
            </a:r>
            <a:r>
              <a:rPr dirty="0" err="1"/>
              <a:t>lʼintermédiaire</a:t>
            </a:r>
            <a:r>
              <a:rPr dirty="0"/>
              <a:t> de </a:t>
            </a:r>
            <a:r>
              <a:rPr dirty="0" err="1"/>
              <a:t>ce</a:t>
            </a:r>
            <a:r>
              <a:rPr dirty="0"/>
              <a:t> </a:t>
            </a:r>
            <a:r>
              <a:rPr dirty="0" err="1"/>
              <a:t>mécanisme</a:t>
            </a:r>
            <a:r>
              <a:rPr dirty="0"/>
              <a:t>. </a:t>
            </a:r>
          </a:p>
          <a:p>
            <a:pPr>
              <a:buSzPts val="1100"/>
            </a:pPr>
            <a:endParaRPr dirty="0"/>
          </a:p>
          <a:p>
            <a:pPr>
              <a:buSzPts val="1100"/>
              <a:defRPr>
                <a:latin typeface="Arial"/>
                <a:cs typeface="Arial"/>
              </a:defRPr>
            </a:pPr>
            <a:r>
              <a:rPr dirty="0" err="1"/>
              <a:t>Encouragez</a:t>
            </a:r>
            <a:r>
              <a:rPr dirty="0"/>
              <a:t> </a:t>
            </a:r>
            <a:r>
              <a:rPr dirty="0" err="1"/>
              <a:t>votre</a:t>
            </a:r>
            <a:r>
              <a:rPr dirty="0"/>
              <a:t> supérieur </a:t>
            </a:r>
            <a:r>
              <a:rPr dirty="0" err="1"/>
              <a:t>hiérarchique</a:t>
            </a:r>
            <a:r>
              <a:rPr dirty="0"/>
              <a:t>, le </a:t>
            </a:r>
            <a:r>
              <a:rPr dirty="0" err="1"/>
              <a:t>directeur</a:t>
            </a:r>
            <a:r>
              <a:rPr dirty="0"/>
              <a:t> de </a:t>
            </a:r>
            <a:r>
              <a:rPr dirty="0" err="1"/>
              <a:t>l'établissement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l'équipe</a:t>
            </a:r>
            <a:r>
              <a:rPr dirty="0"/>
              <a:t> </a:t>
            </a:r>
            <a:r>
              <a:rPr dirty="0" err="1"/>
              <a:t>chargée</a:t>
            </a:r>
            <a:r>
              <a:rPr dirty="0"/>
              <a:t> des </a:t>
            </a:r>
            <a:r>
              <a:rPr dirty="0" err="1"/>
              <a:t>achats</a:t>
            </a:r>
            <a:r>
              <a:rPr dirty="0"/>
              <a:t> à consulter les contacts </a:t>
            </a:r>
            <a:r>
              <a:rPr dirty="0" err="1"/>
              <a:t>locaux</a:t>
            </a:r>
            <a:r>
              <a:rPr dirty="0"/>
              <a:t> (le </a:t>
            </a:r>
            <a:r>
              <a:rPr dirty="0" err="1"/>
              <a:t>cas</a:t>
            </a:r>
            <a:r>
              <a:rPr dirty="0"/>
              <a:t> </a:t>
            </a:r>
            <a:r>
              <a:rPr dirty="0" err="1"/>
              <a:t>échéant</a:t>
            </a:r>
            <a:r>
              <a:rPr dirty="0"/>
              <a:t>, </a:t>
            </a:r>
            <a:r>
              <a:rPr dirty="0" err="1"/>
              <a:t>groupe</a:t>
            </a:r>
            <a:r>
              <a:rPr dirty="0"/>
              <a:t> de travail sur la SSR, sous-</a:t>
            </a:r>
            <a:r>
              <a:rPr dirty="0" err="1"/>
              <a:t>groupe</a:t>
            </a:r>
            <a:r>
              <a:rPr dirty="0"/>
              <a:t> de travail sur la VBG, </a:t>
            </a:r>
            <a:r>
              <a:rPr dirty="0" err="1"/>
              <a:t>groupe</a:t>
            </a:r>
            <a:r>
              <a:rPr dirty="0"/>
              <a:t> de travail sur la santé, etc.) pour </a:t>
            </a:r>
            <a:r>
              <a:rPr dirty="0" err="1"/>
              <a:t>obtenir</a:t>
            </a:r>
            <a:r>
              <a:rPr dirty="0"/>
              <a:t> des </a:t>
            </a:r>
            <a:r>
              <a:rPr dirty="0" err="1"/>
              <a:t>informations</a:t>
            </a:r>
            <a:r>
              <a:rPr dirty="0"/>
              <a:t> à jour sur le </a:t>
            </a:r>
            <a:r>
              <a:rPr dirty="0" err="1"/>
              <a:t>contenu</a:t>
            </a:r>
            <a:r>
              <a:rPr dirty="0"/>
              <a:t> des </a:t>
            </a:r>
            <a:r>
              <a:rPr dirty="0" err="1"/>
              <a:t>trousses</a:t>
            </a:r>
            <a:r>
              <a:rPr dirty="0"/>
              <a:t> et des </a:t>
            </a:r>
            <a:r>
              <a:rPr dirty="0" err="1"/>
              <a:t>procédures</a:t>
            </a:r>
            <a:r>
              <a:rPr dirty="0"/>
              <a:t> </a:t>
            </a:r>
            <a:r>
              <a:rPr dirty="0" err="1"/>
              <a:t>d'achat</a:t>
            </a:r>
            <a:r>
              <a:rPr dirty="0"/>
              <a:t>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42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9B9922-6B41-2A58-66E0-45E5C2873D33}"/>
              </a:ext>
            </a:extLst>
          </p:cNvPr>
          <p:cNvSpPr/>
          <p:nvPr userDrawn="1"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Chord 27">
            <a:extLst>
              <a:ext uri="{FF2B5EF4-FFF2-40B4-BE49-F238E27FC236}">
                <a16:creationId xmlns:a16="http://schemas.microsoft.com/office/drawing/2014/main" id="{2A9FD3F8-9E37-D9C6-0E5F-DF2DBC3A41C1}"/>
              </a:ext>
            </a:extLst>
          </p:cNvPr>
          <p:cNvSpPr/>
          <p:nvPr userDrawn="1"/>
        </p:nvSpPr>
        <p:spPr>
          <a:xfrm rot="17558262">
            <a:off x="5024427" y="-1960871"/>
            <a:ext cx="1504841" cy="1495639"/>
          </a:xfrm>
          <a:prstGeom prst="chord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1ED0919-8DBB-8354-ACCB-C400F2FF7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2933" y="2782383"/>
            <a:ext cx="3780000" cy="241615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title</a:t>
            </a:r>
          </a:p>
        </p:txBody>
      </p:sp>
      <p:pic>
        <p:nvPicPr>
          <p:cNvPr id="22" name="Picture 21" descr="A black and white world map  Description automatically generated">
            <a:extLst>
              <a:ext uri="{FF2B5EF4-FFF2-40B4-BE49-F238E27FC236}">
                <a16:creationId xmlns:a16="http://schemas.microsoft.com/office/drawing/2014/main" id="{F1D476E7-5333-8769-54FB-7A8F2750F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065" y="123904"/>
            <a:ext cx="7363999" cy="57641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ECFB44-5E1A-1FAD-105D-700179062406}"/>
              </a:ext>
            </a:extLst>
          </p:cNvPr>
          <p:cNvSpPr/>
          <p:nvPr userDrawn="1"/>
        </p:nvSpPr>
        <p:spPr>
          <a:xfrm>
            <a:off x="8480933" y="1918364"/>
            <a:ext cx="1584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B7D9-B4AC-4D57-F0EC-B454A7BA7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933" y="1918364"/>
            <a:ext cx="3780000" cy="397032"/>
          </a:xfrm>
        </p:spPr>
        <p:txBody>
          <a:bodyPr>
            <a:sp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Session x.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979C8-D784-E574-F98E-DF0E8177AC01}"/>
              </a:ext>
            </a:extLst>
          </p:cNvPr>
          <p:cNvSpPr/>
          <p:nvPr userDrawn="1"/>
        </p:nvSpPr>
        <p:spPr>
          <a:xfrm>
            <a:off x="10064933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AC74985-2799-7DD1-0520-ABDC830E03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A62A1C-F9D1-154F-6088-AA983C4DDC1F}"/>
              </a:ext>
            </a:extLst>
          </p:cNvPr>
          <p:cNvSpPr txBox="1"/>
          <p:nvPr userDrawn="1"/>
        </p:nvSpPr>
        <p:spPr>
          <a:xfrm>
            <a:off x="7500395" y="6458673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060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9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3564226" y="432000"/>
            <a:ext cx="4410541" cy="720000"/>
            <a:chOff x="3564226" y="288000"/>
            <a:chExt cx="4410541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4048226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432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2D0F24-CD0F-5D0B-396C-357E51D3C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0" y="498500"/>
            <a:ext cx="11360800" cy="7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Exercice x.x</a:t>
            </a:r>
          </a:p>
        </p:txBody>
      </p:sp>
    </p:spTree>
    <p:extLst>
      <p:ext uri="{BB962C8B-B14F-4D97-AF65-F5344CB8AC3E}">
        <p14:creationId xmlns:p14="http://schemas.microsoft.com/office/powerpoint/2010/main" val="116880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Blue background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646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2D9-CA79-A8A5-9583-7E1304D4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C4A7-6689-2A37-89DF-D9BEFFB9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B303-E4FF-0827-27CE-BC101592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A478-1669-21FC-F298-957B61175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7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E5C9-FB06-6BBF-C3E8-330F487A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987D-862C-A453-F592-9C8B6E73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15AAF-AB72-46AB-3DC3-39411937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61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E707-41C4-51CF-2C66-FC09897E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E3DD-EA96-110A-4268-8D06206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658F7-EE3D-C5FC-B36E-86A6343A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B29EF-A775-4026-0266-23705D2DC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16514-4B2B-BF9D-F9B3-DFA715CE2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4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97DE-DCD7-C236-610F-AC415678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251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1E70-55E1-313A-5C1E-E30569A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C589-5334-704D-34BD-22EFBA70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7C34-9C7B-4041-F59C-A7661D2F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84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n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933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F0D0-B4FF-B150-06EB-7909FE5B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0995D-ECB1-B473-2922-062508D7E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1E90-FB4D-6C75-0890-37E3F60F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134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1807-193E-DCE7-42DB-A228D02F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6FF6-3419-8BA3-128B-AEFC9DA6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0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70CE9-5692-07EC-BD04-FAF404FC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D3AAB-5825-23D0-C0E2-7B40C528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n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6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EABD-6AC5-040C-8D60-77F57BE8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4BE6-D9FC-A8F5-AEA7-E36C6C5AE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90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9B9922-6B41-2A58-66E0-45E5C2873D33}"/>
              </a:ext>
            </a:extLst>
          </p:cNvPr>
          <p:cNvSpPr/>
          <p:nvPr userDrawn="1"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1ED0919-8DBB-8354-ACCB-C400F2FF7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2933" y="2782383"/>
            <a:ext cx="3780000" cy="241615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FB44-5E1A-1FAD-105D-700179062406}"/>
              </a:ext>
            </a:extLst>
          </p:cNvPr>
          <p:cNvSpPr/>
          <p:nvPr userDrawn="1"/>
        </p:nvSpPr>
        <p:spPr>
          <a:xfrm>
            <a:off x="8480933" y="1918364"/>
            <a:ext cx="1584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B7D9-B4AC-4D57-F0EC-B454A7BA7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933" y="1918364"/>
            <a:ext cx="3780000" cy="397032"/>
          </a:xfrm>
        </p:spPr>
        <p:txBody>
          <a:bodyPr>
            <a:sp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Session x.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979C8-D784-E574-F98E-DF0E8177AC01}"/>
              </a:ext>
            </a:extLst>
          </p:cNvPr>
          <p:cNvSpPr/>
          <p:nvPr userDrawn="1"/>
        </p:nvSpPr>
        <p:spPr>
          <a:xfrm>
            <a:off x="10064933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0278AC1-9E27-22D2-CE59-BD595F39C6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696000" cy="601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042B7-6FEB-2156-30EB-E9242AFDF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WHO_Title 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26AD09B2-93F8-21D8-EFD5-F50762A5A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42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Headline &amp;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wo hands  Description automatically generated">
            <a:extLst>
              <a:ext uri="{FF2B5EF4-FFF2-40B4-BE49-F238E27FC236}">
                <a16:creationId xmlns:a16="http://schemas.microsoft.com/office/drawing/2014/main" id="{ED50E1EF-925E-4E73-1D64-A606A558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2317750" y="1260000"/>
            <a:ext cx="7556500" cy="4711700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AA309982-B38B-A1C5-395E-29FA9FD68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984105-E130-A742-DE2C-E2EF35023166}"/>
              </a:ext>
            </a:extLst>
          </p:cNvPr>
          <p:cNvCxnSpPr/>
          <p:nvPr userDrawn="1"/>
        </p:nvCxnSpPr>
        <p:spPr>
          <a:xfrm>
            <a:off x="0" y="6012000"/>
            <a:ext cx="12192000" cy="0"/>
          </a:xfrm>
          <a:prstGeom prst="line">
            <a:avLst/>
          </a:prstGeom>
          <a:ln>
            <a:solidFill>
              <a:srgbClr val="EBF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0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287999"/>
            <a:ext cx="5857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C4875E-81DF-6E7C-FF11-445B7DB3B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57200" cy="6012000"/>
          </a:xfrm>
        </p:spPr>
        <p:txBody>
          <a:bodyPr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89E74-55AC-33F3-2449-D3B449CE6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5857198" y="1718446"/>
            <a:ext cx="6334801" cy="40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9400" y="2493061"/>
            <a:ext cx="8593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E684-E70A-3379-EA50-3578007D9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light blue-that's a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3336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t> 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5591DD80-B7CB-7EE1-7F46-9E3824FE4D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203" y="6241316"/>
            <a:ext cx="957553" cy="4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71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06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29938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A783D73-6DC7-966A-2B15-5EADC1A6E1E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76232" y="6241316"/>
            <a:ext cx="957553" cy="4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1" r:id="rId2"/>
    <p:sldLayoutId id="2147483710" r:id="rId3"/>
    <p:sldLayoutId id="2147483706" r:id="rId4"/>
    <p:sldLayoutId id="2147483707" r:id="rId5"/>
    <p:sldLayoutId id="2147483713" r:id="rId6"/>
    <p:sldLayoutId id="2147483709" r:id="rId7"/>
    <p:sldLayoutId id="2147483712" r:id="rId8"/>
    <p:sldLayoutId id="214748371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3651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4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2E5AE-14A5-3F2E-6DCE-BE3E7109F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04B229-CD68-7CA4-FA24-2E0454748C82}"/>
              </a:ext>
            </a:extLst>
          </p:cNvPr>
          <p:cNvSpPr/>
          <p:nvPr/>
        </p:nvSpPr>
        <p:spPr>
          <a:xfrm>
            <a:off x="6096000" y="0"/>
            <a:ext cx="6096000" cy="5459526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03098F-B384-2E25-C46B-6E9ACCFFF63D}"/>
              </a:ext>
            </a:extLst>
          </p:cNvPr>
          <p:cNvSpPr/>
          <p:nvPr/>
        </p:nvSpPr>
        <p:spPr>
          <a:xfrm>
            <a:off x="6096000" y="4470750"/>
            <a:ext cx="6096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B830AC9E-4820-3747-6C57-A98E220492F9}"/>
              </a:ext>
            </a:extLst>
          </p:cNvPr>
          <p:cNvSpPr txBox="1"/>
          <p:nvPr/>
        </p:nvSpPr>
        <p:spPr>
          <a:xfrm>
            <a:off x="6719274" y="1736229"/>
            <a:ext cx="513857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3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Prise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charge </a:t>
            </a:r>
            <a:r>
              <a:rPr dirty="0" err="1"/>
              <a:t>clinique</a:t>
            </a:r>
            <a:r>
              <a:rPr dirty="0"/>
              <a:t> d</a:t>
            </a:r>
            <a:r>
              <a:rPr lang="fr-FR" dirty="0"/>
              <a:t>es survivantes de </a:t>
            </a:r>
            <a:r>
              <a:rPr dirty="0"/>
              <a:t>viol et de violence </a:t>
            </a:r>
            <a:r>
              <a:rPr dirty="0" err="1"/>
              <a:t>exercée</a:t>
            </a:r>
            <a:r>
              <a:rPr dirty="0"/>
              <a:t> par un </a:t>
            </a:r>
            <a:r>
              <a:rPr dirty="0" err="1"/>
              <a:t>partenaire</a:t>
            </a:r>
            <a:r>
              <a:rPr dirty="0"/>
              <a:t> intime dans les situations </a:t>
            </a:r>
            <a:r>
              <a:rPr dirty="0" err="1"/>
              <a:t>d'urgence</a:t>
            </a:r>
            <a:endParaRPr dirty="0"/>
          </a:p>
          <a:p>
            <a:pPr>
              <a:defRPr sz="21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Programme</a:t>
            </a:r>
            <a:r>
              <a:rPr dirty="0"/>
              <a:t> de formation des agents de santé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9BFD4FB4-E447-C5FC-12EC-D8D673E4D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617" y="4792635"/>
            <a:ext cx="5023976" cy="5418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>
              <a:defRPr sz="2800" cap="all">
                <a:solidFill>
                  <a:schemeClr val="bg1"/>
                </a:solidFill>
              </a:defRPr>
            </a:pPr>
            <a:r>
              <a:rPr dirty="0"/>
              <a:t>Diapositives de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A08466-9566-B83C-F5C7-0E8C25792A0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37" name="Picture 36" descr="A black and white world map  Description automatically generated">
            <a:extLst>
              <a:ext uri="{FF2B5EF4-FFF2-40B4-BE49-F238E27FC236}">
                <a16:creationId xmlns:a16="http://schemas.microsoft.com/office/drawing/2014/main" id="{26C278AC-DCB9-5568-81DF-140880C0D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51"/>
            <a:ext cx="6120000" cy="4790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DED621A-8640-C0F3-1FB0-80F9D9C36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640" y="481433"/>
            <a:ext cx="1152000" cy="115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2BF581-037E-CFCB-08CD-52C3052199FC}"/>
              </a:ext>
            </a:extLst>
          </p:cNvPr>
          <p:cNvGrpSpPr/>
          <p:nvPr/>
        </p:nvGrpSpPr>
        <p:grpSpPr>
          <a:xfrm>
            <a:off x="6766398" y="6018223"/>
            <a:ext cx="983226" cy="415055"/>
            <a:chOff x="5121785" y="6180774"/>
            <a:chExt cx="1116156" cy="47117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FCD7EC4-80D6-25CC-ACFE-B04551E5CD0D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5974" y="6311584"/>
              <a:ext cx="571967" cy="213640"/>
              <a:chOff x="-6" y="0"/>
              <a:chExt cx="571967" cy="214271"/>
            </a:xfrm>
          </p:grpSpPr>
          <p:sp>
            <p:nvSpPr>
              <p:cNvPr id="28" name="Graphic 22">
                <a:extLst>
                  <a:ext uri="{FF2B5EF4-FFF2-40B4-BE49-F238E27FC236}">
                    <a16:creationId xmlns:a16="http://schemas.microsoft.com/office/drawing/2014/main" id="{19628FD9-A60F-880C-CA79-1F485A361D13}"/>
                  </a:ext>
                </a:extLst>
              </p:cNvPr>
              <p:cNvSpPr/>
              <p:nvPr/>
            </p:nvSpPr>
            <p:spPr>
              <a:xfrm>
                <a:off x="502111" y="123249"/>
                <a:ext cx="6985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9535">
                    <a:moveTo>
                      <a:pt x="0" y="0"/>
                    </a:moveTo>
                    <a:lnTo>
                      <a:pt x="0" y="88950"/>
                    </a:lnTo>
                    <a:lnTo>
                      <a:pt x="17487" y="88950"/>
                    </a:lnTo>
                    <a:lnTo>
                      <a:pt x="17487" y="59156"/>
                    </a:lnTo>
                    <a:lnTo>
                      <a:pt x="50963" y="59156"/>
                    </a:lnTo>
                    <a:lnTo>
                      <a:pt x="48958" y="55880"/>
                    </a:lnTo>
                    <a:lnTo>
                      <a:pt x="50926" y="54635"/>
                    </a:lnTo>
                    <a:lnTo>
                      <a:pt x="52501" y="53695"/>
                    </a:lnTo>
                    <a:lnTo>
                      <a:pt x="59397" y="49072"/>
                    </a:lnTo>
                    <a:lnTo>
                      <a:pt x="62839" y="44094"/>
                    </a:lnTo>
                    <a:lnTo>
                      <a:pt x="63176" y="42811"/>
                    </a:lnTo>
                    <a:lnTo>
                      <a:pt x="17525" y="42811"/>
                    </a:lnTo>
                    <a:lnTo>
                      <a:pt x="17525" y="17272"/>
                    </a:lnTo>
                    <a:lnTo>
                      <a:pt x="24549" y="17081"/>
                    </a:lnTo>
                    <a:lnTo>
                      <a:pt x="31496" y="16370"/>
                    </a:lnTo>
                    <a:lnTo>
                      <a:pt x="62279" y="16370"/>
                    </a:lnTo>
                    <a:lnTo>
                      <a:pt x="21234" y="495"/>
                    </a:lnTo>
                    <a:lnTo>
                      <a:pt x="0" y="0"/>
                    </a:lnTo>
                    <a:close/>
                  </a:path>
                  <a:path w="69850" h="89535">
                    <a:moveTo>
                      <a:pt x="50963" y="59156"/>
                    </a:moveTo>
                    <a:lnTo>
                      <a:pt x="31114" y="59156"/>
                    </a:lnTo>
                    <a:lnTo>
                      <a:pt x="49618" y="88950"/>
                    </a:lnTo>
                    <a:lnTo>
                      <a:pt x="69227" y="88950"/>
                    </a:lnTo>
                    <a:lnTo>
                      <a:pt x="55702" y="66840"/>
                    </a:lnTo>
                    <a:lnTo>
                      <a:pt x="50963" y="59156"/>
                    </a:lnTo>
                    <a:close/>
                  </a:path>
                  <a:path w="69850" h="89535">
                    <a:moveTo>
                      <a:pt x="24803" y="42367"/>
                    </a:moveTo>
                    <a:lnTo>
                      <a:pt x="17525" y="42811"/>
                    </a:lnTo>
                    <a:lnTo>
                      <a:pt x="63176" y="42811"/>
                    </a:lnTo>
                    <a:lnTo>
                      <a:pt x="63253" y="42519"/>
                    </a:lnTo>
                    <a:lnTo>
                      <a:pt x="31623" y="42519"/>
                    </a:lnTo>
                    <a:lnTo>
                      <a:pt x="24803" y="42367"/>
                    </a:lnTo>
                    <a:close/>
                  </a:path>
                  <a:path w="69850" h="89535">
                    <a:moveTo>
                      <a:pt x="62279" y="16370"/>
                    </a:moveTo>
                    <a:lnTo>
                      <a:pt x="31496" y="16370"/>
                    </a:lnTo>
                    <a:lnTo>
                      <a:pt x="43662" y="19354"/>
                    </a:lnTo>
                    <a:lnTo>
                      <a:pt x="46913" y="24015"/>
                    </a:lnTo>
                    <a:lnTo>
                      <a:pt x="47015" y="29514"/>
                    </a:lnTo>
                    <a:lnTo>
                      <a:pt x="47116" y="35356"/>
                    </a:lnTo>
                    <a:lnTo>
                      <a:pt x="44030" y="40373"/>
                    </a:lnTo>
                    <a:lnTo>
                      <a:pt x="31623" y="42519"/>
                    </a:lnTo>
                    <a:lnTo>
                      <a:pt x="63253" y="42519"/>
                    </a:lnTo>
                    <a:lnTo>
                      <a:pt x="64477" y="37858"/>
                    </a:lnTo>
                    <a:lnTo>
                      <a:pt x="65379" y="25282"/>
                    </a:lnTo>
                    <a:lnTo>
                      <a:pt x="62279" y="1637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raphic 23">
                <a:extLst>
                  <a:ext uri="{FF2B5EF4-FFF2-40B4-BE49-F238E27FC236}">
                    <a16:creationId xmlns:a16="http://schemas.microsoft.com/office/drawing/2014/main" id="{C16BB52B-CAAE-8DF2-1595-B8BD1350AAB4}"/>
                  </a:ext>
                </a:extLst>
              </p:cNvPr>
              <p:cNvSpPr/>
              <p:nvPr/>
            </p:nvSpPr>
            <p:spPr>
              <a:xfrm>
                <a:off x="417433" y="59"/>
                <a:ext cx="73025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87630">
                    <a:moveTo>
                      <a:pt x="72796" y="12"/>
                    </a:moveTo>
                    <a:lnTo>
                      <a:pt x="55016" y="12"/>
                    </a:lnTo>
                    <a:lnTo>
                      <a:pt x="55016" y="34391"/>
                    </a:lnTo>
                    <a:lnTo>
                      <a:pt x="17449" y="34391"/>
                    </a:lnTo>
                    <a:lnTo>
                      <a:pt x="17449" y="0"/>
                    </a:lnTo>
                    <a:lnTo>
                      <a:pt x="0" y="0"/>
                    </a:lnTo>
                    <a:lnTo>
                      <a:pt x="0" y="87629"/>
                    </a:lnTo>
                    <a:lnTo>
                      <a:pt x="17729" y="87629"/>
                    </a:lnTo>
                    <a:lnTo>
                      <a:pt x="17729" y="52196"/>
                    </a:lnTo>
                    <a:lnTo>
                      <a:pt x="55372" y="52196"/>
                    </a:lnTo>
                    <a:lnTo>
                      <a:pt x="55372" y="87401"/>
                    </a:lnTo>
                    <a:lnTo>
                      <a:pt x="72796" y="87401"/>
                    </a:lnTo>
                    <a:lnTo>
                      <a:pt x="72796" y="12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raphic 24">
                <a:extLst>
                  <a:ext uri="{FF2B5EF4-FFF2-40B4-BE49-F238E27FC236}">
                    <a16:creationId xmlns:a16="http://schemas.microsoft.com/office/drawing/2014/main" id="{612722D1-DD5F-D372-BCE7-9D5DEE81EED2}"/>
                  </a:ext>
                </a:extLst>
              </p:cNvPr>
              <p:cNvSpPr/>
              <p:nvPr/>
            </p:nvSpPr>
            <p:spPr>
              <a:xfrm>
                <a:off x="419887" y="124131"/>
                <a:ext cx="6286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88265">
                    <a:moveTo>
                      <a:pt x="62052" y="0"/>
                    </a:moveTo>
                    <a:lnTo>
                      <a:pt x="0" y="0"/>
                    </a:lnTo>
                    <a:lnTo>
                      <a:pt x="0" y="88061"/>
                    </a:lnTo>
                    <a:lnTo>
                      <a:pt x="62687" y="88061"/>
                    </a:lnTo>
                    <a:lnTo>
                      <a:pt x="62687" y="71361"/>
                    </a:lnTo>
                    <a:lnTo>
                      <a:pt x="17856" y="71361"/>
                    </a:lnTo>
                    <a:lnTo>
                      <a:pt x="17856" y="50926"/>
                    </a:lnTo>
                    <a:lnTo>
                      <a:pt x="52628" y="50926"/>
                    </a:lnTo>
                    <a:lnTo>
                      <a:pt x="52628" y="34670"/>
                    </a:lnTo>
                    <a:lnTo>
                      <a:pt x="17741" y="34670"/>
                    </a:lnTo>
                    <a:lnTo>
                      <a:pt x="17741" y="16294"/>
                    </a:lnTo>
                    <a:lnTo>
                      <a:pt x="62052" y="16294"/>
                    </a:lnTo>
                    <a:lnTo>
                      <a:pt x="62052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pic>
            <p:nvPicPr>
              <p:cNvPr id="31" name="Image 25">
                <a:extLst>
                  <a:ext uri="{FF2B5EF4-FFF2-40B4-BE49-F238E27FC236}">
                    <a16:creationId xmlns:a16="http://schemas.microsoft.com/office/drawing/2014/main" id="{8BDA9FB9-2EBD-BD6A-6DF4-D476256D832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14" y="153"/>
                <a:ext cx="73025" cy="87388"/>
              </a:xfrm>
              <a:prstGeom prst="rect">
                <a:avLst/>
              </a:prstGeom>
            </p:spPr>
          </p:pic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3559F14D-2572-C37E-2C24-552A0790A3C3}"/>
                  </a:ext>
                </a:extLst>
              </p:cNvPr>
              <p:cNvSpPr/>
              <p:nvPr/>
            </p:nvSpPr>
            <p:spPr>
              <a:xfrm>
                <a:off x="100006" y="60"/>
                <a:ext cx="16954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88265">
                    <a:moveTo>
                      <a:pt x="62750" y="71374"/>
                    </a:moveTo>
                    <a:lnTo>
                      <a:pt x="17805" y="71374"/>
                    </a:lnTo>
                    <a:lnTo>
                      <a:pt x="17805" y="50761"/>
                    </a:lnTo>
                    <a:lnTo>
                      <a:pt x="52705" y="50761"/>
                    </a:lnTo>
                    <a:lnTo>
                      <a:pt x="52705" y="34480"/>
                    </a:lnTo>
                    <a:lnTo>
                      <a:pt x="17767" y="34480"/>
                    </a:lnTo>
                    <a:lnTo>
                      <a:pt x="17767" y="16129"/>
                    </a:lnTo>
                    <a:lnTo>
                      <a:pt x="62001" y="16129"/>
                    </a:lnTo>
                    <a:lnTo>
                      <a:pt x="62001" y="50"/>
                    </a:lnTo>
                    <a:lnTo>
                      <a:pt x="0" y="50"/>
                    </a:lnTo>
                    <a:lnTo>
                      <a:pt x="0" y="87731"/>
                    </a:lnTo>
                    <a:lnTo>
                      <a:pt x="62750" y="87731"/>
                    </a:lnTo>
                    <a:lnTo>
                      <a:pt x="62750" y="71374"/>
                    </a:lnTo>
                    <a:close/>
                  </a:path>
                  <a:path w="169545" h="88265">
                    <a:moveTo>
                      <a:pt x="168998" y="87718"/>
                    </a:moveTo>
                    <a:lnTo>
                      <a:pt x="162090" y="73355"/>
                    </a:lnTo>
                    <a:lnTo>
                      <a:pt x="153873" y="56261"/>
                    </a:lnTo>
                    <a:lnTo>
                      <a:pt x="139611" y="26568"/>
                    </a:lnTo>
                    <a:lnTo>
                      <a:pt x="134404" y="15748"/>
                    </a:lnTo>
                    <a:lnTo>
                      <a:pt x="134404" y="56261"/>
                    </a:lnTo>
                    <a:lnTo>
                      <a:pt x="106578" y="56261"/>
                    </a:lnTo>
                    <a:lnTo>
                      <a:pt x="120459" y="26568"/>
                    </a:lnTo>
                    <a:lnTo>
                      <a:pt x="134404" y="56261"/>
                    </a:lnTo>
                    <a:lnTo>
                      <a:pt x="134404" y="15748"/>
                    </a:lnTo>
                    <a:lnTo>
                      <a:pt x="126834" y="0"/>
                    </a:lnTo>
                    <a:lnTo>
                      <a:pt x="114134" y="0"/>
                    </a:lnTo>
                    <a:lnTo>
                      <a:pt x="72009" y="87566"/>
                    </a:lnTo>
                    <a:lnTo>
                      <a:pt x="91719" y="87566"/>
                    </a:lnTo>
                    <a:lnTo>
                      <a:pt x="98691" y="73355"/>
                    </a:lnTo>
                    <a:lnTo>
                      <a:pt x="142214" y="73355"/>
                    </a:lnTo>
                    <a:lnTo>
                      <a:pt x="149212" y="87566"/>
                    </a:lnTo>
                    <a:lnTo>
                      <a:pt x="149288" y="87718"/>
                    </a:lnTo>
                    <a:lnTo>
                      <a:pt x="168998" y="87718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raphic 27">
                <a:extLst>
                  <a:ext uri="{FF2B5EF4-FFF2-40B4-BE49-F238E27FC236}">
                    <a16:creationId xmlns:a16="http://schemas.microsoft.com/office/drawing/2014/main" id="{417038CD-FDF4-A22D-BFE5-D5BC1984EEBB}"/>
                  </a:ext>
                </a:extLst>
              </p:cNvPr>
              <p:cNvSpPr/>
              <p:nvPr/>
            </p:nvSpPr>
            <p:spPr>
              <a:xfrm>
                <a:off x="-6" y="122196"/>
                <a:ext cx="4076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92075">
                    <a:moveTo>
                      <a:pt x="86550" y="65697"/>
                    </a:moveTo>
                    <a:lnTo>
                      <a:pt x="69811" y="61277"/>
                    </a:lnTo>
                    <a:lnTo>
                      <a:pt x="59905" y="69850"/>
                    </a:lnTo>
                    <a:lnTo>
                      <a:pt x="48945" y="73888"/>
                    </a:lnTo>
                    <a:lnTo>
                      <a:pt x="37909" y="73291"/>
                    </a:lnTo>
                    <a:lnTo>
                      <a:pt x="27813" y="67957"/>
                    </a:lnTo>
                    <a:lnTo>
                      <a:pt x="21183" y="59105"/>
                    </a:lnTo>
                    <a:lnTo>
                      <a:pt x="18415" y="47993"/>
                    </a:lnTo>
                    <a:lnTo>
                      <a:pt x="19646" y="36487"/>
                    </a:lnTo>
                    <a:lnTo>
                      <a:pt x="24993" y="26454"/>
                    </a:lnTo>
                    <a:lnTo>
                      <a:pt x="34074" y="19596"/>
                    </a:lnTo>
                    <a:lnTo>
                      <a:pt x="44894" y="17589"/>
                    </a:lnTo>
                    <a:lnTo>
                      <a:pt x="56654" y="20396"/>
                    </a:lnTo>
                    <a:lnTo>
                      <a:pt x="68529" y="28054"/>
                    </a:lnTo>
                    <a:lnTo>
                      <a:pt x="85496" y="23495"/>
                    </a:lnTo>
                    <a:lnTo>
                      <a:pt x="76504" y="11531"/>
                    </a:lnTo>
                    <a:lnTo>
                      <a:pt x="63792" y="3517"/>
                    </a:lnTo>
                    <a:lnTo>
                      <a:pt x="48780" y="0"/>
                    </a:lnTo>
                    <a:lnTo>
                      <a:pt x="32969" y="1574"/>
                    </a:lnTo>
                    <a:lnTo>
                      <a:pt x="18592" y="8331"/>
                    </a:lnTo>
                    <a:lnTo>
                      <a:pt x="7886" y="19291"/>
                    </a:lnTo>
                    <a:lnTo>
                      <a:pt x="1473" y="33502"/>
                    </a:lnTo>
                    <a:lnTo>
                      <a:pt x="0" y="50025"/>
                    </a:lnTo>
                    <a:lnTo>
                      <a:pt x="3873" y="65443"/>
                    </a:lnTo>
                    <a:lnTo>
                      <a:pt x="12547" y="78193"/>
                    </a:lnTo>
                    <a:lnTo>
                      <a:pt x="25057" y="87274"/>
                    </a:lnTo>
                    <a:lnTo>
                      <a:pt x="40449" y="91706"/>
                    </a:lnTo>
                    <a:lnTo>
                      <a:pt x="55486" y="90881"/>
                    </a:lnTo>
                    <a:lnTo>
                      <a:pt x="69202" y="85725"/>
                    </a:lnTo>
                    <a:lnTo>
                      <a:pt x="80073" y="77050"/>
                    </a:lnTo>
                    <a:lnTo>
                      <a:pt x="86550" y="65697"/>
                    </a:lnTo>
                    <a:close/>
                  </a:path>
                  <a:path w="407670" h="92075">
                    <a:moveTo>
                      <a:pt x="248310" y="5041"/>
                    </a:moveTo>
                    <a:lnTo>
                      <a:pt x="247891" y="1981"/>
                    </a:lnTo>
                    <a:lnTo>
                      <a:pt x="230530" y="1981"/>
                    </a:lnTo>
                    <a:lnTo>
                      <a:pt x="230479" y="56045"/>
                    </a:lnTo>
                    <a:lnTo>
                      <a:pt x="230009" y="58445"/>
                    </a:lnTo>
                    <a:lnTo>
                      <a:pt x="227469" y="65659"/>
                    </a:lnTo>
                    <a:lnTo>
                      <a:pt x="223088" y="70967"/>
                    </a:lnTo>
                    <a:lnTo>
                      <a:pt x="217068" y="74244"/>
                    </a:lnTo>
                    <a:lnTo>
                      <a:pt x="209588" y="75349"/>
                    </a:lnTo>
                    <a:lnTo>
                      <a:pt x="202044" y="74231"/>
                    </a:lnTo>
                    <a:lnTo>
                      <a:pt x="188417" y="5054"/>
                    </a:lnTo>
                    <a:lnTo>
                      <a:pt x="188010" y="1790"/>
                    </a:lnTo>
                    <a:lnTo>
                      <a:pt x="171183" y="1790"/>
                    </a:lnTo>
                    <a:lnTo>
                      <a:pt x="170840" y="31254"/>
                    </a:lnTo>
                    <a:lnTo>
                      <a:pt x="174650" y="72720"/>
                    </a:lnTo>
                    <a:lnTo>
                      <a:pt x="207899" y="91973"/>
                    </a:lnTo>
                    <a:lnTo>
                      <a:pt x="211023" y="91973"/>
                    </a:lnTo>
                    <a:lnTo>
                      <a:pt x="247497" y="62217"/>
                    </a:lnTo>
                    <a:lnTo>
                      <a:pt x="248285" y="55651"/>
                    </a:lnTo>
                    <a:lnTo>
                      <a:pt x="248310" y="5041"/>
                    </a:lnTo>
                    <a:close/>
                  </a:path>
                  <a:path w="407670" h="92075">
                    <a:moveTo>
                      <a:pt x="329971" y="54673"/>
                    </a:moveTo>
                    <a:lnTo>
                      <a:pt x="324980" y="47739"/>
                    </a:lnTo>
                    <a:lnTo>
                      <a:pt x="310438" y="40665"/>
                    </a:lnTo>
                    <a:lnTo>
                      <a:pt x="304126" y="38608"/>
                    </a:lnTo>
                    <a:lnTo>
                      <a:pt x="289928" y="33058"/>
                    </a:lnTo>
                    <a:lnTo>
                      <a:pt x="283159" y="29743"/>
                    </a:lnTo>
                    <a:lnTo>
                      <a:pt x="281063" y="27419"/>
                    </a:lnTo>
                    <a:lnTo>
                      <a:pt x="281825" y="20370"/>
                    </a:lnTo>
                    <a:lnTo>
                      <a:pt x="283921" y="18249"/>
                    </a:lnTo>
                    <a:lnTo>
                      <a:pt x="286918" y="16878"/>
                    </a:lnTo>
                    <a:lnTo>
                      <a:pt x="293725" y="15265"/>
                    </a:lnTo>
                    <a:lnTo>
                      <a:pt x="300443" y="16294"/>
                    </a:lnTo>
                    <a:lnTo>
                      <a:pt x="306336" y="19685"/>
                    </a:lnTo>
                    <a:lnTo>
                      <a:pt x="310680" y="25196"/>
                    </a:lnTo>
                    <a:lnTo>
                      <a:pt x="312318" y="28663"/>
                    </a:lnTo>
                    <a:lnTo>
                      <a:pt x="328828" y="24053"/>
                    </a:lnTo>
                    <a:lnTo>
                      <a:pt x="319087" y="8496"/>
                    </a:lnTo>
                    <a:lnTo>
                      <a:pt x="303733" y="914"/>
                    </a:lnTo>
                    <a:lnTo>
                      <a:pt x="286740" y="800"/>
                    </a:lnTo>
                    <a:lnTo>
                      <a:pt x="272059" y="7683"/>
                    </a:lnTo>
                    <a:lnTo>
                      <a:pt x="264769" y="17195"/>
                    </a:lnTo>
                    <a:lnTo>
                      <a:pt x="263067" y="27698"/>
                    </a:lnTo>
                    <a:lnTo>
                      <a:pt x="266852" y="37630"/>
                    </a:lnTo>
                    <a:lnTo>
                      <a:pt x="275958" y="45427"/>
                    </a:lnTo>
                    <a:lnTo>
                      <a:pt x="281381" y="48298"/>
                    </a:lnTo>
                    <a:lnTo>
                      <a:pt x="287401" y="50050"/>
                    </a:lnTo>
                    <a:lnTo>
                      <a:pt x="297345" y="54051"/>
                    </a:lnTo>
                    <a:lnTo>
                      <a:pt x="301637" y="55562"/>
                    </a:lnTo>
                    <a:lnTo>
                      <a:pt x="309295" y="59486"/>
                    </a:lnTo>
                    <a:lnTo>
                      <a:pt x="312000" y="62407"/>
                    </a:lnTo>
                    <a:lnTo>
                      <a:pt x="310527" y="71437"/>
                    </a:lnTo>
                    <a:lnTo>
                      <a:pt x="307365" y="73596"/>
                    </a:lnTo>
                    <a:lnTo>
                      <a:pt x="303415" y="74879"/>
                    </a:lnTo>
                    <a:lnTo>
                      <a:pt x="296341" y="75844"/>
                    </a:lnTo>
                    <a:lnTo>
                      <a:pt x="289483" y="74383"/>
                    </a:lnTo>
                    <a:lnTo>
                      <a:pt x="283502" y="70751"/>
                    </a:lnTo>
                    <a:lnTo>
                      <a:pt x="279019" y="65189"/>
                    </a:lnTo>
                    <a:lnTo>
                      <a:pt x="276809" y="60629"/>
                    </a:lnTo>
                    <a:lnTo>
                      <a:pt x="260210" y="65227"/>
                    </a:lnTo>
                    <a:lnTo>
                      <a:pt x="270052" y="82207"/>
                    </a:lnTo>
                    <a:lnTo>
                      <a:pt x="285051" y="90525"/>
                    </a:lnTo>
                    <a:lnTo>
                      <a:pt x="301625" y="91694"/>
                    </a:lnTo>
                    <a:lnTo>
                      <a:pt x="316242" y="87198"/>
                    </a:lnTo>
                    <a:lnTo>
                      <a:pt x="322122" y="83070"/>
                    </a:lnTo>
                    <a:lnTo>
                      <a:pt x="326402" y="77939"/>
                    </a:lnTo>
                    <a:lnTo>
                      <a:pt x="329031" y="71805"/>
                    </a:lnTo>
                    <a:lnTo>
                      <a:pt x="329933" y="64630"/>
                    </a:lnTo>
                    <a:lnTo>
                      <a:pt x="329971" y="54673"/>
                    </a:lnTo>
                    <a:close/>
                  </a:path>
                  <a:path w="407670" h="92075">
                    <a:moveTo>
                      <a:pt x="407466" y="2095"/>
                    </a:moveTo>
                    <a:lnTo>
                      <a:pt x="334924" y="2095"/>
                    </a:lnTo>
                    <a:lnTo>
                      <a:pt x="334924" y="18402"/>
                    </a:lnTo>
                    <a:lnTo>
                      <a:pt x="362102" y="18402"/>
                    </a:lnTo>
                    <a:lnTo>
                      <a:pt x="362102" y="89954"/>
                    </a:lnTo>
                    <a:lnTo>
                      <a:pt x="379768" y="89954"/>
                    </a:lnTo>
                    <a:lnTo>
                      <a:pt x="379768" y="18389"/>
                    </a:lnTo>
                    <a:lnTo>
                      <a:pt x="407466" y="18389"/>
                    </a:lnTo>
                    <a:lnTo>
                      <a:pt x="407466" y="2095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raphic 28">
                <a:extLst>
                  <a:ext uri="{FF2B5EF4-FFF2-40B4-BE49-F238E27FC236}">
                    <a16:creationId xmlns:a16="http://schemas.microsoft.com/office/drawing/2014/main" id="{5FA07519-03ED-55B1-A8BF-E0DC546DFD72}"/>
                  </a:ext>
                </a:extLst>
              </p:cNvPr>
              <p:cNvSpPr/>
              <p:nvPr/>
            </p:nvSpPr>
            <p:spPr>
              <a:xfrm>
                <a:off x="332740" y="267"/>
                <a:ext cx="7239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88265">
                    <a:moveTo>
                      <a:pt x="72136" y="0"/>
                    </a:moveTo>
                    <a:lnTo>
                      <a:pt x="0" y="0"/>
                    </a:lnTo>
                    <a:lnTo>
                      <a:pt x="0" y="16040"/>
                    </a:lnTo>
                    <a:lnTo>
                      <a:pt x="26962" y="16040"/>
                    </a:lnTo>
                    <a:lnTo>
                      <a:pt x="26962" y="87693"/>
                    </a:lnTo>
                    <a:lnTo>
                      <a:pt x="45059" y="87693"/>
                    </a:lnTo>
                    <a:lnTo>
                      <a:pt x="45059" y="15887"/>
                    </a:lnTo>
                    <a:lnTo>
                      <a:pt x="72136" y="15887"/>
                    </a:lnTo>
                    <a:lnTo>
                      <a:pt x="72136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raphic 29">
                <a:extLst>
                  <a:ext uri="{FF2B5EF4-FFF2-40B4-BE49-F238E27FC236}">
                    <a16:creationId xmlns:a16="http://schemas.microsoft.com/office/drawing/2014/main" id="{719644BF-1427-C804-8B3A-8484317A737C}"/>
                  </a:ext>
                </a:extLst>
              </p:cNvPr>
              <p:cNvSpPr/>
              <p:nvPr/>
            </p:nvSpPr>
            <p:spPr>
              <a:xfrm>
                <a:off x="99923" y="124103"/>
                <a:ext cx="6096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8265">
                    <a:moveTo>
                      <a:pt x="17551" y="0"/>
                    </a:moveTo>
                    <a:lnTo>
                      <a:pt x="0" y="0"/>
                    </a:lnTo>
                    <a:lnTo>
                      <a:pt x="0" y="87998"/>
                    </a:lnTo>
                    <a:lnTo>
                      <a:pt x="60718" y="87998"/>
                    </a:lnTo>
                    <a:lnTo>
                      <a:pt x="60718" y="71424"/>
                    </a:lnTo>
                    <a:lnTo>
                      <a:pt x="17551" y="71424"/>
                    </a:lnTo>
                    <a:lnTo>
                      <a:pt x="17551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raphic 30">
                <a:extLst>
                  <a:ext uri="{FF2B5EF4-FFF2-40B4-BE49-F238E27FC236}">
                    <a16:creationId xmlns:a16="http://schemas.microsoft.com/office/drawing/2014/main" id="{74136532-3D95-F3A0-347C-E090421D7F5E}"/>
                  </a:ext>
                </a:extLst>
              </p:cNvPr>
              <p:cNvSpPr/>
              <p:nvPr/>
            </p:nvSpPr>
            <p:spPr>
              <a:xfrm>
                <a:off x="278163" y="0"/>
                <a:ext cx="6096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7630">
                    <a:moveTo>
                      <a:pt x="17132" y="0"/>
                    </a:moveTo>
                    <a:lnTo>
                      <a:pt x="0" y="0"/>
                    </a:lnTo>
                    <a:lnTo>
                      <a:pt x="0" y="87553"/>
                    </a:lnTo>
                    <a:lnTo>
                      <a:pt x="60756" y="87553"/>
                    </a:lnTo>
                    <a:lnTo>
                      <a:pt x="60756" y="71424"/>
                    </a:lnTo>
                    <a:lnTo>
                      <a:pt x="17132" y="71424"/>
                    </a:lnTo>
                    <a:lnTo>
                      <a:pt x="17132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40" name="Graphic 31">
                <a:extLst>
                  <a:ext uri="{FF2B5EF4-FFF2-40B4-BE49-F238E27FC236}">
                    <a16:creationId xmlns:a16="http://schemas.microsoft.com/office/drawing/2014/main" id="{D8CE0ECF-1877-EB26-4F5E-775E310A23A5}"/>
                  </a:ext>
                </a:extLst>
              </p:cNvPr>
              <p:cNvSpPr/>
              <p:nvPr/>
            </p:nvSpPr>
            <p:spPr>
              <a:xfrm>
                <a:off x="206584" y="26629"/>
                <a:ext cx="3429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39700">
                    <a:moveTo>
                      <a:pt x="27825" y="29692"/>
                    </a:moveTo>
                    <a:lnTo>
                      <a:pt x="13881" y="0"/>
                    </a:lnTo>
                    <a:lnTo>
                      <a:pt x="0" y="29692"/>
                    </a:lnTo>
                    <a:lnTo>
                      <a:pt x="27825" y="29692"/>
                    </a:lnTo>
                    <a:close/>
                  </a:path>
                  <a:path w="342900" h="139700">
                    <a:moveTo>
                      <a:pt x="342633" y="131978"/>
                    </a:moveTo>
                    <a:lnTo>
                      <a:pt x="342430" y="120637"/>
                    </a:lnTo>
                    <a:lnTo>
                      <a:pt x="339178" y="115976"/>
                    </a:lnTo>
                    <a:lnTo>
                      <a:pt x="327012" y="112991"/>
                    </a:lnTo>
                    <a:lnTo>
                      <a:pt x="320065" y="113703"/>
                    </a:lnTo>
                    <a:lnTo>
                      <a:pt x="313042" y="113893"/>
                    </a:lnTo>
                    <a:lnTo>
                      <a:pt x="313042" y="139433"/>
                    </a:lnTo>
                    <a:lnTo>
                      <a:pt x="320319" y="138988"/>
                    </a:lnTo>
                    <a:lnTo>
                      <a:pt x="327139" y="139141"/>
                    </a:lnTo>
                    <a:lnTo>
                      <a:pt x="339547" y="136994"/>
                    </a:lnTo>
                    <a:lnTo>
                      <a:pt x="342633" y="131978"/>
                    </a:lnTo>
                    <a:close/>
                  </a:path>
                </a:pathLst>
              </a:custGeom>
              <a:solidFill>
                <a:srgbClr val="FDFEFF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" name="Image 32">
              <a:extLst>
                <a:ext uri="{FF2B5EF4-FFF2-40B4-BE49-F238E27FC236}">
                  <a16:creationId xmlns:a16="http://schemas.microsoft.com/office/drawing/2014/main" id="{9DC3D512-09BA-44BD-F408-78805E7263AE}"/>
                </a:ext>
              </a:extLst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1785" y="6180774"/>
              <a:ext cx="470535" cy="47117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496C5AC-42DA-FB9B-AEC0-5B182AB1B08F}"/>
              </a:ext>
            </a:extLst>
          </p:cNvPr>
          <p:cNvSpPr/>
          <p:nvPr/>
        </p:nvSpPr>
        <p:spPr>
          <a:xfrm>
            <a:off x="11553195" y="6279542"/>
            <a:ext cx="638805" cy="578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69190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7F7E70-D69D-D180-3AE4-0BC0286B0347}"/>
              </a:ext>
            </a:extLst>
          </p:cNvPr>
          <p:cNvSpPr/>
          <p:nvPr/>
        </p:nvSpPr>
        <p:spPr>
          <a:xfrm>
            <a:off x="0" y="0"/>
            <a:ext cx="12192000" cy="6039459"/>
          </a:xfrm>
          <a:prstGeom prst="rect">
            <a:avLst/>
          </a:prstGeom>
          <a:solidFill>
            <a:srgbClr val="EB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4" name="Google Shape;184;p43"/>
          <p:cNvSpPr/>
          <p:nvPr/>
        </p:nvSpPr>
        <p:spPr>
          <a:xfrm>
            <a:off x="2300050" y="1234280"/>
            <a:ext cx="1662959" cy="23258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187" name="Google Shape;187;p43" descr="Strengthening the medico-legal response to sexual violence"/>
          <p:cNvSpPr/>
          <p:nvPr/>
        </p:nvSpPr>
        <p:spPr>
          <a:xfrm>
            <a:off x="378254" y="3737831"/>
            <a:ext cx="1575116" cy="22368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190" name="Google Shape;190;p43"/>
          <p:cNvSpPr/>
          <p:nvPr/>
        </p:nvSpPr>
        <p:spPr>
          <a:xfrm>
            <a:off x="2213195" y="3761163"/>
            <a:ext cx="1836669" cy="22782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CD3A2-2DCF-2EB7-D9EF-2AD860D3B92C}"/>
              </a:ext>
            </a:extLst>
          </p:cNvPr>
          <p:cNvSpPr/>
          <p:nvPr/>
        </p:nvSpPr>
        <p:spPr>
          <a:xfrm>
            <a:off x="4536001" y="360000"/>
            <a:ext cx="3664570" cy="430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6C2DA2-0434-8705-2C3F-460E750C6C02}"/>
              </a:ext>
            </a:extLst>
          </p:cNvPr>
          <p:cNvSpPr/>
          <p:nvPr/>
        </p:nvSpPr>
        <p:spPr>
          <a:xfrm>
            <a:off x="4535999" y="3260656"/>
            <a:ext cx="5040000" cy="430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6" name="Google Shape;186;p43"/>
          <p:cNvSpPr/>
          <p:nvPr/>
        </p:nvSpPr>
        <p:spPr>
          <a:xfrm>
            <a:off x="9724758" y="3770923"/>
            <a:ext cx="1575116" cy="220364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188" name="Google Shape;188;p43"/>
          <p:cNvSpPr/>
          <p:nvPr/>
        </p:nvSpPr>
        <p:spPr>
          <a:xfrm>
            <a:off x="7735335" y="1350612"/>
            <a:ext cx="1671477" cy="233053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189" name="Google Shape;189;p43"/>
          <p:cNvSpPr/>
          <p:nvPr/>
        </p:nvSpPr>
        <p:spPr>
          <a:xfrm>
            <a:off x="9701390" y="1350612"/>
            <a:ext cx="1662959" cy="231764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191" name="Google Shape;191;p43"/>
          <p:cNvSpPr/>
          <p:nvPr/>
        </p:nvSpPr>
        <p:spPr>
          <a:xfrm>
            <a:off x="7735335" y="3801306"/>
            <a:ext cx="1671477" cy="220364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192" name="Google Shape;192;p43"/>
          <p:cNvSpPr txBox="1"/>
          <p:nvPr/>
        </p:nvSpPr>
        <p:spPr>
          <a:xfrm>
            <a:off x="4608000" y="386579"/>
            <a:ext cx="3810286" cy="4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bg1"/>
                </a:solidFill>
              </a:rPr>
              <a:t>Lignes</a:t>
            </a:r>
            <a:r>
              <a:rPr dirty="0">
                <a:solidFill>
                  <a:schemeClr val="bg1"/>
                </a:solidFill>
              </a:rPr>
              <a:t> directrices : </a:t>
            </a:r>
            <a:r>
              <a:rPr dirty="0">
                <a:solidFill>
                  <a:schemeClr val="accent2"/>
                </a:solidFill>
              </a:rPr>
              <a:t>QUE</a:t>
            </a:r>
            <a:r>
              <a:rPr dirty="0">
                <a:solidFill>
                  <a:schemeClr val="bg1"/>
                </a:solidFill>
              </a:rPr>
              <a:t> faire ?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3" name="Google Shape;193;p43"/>
          <p:cNvSpPr txBox="1"/>
          <p:nvPr/>
        </p:nvSpPr>
        <p:spPr>
          <a:xfrm>
            <a:off x="4608000" y="3281618"/>
            <a:ext cx="5093390" cy="4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</a:rPr>
              <a:t>Manuels et outils : </a:t>
            </a:r>
            <a:r>
              <a:rPr>
                <a:solidFill>
                  <a:schemeClr val="accent2"/>
                </a:solidFill>
              </a:rPr>
              <a:t>COMMENT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intervenir ?</a:t>
            </a:r>
            <a:endParaRPr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2EE088-AB76-64CC-FDC1-490B0F0D7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579" y="914179"/>
            <a:ext cx="1467131" cy="205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7CF7B5-7EFF-836D-C9DE-B993D4117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000" y="914179"/>
            <a:ext cx="1470090" cy="2052000"/>
          </a:xfrm>
          <a:prstGeom prst="rect">
            <a:avLst/>
          </a:prstGeom>
        </p:spPr>
      </p:pic>
      <p:pic>
        <p:nvPicPr>
          <p:cNvPr id="16" name="Picture 2" descr="Strengthening the medico-legal response to sexual violence">
            <a:extLst>
              <a:ext uri="{FF2B5EF4-FFF2-40B4-BE49-F238E27FC236}">
                <a16:creationId xmlns:a16="http://schemas.microsoft.com/office/drawing/2014/main" id="{E72690CE-3FA2-D6CD-D7F3-C77E0B0E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99" y="914179"/>
            <a:ext cx="144495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7F7AE-0634-C063-B5B9-C47A34A8D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5637" y="911706"/>
            <a:ext cx="1654237" cy="205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D8BF5E-FCCB-6E3E-9788-D6DDEA76EE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3152" y="3783811"/>
            <a:ext cx="1466722" cy="205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675FE9-6A9D-B04F-A0E0-C452B7C504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000" y="3810498"/>
            <a:ext cx="1471712" cy="205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E11EAE-3D53-662C-0369-525C5777DD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3257" y="3810498"/>
            <a:ext cx="1472351" cy="205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13BF43-0EF5-8447-77F1-2B45B31604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1153" y="3810498"/>
            <a:ext cx="1556453" cy="2052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AF53EB3-1A61-5EC8-CC39-222B32BC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2" y="1581243"/>
            <a:ext cx="3604502" cy="3855053"/>
          </a:xfrm>
        </p:spPr>
        <p:txBody>
          <a:bodyPr wrap="square"/>
          <a:lstStyle/>
          <a:p>
            <a:pPr algn="l"/>
            <a:r>
              <a:rPr dirty="0"/>
              <a:t>Cette formation </a:t>
            </a:r>
            <a:r>
              <a:rPr dirty="0" err="1"/>
              <a:t>s'appuie</a:t>
            </a:r>
            <a:r>
              <a:rPr dirty="0"/>
              <a:t> sur un large </a:t>
            </a:r>
            <a:r>
              <a:rPr dirty="0" err="1"/>
              <a:t>éventail</a:t>
            </a:r>
            <a:r>
              <a:rPr dirty="0"/>
              <a:t> de directives et de données </a:t>
            </a:r>
            <a:r>
              <a:rPr dirty="0" err="1"/>
              <a:t>probantes</a:t>
            </a:r>
            <a:r>
              <a:rPr dirty="0"/>
              <a:t> </a:t>
            </a:r>
            <a:r>
              <a:rPr dirty="0" err="1"/>
              <a:t>mondiales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42BA2D-8CBC-CD08-3B3F-55346D106D1F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306633-07E3-E79B-C0EF-B4FE2787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Pourquoi un programme spécifique à l'action humanitaire ?</a:t>
            </a:r>
          </a:p>
        </p:txBody>
      </p:sp>
      <p:sp>
        <p:nvSpPr>
          <p:cNvPr id="200" name="Google Shape;200;p44"/>
          <p:cNvSpPr txBox="1"/>
          <p:nvPr/>
        </p:nvSpPr>
        <p:spPr>
          <a:xfrm>
            <a:off x="1079400" y="1944000"/>
            <a:ext cx="10033200" cy="3799951"/>
          </a:xfrm>
          <a:prstGeom prst="rect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16000" anchor="t" anchorCtr="0">
            <a:spAutoFit/>
          </a:bodyPr>
          <a:lstStyle/>
          <a:p>
            <a:pPr>
              <a:lnSpc>
                <a:spcPct val="108000"/>
              </a:lnSpc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Vous </a:t>
            </a:r>
            <a:r>
              <a:rPr dirty="0" err="1"/>
              <a:t>avez</a:t>
            </a:r>
            <a:r>
              <a:rPr dirty="0"/>
              <a:t>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formé</a:t>
            </a:r>
            <a:r>
              <a:rPr dirty="0"/>
              <a:t>(e) au </a:t>
            </a:r>
            <a:r>
              <a:rPr dirty="0" err="1"/>
              <a:t>soutien</a:t>
            </a:r>
            <a:r>
              <a:rPr dirty="0"/>
              <a:t> de première </a:t>
            </a:r>
            <a:r>
              <a:rPr dirty="0" err="1"/>
              <a:t>ligne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cas</a:t>
            </a:r>
            <a:r>
              <a:rPr dirty="0"/>
              <a:t> de VBG dans le cadre de </a:t>
            </a:r>
            <a:r>
              <a:rPr dirty="0" err="1"/>
              <a:t>vos</a:t>
            </a:r>
            <a:r>
              <a:rPr dirty="0"/>
              <a:t> </a:t>
            </a:r>
            <a:r>
              <a:rPr dirty="0" err="1"/>
              <a:t>fonctions</a:t>
            </a:r>
            <a:r>
              <a:rPr dirty="0"/>
              <a:t> </a:t>
            </a:r>
            <a:r>
              <a:rPr dirty="0" err="1"/>
              <a:t>d'agent</a:t>
            </a:r>
            <a:r>
              <a:rPr dirty="0"/>
              <a:t> </a:t>
            </a:r>
            <a:r>
              <a:rPr dirty="0" err="1"/>
              <a:t>hospitalier</a:t>
            </a:r>
            <a:r>
              <a:rPr dirty="0"/>
              <a:t> chargé(e) de la SSR. Vous </a:t>
            </a:r>
            <a:r>
              <a:rPr dirty="0" err="1"/>
              <a:t>connaissez</a:t>
            </a:r>
            <a:r>
              <a:rPr dirty="0"/>
              <a:t> bien </a:t>
            </a:r>
            <a:r>
              <a:rPr dirty="0" err="1"/>
              <a:t>lʼapproche</a:t>
            </a:r>
            <a:r>
              <a:rPr dirty="0"/>
              <a:t> VIVRE du </a:t>
            </a:r>
            <a:r>
              <a:rPr dirty="0" err="1"/>
              <a:t>soutien</a:t>
            </a:r>
            <a:r>
              <a:rPr dirty="0"/>
              <a:t> de première </a:t>
            </a:r>
            <a:r>
              <a:rPr dirty="0" err="1"/>
              <a:t>ligne</a:t>
            </a:r>
            <a:r>
              <a:rPr dirty="0"/>
              <a:t> et </a:t>
            </a:r>
            <a:r>
              <a:rPr dirty="0" err="1"/>
              <a:t>nʼavez</a:t>
            </a:r>
            <a:r>
              <a:rPr dirty="0"/>
              <a:t> pas de </a:t>
            </a:r>
            <a:r>
              <a:rPr dirty="0" err="1"/>
              <a:t>difficultés</a:t>
            </a:r>
            <a:r>
              <a:rPr dirty="0"/>
              <a:t> à </a:t>
            </a:r>
            <a:r>
              <a:rPr lang="fr-FR" dirty="0"/>
              <a:t>référer </a:t>
            </a:r>
            <a:r>
              <a:rPr dirty="0"/>
              <a:t>les patients </a:t>
            </a:r>
            <a:r>
              <a:rPr dirty="0" err="1"/>
              <a:t>vers</a:t>
            </a:r>
            <a:r>
              <a:rPr dirty="0"/>
              <a:t> le </a:t>
            </a:r>
            <a:r>
              <a:rPr dirty="0" err="1"/>
              <a:t>centre</a:t>
            </a:r>
            <a:r>
              <a:rPr dirty="0"/>
              <a:t> polyvalent de </a:t>
            </a:r>
            <a:r>
              <a:rPr dirty="0" err="1"/>
              <a:t>l'hôpital</a:t>
            </a:r>
            <a:r>
              <a:rPr dirty="0"/>
              <a:t> de district. </a:t>
            </a:r>
            <a:r>
              <a:rPr dirty="0" err="1"/>
              <a:t>Cependant</a:t>
            </a:r>
            <a:r>
              <a:rPr dirty="0"/>
              <a:t>, le </a:t>
            </a:r>
            <a:r>
              <a:rPr dirty="0" err="1"/>
              <a:t>directeur</a:t>
            </a:r>
            <a:r>
              <a:rPr dirty="0"/>
              <a:t> de </a:t>
            </a:r>
            <a:r>
              <a:rPr dirty="0" err="1"/>
              <a:t>l'établissement</a:t>
            </a:r>
            <a:r>
              <a:rPr dirty="0"/>
              <a:t> a </a:t>
            </a:r>
            <a:r>
              <a:rPr dirty="0" err="1"/>
              <a:t>convoqué</a:t>
            </a:r>
            <a:r>
              <a:rPr dirty="0"/>
              <a:t> </a:t>
            </a:r>
            <a:r>
              <a:rPr dirty="0" err="1"/>
              <a:t>lʼensemble</a:t>
            </a:r>
            <a:r>
              <a:rPr dirty="0"/>
              <a:t> du personnel </a:t>
            </a:r>
            <a:r>
              <a:rPr dirty="0" err="1"/>
              <a:t>ce</a:t>
            </a:r>
            <a:r>
              <a:rPr dirty="0"/>
              <a:t> matin pour </a:t>
            </a:r>
            <a:r>
              <a:rPr dirty="0" err="1"/>
              <a:t>annoncer</a:t>
            </a:r>
            <a:r>
              <a:rPr dirty="0"/>
              <a:t> que </a:t>
            </a:r>
            <a:r>
              <a:rPr dirty="0" err="1"/>
              <a:t>l'hôpital</a:t>
            </a:r>
            <a:r>
              <a:rPr dirty="0"/>
              <a:t> de district </a:t>
            </a:r>
            <a:r>
              <a:rPr dirty="0" err="1"/>
              <a:t>avait</a:t>
            </a:r>
            <a:r>
              <a:rPr dirty="0"/>
              <a:t> </a:t>
            </a:r>
            <a:r>
              <a:rPr dirty="0" err="1"/>
              <a:t>subi</a:t>
            </a:r>
            <a:r>
              <a:rPr dirty="0"/>
              <a:t> </a:t>
            </a:r>
            <a:r>
              <a:rPr dirty="0" err="1"/>
              <a:t>d'importants</a:t>
            </a:r>
            <a:r>
              <a:rPr dirty="0"/>
              <a:t> </a:t>
            </a:r>
            <a:r>
              <a:rPr dirty="0" err="1"/>
              <a:t>dégâts</a:t>
            </a:r>
            <a:r>
              <a:rPr dirty="0"/>
              <a:t> </a:t>
            </a:r>
            <a:r>
              <a:rPr dirty="0" err="1"/>
              <a:t>ces</a:t>
            </a:r>
            <a:r>
              <a:rPr dirty="0"/>
              <a:t> deux </a:t>
            </a:r>
            <a:r>
              <a:rPr dirty="0" err="1"/>
              <a:t>derniers</a:t>
            </a:r>
            <a:r>
              <a:rPr dirty="0"/>
              <a:t> </a:t>
            </a:r>
            <a:r>
              <a:rPr dirty="0" err="1"/>
              <a:t>jours</a:t>
            </a:r>
            <a:r>
              <a:rPr dirty="0"/>
              <a:t> à la suite des </a:t>
            </a:r>
            <a:r>
              <a:rPr dirty="0" err="1"/>
              <a:t>inondations</a:t>
            </a:r>
            <a:r>
              <a:rPr dirty="0"/>
              <a:t> </a:t>
            </a:r>
            <a:r>
              <a:rPr dirty="0" err="1"/>
              <a:t>soudaines</a:t>
            </a:r>
            <a:r>
              <a:rPr dirty="0"/>
              <a:t> et des </a:t>
            </a:r>
            <a:r>
              <a:rPr dirty="0" err="1"/>
              <a:t>coulées</a:t>
            </a:r>
            <a:r>
              <a:rPr dirty="0"/>
              <a:t> de </a:t>
            </a:r>
            <a:r>
              <a:rPr dirty="0" err="1"/>
              <a:t>boue</a:t>
            </a:r>
            <a:r>
              <a:rPr dirty="0"/>
              <a:t>. Le </a:t>
            </a:r>
            <a:r>
              <a:rPr dirty="0" err="1"/>
              <a:t>centre</a:t>
            </a:r>
            <a:r>
              <a:rPr dirty="0"/>
              <a:t> polyvalent, la </a:t>
            </a:r>
            <a:r>
              <a:rPr dirty="0" err="1"/>
              <a:t>pharmacie</a:t>
            </a:r>
            <a:r>
              <a:rPr dirty="0"/>
              <a:t>, le </a:t>
            </a:r>
            <a:r>
              <a:rPr dirty="0" err="1"/>
              <a:t>bâtiment</a:t>
            </a:r>
            <a:r>
              <a:rPr dirty="0"/>
              <a:t> des inscriptions et un service </a:t>
            </a:r>
            <a:r>
              <a:rPr dirty="0" err="1"/>
              <a:t>d'hospitalisation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inutilisables</a:t>
            </a:r>
            <a:r>
              <a:rPr dirty="0"/>
              <a:t>. </a:t>
            </a:r>
            <a:r>
              <a:rPr dirty="0" err="1"/>
              <a:t>L'hôpital</a:t>
            </a:r>
            <a:r>
              <a:rPr dirty="0"/>
              <a:t> </a:t>
            </a:r>
            <a:r>
              <a:rPr dirty="0" err="1"/>
              <a:t>n'accepte</a:t>
            </a:r>
            <a:r>
              <a:rPr dirty="0"/>
              <a:t> de patients </a:t>
            </a:r>
            <a:r>
              <a:rPr dirty="0" err="1"/>
              <a:t>quʼen</a:t>
            </a:r>
            <a:r>
              <a:rPr dirty="0"/>
              <a:t> </a:t>
            </a:r>
            <a:r>
              <a:rPr dirty="0" err="1"/>
              <a:t>soins</a:t>
            </a:r>
            <a:r>
              <a:rPr dirty="0"/>
              <a:t> </a:t>
            </a:r>
            <a:r>
              <a:rPr dirty="0" err="1"/>
              <a:t>intensifs</a:t>
            </a:r>
            <a:r>
              <a:rPr dirty="0"/>
              <a:t>.</a:t>
            </a:r>
          </a:p>
          <a:p>
            <a:pPr>
              <a:lnSpc>
                <a:spcPct val="108000"/>
              </a:lnSpc>
            </a:pPr>
            <a:endParaRPr dirty="0">
              <a:latin typeface="Arial" panose="020B0604020202020204" pitchFamily="34" charset="0"/>
              <a:cs typeface="Arial"/>
            </a:endParaRPr>
          </a:p>
          <a:p>
            <a:pPr>
              <a:lnSpc>
                <a:spcPct val="108000"/>
              </a:lnSpc>
            </a:pPr>
            <a:endParaRPr dirty="0">
              <a:latin typeface="Arial" panose="020B0604020202020204" pitchFamily="34" charset="0"/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E163E-C13A-CEB6-AE10-3965D8154CDC}"/>
              </a:ext>
            </a:extLst>
          </p:cNvPr>
          <p:cNvGrpSpPr/>
          <p:nvPr/>
        </p:nvGrpSpPr>
        <p:grpSpPr>
          <a:xfrm>
            <a:off x="5052000" y="1440001"/>
            <a:ext cx="2088000" cy="523597"/>
            <a:chOff x="5237481" y="1440001"/>
            <a:chExt cx="2088000" cy="5235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18B04E-AD87-3059-B726-8E99EB1A7711}"/>
                </a:ext>
              </a:extLst>
            </p:cNvPr>
            <p:cNvSpPr/>
            <p:nvPr/>
          </p:nvSpPr>
          <p:spPr>
            <a:xfrm>
              <a:off x="5237481" y="1440001"/>
              <a:ext cx="2088000" cy="50399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 Placeholder 21">
              <a:extLst>
                <a:ext uri="{FF2B5EF4-FFF2-40B4-BE49-F238E27FC236}">
                  <a16:creationId xmlns:a16="http://schemas.microsoft.com/office/drawing/2014/main" id="{9B278DF7-6A60-EA99-C09F-71162B4A7F00}"/>
                </a:ext>
              </a:extLst>
            </p:cNvPr>
            <p:cNvSpPr txBox="1">
              <a:spLocks/>
            </p:cNvSpPr>
            <p:nvPr/>
          </p:nvSpPr>
          <p:spPr>
            <a:xfrm>
              <a:off x="5265919" y="1483467"/>
              <a:ext cx="2031125" cy="480131"/>
            </a:xfrm>
            <a:prstGeom prst="rect">
              <a:avLst/>
            </a:prstGeom>
          </p:spPr>
          <p:txBody>
            <a:bodyPr vert="horz" wrap="square" lIns="91440" tIns="45720" rIns="91440" bIns="4572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0" i="0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2800"/>
              </a:pPr>
              <a:r>
                <a:t>Scénario 1.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48B480-BEA9-A0D0-A60F-11DF2377BD80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0.11</a:t>
            </a:r>
          </a:p>
        </p:txBody>
      </p:sp>
    </p:spTree>
    <p:extLst>
      <p:ext uri="{BB962C8B-B14F-4D97-AF65-F5344CB8AC3E}">
        <p14:creationId xmlns:p14="http://schemas.microsoft.com/office/powerpoint/2010/main" val="206650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306633-07E3-E79B-C0EF-B4FE2787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Pourquoi un programme spécifique à l'action humanitaire ?</a:t>
            </a:r>
          </a:p>
        </p:txBody>
      </p:sp>
      <p:sp>
        <p:nvSpPr>
          <p:cNvPr id="200" name="Google Shape;200;p44"/>
          <p:cNvSpPr txBox="1"/>
          <p:nvPr/>
        </p:nvSpPr>
        <p:spPr>
          <a:xfrm>
            <a:off x="1079400" y="1944000"/>
            <a:ext cx="10096600" cy="4030783"/>
          </a:xfrm>
          <a:prstGeom prst="rect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16000" anchor="t" anchorCtr="0">
            <a:spAutoFit/>
          </a:bodyPr>
          <a:lstStyle/>
          <a:p>
            <a:pPr>
              <a:lnSpc>
                <a:spcPct val="108000"/>
              </a:lnSpc>
              <a:spcAft>
                <a:spcPts val="1200"/>
              </a:spcAft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En tant que </a:t>
            </a:r>
            <a:r>
              <a:rPr dirty="0" err="1"/>
              <a:t>médecin</a:t>
            </a:r>
            <a:r>
              <a:rPr dirty="0"/>
              <a:t> au </a:t>
            </a:r>
            <a:r>
              <a:rPr dirty="0" err="1"/>
              <a:t>centre</a:t>
            </a:r>
            <a:r>
              <a:rPr dirty="0"/>
              <a:t> de santé local,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avez</a:t>
            </a:r>
            <a:r>
              <a:rPr dirty="0"/>
              <a:t> </a:t>
            </a:r>
            <a:r>
              <a:rPr dirty="0" err="1"/>
              <a:t>l'habitude</a:t>
            </a:r>
            <a:r>
              <a:rPr dirty="0"/>
              <a:t> de </a:t>
            </a:r>
            <a:r>
              <a:rPr dirty="0" err="1"/>
              <a:t>soigner</a:t>
            </a:r>
            <a:r>
              <a:rPr dirty="0"/>
              <a:t> les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 de viol et </a:t>
            </a:r>
            <a:r>
              <a:rPr dirty="0" err="1"/>
              <a:t>savez</a:t>
            </a:r>
            <a:r>
              <a:rPr dirty="0"/>
              <a:t> </a:t>
            </a:r>
            <a:r>
              <a:rPr dirty="0" err="1"/>
              <a:t>quand</a:t>
            </a:r>
            <a:r>
              <a:rPr dirty="0"/>
              <a:t> proposer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prophylaxie</a:t>
            </a:r>
            <a:r>
              <a:rPr dirty="0"/>
              <a:t> </a:t>
            </a:r>
            <a:r>
              <a:rPr dirty="0" err="1"/>
              <a:t>postexposition</a:t>
            </a:r>
            <a:r>
              <a:rPr dirty="0"/>
              <a:t> (PPE) du VIH et </a:t>
            </a:r>
            <a:r>
              <a:rPr dirty="0" err="1"/>
              <a:t>une</a:t>
            </a:r>
            <a:r>
              <a:rPr dirty="0"/>
              <a:t> contraception </a:t>
            </a:r>
            <a:r>
              <a:rPr dirty="0" err="1"/>
              <a:t>d'urgence</a:t>
            </a:r>
            <a:r>
              <a:rPr dirty="0"/>
              <a:t>, et comment </a:t>
            </a:r>
            <a:r>
              <a:rPr dirty="0" err="1"/>
              <a:t>traiter</a:t>
            </a:r>
            <a:r>
              <a:rPr dirty="0"/>
              <a:t> les </a:t>
            </a:r>
            <a:r>
              <a:rPr dirty="0" err="1"/>
              <a:t>lacérations</a:t>
            </a:r>
            <a:r>
              <a:rPr dirty="0"/>
              <a:t> et </a:t>
            </a:r>
            <a:r>
              <a:rPr dirty="0" err="1"/>
              <a:t>autres</a:t>
            </a:r>
            <a:r>
              <a:rPr dirty="0"/>
              <a:t> </a:t>
            </a:r>
            <a:r>
              <a:rPr dirty="0" err="1"/>
              <a:t>blessures</a:t>
            </a:r>
            <a:r>
              <a:rPr dirty="0"/>
              <a:t> physiques.</a:t>
            </a:r>
          </a:p>
          <a:p>
            <a:pPr>
              <a:lnSpc>
                <a:spcPct val="108000"/>
              </a:lnSpc>
              <a:spcAft>
                <a:spcPts val="600"/>
              </a:spcAft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 </a:t>
            </a:r>
            <a:r>
              <a:rPr dirty="0" err="1"/>
              <a:t>coordinateur</a:t>
            </a:r>
            <a:r>
              <a:rPr dirty="0"/>
              <a:t> sanitaire du district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convoque</a:t>
            </a:r>
            <a:r>
              <a:rPr dirty="0"/>
              <a:t> à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réunion</a:t>
            </a:r>
            <a:r>
              <a:rPr dirty="0"/>
              <a:t> </a:t>
            </a:r>
            <a:r>
              <a:rPr dirty="0" err="1"/>
              <a:t>d'information</a:t>
            </a:r>
            <a:r>
              <a:rPr dirty="0"/>
              <a:t> sur le </a:t>
            </a:r>
            <a:r>
              <a:rPr dirty="0" err="1"/>
              <a:t>conflit</a:t>
            </a:r>
            <a:r>
              <a:rPr dirty="0"/>
              <a:t> qui fait rage de </a:t>
            </a:r>
            <a:r>
              <a:rPr dirty="0" err="1"/>
              <a:t>l'autre</a:t>
            </a:r>
            <a:r>
              <a:rPr dirty="0"/>
              <a:t> </a:t>
            </a:r>
            <a:r>
              <a:rPr dirty="0" err="1"/>
              <a:t>côté</a:t>
            </a:r>
            <a:r>
              <a:rPr dirty="0"/>
              <a:t> de la </a:t>
            </a:r>
            <a:r>
              <a:rPr dirty="0" err="1"/>
              <a:t>frontière</a:t>
            </a:r>
            <a:r>
              <a:rPr dirty="0"/>
              <a:t> et sur le </a:t>
            </a:r>
            <a:r>
              <a:rPr dirty="0" err="1"/>
              <a:t>nombre</a:t>
            </a:r>
            <a:r>
              <a:rPr dirty="0"/>
              <a:t> croissant de </a:t>
            </a:r>
            <a:r>
              <a:rPr dirty="0" err="1"/>
              <a:t>réfugiés</a:t>
            </a:r>
            <a:r>
              <a:rPr dirty="0"/>
              <a:t> qui se </a:t>
            </a:r>
            <a:r>
              <a:rPr dirty="0" err="1"/>
              <a:t>présentent</a:t>
            </a:r>
            <a:r>
              <a:rPr dirty="0"/>
              <a:t> au </a:t>
            </a:r>
            <a:r>
              <a:rPr dirty="0" err="1"/>
              <a:t>centre</a:t>
            </a:r>
            <a:r>
              <a:rPr dirty="0"/>
              <a:t> de santé. Au </a:t>
            </a:r>
            <a:r>
              <a:rPr dirty="0" err="1"/>
              <a:t>cours</a:t>
            </a:r>
            <a:r>
              <a:rPr dirty="0"/>
              <a:t> de la </a:t>
            </a:r>
            <a:r>
              <a:rPr dirty="0" err="1"/>
              <a:t>réunion</a:t>
            </a:r>
            <a:r>
              <a:rPr dirty="0"/>
              <a:t> </a:t>
            </a:r>
            <a:r>
              <a:rPr dirty="0" err="1"/>
              <a:t>d'information</a:t>
            </a:r>
            <a:r>
              <a:rPr dirty="0"/>
              <a:t>, le </a:t>
            </a:r>
            <a:r>
              <a:rPr dirty="0" err="1"/>
              <a:t>coordinateur</a:t>
            </a:r>
            <a:r>
              <a:rPr dirty="0"/>
              <a:t> de district </a:t>
            </a:r>
            <a:r>
              <a:rPr dirty="0" err="1"/>
              <a:t>déclare</a:t>
            </a:r>
            <a:r>
              <a:rPr dirty="0"/>
              <a:t> </a:t>
            </a:r>
            <a:r>
              <a:rPr dirty="0" err="1"/>
              <a:t>avoir</a:t>
            </a:r>
            <a:r>
              <a:rPr dirty="0"/>
              <a:t> </a:t>
            </a:r>
            <a:r>
              <a:rPr dirty="0" err="1"/>
              <a:t>reçu</a:t>
            </a:r>
            <a:r>
              <a:rPr dirty="0"/>
              <a:t> un rapport </a:t>
            </a:r>
            <a:r>
              <a:rPr dirty="0" err="1"/>
              <a:t>selon</a:t>
            </a:r>
            <a:r>
              <a:rPr dirty="0"/>
              <a:t> </a:t>
            </a:r>
            <a:r>
              <a:rPr dirty="0" err="1"/>
              <a:t>lequel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vague de </a:t>
            </a:r>
            <a:r>
              <a:rPr dirty="0" err="1"/>
              <a:t>réfugiés</a:t>
            </a:r>
            <a:r>
              <a:rPr dirty="0"/>
              <a:t> </a:t>
            </a:r>
            <a:r>
              <a:rPr dirty="0" err="1"/>
              <a:t>devrait</a:t>
            </a:r>
            <a:r>
              <a:rPr dirty="0"/>
              <a:t> arriver dans le district dans les deux </a:t>
            </a:r>
            <a:r>
              <a:rPr dirty="0" err="1"/>
              <a:t>ou</a:t>
            </a:r>
            <a:r>
              <a:rPr dirty="0"/>
              <a:t> trois </a:t>
            </a:r>
            <a:r>
              <a:rPr dirty="0" err="1"/>
              <a:t>jours</a:t>
            </a:r>
            <a:r>
              <a:rPr dirty="0"/>
              <a:t>. Il y a de </a:t>
            </a:r>
            <a:r>
              <a:rPr dirty="0" err="1"/>
              <a:t>nombreux</a:t>
            </a:r>
            <a:r>
              <a:rPr dirty="0"/>
              <a:t> </a:t>
            </a:r>
            <a:r>
              <a:rPr dirty="0" err="1"/>
              <a:t>blessés</a:t>
            </a:r>
            <a:r>
              <a:rPr dirty="0"/>
              <a:t> et des </a:t>
            </a:r>
            <a:r>
              <a:rPr dirty="0" err="1"/>
              <a:t>véhicules</a:t>
            </a:r>
            <a:r>
              <a:rPr dirty="0"/>
              <a:t> de secours </a:t>
            </a:r>
            <a:r>
              <a:rPr dirty="0" err="1"/>
              <a:t>transportent</a:t>
            </a:r>
            <a:r>
              <a:rPr dirty="0"/>
              <a:t> </a:t>
            </a:r>
            <a:r>
              <a:rPr dirty="0" err="1"/>
              <a:t>certains</a:t>
            </a:r>
            <a:r>
              <a:rPr dirty="0"/>
              <a:t> des </a:t>
            </a:r>
            <a:r>
              <a:rPr dirty="0" err="1"/>
              <a:t>malades</a:t>
            </a:r>
            <a:r>
              <a:rPr dirty="0"/>
              <a:t> et des </a:t>
            </a:r>
            <a:r>
              <a:rPr dirty="0" err="1"/>
              <a:t>blessés</a:t>
            </a:r>
            <a:r>
              <a:rPr dirty="0"/>
              <a:t> les plus graves. </a:t>
            </a:r>
            <a:r>
              <a:rPr dirty="0" err="1"/>
              <a:t>Dʼaprès</a:t>
            </a:r>
            <a:r>
              <a:rPr dirty="0"/>
              <a:t> les rapports des </a:t>
            </a:r>
            <a:r>
              <a:rPr dirty="0" err="1"/>
              <a:t>travailleurs</a:t>
            </a:r>
            <a:r>
              <a:rPr dirty="0"/>
              <a:t> </a:t>
            </a:r>
            <a:r>
              <a:rPr dirty="0" err="1"/>
              <a:t>humanitaires</a:t>
            </a:r>
            <a:r>
              <a:rPr dirty="0"/>
              <a:t>, </a:t>
            </a:r>
            <a:r>
              <a:rPr dirty="0" err="1"/>
              <a:t>certaines</a:t>
            </a:r>
            <a:r>
              <a:rPr dirty="0"/>
              <a:t>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, y </a:t>
            </a:r>
            <a:r>
              <a:rPr dirty="0" err="1"/>
              <a:t>compris</a:t>
            </a:r>
            <a:r>
              <a:rPr dirty="0"/>
              <a:t> des hommes et des enfants, </a:t>
            </a:r>
            <a:r>
              <a:rPr dirty="0" err="1"/>
              <a:t>ont</a:t>
            </a:r>
            <a:r>
              <a:rPr dirty="0"/>
              <a:t> </a:t>
            </a:r>
            <a:r>
              <a:rPr dirty="0" err="1"/>
              <a:t>subi</a:t>
            </a:r>
            <a:r>
              <a:rPr dirty="0"/>
              <a:t> des viols </a:t>
            </a:r>
            <a:r>
              <a:rPr dirty="0" err="1"/>
              <a:t>collectifs</a:t>
            </a:r>
            <a:r>
              <a:rPr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E163E-C13A-CEB6-AE10-3965D8154CDC}"/>
              </a:ext>
            </a:extLst>
          </p:cNvPr>
          <p:cNvGrpSpPr/>
          <p:nvPr/>
        </p:nvGrpSpPr>
        <p:grpSpPr>
          <a:xfrm>
            <a:off x="5052000" y="1440001"/>
            <a:ext cx="2088000" cy="523597"/>
            <a:chOff x="5237481" y="1440001"/>
            <a:chExt cx="2088000" cy="5235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18B04E-AD87-3059-B726-8E99EB1A7711}"/>
                </a:ext>
              </a:extLst>
            </p:cNvPr>
            <p:cNvSpPr/>
            <p:nvPr/>
          </p:nvSpPr>
          <p:spPr>
            <a:xfrm>
              <a:off x="5237481" y="1440001"/>
              <a:ext cx="2088000" cy="50399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 Placeholder 21">
              <a:extLst>
                <a:ext uri="{FF2B5EF4-FFF2-40B4-BE49-F238E27FC236}">
                  <a16:creationId xmlns:a16="http://schemas.microsoft.com/office/drawing/2014/main" id="{9B278DF7-6A60-EA99-C09F-71162B4A7F00}"/>
                </a:ext>
              </a:extLst>
            </p:cNvPr>
            <p:cNvSpPr txBox="1">
              <a:spLocks/>
            </p:cNvSpPr>
            <p:nvPr/>
          </p:nvSpPr>
          <p:spPr>
            <a:xfrm>
              <a:off x="5265919" y="1483467"/>
              <a:ext cx="2031125" cy="480131"/>
            </a:xfrm>
            <a:prstGeom prst="rect">
              <a:avLst/>
            </a:prstGeom>
          </p:spPr>
          <p:txBody>
            <a:bodyPr vert="horz" wrap="square" lIns="91440" tIns="45720" rIns="91440" bIns="4572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0" i="0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2800"/>
              </a:pPr>
              <a:r>
                <a:t>Scénario 2.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456605-90BD-2FBB-140D-4685D1C01919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0,120</a:t>
            </a:r>
          </a:p>
        </p:txBody>
      </p:sp>
    </p:spTree>
    <p:extLst>
      <p:ext uri="{BB962C8B-B14F-4D97-AF65-F5344CB8AC3E}">
        <p14:creationId xmlns:p14="http://schemas.microsoft.com/office/powerpoint/2010/main" val="419465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E7ABF6-B83A-BBC5-B1F4-5267685A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88000"/>
            <a:ext cx="11360800" cy="1515438"/>
          </a:xfrm>
        </p:spPr>
        <p:txBody>
          <a:bodyPr/>
          <a:lstStyle/>
          <a:p>
            <a:r>
              <a:t>À l'issue de cette formation, les participants </a:t>
            </a:r>
            <a:br/>
            <a:r>
              <a:t>auront atteint les objectifs suivants</a:t>
            </a:r>
            <a:br/>
            <a:br/>
            <a:endParaRPr/>
          </a:p>
        </p:txBody>
      </p:sp>
      <p:sp>
        <p:nvSpPr>
          <p:cNvPr id="214" name="Google Shape;214;p4"/>
          <p:cNvSpPr txBox="1"/>
          <p:nvPr/>
        </p:nvSpPr>
        <p:spPr>
          <a:xfrm>
            <a:off x="1085633" y="2650119"/>
            <a:ext cx="89396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endParaRPr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B0CD95-054A-1991-EE82-4D367E7E982F}"/>
              </a:ext>
            </a:extLst>
          </p:cNvPr>
          <p:cNvSpPr txBox="1"/>
          <p:nvPr/>
        </p:nvSpPr>
        <p:spPr>
          <a:xfrm>
            <a:off x="2032756" y="1800000"/>
            <a:ext cx="879041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Acquérir</a:t>
            </a:r>
            <a:r>
              <a:rPr dirty="0"/>
              <a:t> des </a:t>
            </a:r>
            <a:r>
              <a:rPr dirty="0" err="1"/>
              <a:t>connaissances</a:t>
            </a:r>
            <a:r>
              <a:rPr dirty="0"/>
              <a:t> </a:t>
            </a:r>
            <a:r>
              <a:rPr dirty="0" err="1"/>
              <a:t>générales</a:t>
            </a:r>
            <a:r>
              <a:rPr dirty="0"/>
              <a:t> sur la violence </a:t>
            </a:r>
            <a:r>
              <a:rPr dirty="0" err="1"/>
              <a:t>sexuelle</a:t>
            </a:r>
            <a:r>
              <a:rPr dirty="0"/>
              <a:t> et la VPI </a:t>
            </a:r>
            <a:r>
              <a:rPr dirty="0" err="1"/>
              <a:t>en</a:t>
            </a:r>
            <a:r>
              <a:rPr dirty="0"/>
              <a:t> tant que </a:t>
            </a:r>
            <a:r>
              <a:rPr dirty="0" err="1"/>
              <a:t>problème</a:t>
            </a:r>
            <a:r>
              <a:rPr dirty="0"/>
              <a:t> de santé </a:t>
            </a:r>
            <a:r>
              <a:rPr dirty="0" err="1"/>
              <a:t>publique</a:t>
            </a:r>
            <a:r>
              <a:rPr lang="fr-FR" dirty="0"/>
              <a:t>.</a:t>
            </a:r>
            <a:br>
              <a:rPr dirty="0"/>
            </a:br>
            <a:br>
              <a:rPr dirty="0"/>
            </a:br>
            <a:r>
              <a:rPr dirty="0"/>
              <a:t>Adopter des </a:t>
            </a:r>
            <a:r>
              <a:rPr dirty="0" err="1"/>
              <a:t>comportements</a:t>
            </a:r>
            <a:r>
              <a:rPr dirty="0"/>
              <a:t> </a:t>
            </a:r>
            <a:r>
              <a:rPr dirty="0" err="1"/>
              <a:t>contribuant</a:t>
            </a:r>
            <a:r>
              <a:rPr dirty="0"/>
              <a:t> à la prestation de services </a:t>
            </a:r>
            <a:r>
              <a:rPr dirty="0" err="1"/>
              <a:t>sûrs</a:t>
            </a:r>
            <a:r>
              <a:rPr dirty="0"/>
              <a:t> et </a:t>
            </a:r>
            <a:r>
              <a:rPr dirty="0" err="1"/>
              <a:t>bienveillants</a:t>
            </a:r>
            <a:r>
              <a:rPr dirty="0"/>
              <a:t>, et </a:t>
            </a:r>
            <a:r>
              <a:rPr dirty="0" err="1"/>
              <a:t>comprendre</a:t>
            </a:r>
            <a:r>
              <a:rPr dirty="0"/>
              <a:t> les </a:t>
            </a:r>
            <a:r>
              <a:rPr dirty="0" err="1"/>
              <a:t>valeurs</a:t>
            </a:r>
            <a:r>
              <a:rPr dirty="0"/>
              <a:t> </a:t>
            </a:r>
            <a:r>
              <a:rPr dirty="0" err="1"/>
              <a:t>associées</a:t>
            </a:r>
            <a:r>
              <a:rPr dirty="0"/>
              <a:t>.</a:t>
            </a:r>
            <a:br>
              <a:rPr dirty="0"/>
            </a:br>
            <a:br>
              <a:rPr dirty="0"/>
            </a:br>
            <a:r>
              <a:rPr dirty="0" err="1"/>
              <a:t>Démontrer</a:t>
            </a:r>
            <a:r>
              <a:rPr dirty="0"/>
              <a:t> des </a:t>
            </a:r>
            <a:r>
              <a:rPr dirty="0" err="1"/>
              <a:t>compétences</a:t>
            </a:r>
            <a:r>
              <a:rPr dirty="0"/>
              <a:t> </a:t>
            </a:r>
            <a:r>
              <a:rPr dirty="0" err="1"/>
              <a:t>cliniques</a:t>
            </a:r>
            <a:r>
              <a:rPr dirty="0"/>
              <a:t> </a:t>
            </a:r>
            <a:r>
              <a:rPr dirty="0" err="1"/>
              <a:t>adaptées</a:t>
            </a:r>
            <a:r>
              <a:rPr dirty="0"/>
              <a:t> au champ de pratique pour prendre </a:t>
            </a:r>
            <a:r>
              <a:rPr dirty="0" err="1"/>
              <a:t>en</a:t>
            </a:r>
            <a:r>
              <a:rPr dirty="0"/>
              <a:t> charge les </a:t>
            </a:r>
            <a:r>
              <a:rPr dirty="0" err="1"/>
              <a:t>agressions</a:t>
            </a:r>
            <a:r>
              <a:rPr dirty="0"/>
              <a:t> </a:t>
            </a:r>
            <a:r>
              <a:rPr dirty="0" err="1"/>
              <a:t>sexuelles</a:t>
            </a:r>
            <a:r>
              <a:rPr dirty="0"/>
              <a:t> et la VPI.</a:t>
            </a:r>
            <a:br>
              <a:rPr dirty="0"/>
            </a:br>
            <a:br>
              <a:rPr dirty="0"/>
            </a:br>
            <a:r>
              <a:rPr dirty="0"/>
              <a:t>Savoir </a:t>
            </a:r>
            <a:r>
              <a:rPr dirty="0" err="1"/>
              <a:t>accéder</a:t>
            </a:r>
            <a:r>
              <a:rPr dirty="0"/>
              <a:t> aux </a:t>
            </a:r>
            <a:r>
              <a:rPr dirty="0" err="1"/>
              <a:t>ressources</a:t>
            </a:r>
            <a:r>
              <a:rPr dirty="0"/>
              <a:t> et au </a:t>
            </a:r>
            <a:r>
              <a:rPr dirty="0" err="1"/>
              <a:t>soutien</a:t>
            </a:r>
            <a:r>
              <a:rPr dirty="0"/>
              <a:t> pour les patients et pour soi-</a:t>
            </a:r>
            <a:r>
              <a:rPr dirty="0" err="1"/>
              <a:t>même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temps de crise.</a:t>
            </a:r>
            <a:endParaRPr sz="2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B535C5-C27D-D74A-B412-6ABA5E95C056}"/>
              </a:ext>
            </a:extLst>
          </p:cNvPr>
          <p:cNvGrpSpPr>
            <a:grpSpLocks noChangeAspect="1"/>
          </p:cNvGrpSpPr>
          <p:nvPr/>
        </p:nvGrpSpPr>
        <p:grpSpPr>
          <a:xfrm>
            <a:off x="1080000" y="1800000"/>
            <a:ext cx="720000" cy="720000"/>
            <a:chOff x="1045653" y="2435838"/>
            <a:chExt cx="720000" cy="72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2434BDB-6C1F-44DA-30BE-E56BF966EE38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7D3DA3-76B4-DBDD-9E40-6DDE73A0CB3C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C88793-3917-6852-F18F-D4BB37BFD199}"/>
              </a:ext>
            </a:extLst>
          </p:cNvPr>
          <p:cNvGrpSpPr/>
          <p:nvPr/>
        </p:nvGrpSpPr>
        <p:grpSpPr>
          <a:xfrm>
            <a:off x="1080000" y="2815299"/>
            <a:ext cx="720000" cy="720000"/>
            <a:chOff x="1045653" y="2435838"/>
            <a:chExt cx="720000" cy="72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98050B5-C2E9-D462-4E82-CA7AE972675A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D5F349-28C7-52C1-C7CD-A8137BC108CF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800" b="1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B94DF8-4115-84BC-A011-FDF59DDDD5BF}"/>
              </a:ext>
            </a:extLst>
          </p:cNvPr>
          <p:cNvGrpSpPr/>
          <p:nvPr/>
        </p:nvGrpSpPr>
        <p:grpSpPr>
          <a:xfrm>
            <a:off x="1080000" y="3830598"/>
            <a:ext cx="720000" cy="720000"/>
            <a:chOff x="1045653" y="2435838"/>
            <a:chExt cx="720000" cy="72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D58D45-1619-7476-D60C-24CC4153C5B4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28CE13-1467-B49D-4D1A-5ECE77E32FD9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22DF69-A1A5-EA86-594E-6AE5D379D23E}"/>
              </a:ext>
            </a:extLst>
          </p:cNvPr>
          <p:cNvGrpSpPr/>
          <p:nvPr/>
        </p:nvGrpSpPr>
        <p:grpSpPr>
          <a:xfrm>
            <a:off x="1080000" y="4845896"/>
            <a:ext cx="720000" cy="720000"/>
            <a:chOff x="1045653" y="2435838"/>
            <a:chExt cx="720000" cy="720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9E86FE-4F8A-CAF0-40AC-BFA34AFB4316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AEBC19-9E88-D2F2-7236-2E5C65CC8770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800" b="1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t>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9ABDB34-DE96-B217-A5D9-4DFDF6DE2B5D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/>
        </p:nvSpPr>
        <p:spPr>
          <a:xfrm>
            <a:off x="4905263" y="4071360"/>
            <a:ext cx="6563198" cy="1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3000"/>
            </a:pPr>
            <a:endParaRPr sz="32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1" y="1"/>
            <a:ext cx="6096001" cy="685800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1" y="1"/>
            <a:ext cx="6096001" cy="685800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pic>
        <p:nvPicPr>
          <p:cNvPr id="8" name="Google Shape;172;p7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6674" t="1416" r="22641" b="4786"/>
          <a:stretch/>
        </p:blipFill>
        <p:spPr>
          <a:xfrm>
            <a:off x="0" y="0"/>
            <a:ext cx="5857200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7"/>
          <p:cNvSpPr txBox="1"/>
          <p:nvPr/>
        </p:nvSpPr>
        <p:spPr>
          <a:xfrm>
            <a:off x="4377408" y="5704278"/>
            <a:ext cx="14797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>
              <a:defRPr sz="12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 UNFPA</a:t>
            </a:r>
            <a:endParaRPr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996419-E5EA-3185-AE95-02922BA9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87999"/>
            <a:ext cx="5857200" cy="1276641"/>
          </a:xfrm>
        </p:spPr>
        <p:txBody>
          <a:bodyPr wrap="square"/>
          <a:lstStyle/>
          <a:p>
            <a:r>
              <a:rPr dirty="0"/>
              <a:t>Savoir assurer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sécurité</a:t>
            </a:r>
            <a:r>
              <a:rPr dirty="0"/>
              <a:t> </a:t>
            </a:r>
            <a:br>
              <a:rPr lang="fr-FR" dirty="0"/>
            </a:br>
            <a:r>
              <a:rPr dirty="0"/>
              <a:t>et </a:t>
            </a:r>
            <a:r>
              <a:rPr dirty="0" err="1"/>
              <a:t>celle</a:t>
            </a:r>
            <a:r>
              <a:rPr dirty="0"/>
              <a:t> des </a:t>
            </a:r>
            <a:r>
              <a:rPr dirty="0" err="1"/>
              <a:t>autres</a:t>
            </a:r>
            <a:br>
              <a:rPr dirty="0"/>
            </a:br>
            <a:endParaRPr dirty="0"/>
          </a:p>
        </p:txBody>
      </p:sp>
      <p:sp>
        <p:nvSpPr>
          <p:cNvPr id="223" name="Google Shape;223;p7"/>
          <p:cNvSpPr txBox="1"/>
          <p:nvPr/>
        </p:nvSpPr>
        <p:spPr>
          <a:xfrm>
            <a:off x="6300000" y="1980000"/>
            <a:ext cx="5512422" cy="38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360000" indent="-360000">
              <a:spcAft>
                <a:spcPts val="8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Les </a:t>
            </a:r>
            <a:r>
              <a:rPr dirty="0" err="1"/>
              <a:t>sujets</a:t>
            </a:r>
            <a:r>
              <a:rPr dirty="0"/>
              <a:t> </a:t>
            </a:r>
            <a:r>
              <a:rPr dirty="0" err="1"/>
              <a:t>abordés</a:t>
            </a:r>
            <a:r>
              <a:rPr dirty="0"/>
              <a:t> </a:t>
            </a:r>
            <a:r>
              <a:rPr dirty="0" err="1"/>
              <a:t>peuvent</a:t>
            </a:r>
            <a:r>
              <a:rPr dirty="0"/>
              <a:t> </a:t>
            </a:r>
            <a:r>
              <a:rPr dirty="0" err="1"/>
              <a:t>susciter</a:t>
            </a:r>
            <a:r>
              <a:rPr dirty="0"/>
              <a:t> des </a:t>
            </a:r>
            <a:r>
              <a:rPr dirty="0" err="1"/>
              <a:t>émotions</a:t>
            </a:r>
            <a:r>
              <a:rPr dirty="0"/>
              <a:t> </a:t>
            </a:r>
            <a:r>
              <a:rPr dirty="0" err="1"/>
              <a:t>négatives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faire </a:t>
            </a:r>
            <a:r>
              <a:rPr dirty="0" err="1"/>
              <a:t>resurgir</a:t>
            </a:r>
            <a:r>
              <a:rPr dirty="0"/>
              <a:t> des souvenirs </a:t>
            </a:r>
            <a:r>
              <a:rPr dirty="0" err="1"/>
              <a:t>désagréables</a:t>
            </a:r>
            <a:r>
              <a:rPr dirty="0"/>
              <a:t>.</a:t>
            </a:r>
          </a:p>
          <a:p>
            <a:pPr marL="360000" indent="-360000">
              <a:spcAft>
                <a:spcPts val="8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 </a:t>
            </a:r>
            <a:r>
              <a:rPr dirty="0" err="1"/>
              <a:t>cas</a:t>
            </a:r>
            <a:r>
              <a:rPr dirty="0"/>
              <a:t> </a:t>
            </a:r>
            <a:r>
              <a:rPr dirty="0" err="1"/>
              <a:t>échéant</a:t>
            </a:r>
            <a:r>
              <a:rPr dirty="0"/>
              <a:t>,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pouvez</a:t>
            </a:r>
            <a:r>
              <a:rPr dirty="0"/>
              <a:t>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mettre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retrait</a:t>
            </a:r>
            <a:r>
              <a:rPr dirty="0"/>
              <a:t> </a:t>
            </a:r>
            <a:r>
              <a:rPr dirty="0" err="1"/>
              <a:t>quelques</a:t>
            </a:r>
            <a:r>
              <a:rPr dirty="0"/>
              <a:t> instants.</a:t>
            </a:r>
          </a:p>
          <a:p>
            <a:pPr marL="360000" indent="-360000">
              <a:spcAft>
                <a:spcPts val="8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Si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avez</a:t>
            </a:r>
            <a:r>
              <a:rPr dirty="0"/>
              <a:t> </a:t>
            </a:r>
            <a:r>
              <a:rPr dirty="0" err="1"/>
              <a:t>besoin</a:t>
            </a:r>
            <a:r>
              <a:rPr dirty="0"/>
              <a:t> </a:t>
            </a:r>
            <a:r>
              <a:rPr dirty="0" err="1"/>
              <a:t>d'aide</a:t>
            </a:r>
            <a:r>
              <a:rPr dirty="0"/>
              <a:t> pour </a:t>
            </a:r>
            <a:r>
              <a:rPr dirty="0" err="1"/>
              <a:t>accéder</a:t>
            </a:r>
            <a:r>
              <a:rPr dirty="0"/>
              <a:t> à </a:t>
            </a:r>
            <a:r>
              <a:rPr dirty="0" err="1"/>
              <a:t>d'autres</a:t>
            </a:r>
            <a:r>
              <a:rPr dirty="0"/>
              <a:t> services </a:t>
            </a:r>
            <a:r>
              <a:rPr dirty="0" err="1"/>
              <a:t>ou</a:t>
            </a:r>
            <a:r>
              <a:rPr dirty="0"/>
              <a:t> que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souhaitez</a:t>
            </a:r>
            <a:r>
              <a:rPr dirty="0"/>
              <a:t> </a:t>
            </a:r>
            <a:r>
              <a:rPr lang="fr-FR" dirty="0"/>
              <a:t>être référé(e) </a:t>
            </a:r>
            <a:r>
              <a:rPr dirty="0" err="1"/>
              <a:t>vers</a:t>
            </a:r>
            <a:r>
              <a:rPr dirty="0"/>
              <a:t> des </a:t>
            </a:r>
            <a:r>
              <a:rPr dirty="0" err="1"/>
              <a:t>ressources</a:t>
            </a:r>
            <a:r>
              <a:rPr dirty="0"/>
              <a:t> locales, </a:t>
            </a:r>
            <a:r>
              <a:rPr dirty="0" err="1"/>
              <a:t>veuillez</a:t>
            </a:r>
            <a:r>
              <a:rPr dirty="0"/>
              <a:t>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adresser</a:t>
            </a:r>
            <a:r>
              <a:rPr dirty="0"/>
              <a:t> aux </a:t>
            </a:r>
            <a:r>
              <a:rPr dirty="0" err="1"/>
              <a:t>organisateurs</a:t>
            </a:r>
            <a:r>
              <a:rPr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CEFA3-7130-9364-423E-5666810F11D0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8511A-AC4D-DB2E-6759-3FAFFD8C3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88000"/>
            <a:ext cx="5857200" cy="973242"/>
          </a:xfrm>
        </p:spPr>
        <p:txBody>
          <a:bodyPr/>
          <a:lstStyle/>
          <a:p>
            <a:r>
              <a:t>Contacts</a:t>
            </a:r>
          </a:p>
        </p:txBody>
      </p:sp>
      <p:sp>
        <p:nvSpPr>
          <p:cNvPr id="232" name="Google Shape;232;p10" descr="Close-up of two people holding hands"/>
          <p:cNvSpPr/>
          <p:nvPr/>
        </p:nvSpPr>
        <p:spPr>
          <a:xfrm>
            <a:off x="1" y="1"/>
            <a:ext cx="6096001" cy="685800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pic>
        <p:nvPicPr>
          <p:cNvPr id="6" name="Google Shape;198;p10" descr="Close-up of two people holding hands"/>
          <p:cNvPicPr>
            <a:picLocks noChangeAspect="1"/>
          </p:cNvPicPr>
          <p:nvPr/>
        </p:nvPicPr>
        <p:blipFill rotWithShape="1">
          <a:blip r:embed="rId3"/>
          <a:srcRect l="20341" t="2195" r="20341" b="6566"/>
          <a:stretch/>
        </p:blipFill>
        <p:spPr>
          <a:xfrm>
            <a:off x="2" y="0"/>
            <a:ext cx="5857198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 txBox="1">
            <a:spLocks noGrp="1"/>
          </p:cNvSpPr>
          <p:nvPr>
            <p:ph type="body" idx="4294967295"/>
          </p:nvPr>
        </p:nvSpPr>
        <p:spPr>
          <a:xfrm>
            <a:off x="6300000" y="1258887"/>
            <a:ext cx="5653200" cy="46058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SzPts val="1200"/>
              <a:buNone/>
              <a:defRPr b="1">
                <a:solidFill>
                  <a:schemeClr val="accent1"/>
                </a:solidFill>
              </a:defRPr>
            </a:pPr>
            <a:r>
              <a:rPr lang="fr-FR" dirty="0"/>
              <a:t>Facilitateurs</a:t>
            </a:r>
            <a:endParaRPr dirty="0"/>
          </a:p>
          <a:p>
            <a:pPr marL="360000" marR="121070" indent="-36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20000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</a:t>
            </a:r>
          </a:p>
          <a:p>
            <a:pPr marL="360000" marR="121070" indent="-360000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20000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</a:p>
          <a:p>
            <a:pPr marL="609585" indent="-304792">
              <a:lnSpc>
                <a:spcPct val="150000"/>
              </a:lnSpc>
              <a:spcBef>
                <a:spcPts val="800"/>
              </a:spcBef>
              <a:buClr>
                <a:srgbClr val="7F7F7F"/>
              </a:buClr>
              <a:buSzPts val="1200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SzPts val="1200"/>
              <a:buNone/>
              <a:defRPr b="1">
                <a:solidFill>
                  <a:schemeClr val="accent1"/>
                </a:solidFill>
              </a:defRPr>
            </a:pPr>
            <a:r>
              <a:rPr dirty="0" err="1"/>
              <a:t>Ressources</a:t>
            </a:r>
            <a:r>
              <a:rPr dirty="0"/>
              <a:t> locales </a:t>
            </a:r>
            <a:r>
              <a:rPr dirty="0" err="1"/>
              <a:t>en</a:t>
            </a:r>
            <a:r>
              <a:rPr dirty="0"/>
              <a:t> matière de santé </a:t>
            </a:r>
            <a:r>
              <a:rPr dirty="0" err="1"/>
              <a:t>mentale</a:t>
            </a:r>
            <a:r>
              <a:rPr dirty="0"/>
              <a:t> et de </a:t>
            </a:r>
            <a:r>
              <a:rPr dirty="0" err="1"/>
              <a:t>soutien</a:t>
            </a:r>
            <a:r>
              <a:rPr dirty="0"/>
              <a:t> psychosocial (SMSPS)</a:t>
            </a:r>
          </a:p>
          <a:p>
            <a:pPr marL="360000" marR="121070" indent="-36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20000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121070" indent="-360000">
              <a:lnSpc>
                <a:spcPct val="100000"/>
              </a:lnSpc>
              <a:spcBef>
                <a:spcPts val="800"/>
              </a:spcBef>
              <a:buClr>
                <a:schemeClr val="accent2"/>
              </a:buClr>
              <a:buSzPct val="120000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</a:p>
        </p:txBody>
      </p:sp>
      <p:pic>
        <p:nvPicPr>
          <p:cNvPr id="3" name="Graphic 2" descr="Warning with solid fill">
            <a:extLst>
              <a:ext uri="{FF2B5EF4-FFF2-40B4-BE49-F238E27FC236}">
                <a16:creationId xmlns:a16="http://schemas.microsoft.com/office/drawing/2014/main" id="{E8937A51-FEF7-E3B3-EF89-E68B72FE4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598" y="0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3AB43F-DBFC-BEF8-3C29-031EAD52BFBD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/>
          <p:nvPr/>
        </p:nvSpPr>
        <p:spPr>
          <a:xfrm>
            <a:off x="1" y="1"/>
            <a:ext cx="7757865" cy="685800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pic>
        <p:nvPicPr>
          <p:cNvPr id="6" name="Google Shape;180;p8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234" t="3359" r="4234" b="28646"/>
          <a:stretch/>
        </p:blipFill>
        <p:spPr>
          <a:xfrm>
            <a:off x="-1" y="0"/>
            <a:ext cx="12192002" cy="602166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8"/>
          <p:cNvSpPr txBox="1"/>
          <p:nvPr/>
        </p:nvSpPr>
        <p:spPr>
          <a:xfrm>
            <a:off x="10534134" y="5685441"/>
            <a:ext cx="14797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>
              <a:defRPr sz="12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 UNFPA</a:t>
            </a:r>
            <a:endParaRPr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14178" y="2356718"/>
            <a:ext cx="12163640" cy="31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700"/>
              <a:defRPr sz="4000" b="1" i="1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defRPr>
            </a:pPr>
            <a:r>
              <a:t>Si tu veux aller vite, </a:t>
            </a:r>
            <a:br/>
            <a:r>
              <a:t>marche seul ;</a:t>
            </a:r>
          </a:p>
          <a:p>
            <a:pPr algn="ctr">
              <a:buClr>
                <a:srgbClr val="000000"/>
              </a:buClr>
              <a:buSzPts val="1700"/>
              <a:defRPr sz="4000" b="1" i="1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defRPr>
            </a:pPr>
            <a:r>
              <a:t>mais si tu veux aller loin, </a:t>
            </a:r>
            <a:br/>
            <a:r>
              <a:t>marchons ensemble.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59B0A2-1F16-6F26-4F13-D960797EB769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0.16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/>
          <p:nvPr/>
        </p:nvSpPr>
        <p:spPr>
          <a:xfrm>
            <a:off x="1080000" y="2392404"/>
            <a:ext cx="9991580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defRPr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dirty="0"/>
              <a:t>Instructions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9A16C-5DA8-51F9-7708-CF9B25E9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Chapeau des peurs et chapeau des motivations (30 minutes)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E5DC3D-E8FE-E607-EFC9-2AE2B75EE7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 err="1"/>
              <a:t>Exercice</a:t>
            </a:r>
            <a:r>
              <a:rPr dirty="0"/>
              <a:t> 0.1</a:t>
            </a:r>
          </a:p>
        </p:txBody>
      </p:sp>
      <p:pic>
        <p:nvPicPr>
          <p:cNvPr id="5" name="Graphic 4" descr="Scribble with solid fill">
            <a:extLst>
              <a:ext uri="{FF2B5EF4-FFF2-40B4-BE49-F238E27FC236}">
                <a16:creationId xmlns:a16="http://schemas.microsoft.com/office/drawing/2014/main" id="{9111A2C5-D9E8-9C20-FFCB-BC8BAE269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52000" y="2931487"/>
            <a:ext cx="432000" cy="432000"/>
          </a:xfrm>
          <a:prstGeom prst="rect">
            <a:avLst/>
          </a:prstGeom>
        </p:spPr>
      </p:pic>
      <p:sp>
        <p:nvSpPr>
          <p:cNvPr id="8" name="Google Shape;246;p46">
            <a:extLst>
              <a:ext uri="{FF2B5EF4-FFF2-40B4-BE49-F238E27FC236}">
                <a16:creationId xmlns:a16="http://schemas.microsoft.com/office/drawing/2014/main" id="{87E7C421-8A73-226E-44E3-71F3DA021168}"/>
              </a:ext>
            </a:extLst>
          </p:cNvPr>
          <p:cNvSpPr txBox="1"/>
          <p:nvPr/>
        </p:nvSpPr>
        <p:spPr>
          <a:xfrm>
            <a:off x="1656000" y="2752404"/>
            <a:ext cx="9760626" cy="205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SzPts val="1800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Indiquez à lʼécrit une crainte ou une inquiétude que vous éprouvez à l'idée de soigner des personnes survivantes.</a:t>
            </a:r>
            <a:endParaRPr sz="220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SzPts val="1800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Notez lʼune des raisons qui vous motivent à fournir des soins de qualité centrés sur les personnes survivantes.</a:t>
            </a:r>
            <a:endParaRPr sz="220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SzPts val="1800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Glissez les bouts de papier dans les chapeaux qui circulent (un chapeau « Peurs » et un chapeau « Motivations »).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raphic 8" descr="Scribble with solid fill">
            <a:extLst>
              <a:ext uri="{FF2B5EF4-FFF2-40B4-BE49-F238E27FC236}">
                <a16:creationId xmlns:a16="http://schemas.microsoft.com/office/drawing/2014/main" id="{ED6CC1E3-8CE5-965A-BB2B-4ABB10F2B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52000" y="3815275"/>
            <a:ext cx="432000" cy="432000"/>
          </a:xfrm>
          <a:prstGeom prst="rect">
            <a:avLst/>
          </a:prstGeom>
        </p:spPr>
      </p:pic>
      <p:pic>
        <p:nvPicPr>
          <p:cNvPr id="10" name="Graphic 9" descr="Scribble with solid fill">
            <a:extLst>
              <a:ext uri="{FF2B5EF4-FFF2-40B4-BE49-F238E27FC236}">
                <a16:creationId xmlns:a16="http://schemas.microsoft.com/office/drawing/2014/main" id="{4A2F92E0-85CA-69CE-DD4B-92630D94B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52000" y="4699063"/>
            <a:ext cx="432000" cy="43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3E7749-42FB-E1A1-A527-B9E0CC48545F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0.17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/>
          <p:nvPr/>
        </p:nvSpPr>
        <p:spPr>
          <a:xfrm>
            <a:off x="1522623" y="1260000"/>
            <a:ext cx="4292083" cy="3795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0" dirty="0"/>
              <a:t>Arriver à </a:t>
            </a:r>
            <a:r>
              <a:rPr sz="1700" dirty="0" err="1"/>
              <a:t>l'heure</a:t>
            </a:r>
            <a:r>
              <a:rPr sz="1700" dirty="0"/>
              <a:t> et </a:t>
            </a:r>
            <a:r>
              <a:rPr sz="1700" dirty="0" err="1"/>
              <a:t>choisir</a:t>
            </a:r>
            <a:r>
              <a:rPr sz="1700" dirty="0"/>
              <a:t> le moment </a:t>
            </a:r>
            <a:r>
              <a:rPr sz="1700" dirty="0" err="1"/>
              <a:t>opportun</a:t>
            </a:r>
            <a:r>
              <a:rPr sz="1700" dirty="0"/>
              <a:t> pour </a:t>
            </a:r>
            <a:r>
              <a:rPr sz="1700" dirty="0" err="1"/>
              <a:t>exprimer</a:t>
            </a:r>
            <a:r>
              <a:rPr sz="1700" dirty="0"/>
              <a:t> son point de </a:t>
            </a:r>
            <a:r>
              <a:rPr sz="1700" dirty="0" err="1"/>
              <a:t>vue</a:t>
            </a:r>
            <a:r>
              <a:rPr lang="fr-FR" sz="1700" dirty="0"/>
              <a:t>.</a:t>
            </a:r>
            <a:endParaRPr sz="17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Apprendre</a:t>
            </a:r>
            <a:r>
              <a:rPr sz="1700" dirty="0"/>
              <a:t> et </a:t>
            </a:r>
            <a:r>
              <a:rPr sz="1700" dirty="0" err="1"/>
              <a:t>travailler</a:t>
            </a:r>
            <a:r>
              <a:rPr sz="1700" dirty="0"/>
              <a:t> ensemble</a:t>
            </a:r>
            <a:r>
              <a:rPr lang="fr-FR" sz="1700" dirty="0"/>
              <a:t>.</a:t>
            </a:r>
            <a:endParaRPr sz="17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Participer</a:t>
            </a:r>
            <a:r>
              <a:rPr sz="1700" dirty="0"/>
              <a:t> </a:t>
            </a:r>
            <a:r>
              <a:rPr sz="1700" dirty="0" err="1"/>
              <a:t>activement</a:t>
            </a:r>
            <a:r>
              <a:rPr lang="fr-FR" sz="1700" dirty="0"/>
              <a:t>.</a:t>
            </a: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0" dirty="0"/>
              <a:t>Se respecter </a:t>
            </a:r>
            <a:r>
              <a:rPr sz="1700" dirty="0" err="1"/>
              <a:t>mutuellement</a:t>
            </a:r>
            <a:r>
              <a:rPr lang="fr-FR" sz="1700" dirty="0"/>
              <a:t>.</a:t>
            </a:r>
            <a:endParaRPr sz="17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Écouter</a:t>
            </a:r>
            <a:r>
              <a:rPr sz="1700" dirty="0"/>
              <a:t> </a:t>
            </a:r>
            <a:r>
              <a:rPr sz="1700" dirty="0" err="1"/>
              <a:t>en</a:t>
            </a:r>
            <a:r>
              <a:rPr sz="1700" dirty="0"/>
              <a:t> </a:t>
            </a:r>
            <a:r>
              <a:rPr sz="1700" dirty="0" err="1"/>
              <a:t>faisant</a:t>
            </a:r>
            <a:r>
              <a:rPr sz="1700" dirty="0"/>
              <a:t> </a:t>
            </a:r>
            <a:r>
              <a:rPr sz="1700" dirty="0" err="1"/>
              <a:t>preuve</a:t>
            </a:r>
            <a:r>
              <a:rPr sz="1700" dirty="0"/>
              <a:t> </a:t>
            </a:r>
            <a:r>
              <a:rPr sz="1700" dirty="0" err="1"/>
              <a:t>dʼouverture</a:t>
            </a:r>
            <a:r>
              <a:rPr sz="1700" dirty="0"/>
              <a:t> </a:t>
            </a:r>
            <a:r>
              <a:rPr sz="1700" dirty="0" err="1"/>
              <a:t>dʼesprit</a:t>
            </a:r>
            <a:r>
              <a:rPr lang="fr-FR" sz="1700" dirty="0"/>
              <a:t>.</a:t>
            </a:r>
            <a:endParaRPr sz="17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Laisser</a:t>
            </a:r>
            <a:r>
              <a:rPr sz="1700" dirty="0"/>
              <a:t> tout le monde </a:t>
            </a:r>
            <a:r>
              <a:rPr sz="1700" dirty="0" err="1"/>
              <a:t>participer</a:t>
            </a:r>
            <a:r>
              <a:rPr lang="fr-FR" sz="1700" dirty="0"/>
              <a:t>.</a:t>
            </a:r>
            <a:endParaRPr sz="17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700" dirty="0" err="1"/>
              <a:t>Être</a:t>
            </a:r>
            <a:r>
              <a:rPr sz="1700" dirty="0"/>
              <a:t> </a:t>
            </a:r>
            <a:r>
              <a:rPr sz="1700" dirty="0" err="1"/>
              <a:t>présent</a:t>
            </a:r>
            <a:r>
              <a:rPr sz="1700" dirty="0"/>
              <a:t>(e)</a:t>
            </a:r>
            <a:r>
              <a:rPr lang="fr-FR" sz="1700" dirty="0"/>
              <a:t>.</a:t>
            </a:r>
            <a:endParaRPr sz="1700" dirty="0"/>
          </a:p>
        </p:txBody>
      </p:sp>
      <p:sp>
        <p:nvSpPr>
          <p:cNvPr id="255" name="Google Shape;255;p9"/>
          <p:cNvSpPr txBox="1"/>
          <p:nvPr/>
        </p:nvSpPr>
        <p:spPr>
          <a:xfrm>
            <a:off x="6569278" y="1270274"/>
            <a:ext cx="4951445" cy="408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defRPr sz="2000">
                <a:latin typeface="Arial" panose="020B0604020202020204" pitchFamily="34" charset="0"/>
              </a:defRPr>
            </a:pPr>
            <a:r>
              <a:rPr sz="1700" dirty="0" err="1"/>
              <a:t>Exprimer</a:t>
            </a:r>
            <a:r>
              <a:rPr sz="1700" dirty="0"/>
              <a:t> les </a:t>
            </a:r>
            <a:r>
              <a:rPr sz="1700" dirty="0" err="1"/>
              <a:t>désaccords</a:t>
            </a:r>
            <a:r>
              <a:rPr sz="1700" dirty="0"/>
              <a:t> de manière </a:t>
            </a:r>
            <a:r>
              <a:rPr sz="1700" dirty="0" err="1"/>
              <a:t>respectueuse</a:t>
            </a:r>
            <a:r>
              <a:rPr lang="fr-FR" sz="1700" dirty="0"/>
              <a:t>.</a:t>
            </a:r>
            <a:endParaRPr sz="1700" dirty="0"/>
          </a:p>
          <a:p>
            <a:pPr>
              <a:lnSpc>
                <a:spcPct val="120000"/>
              </a:lnSpc>
              <a:spcBef>
                <a:spcPts val="800"/>
              </a:spcBef>
              <a:defRPr sz="2000">
                <a:solidFill>
                  <a:srgbClr val="000000"/>
                </a:solidFill>
                <a:latin typeface="Arial"/>
                <a:cs typeface="Arial"/>
                <a:sym typeface="Arial"/>
              </a:defRPr>
            </a:pPr>
            <a:r>
              <a:rPr sz="1700" dirty="0"/>
              <a:t>Faire des </a:t>
            </a:r>
            <a:r>
              <a:rPr sz="1700" dirty="0" err="1"/>
              <a:t>commentaires</a:t>
            </a:r>
            <a:r>
              <a:rPr sz="1700" dirty="0"/>
              <a:t> </a:t>
            </a:r>
            <a:r>
              <a:rPr sz="1700" dirty="0" err="1"/>
              <a:t>constructifs</a:t>
            </a:r>
            <a:r>
              <a:rPr sz="1700" dirty="0"/>
              <a:t> (</a:t>
            </a:r>
            <a:r>
              <a:rPr sz="1700" dirty="0" err="1"/>
              <a:t>en</a:t>
            </a:r>
            <a:r>
              <a:rPr sz="1700" dirty="0"/>
              <a:t> </a:t>
            </a:r>
            <a:r>
              <a:rPr sz="1700" dirty="0" err="1"/>
              <a:t>commençant</a:t>
            </a:r>
            <a:r>
              <a:rPr sz="1700" dirty="0"/>
              <a:t> par le </a:t>
            </a:r>
            <a:r>
              <a:rPr sz="1700" dirty="0" err="1"/>
              <a:t>positif</a:t>
            </a:r>
            <a:r>
              <a:rPr sz="1700" dirty="0"/>
              <a:t>)</a:t>
            </a:r>
            <a:r>
              <a:rPr lang="fr-FR" sz="1700" dirty="0"/>
              <a:t>.</a:t>
            </a:r>
            <a:endParaRPr sz="17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000">
                <a:solidFill>
                  <a:srgbClr val="000000"/>
                </a:solidFill>
                <a:latin typeface="Arial"/>
                <a:cs typeface="Arial"/>
                <a:sym typeface="Arial"/>
              </a:defRPr>
            </a:pPr>
            <a:r>
              <a:rPr sz="1700" dirty="0"/>
              <a:t>Ne pas </a:t>
            </a:r>
            <a:r>
              <a:rPr sz="1700" dirty="0" err="1"/>
              <a:t>interrompre</a:t>
            </a:r>
            <a:r>
              <a:rPr sz="1700" dirty="0"/>
              <a:t> les </a:t>
            </a:r>
            <a:r>
              <a:rPr sz="1700" dirty="0" err="1"/>
              <a:t>personnes</a:t>
            </a:r>
            <a:r>
              <a:rPr sz="1700" dirty="0"/>
              <a:t> qui </a:t>
            </a:r>
            <a:r>
              <a:rPr sz="1700" dirty="0" err="1"/>
              <a:t>ont</a:t>
            </a:r>
            <a:r>
              <a:rPr sz="1700" dirty="0"/>
              <a:t> la parole</a:t>
            </a:r>
            <a:r>
              <a:rPr lang="fr-FR" sz="1700" dirty="0"/>
              <a:t>.</a:t>
            </a:r>
            <a:endParaRPr sz="17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000">
                <a:solidFill>
                  <a:srgbClr val="000000"/>
                </a:solidFill>
                <a:latin typeface="Arial"/>
                <a:cs typeface="Arial"/>
                <a:sym typeface="Arial"/>
              </a:defRPr>
            </a:pPr>
            <a:r>
              <a:rPr sz="1700" dirty="0"/>
              <a:t>Respecter le </a:t>
            </a:r>
            <a:r>
              <a:rPr sz="1700" dirty="0" err="1"/>
              <a:t>principe</a:t>
            </a:r>
            <a:r>
              <a:rPr sz="1700" dirty="0"/>
              <a:t> de </a:t>
            </a:r>
            <a:r>
              <a:rPr sz="1700" dirty="0" err="1"/>
              <a:t>confidentialité</a:t>
            </a:r>
            <a:r>
              <a:rPr sz="1700" dirty="0"/>
              <a:t> : </a:t>
            </a:r>
            <a:r>
              <a:rPr sz="1700" dirty="0" err="1"/>
              <a:t>aucune</a:t>
            </a:r>
            <a:r>
              <a:rPr sz="1700" dirty="0"/>
              <a:t> information </a:t>
            </a:r>
            <a:r>
              <a:rPr sz="1700" dirty="0" err="1"/>
              <a:t>personnelle</a:t>
            </a:r>
            <a:r>
              <a:rPr sz="1700" dirty="0"/>
              <a:t> ne doit </a:t>
            </a:r>
            <a:r>
              <a:rPr sz="1700" dirty="0" err="1"/>
              <a:t>sortir</a:t>
            </a:r>
            <a:r>
              <a:rPr sz="1700" dirty="0"/>
              <a:t> de la salle</a:t>
            </a:r>
            <a:r>
              <a:rPr lang="fr-FR" sz="1700" dirty="0"/>
              <a:t>.</a:t>
            </a:r>
            <a:endParaRPr sz="17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800"/>
              </a:spcBef>
              <a:defRPr sz="2000">
                <a:solidFill>
                  <a:srgbClr val="000000"/>
                </a:solidFill>
                <a:latin typeface="Arial"/>
                <a:cs typeface="Arial"/>
                <a:sym typeface="Arial"/>
              </a:defRPr>
            </a:pPr>
            <a:r>
              <a:rPr sz="1700" dirty="0" err="1"/>
              <a:t>N'utiliser</a:t>
            </a:r>
            <a:r>
              <a:rPr sz="1700" dirty="0"/>
              <a:t> des </a:t>
            </a:r>
            <a:r>
              <a:rPr sz="1700" dirty="0" err="1"/>
              <a:t>appareils</a:t>
            </a:r>
            <a:r>
              <a:rPr sz="1700" dirty="0"/>
              <a:t> </a:t>
            </a:r>
            <a:r>
              <a:rPr sz="1700" dirty="0" err="1"/>
              <a:t>électroniques</a:t>
            </a:r>
            <a:r>
              <a:rPr sz="1700" dirty="0"/>
              <a:t> </a:t>
            </a:r>
            <a:r>
              <a:rPr sz="1700" dirty="0" err="1"/>
              <a:t>tels</a:t>
            </a:r>
            <a:r>
              <a:rPr sz="1700" dirty="0"/>
              <a:t> que les </a:t>
            </a:r>
            <a:r>
              <a:rPr sz="1700" dirty="0" err="1"/>
              <a:t>téléphones</a:t>
            </a:r>
            <a:r>
              <a:rPr sz="1700" dirty="0"/>
              <a:t> mobiles </a:t>
            </a:r>
            <a:r>
              <a:rPr sz="1700" dirty="0" err="1"/>
              <a:t>ou</a:t>
            </a:r>
            <a:r>
              <a:rPr sz="1700" dirty="0"/>
              <a:t> les </a:t>
            </a:r>
            <a:r>
              <a:rPr sz="1700" dirty="0" err="1"/>
              <a:t>ordinateurs</a:t>
            </a:r>
            <a:r>
              <a:rPr sz="1700" dirty="0"/>
              <a:t> portables </a:t>
            </a:r>
            <a:r>
              <a:rPr sz="1700" dirty="0" err="1"/>
              <a:t>qu'</a:t>
            </a:r>
            <a:r>
              <a:rPr sz="1700" dirty="0" err="1">
                <a:ea typeface="Arial"/>
              </a:rPr>
              <a:t>en</a:t>
            </a:r>
            <a:r>
              <a:rPr sz="1700" dirty="0">
                <a:ea typeface="Arial"/>
              </a:rPr>
              <a:t> </a:t>
            </a:r>
            <a:r>
              <a:rPr sz="1700" dirty="0" err="1">
                <a:ea typeface="Arial"/>
              </a:rPr>
              <a:t>cas</a:t>
            </a:r>
            <a:r>
              <a:rPr sz="1700" dirty="0">
                <a:ea typeface="Arial"/>
              </a:rPr>
              <a:t> </a:t>
            </a:r>
            <a:r>
              <a:rPr sz="1700" dirty="0" err="1">
                <a:ea typeface="Arial"/>
              </a:rPr>
              <a:t>d'urgence</a:t>
            </a:r>
            <a:r>
              <a:rPr lang="fr-FR" sz="1700" dirty="0">
                <a:ea typeface="Arial"/>
              </a:rPr>
              <a:t>.</a:t>
            </a: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C0993-0CF0-BEF7-3564-F1DDF55A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Règles et normes du groupe</a:t>
            </a:r>
          </a:p>
        </p:txBody>
      </p:sp>
      <p:pic>
        <p:nvPicPr>
          <p:cNvPr id="4" name="Graphic 3" descr="Checkbox Ticked with solid fill">
            <a:extLst>
              <a:ext uri="{FF2B5EF4-FFF2-40B4-BE49-F238E27FC236}">
                <a16:creationId xmlns:a16="http://schemas.microsoft.com/office/drawing/2014/main" id="{D65CC8A3-A105-3701-2B99-7B669BFE3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373" y="1330220"/>
            <a:ext cx="612000" cy="612000"/>
          </a:xfrm>
          <a:prstGeom prst="rect">
            <a:avLst/>
          </a:prstGeom>
        </p:spPr>
      </p:pic>
      <p:pic>
        <p:nvPicPr>
          <p:cNvPr id="10" name="Graphic 9" descr="Checkbox Ticked with solid fill">
            <a:extLst>
              <a:ext uri="{FF2B5EF4-FFF2-40B4-BE49-F238E27FC236}">
                <a16:creationId xmlns:a16="http://schemas.microsoft.com/office/drawing/2014/main" id="{44B257CD-0AFD-2C93-F72E-E3C4E7CE1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373" y="2003378"/>
            <a:ext cx="612000" cy="612000"/>
          </a:xfrm>
          <a:prstGeom prst="rect">
            <a:avLst/>
          </a:prstGeom>
        </p:spPr>
      </p:pic>
      <p:pic>
        <p:nvPicPr>
          <p:cNvPr id="11" name="Graphic 10" descr="Checkbox Ticked with solid fill">
            <a:extLst>
              <a:ext uri="{FF2B5EF4-FFF2-40B4-BE49-F238E27FC236}">
                <a16:creationId xmlns:a16="http://schemas.microsoft.com/office/drawing/2014/main" id="{AE3471E0-8362-42D2-2AC3-00C620F62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373" y="2414824"/>
            <a:ext cx="612000" cy="612000"/>
          </a:xfrm>
          <a:prstGeom prst="rect">
            <a:avLst/>
          </a:prstGeom>
        </p:spPr>
      </p:pic>
      <p:pic>
        <p:nvPicPr>
          <p:cNvPr id="12" name="Graphic 11" descr="Checkbox Ticked with solid fill">
            <a:extLst>
              <a:ext uri="{FF2B5EF4-FFF2-40B4-BE49-F238E27FC236}">
                <a16:creationId xmlns:a16="http://schemas.microsoft.com/office/drawing/2014/main" id="{0DCDEC4A-F366-FA1A-29DA-580B95101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373" y="2847019"/>
            <a:ext cx="612000" cy="612000"/>
          </a:xfrm>
          <a:prstGeom prst="rect">
            <a:avLst/>
          </a:prstGeom>
        </p:spPr>
      </p:pic>
      <p:pic>
        <p:nvPicPr>
          <p:cNvPr id="13" name="Graphic 12" descr="Checkbox Ticked with solid fill">
            <a:extLst>
              <a:ext uri="{FF2B5EF4-FFF2-40B4-BE49-F238E27FC236}">
                <a16:creationId xmlns:a16="http://schemas.microsoft.com/office/drawing/2014/main" id="{F1767C9D-6E87-0331-C49F-C2C9954CE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373" y="3280882"/>
            <a:ext cx="612000" cy="612000"/>
          </a:xfrm>
          <a:prstGeom prst="rect">
            <a:avLst/>
          </a:prstGeom>
        </p:spPr>
      </p:pic>
      <p:pic>
        <p:nvPicPr>
          <p:cNvPr id="14" name="Graphic 13" descr="Checkbox Ticked with solid fill">
            <a:extLst>
              <a:ext uri="{FF2B5EF4-FFF2-40B4-BE49-F238E27FC236}">
                <a16:creationId xmlns:a16="http://schemas.microsoft.com/office/drawing/2014/main" id="{EAA49864-38F6-AB70-F03B-43DB409E8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373" y="3980598"/>
            <a:ext cx="612000" cy="612000"/>
          </a:xfrm>
          <a:prstGeom prst="rect">
            <a:avLst/>
          </a:prstGeom>
        </p:spPr>
      </p:pic>
      <p:pic>
        <p:nvPicPr>
          <p:cNvPr id="15" name="Graphic 14" descr="Checkbox Ticked with solid fill">
            <a:extLst>
              <a:ext uri="{FF2B5EF4-FFF2-40B4-BE49-F238E27FC236}">
                <a16:creationId xmlns:a16="http://schemas.microsoft.com/office/drawing/2014/main" id="{404B1337-262D-3CD1-D252-4685C151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373" y="4414461"/>
            <a:ext cx="612000" cy="612000"/>
          </a:xfrm>
          <a:prstGeom prst="rect">
            <a:avLst/>
          </a:prstGeom>
        </p:spPr>
      </p:pic>
      <p:pic>
        <p:nvPicPr>
          <p:cNvPr id="16" name="Graphic 15" descr="Checkbox Ticked with solid fill">
            <a:extLst>
              <a:ext uri="{FF2B5EF4-FFF2-40B4-BE49-F238E27FC236}">
                <a16:creationId xmlns:a16="http://schemas.microsoft.com/office/drawing/2014/main" id="{D7C68804-459E-1D8D-314D-479AFCDCA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6564" y="1330108"/>
            <a:ext cx="612000" cy="612000"/>
          </a:xfrm>
          <a:prstGeom prst="rect">
            <a:avLst/>
          </a:prstGeom>
        </p:spPr>
      </p:pic>
      <p:pic>
        <p:nvPicPr>
          <p:cNvPr id="17" name="Graphic 16" descr="Checkbox Ticked with solid fill">
            <a:extLst>
              <a:ext uri="{FF2B5EF4-FFF2-40B4-BE49-F238E27FC236}">
                <a16:creationId xmlns:a16="http://schemas.microsoft.com/office/drawing/2014/main" id="{0800014C-7C58-49EE-1B05-40F75E102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6564" y="2070830"/>
            <a:ext cx="612000" cy="612000"/>
          </a:xfrm>
          <a:prstGeom prst="rect">
            <a:avLst/>
          </a:prstGeom>
        </p:spPr>
      </p:pic>
      <p:pic>
        <p:nvPicPr>
          <p:cNvPr id="18" name="Graphic 17" descr="Checkbox Ticked with solid fill">
            <a:extLst>
              <a:ext uri="{FF2B5EF4-FFF2-40B4-BE49-F238E27FC236}">
                <a16:creationId xmlns:a16="http://schemas.microsoft.com/office/drawing/2014/main" id="{0CF1D161-38DC-B7C7-5CA8-B8EE2B3F9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6564" y="2788510"/>
            <a:ext cx="612000" cy="612000"/>
          </a:xfrm>
          <a:prstGeom prst="rect">
            <a:avLst/>
          </a:prstGeom>
        </p:spPr>
      </p:pic>
      <p:pic>
        <p:nvPicPr>
          <p:cNvPr id="19" name="Graphic 18" descr="Checkbox Ticked with solid fill">
            <a:extLst>
              <a:ext uri="{FF2B5EF4-FFF2-40B4-BE49-F238E27FC236}">
                <a16:creationId xmlns:a16="http://schemas.microsoft.com/office/drawing/2014/main" id="{DD341DC9-00D2-A4EB-B9B1-F51002660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6564" y="3506190"/>
            <a:ext cx="612000" cy="612000"/>
          </a:xfrm>
          <a:prstGeom prst="rect">
            <a:avLst/>
          </a:prstGeom>
        </p:spPr>
      </p:pic>
      <p:pic>
        <p:nvPicPr>
          <p:cNvPr id="20" name="Graphic 19" descr="Checkbox Ticked with solid fill">
            <a:extLst>
              <a:ext uri="{FF2B5EF4-FFF2-40B4-BE49-F238E27FC236}">
                <a16:creationId xmlns:a16="http://schemas.microsoft.com/office/drawing/2014/main" id="{EC32A774-B95A-7CDF-859B-844288A4C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6564" y="4240603"/>
            <a:ext cx="612000" cy="61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B189B0-9A16-C007-5B56-46ED2BA4143E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 txBox="1"/>
          <p:nvPr/>
        </p:nvSpPr>
        <p:spPr>
          <a:xfrm>
            <a:off x="1080000" y="1800000"/>
            <a:ext cx="10033200" cy="327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360000" marR="121070" lvl="1" indent="-360000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sym typeface="Arial"/>
              </a:defRPr>
            </a:pPr>
            <a:r>
              <a:t>De nombreux agents de santé hésitent à aborder le sujet de la VBG, en particulier de la VPI, avec leurs patients. Ils peuvent se sentir impuissants face à la violence.</a:t>
            </a:r>
            <a:endParaRPr sz="2200">
              <a:latin typeface="Arial" panose="020B0604020202020204" pitchFamily="34" charset="0"/>
            </a:endParaRPr>
          </a:p>
          <a:p>
            <a:pPr marL="360000" marR="121070" lvl="1" indent="-360000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sym typeface="Arial"/>
              </a:defRPr>
            </a:pPr>
            <a:r>
              <a:t>Nombre d'entre nous avons à cœur de soigner nos patients et de leur assurer la santé et la justice. Cette énergie positive peut nous aider à appliquer cette formation dans notre pratique clinique.</a:t>
            </a:r>
            <a:endParaRPr sz="2200">
              <a:latin typeface="Arial" panose="020B0604020202020204" pitchFamily="34" charset="0"/>
            </a:endParaRPr>
          </a:p>
          <a:p>
            <a:pPr marL="360000" marR="121070" lvl="1" indent="-360000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sym typeface="Arial"/>
              </a:defRPr>
            </a:pPr>
            <a:r>
              <a:t>Dans les situations d'urgence humanitaire, il est essentiel dʼoffrir un soutien de première ligne aux personnes survivantes de violences sexuelles et de VPI centrés sur les personnes survivantes.</a:t>
            </a:r>
            <a:endParaRPr sz="22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BC85F-C7C5-E96B-3BA5-C98C895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Points clés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B0E41-212E-61E1-9839-8D093D1416A2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0.19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1944766-0653-1BBB-6306-7A22F38D62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/>
              <a:t>Introduction et </a:t>
            </a:r>
            <a:r>
              <a:rPr dirty="0" err="1"/>
              <a:t>présentations</a:t>
            </a:r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179CC96-5F4E-30FC-B88F-0749B39599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Séance 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F341B7-82AC-419F-01D2-23DFE01C9BF0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E0D96-4FD0-F43E-E1A3-9C4D413177C6}"/>
              </a:ext>
            </a:extLst>
          </p:cNvPr>
          <p:cNvSpPr/>
          <p:nvPr/>
        </p:nvSpPr>
        <p:spPr>
          <a:xfrm>
            <a:off x="-2" y="0"/>
            <a:ext cx="12192002" cy="60012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D7CBE-1750-CFEC-1444-797571E4A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6041" y="577559"/>
            <a:ext cx="5569238" cy="4877077"/>
          </a:xfrm>
          <a:prstGeom prst="rect">
            <a:avLst/>
          </a:prstGeom>
        </p:spPr>
      </p:pic>
      <p:sp>
        <p:nvSpPr>
          <p:cNvPr id="126" name="Google Shape;126;p2"/>
          <p:cNvSpPr txBox="1"/>
          <p:nvPr/>
        </p:nvSpPr>
        <p:spPr>
          <a:xfrm>
            <a:off x="5303653" y="2493987"/>
            <a:ext cx="6730689" cy="71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3000"/>
              <a:defRPr sz="4000" b="1">
                <a:solidFill>
                  <a:schemeClr val="accent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pPr>
            <a:r>
              <a:t>Accueil</a:t>
            </a:r>
          </a:p>
        </p:txBody>
      </p:sp>
      <p:pic>
        <p:nvPicPr>
          <p:cNvPr id="6" name="Google Shape;130;p2"/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0739" t="8750" r="20011" b="-90"/>
          <a:stretch/>
        </p:blipFill>
        <p:spPr>
          <a:xfrm>
            <a:off x="-2" y="0"/>
            <a:ext cx="5856061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4376267" y="5698278"/>
            <a:ext cx="14797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 UNFPA</a:t>
            </a:r>
            <a:endParaRPr sz="240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9EBCF0-3E50-3CD7-4197-CF3611CEC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3640" y="4903828"/>
            <a:ext cx="1440000" cy="14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043D31-0C96-B627-16E2-D2C8E21F90DA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8"/>
          <p:cNvSpPr txBox="1"/>
          <p:nvPr/>
        </p:nvSpPr>
        <p:spPr>
          <a:xfrm>
            <a:off x="1080000" y="2027542"/>
            <a:ext cx="6211449" cy="20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R="121070">
              <a:defRPr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Tournez-vous</a:t>
            </a:r>
            <a:r>
              <a:rPr dirty="0"/>
              <a:t> </a:t>
            </a:r>
            <a:r>
              <a:rPr dirty="0" err="1"/>
              <a:t>vers</a:t>
            </a:r>
            <a:r>
              <a:rPr dirty="0"/>
              <a:t> </a:t>
            </a:r>
            <a:r>
              <a:rPr dirty="0" err="1"/>
              <a:t>votre</a:t>
            </a:r>
            <a:r>
              <a:rPr dirty="0"/>
              <a:t> </a:t>
            </a:r>
            <a:r>
              <a:rPr dirty="0" err="1"/>
              <a:t>voisin</a:t>
            </a:r>
            <a:r>
              <a:rPr dirty="0"/>
              <a:t>(e) :</a:t>
            </a:r>
            <a:endParaRPr sz="24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57189" marR="121070" indent="-457189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Comment </a:t>
            </a:r>
            <a:r>
              <a:rPr dirty="0" err="1"/>
              <a:t>vous</a:t>
            </a:r>
            <a:r>
              <a:rPr dirty="0"/>
              <a:t> </a:t>
            </a:r>
            <a:r>
              <a:rPr dirty="0" err="1"/>
              <a:t>appelez-vous</a:t>
            </a:r>
            <a:r>
              <a:rPr dirty="0"/>
              <a:t> ?</a:t>
            </a:r>
            <a:endParaRPr sz="2200" dirty="0">
              <a:latin typeface="Arial" panose="020B0604020202020204" pitchFamily="34" charset="0"/>
            </a:endParaRPr>
          </a:p>
          <a:p>
            <a:pPr marL="457189" marR="121070" indent="-457189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Que </a:t>
            </a:r>
            <a:r>
              <a:rPr dirty="0" err="1"/>
              <a:t>signifie</a:t>
            </a:r>
            <a:r>
              <a:rPr dirty="0"/>
              <a:t> </a:t>
            </a:r>
            <a:r>
              <a:rPr dirty="0" err="1"/>
              <a:t>votre</a:t>
            </a:r>
            <a:r>
              <a:rPr dirty="0"/>
              <a:t> nom dans </a:t>
            </a:r>
            <a:r>
              <a:rPr dirty="0" err="1"/>
              <a:t>votre</a:t>
            </a:r>
            <a:r>
              <a:rPr dirty="0"/>
              <a:t> culture ?</a:t>
            </a:r>
            <a:endParaRPr sz="2200" dirty="0">
              <a:latin typeface="Arial" panose="020B0604020202020204" pitchFamily="34" charset="0"/>
            </a:endParaRPr>
          </a:p>
          <a:p>
            <a:pPr marL="457189" marR="121070" indent="-457189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Quelle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votre</a:t>
            </a:r>
            <a:r>
              <a:rPr dirty="0"/>
              <a:t> affiliation </a:t>
            </a:r>
            <a:r>
              <a:rPr dirty="0" err="1"/>
              <a:t>institutionnelle</a:t>
            </a:r>
            <a:r>
              <a:rPr dirty="0"/>
              <a:t> ?</a:t>
            </a:r>
            <a:endParaRPr sz="2200" dirty="0"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DD8B50-4154-4945-4C05-D3538479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Présentations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24F874B-8C35-F94B-8694-971D0E0FF0CC}"/>
              </a:ext>
            </a:extLst>
          </p:cNvPr>
          <p:cNvSpPr/>
          <p:nvPr/>
        </p:nvSpPr>
        <p:spPr>
          <a:xfrm>
            <a:off x="7778561" y="2742804"/>
            <a:ext cx="2200138" cy="1795549"/>
          </a:xfrm>
          <a:prstGeom prst="wedgeRoundRectCallout">
            <a:avLst>
              <a:gd name="adj1" fmla="val -4964"/>
              <a:gd name="adj2" fmla="val 72685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FD48B175-2358-BD08-BC2B-DF11C42FF3F2}"/>
              </a:ext>
            </a:extLst>
          </p:cNvPr>
          <p:cNvSpPr/>
          <p:nvPr/>
        </p:nvSpPr>
        <p:spPr>
          <a:xfrm>
            <a:off x="9371832" y="1737885"/>
            <a:ext cx="2200138" cy="1795549"/>
          </a:xfrm>
          <a:prstGeom prst="wedgeEllipseCallout">
            <a:avLst>
              <a:gd name="adj1" fmla="val -4964"/>
              <a:gd name="adj2" fmla="val 708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C7781-D780-26F1-8C7B-7EE7B77B7039}"/>
              </a:ext>
            </a:extLst>
          </p:cNvPr>
          <p:cNvSpPr txBox="1"/>
          <p:nvPr/>
        </p:nvSpPr>
        <p:spPr>
          <a:xfrm>
            <a:off x="9371832" y="2374049"/>
            <a:ext cx="2200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Bonjour</a:t>
            </a:r>
            <a:r>
              <a:rPr lang="fr-FR" dirty="0"/>
              <a:t> !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47828-1198-55C8-BE01-5508285BFF59}"/>
              </a:ext>
            </a:extLst>
          </p:cNvPr>
          <p:cNvSpPr txBox="1"/>
          <p:nvPr/>
        </p:nvSpPr>
        <p:spPr>
          <a:xfrm>
            <a:off x="7703084" y="3088568"/>
            <a:ext cx="2351091" cy="110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60"/>
              </a:lnSpc>
              <a:defRPr sz="28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fr-FR" dirty="0"/>
              <a:t>C</a:t>
            </a:r>
            <a:r>
              <a:rPr dirty="0" err="1"/>
              <a:t>omment</a:t>
            </a:r>
            <a:r>
              <a:rPr dirty="0"/>
              <a:t> </a:t>
            </a:r>
            <a:br>
              <a:rPr lang="fr-FR" dirty="0"/>
            </a:br>
            <a:r>
              <a:rPr dirty="0" err="1"/>
              <a:t>vous</a:t>
            </a:r>
            <a:r>
              <a:rPr dirty="0"/>
              <a:t> </a:t>
            </a:r>
            <a:br>
              <a:rPr dirty="0"/>
            </a:br>
            <a:r>
              <a:rPr dirty="0" err="1"/>
              <a:t>appelez-vous</a:t>
            </a:r>
            <a:r>
              <a:rPr dirty="0"/>
              <a:t> 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0D555-4A5F-CDB3-EE24-083FBE5E2E1E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AB6FD5-A4A7-C897-5ACD-C58D1BB16F2B}"/>
              </a:ext>
            </a:extLst>
          </p:cNvPr>
          <p:cNvSpPr/>
          <p:nvPr/>
        </p:nvSpPr>
        <p:spPr>
          <a:xfrm>
            <a:off x="0" y="0"/>
            <a:ext cx="12192000" cy="6039459"/>
          </a:xfrm>
          <a:prstGeom prst="rect">
            <a:avLst/>
          </a:prstGeom>
          <a:solidFill>
            <a:srgbClr val="EB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1" name="Google Shape;141;p11"/>
          <p:cNvSpPr txBox="1"/>
          <p:nvPr/>
        </p:nvSpPr>
        <p:spPr>
          <a:xfrm>
            <a:off x="403761" y="989514"/>
            <a:ext cx="11495313" cy="919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</a:pPr>
            <a:endParaRPr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5567611" y="1778617"/>
            <a:ext cx="5858107" cy="39605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293" y="0"/>
                </a:moveTo>
                <a:close/>
                <a:lnTo>
                  <a:pt x="-5293" y="120000"/>
                </a:lnTo>
              </a:path>
              <a:path w="120000" h="120000" fill="none" extrusionOk="0">
                <a:moveTo>
                  <a:pt x="-5293" y="46824"/>
                </a:moveTo>
                <a:lnTo>
                  <a:pt x="-26344" y="73357"/>
                </a:lnTo>
              </a:path>
            </a:pathLst>
          </a:custGeom>
          <a:noFill/>
          <a:ln w="25400" cap="flat" cmpd="sng">
            <a:solidFill>
              <a:srgbClr val="EF8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1"/>
          <p:cNvSpPr/>
          <p:nvPr/>
        </p:nvSpPr>
        <p:spPr>
          <a:xfrm>
            <a:off x="678465" y="1314262"/>
            <a:ext cx="3602943" cy="45598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4AB8E-EBD9-8D9F-8D12-DB41E3B12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78" y="1314262"/>
            <a:ext cx="3448532" cy="43644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26962C-D6E1-57C0-7765-BF74B792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/>
              <a:t>En quoi </a:t>
            </a:r>
            <a:r>
              <a:rPr sz="3200" dirty="0" err="1"/>
              <a:t>ce</a:t>
            </a:r>
            <a:r>
              <a:rPr sz="3200" dirty="0"/>
              <a:t> </a:t>
            </a:r>
            <a:r>
              <a:rPr sz="3200" dirty="0" err="1"/>
              <a:t>programme</a:t>
            </a:r>
            <a:r>
              <a:rPr sz="3200" dirty="0"/>
              <a:t> </a:t>
            </a:r>
            <a:r>
              <a:rPr sz="3200" dirty="0" err="1"/>
              <a:t>est</a:t>
            </a:r>
            <a:r>
              <a:rPr sz="3200" dirty="0"/>
              <a:t>-il </a:t>
            </a:r>
            <a:r>
              <a:rPr sz="3200" dirty="0" err="1"/>
              <a:t>spécifique</a:t>
            </a:r>
            <a:r>
              <a:rPr sz="3200" dirty="0"/>
              <a:t> aux </a:t>
            </a:r>
            <a:r>
              <a:rPr sz="3200" dirty="0" err="1"/>
              <a:t>contextes</a:t>
            </a:r>
            <a:r>
              <a:rPr sz="3200" dirty="0"/>
              <a:t> </a:t>
            </a:r>
            <a:r>
              <a:rPr sz="3200" dirty="0" err="1"/>
              <a:t>humanitaires</a:t>
            </a:r>
            <a:r>
              <a:rPr sz="3200" dirty="0"/>
              <a:t> 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46E267-27BC-AA1D-FE63-5F0D84659EEA}"/>
              </a:ext>
            </a:extLst>
          </p:cNvPr>
          <p:cNvSpPr/>
          <p:nvPr/>
        </p:nvSpPr>
        <p:spPr>
          <a:xfrm>
            <a:off x="5574943" y="3621911"/>
            <a:ext cx="5408395" cy="2007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3" name="Google Shape;143;p11"/>
          <p:cNvSpPr txBox="1"/>
          <p:nvPr/>
        </p:nvSpPr>
        <p:spPr>
          <a:xfrm>
            <a:off x="5490070" y="1989982"/>
            <a:ext cx="5493268" cy="11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En 2013, le </a:t>
            </a:r>
            <a:r>
              <a:rPr dirty="0" err="1"/>
              <a:t>Comité</a:t>
            </a:r>
            <a:r>
              <a:rPr dirty="0"/>
              <a:t> permanent</a:t>
            </a:r>
            <a:r>
              <a:rPr lang="fr-FR" dirty="0"/>
              <a:t> </a:t>
            </a:r>
            <a:r>
              <a:rPr dirty="0" err="1"/>
              <a:t>interorganisations</a:t>
            </a:r>
            <a:r>
              <a:rPr dirty="0"/>
              <a:t> a </a:t>
            </a:r>
            <a:r>
              <a:rPr dirty="0" err="1"/>
              <a:t>adopté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déclaration</a:t>
            </a:r>
            <a:r>
              <a:rPr dirty="0"/>
              <a:t> sur la « </a:t>
            </a:r>
            <a:r>
              <a:rPr dirty="0" err="1"/>
              <a:t>centralité</a:t>
            </a:r>
            <a:r>
              <a:rPr dirty="0"/>
              <a:t> de la protection »</a:t>
            </a:r>
            <a:r>
              <a:rPr lang="fr-FR" dirty="0"/>
              <a:t>.</a:t>
            </a:r>
            <a:endParaRPr sz="2200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CA2BC-7360-AC31-6C42-E8E1E6A029CF}"/>
              </a:ext>
            </a:extLst>
          </p:cNvPr>
          <p:cNvSpPr txBox="1"/>
          <p:nvPr/>
        </p:nvSpPr>
        <p:spPr>
          <a:xfrm>
            <a:off x="5893029" y="3711969"/>
            <a:ext cx="4774434" cy="138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1"/>
                </a:solidFill>
              </a:rPr>
              <a:t>La </a:t>
            </a:r>
            <a:r>
              <a:rPr dirty="0" err="1">
                <a:solidFill>
                  <a:schemeClr val="bg1"/>
                </a:solidFill>
              </a:rPr>
              <a:t>lutte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contre</a:t>
            </a:r>
            <a:r>
              <a:rPr dirty="0">
                <a:solidFill>
                  <a:schemeClr val="bg1"/>
                </a:solidFill>
              </a:rPr>
              <a:t> la </a:t>
            </a:r>
            <a:r>
              <a:rPr dirty="0">
                <a:solidFill>
                  <a:schemeClr val="accent2"/>
                </a:solidFill>
              </a:rPr>
              <a:t>violence </a:t>
            </a:r>
            <a:r>
              <a:rPr dirty="0" err="1">
                <a:solidFill>
                  <a:schemeClr val="accent2"/>
                </a:solidFill>
              </a:rPr>
              <a:t>basée</a:t>
            </a:r>
            <a:r>
              <a:rPr dirty="0">
                <a:solidFill>
                  <a:schemeClr val="accent2"/>
                </a:solidFill>
              </a:rPr>
              <a:t> sur le genre (VBG)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est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l'une</a:t>
            </a:r>
            <a:r>
              <a:rPr dirty="0">
                <a:solidFill>
                  <a:schemeClr val="bg1"/>
                </a:solidFill>
              </a:rPr>
              <a:t> des </a:t>
            </a:r>
            <a:r>
              <a:rPr dirty="0" err="1">
                <a:solidFill>
                  <a:schemeClr val="bg1"/>
                </a:solidFill>
              </a:rPr>
              <a:t>principales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préoccupations</a:t>
            </a:r>
            <a:r>
              <a:rPr dirty="0">
                <a:solidFill>
                  <a:schemeClr val="bg1"/>
                </a:solidFill>
              </a:rPr>
              <a:t> des politiques </a:t>
            </a:r>
            <a:r>
              <a:rPr dirty="0" err="1">
                <a:solidFill>
                  <a:schemeClr val="bg1"/>
                </a:solidFill>
              </a:rPr>
              <a:t>humanitaires</a:t>
            </a:r>
            <a:r>
              <a:rPr dirty="0">
                <a:solidFill>
                  <a:schemeClr val="bg1"/>
                </a:solidFill>
              </a:rPr>
              <a:t>.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7FABE-17FF-3F9E-7611-C003964EF899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9869-1FEB-F24A-C635-C9BA46D6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87999"/>
            <a:ext cx="11360800" cy="1777283"/>
          </a:xfrm>
        </p:spPr>
        <p:txBody>
          <a:bodyPr/>
          <a:lstStyle/>
          <a:p>
            <a:r>
              <a:rPr sz="3200" dirty="0"/>
              <a:t>La </a:t>
            </a:r>
            <a:r>
              <a:rPr sz="3200" dirty="0" err="1"/>
              <a:t>prise</a:t>
            </a:r>
            <a:r>
              <a:rPr sz="3200" dirty="0"/>
              <a:t> </a:t>
            </a:r>
            <a:r>
              <a:rPr sz="3200" dirty="0" err="1"/>
              <a:t>en</a:t>
            </a:r>
            <a:r>
              <a:rPr sz="3200" dirty="0"/>
              <a:t> charge des </a:t>
            </a:r>
            <a:r>
              <a:rPr sz="3200" dirty="0" err="1"/>
              <a:t>survivant</a:t>
            </a:r>
            <a:r>
              <a:rPr sz="3200" dirty="0"/>
              <a:t>(e)s de violences </a:t>
            </a:r>
            <a:r>
              <a:rPr sz="3200" dirty="0" err="1"/>
              <a:t>sexuelles</a:t>
            </a:r>
            <a:r>
              <a:rPr sz="3200" dirty="0"/>
              <a:t> </a:t>
            </a:r>
            <a:br>
              <a:rPr lang="fr-FR" sz="3200" dirty="0"/>
            </a:br>
            <a:r>
              <a:rPr sz="3200" dirty="0" err="1"/>
              <a:t>est</a:t>
            </a:r>
            <a:r>
              <a:rPr sz="3200" dirty="0"/>
              <a:t> </a:t>
            </a:r>
            <a:r>
              <a:rPr sz="3200" dirty="0" err="1"/>
              <a:t>prévue</a:t>
            </a:r>
            <a:r>
              <a:rPr sz="3200" dirty="0"/>
              <a:t> dans le</a:t>
            </a:r>
            <a:r>
              <a:rPr lang="fr-FR" sz="3200" dirty="0"/>
              <a:t> </a:t>
            </a:r>
            <a:r>
              <a:rPr sz="3200" dirty="0" err="1"/>
              <a:t>Dispositif</a:t>
            </a:r>
            <a:r>
              <a:rPr sz="3200" dirty="0"/>
              <a:t> minimum </a:t>
            </a:r>
            <a:r>
              <a:rPr sz="3200" dirty="0" err="1"/>
              <a:t>d'urgence</a:t>
            </a:r>
            <a:r>
              <a:rPr sz="3200" dirty="0"/>
              <a:t> (DMU) </a:t>
            </a:r>
            <a:br>
              <a:rPr lang="fr-FR" sz="3200" dirty="0"/>
            </a:br>
            <a:r>
              <a:rPr sz="3200" dirty="0"/>
              <a:t>pour la santé </a:t>
            </a:r>
            <a:r>
              <a:rPr sz="3200" dirty="0" err="1"/>
              <a:t>sexuelle</a:t>
            </a:r>
            <a:r>
              <a:rPr sz="3200" dirty="0"/>
              <a:t> et reproductive (SSR)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D5B6D-832B-7FEF-4EC5-6EC4AFB6BC18}"/>
              </a:ext>
            </a:extLst>
          </p:cNvPr>
          <p:cNvGrpSpPr/>
          <p:nvPr/>
        </p:nvGrpSpPr>
        <p:grpSpPr>
          <a:xfrm>
            <a:off x="797367" y="2616336"/>
            <a:ext cx="10315833" cy="2761264"/>
            <a:chOff x="616290" y="2616336"/>
            <a:chExt cx="10315833" cy="2519123"/>
          </a:xfrm>
        </p:grpSpPr>
        <p:sp>
          <p:nvSpPr>
            <p:cNvPr id="151" name="Google Shape;151;p39"/>
            <p:cNvSpPr txBox="1"/>
            <p:nvPr/>
          </p:nvSpPr>
          <p:spPr>
            <a:xfrm>
              <a:off x="898923" y="2616336"/>
              <a:ext cx="10033200" cy="25191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584000" tIns="288000" rIns="540000" bIns="251999" anchor="t" anchorCtr="0">
              <a:spAutoFit/>
            </a:bodyPr>
            <a:lstStyle/>
            <a:p>
              <a:pPr>
                <a:lnSpc>
                  <a:spcPct val="120000"/>
                </a:lnSpc>
                <a:buClr>
                  <a:srgbClr val="003399"/>
                </a:buClr>
                <a:buSzPts val="2000"/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>
                  <a:solidFill>
                    <a:schemeClr val="bg1"/>
                  </a:solidFill>
                </a:rPr>
                <a:t>Le DMU pour la SSR </a:t>
              </a:r>
              <a:r>
                <a:rPr dirty="0" err="1">
                  <a:solidFill>
                    <a:schemeClr val="bg1"/>
                  </a:solidFill>
                </a:rPr>
                <a:t>prévoit</a:t>
              </a:r>
              <a:r>
                <a:rPr dirty="0">
                  <a:solidFill>
                    <a:schemeClr val="bg1"/>
                  </a:solidFill>
                </a:rPr>
                <a:t> un ensemble </a:t>
              </a:r>
              <a:r>
                <a:rPr dirty="0" err="1">
                  <a:solidFill>
                    <a:schemeClr val="bg1"/>
                  </a:solidFill>
                </a:rPr>
                <a:t>prioritaire</a:t>
              </a:r>
              <a:r>
                <a:rPr dirty="0">
                  <a:solidFill>
                    <a:schemeClr val="bg1"/>
                  </a:solidFill>
                </a:rPr>
                <a:t> </a:t>
              </a:r>
              <a:r>
                <a:rPr dirty="0" err="1">
                  <a:solidFill>
                    <a:schemeClr val="bg1"/>
                  </a:solidFill>
                </a:rPr>
                <a:t>d'</a:t>
              </a:r>
              <a:r>
                <a:rPr dirty="0" err="1">
                  <a:solidFill>
                    <a:schemeClr val="accent2"/>
                  </a:solidFill>
                </a:rPr>
                <a:t>activités</a:t>
              </a:r>
              <a:r>
                <a:rPr dirty="0">
                  <a:solidFill>
                    <a:schemeClr val="accent2"/>
                  </a:solidFill>
                </a:rPr>
                <a:t> </a:t>
              </a:r>
              <a:r>
                <a:rPr dirty="0" err="1">
                  <a:solidFill>
                    <a:schemeClr val="accent2"/>
                  </a:solidFill>
                </a:rPr>
                <a:t>vitales</a:t>
              </a:r>
              <a:r>
                <a:rPr dirty="0">
                  <a:solidFill>
                    <a:schemeClr val="bg1"/>
                  </a:solidFill>
                </a:rPr>
                <a:t> à </a:t>
              </a:r>
              <a:r>
                <a:rPr dirty="0" err="1">
                  <a:solidFill>
                    <a:schemeClr val="bg1"/>
                  </a:solidFill>
                </a:rPr>
                <a:t>mettre</a:t>
              </a:r>
              <a:r>
                <a:rPr dirty="0">
                  <a:solidFill>
                    <a:schemeClr val="bg1"/>
                  </a:solidFill>
                </a:rPr>
                <a:t> </a:t>
              </a:r>
              <a:r>
                <a:rPr dirty="0" err="1">
                  <a:solidFill>
                    <a:schemeClr val="bg1"/>
                  </a:solidFill>
                </a:rPr>
                <a:t>en</a:t>
              </a:r>
              <a:r>
                <a:rPr dirty="0">
                  <a:solidFill>
                    <a:schemeClr val="bg1"/>
                  </a:solidFill>
                </a:rPr>
                <a:t> </a:t>
              </a:r>
              <a:r>
                <a:rPr dirty="0" err="1">
                  <a:solidFill>
                    <a:schemeClr val="bg1"/>
                  </a:solidFill>
                </a:rPr>
                <a:t>œuvre</a:t>
              </a:r>
              <a:r>
                <a:rPr dirty="0">
                  <a:solidFill>
                    <a:schemeClr val="bg1"/>
                  </a:solidFill>
                </a:rPr>
                <a:t> au début de </a:t>
              </a:r>
              <a:r>
                <a:rPr dirty="0" err="1">
                  <a:solidFill>
                    <a:schemeClr val="bg1"/>
                  </a:solidFill>
                </a:rPr>
                <a:t>chaque</a:t>
              </a:r>
              <a:r>
                <a:rPr dirty="0">
                  <a:solidFill>
                    <a:schemeClr val="bg1"/>
                  </a:solidFill>
                </a:rPr>
                <a:t> crise </a:t>
              </a:r>
              <a:r>
                <a:rPr dirty="0" err="1">
                  <a:solidFill>
                    <a:schemeClr val="bg1"/>
                  </a:solidFill>
                </a:rPr>
                <a:t>humanitaire</a:t>
              </a:r>
              <a:r>
                <a:rPr dirty="0">
                  <a:solidFill>
                    <a:schemeClr val="bg1"/>
                  </a:solidFill>
                </a:rPr>
                <a:t> ; il doit </a:t>
              </a:r>
              <a:r>
                <a:rPr dirty="0" err="1">
                  <a:solidFill>
                    <a:schemeClr val="bg1"/>
                  </a:solidFill>
                </a:rPr>
                <a:t>être</a:t>
              </a:r>
              <a:r>
                <a:rPr dirty="0">
                  <a:solidFill>
                    <a:schemeClr val="bg1"/>
                  </a:solidFill>
                </a:rPr>
                <a:t> </a:t>
              </a:r>
              <a:r>
                <a:rPr dirty="0" err="1">
                  <a:solidFill>
                    <a:schemeClr val="bg1"/>
                  </a:solidFill>
                </a:rPr>
                <a:t>maintenu</a:t>
              </a:r>
              <a:r>
                <a:rPr dirty="0">
                  <a:solidFill>
                    <a:schemeClr val="bg1"/>
                  </a:solidFill>
                </a:rPr>
                <a:t> et </a:t>
              </a:r>
              <a:r>
                <a:rPr dirty="0" err="1">
                  <a:solidFill>
                    <a:schemeClr val="bg1"/>
                  </a:solidFill>
                </a:rPr>
                <a:t>étendu</a:t>
              </a:r>
              <a:r>
                <a:rPr dirty="0">
                  <a:solidFill>
                    <a:schemeClr val="bg1"/>
                  </a:solidFill>
                </a:rPr>
                <a:t> tout au long des crises </a:t>
              </a:r>
              <a:r>
                <a:rPr dirty="0" err="1">
                  <a:solidFill>
                    <a:schemeClr val="bg1"/>
                  </a:solidFill>
                </a:rPr>
                <a:t>prolongées</a:t>
              </a:r>
              <a:r>
                <a:rPr dirty="0">
                  <a:solidFill>
                    <a:schemeClr val="bg1"/>
                  </a:solidFill>
                </a:rPr>
                <a:t> et pendant la phase de </a:t>
              </a:r>
              <a:r>
                <a:rPr dirty="0" err="1">
                  <a:solidFill>
                    <a:schemeClr val="bg1"/>
                  </a:solidFill>
                </a:rPr>
                <a:t>relèvement</a:t>
              </a:r>
              <a:r>
                <a:rPr lang="fr-FR" dirty="0">
                  <a:solidFill>
                    <a:schemeClr val="bg1"/>
                  </a:solidFill>
                </a:rPr>
                <a:t>.</a:t>
              </a:r>
              <a:endParaRPr sz="2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EB551B-7D41-D21A-DCA8-0A44112C9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6290" y="3055368"/>
              <a:ext cx="1440000" cy="1440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C280892-2556-E923-F369-CEFD7AFFBE43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9E4F2-81AE-E3C5-2520-BD141637E1C6}"/>
              </a:ext>
            </a:extLst>
          </p:cNvPr>
          <p:cNvGrpSpPr>
            <a:grpSpLocks noChangeAspect="1"/>
          </p:cNvGrpSpPr>
          <p:nvPr/>
        </p:nvGrpSpPr>
        <p:grpSpPr>
          <a:xfrm>
            <a:off x="1080000" y="2301721"/>
            <a:ext cx="720000" cy="720000"/>
            <a:chOff x="1045653" y="2435838"/>
            <a:chExt cx="720000" cy="72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2DD0B8-F0A4-7E97-F55A-164C32AA7F74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13B479-DC78-64F4-CE79-FA064E551048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rPr dirty="0"/>
                <a:t>1</a:t>
              </a:r>
            </a:p>
          </p:txBody>
        </p:sp>
      </p:grpSp>
      <p:sp>
        <p:nvSpPr>
          <p:cNvPr id="158" name="Google Shape;158;p40"/>
          <p:cNvSpPr txBox="1"/>
          <p:nvPr/>
        </p:nvSpPr>
        <p:spPr>
          <a:xfrm>
            <a:off x="1400313" y="1008000"/>
            <a:ext cx="9810086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defRPr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 DMU pour la SSR </a:t>
            </a:r>
            <a:r>
              <a:rPr dirty="0" err="1"/>
              <a:t>couvre</a:t>
            </a:r>
            <a:r>
              <a:rPr dirty="0"/>
              <a:t> quatre </a:t>
            </a:r>
            <a:r>
              <a:rPr dirty="0" err="1"/>
              <a:t>domaines</a:t>
            </a:r>
            <a:r>
              <a:rPr dirty="0"/>
              <a:t> </a:t>
            </a:r>
            <a:r>
              <a:rPr dirty="0" err="1"/>
              <a:t>essentiels</a:t>
            </a:r>
            <a:r>
              <a:rPr dirty="0"/>
              <a:t> de la prestation de services :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95713-5FE5-E475-389A-7CB743DB7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 DMU </a:t>
            </a:r>
            <a:r>
              <a:rPr lang="fr-FR" dirty="0"/>
              <a:t>pour la </a:t>
            </a:r>
            <a:r>
              <a:rPr dirty="0"/>
              <a:t>SSR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79920C-A67F-849F-CC87-FD531565B72B}"/>
              </a:ext>
            </a:extLst>
          </p:cNvPr>
          <p:cNvSpPr txBox="1"/>
          <p:nvPr/>
        </p:nvSpPr>
        <p:spPr>
          <a:xfrm>
            <a:off x="6912000" y="3946300"/>
            <a:ext cx="4561757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Prévention de la transmission du VIH et des autres infections sexuellement transmissibles (IST) et réduction de la morbidité et de la mortalité qui leurs sont associées</a:t>
            </a:r>
          </a:p>
          <a:p>
            <a:endParaRPr sz="22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E804D-E482-CF9B-9C53-04B1CB598389}"/>
              </a:ext>
            </a:extLst>
          </p:cNvPr>
          <p:cNvSpPr txBox="1"/>
          <p:nvPr/>
        </p:nvSpPr>
        <p:spPr>
          <a:xfrm>
            <a:off x="2052000" y="2255540"/>
            <a:ext cx="3371804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Prévention</a:t>
            </a:r>
            <a:r>
              <a:rPr dirty="0"/>
              <a:t> de la </a:t>
            </a:r>
            <a:r>
              <a:rPr dirty="0" err="1"/>
              <a:t>surmorbidité</a:t>
            </a:r>
            <a:r>
              <a:rPr dirty="0"/>
              <a:t> et de la </a:t>
            </a:r>
            <a:r>
              <a:rPr dirty="0" err="1"/>
              <a:t>surmortalité</a:t>
            </a:r>
            <a:r>
              <a:rPr dirty="0"/>
              <a:t> </a:t>
            </a:r>
            <a:r>
              <a:rPr dirty="0" err="1"/>
              <a:t>maternelles</a:t>
            </a:r>
            <a:r>
              <a:rPr dirty="0"/>
              <a:t> et </a:t>
            </a:r>
            <a:r>
              <a:rPr dirty="0" err="1"/>
              <a:t>néonatales</a:t>
            </a:r>
            <a:endParaRPr sz="2200" dirty="0">
              <a:latin typeface="Arial" panose="020B0604020202020204" pitchFamily="34" charset="0"/>
            </a:endParaRPr>
          </a:p>
          <a:p>
            <a:endParaRPr sz="2200" dirty="0"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8BFF25-7A34-1259-6D2C-D2CDC082F921}"/>
              </a:ext>
            </a:extLst>
          </p:cNvPr>
          <p:cNvSpPr txBox="1"/>
          <p:nvPr/>
        </p:nvSpPr>
        <p:spPr>
          <a:xfrm>
            <a:off x="6912000" y="2255540"/>
            <a:ext cx="3654333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Prévention des grossesses non désirées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8BAFBA-88F7-7A1D-AF53-2CD4AE438D9D}"/>
              </a:ext>
            </a:extLst>
          </p:cNvPr>
          <p:cNvSpPr txBox="1"/>
          <p:nvPr/>
        </p:nvSpPr>
        <p:spPr>
          <a:xfrm>
            <a:off x="2052000" y="3946300"/>
            <a:ext cx="3371804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2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Prévention de la violence sexuelle et réponse aux besoins des survivant(e)s</a:t>
            </a:r>
          </a:p>
          <a:p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3C44DC-7D75-1297-B540-B23341CAD818}"/>
              </a:ext>
            </a:extLst>
          </p:cNvPr>
          <p:cNvGrpSpPr/>
          <p:nvPr/>
        </p:nvGrpSpPr>
        <p:grpSpPr>
          <a:xfrm>
            <a:off x="1080000" y="4037430"/>
            <a:ext cx="720000" cy="720000"/>
            <a:chOff x="1045653" y="2435838"/>
            <a:chExt cx="720000" cy="720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790400-152C-8A74-DA69-3CEB68CF7EBC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F11E0C-BE81-5839-64EA-CB5A1902CFB9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800" b="1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t>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748253-913E-A709-5E3C-27BBE9E01B8E}"/>
              </a:ext>
            </a:extLst>
          </p:cNvPr>
          <p:cNvGrpSpPr/>
          <p:nvPr/>
        </p:nvGrpSpPr>
        <p:grpSpPr>
          <a:xfrm>
            <a:off x="5945356" y="2301721"/>
            <a:ext cx="720000" cy="720000"/>
            <a:chOff x="1045653" y="2435838"/>
            <a:chExt cx="720000" cy="720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B117A32-E279-242C-6F49-C3AB2AD8D6B5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4355C4-EC91-0E03-54AA-FD8EC1335CA1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800" b="1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6B7796-B0A0-7755-FBCD-EAEB35DCEFEC}"/>
              </a:ext>
            </a:extLst>
          </p:cNvPr>
          <p:cNvGrpSpPr/>
          <p:nvPr/>
        </p:nvGrpSpPr>
        <p:grpSpPr>
          <a:xfrm>
            <a:off x="5945356" y="4037430"/>
            <a:ext cx="720000" cy="720000"/>
            <a:chOff x="1045653" y="2435838"/>
            <a:chExt cx="720000" cy="72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B702176-40CE-662A-0BB1-FC2CB3960108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4B5CC0-6BA3-3770-2912-2D33005ABBBD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t>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F717E07-777F-BBED-3FC5-BC9EE18053E8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77472C-7C95-BA02-81FE-8F2729657211}"/>
              </a:ext>
            </a:extLst>
          </p:cNvPr>
          <p:cNvSpPr/>
          <p:nvPr/>
        </p:nvSpPr>
        <p:spPr>
          <a:xfrm>
            <a:off x="8083418" y="1724900"/>
            <a:ext cx="3027098" cy="36888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5" name="Google Shape;165;p41"/>
          <p:cNvSpPr txBox="1"/>
          <p:nvPr/>
        </p:nvSpPr>
        <p:spPr>
          <a:xfrm>
            <a:off x="983770" y="1582334"/>
            <a:ext cx="6738651" cy="449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accent1"/>
                </a:solidFill>
              </a:rPr>
              <a:t>Objectif 2</a:t>
            </a:r>
            <a:r>
              <a:rPr dirty="0">
                <a:solidFill>
                  <a:srgbClr val="002060"/>
                </a:solidFill>
              </a:rPr>
              <a:t> du DMU pour la SSR</a:t>
            </a:r>
            <a:endParaRPr sz="24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121070" indent="-360000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</a:defRPr>
            </a:pPr>
            <a:r>
              <a:rPr sz="2000" dirty="0" err="1"/>
              <a:t>Veiller</a:t>
            </a:r>
            <a:r>
              <a:rPr sz="2000" dirty="0"/>
              <a:t> à </a:t>
            </a:r>
            <a:r>
              <a:rPr sz="2000" dirty="0" err="1"/>
              <a:t>ce</a:t>
            </a:r>
            <a:r>
              <a:rPr sz="2000" dirty="0"/>
              <a:t> que les </a:t>
            </a:r>
            <a:r>
              <a:rPr sz="2000" dirty="0" err="1"/>
              <a:t>établissements</a:t>
            </a:r>
            <a:r>
              <a:rPr sz="2000" dirty="0"/>
              <a:t> de santé et les points </a:t>
            </a:r>
            <a:r>
              <a:rPr sz="2000" dirty="0" err="1"/>
              <a:t>d'accueil</a:t>
            </a:r>
            <a:r>
              <a:rPr sz="2000" dirty="0"/>
              <a:t> </a:t>
            </a:r>
            <a:r>
              <a:rPr sz="2000" dirty="0" err="1"/>
              <a:t>proposent</a:t>
            </a:r>
            <a:r>
              <a:rPr sz="2000" dirty="0"/>
              <a:t> des services aux </a:t>
            </a:r>
            <a:r>
              <a:rPr sz="2000" dirty="0" err="1"/>
              <a:t>survivant</a:t>
            </a:r>
            <a:r>
              <a:rPr sz="2000" dirty="0"/>
              <a:t>(e)s de violences </a:t>
            </a:r>
            <a:r>
              <a:rPr sz="2000" dirty="0" err="1"/>
              <a:t>sexuelles</a:t>
            </a:r>
            <a:r>
              <a:rPr lang="fr-FR" sz="2000" dirty="0"/>
              <a:t>.</a:t>
            </a:r>
            <a:endParaRPr sz="2000" dirty="0">
              <a:latin typeface="Arial" panose="020B0604020202020204" pitchFamily="34" charset="0"/>
            </a:endParaRPr>
          </a:p>
          <a:p>
            <a:pPr marL="360000" marR="121070" indent="-360000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</a:defRPr>
            </a:pPr>
            <a:r>
              <a:rPr sz="2000" dirty="0" err="1"/>
              <a:t>Mettre</a:t>
            </a:r>
            <a:r>
              <a:rPr sz="2000" dirty="0"/>
              <a:t> des </a:t>
            </a:r>
            <a:r>
              <a:rPr sz="2000" dirty="0" err="1"/>
              <a:t>soins</a:t>
            </a:r>
            <a:r>
              <a:rPr sz="2000" dirty="0"/>
              <a:t> </a:t>
            </a:r>
            <a:r>
              <a:rPr sz="2000" dirty="0" err="1"/>
              <a:t>cliniques</a:t>
            </a:r>
            <a:r>
              <a:rPr sz="2000" dirty="0"/>
              <a:t> et des services </a:t>
            </a:r>
            <a:r>
              <a:rPr lang="fr-FR" sz="2000" dirty="0"/>
              <a:t>de référencement </a:t>
            </a:r>
            <a:r>
              <a:rPr sz="2000" dirty="0" err="1"/>
              <a:t>adaptés</a:t>
            </a:r>
            <a:r>
              <a:rPr sz="2000" dirty="0"/>
              <a:t> à la disposition des </a:t>
            </a:r>
            <a:r>
              <a:rPr sz="2000" dirty="0" err="1"/>
              <a:t>survivant</a:t>
            </a:r>
            <a:r>
              <a:rPr sz="2000" dirty="0"/>
              <a:t>(e)s</a:t>
            </a:r>
            <a:r>
              <a:rPr lang="fr-FR" sz="2000" dirty="0"/>
              <a:t>.</a:t>
            </a:r>
            <a:endParaRPr sz="2000" dirty="0">
              <a:latin typeface="Arial" panose="020B0604020202020204" pitchFamily="34" charset="0"/>
            </a:endParaRPr>
          </a:p>
          <a:p>
            <a:pPr marL="360000" marR="121070" indent="-360000">
              <a:lnSpc>
                <a:spcPct val="120000"/>
              </a:lnSpc>
              <a:spcBef>
                <a:spcPts val="8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</a:defRPr>
            </a:pPr>
            <a:r>
              <a:rPr sz="2000" dirty="0" err="1"/>
              <a:t>Veiller</a:t>
            </a:r>
            <a:r>
              <a:rPr sz="2000" dirty="0"/>
              <a:t> à </a:t>
            </a:r>
            <a:r>
              <a:rPr sz="2000" dirty="0" err="1"/>
              <a:t>ce</a:t>
            </a:r>
            <a:r>
              <a:rPr sz="2000" dirty="0"/>
              <a:t> que les </a:t>
            </a:r>
            <a:r>
              <a:rPr sz="2000" dirty="0" err="1"/>
              <a:t>établissements</a:t>
            </a:r>
            <a:r>
              <a:rPr sz="2000" dirty="0"/>
              <a:t> de santé </a:t>
            </a:r>
            <a:r>
              <a:rPr sz="2000" dirty="0" err="1"/>
              <a:t>disposent</a:t>
            </a:r>
            <a:r>
              <a:rPr sz="2000" dirty="0"/>
              <a:t> </a:t>
            </a:r>
            <a:r>
              <a:rPr sz="2000" dirty="0" err="1"/>
              <a:t>d'espaces</a:t>
            </a:r>
            <a:r>
              <a:rPr sz="2000" dirty="0"/>
              <a:t> </a:t>
            </a:r>
            <a:r>
              <a:rPr sz="2000" dirty="0" err="1"/>
              <a:t>confidentiels</a:t>
            </a:r>
            <a:r>
              <a:rPr sz="2000" dirty="0"/>
              <a:t> et </a:t>
            </a:r>
            <a:r>
              <a:rPr sz="2000" dirty="0" err="1"/>
              <a:t>privés</a:t>
            </a:r>
            <a:r>
              <a:rPr sz="2000" dirty="0"/>
              <a:t> </a:t>
            </a:r>
            <a:r>
              <a:rPr sz="2000" dirty="0" err="1"/>
              <a:t>où</a:t>
            </a:r>
            <a:r>
              <a:rPr sz="2000" dirty="0"/>
              <a:t> les </a:t>
            </a:r>
            <a:r>
              <a:rPr sz="2000" dirty="0" err="1"/>
              <a:t>survivant</a:t>
            </a:r>
            <a:r>
              <a:rPr sz="2000" dirty="0"/>
              <a:t>(e)s </a:t>
            </a:r>
            <a:r>
              <a:rPr sz="2000" dirty="0" err="1"/>
              <a:t>peuvent</a:t>
            </a:r>
            <a:r>
              <a:rPr sz="2000" dirty="0"/>
              <a:t> se </a:t>
            </a:r>
            <a:r>
              <a:rPr sz="2000" dirty="0" err="1"/>
              <a:t>confier</a:t>
            </a:r>
            <a:r>
              <a:rPr sz="2000" dirty="0"/>
              <a:t> et </a:t>
            </a:r>
            <a:r>
              <a:rPr sz="2000" dirty="0" err="1"/>
              <a:t>recevoir</a:t>
            </a:r>
            <a:r>
              <a:rPr sz="2000" dirty="0"/>
              <a:t> des </a:t>
            </a:r>
            <a:r>
              <a:rPr sz="2000" dirty="0" err="1"/>
              <a:t>soins</a:t>
            </a:r>
            <a:r>
              <a:rPr lang="fr-FR" sz="2000" dirty="0"/>
              <a:t>.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166" name="Google Shape;166;p41"/>
          <p:cNvSpPr txBox="1"/>
          <p:nvPr/>
        </p:nvSpPr>
        <p:spPr>
          <a:xfrm>
            <a:off x="8234771" y="3325807"/>
            <a:ext cx="2724392" cy="198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08000"/>
              </a:lnSpc>
              <a:defRPr sz="1867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Des kits de santé reproductive </a:t>
            </a:r>
            <a:r>
              <a:rPr dirty="0" err="1"/>
              <a:t>interorganisations</a:t>
            </a:r>
            <a:r>
              <a:rPr dirty="0"/>
              <a:t> (IARH)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disponibles</a:t>
            </a:r>
            <a:r>
              <a:rPr dirty="0"/>
              <a:t> </a:t>
            </a:r>
            <a:r>
              <a:rPr dirty="0" err="1"/>
              <a:t>auprès</a:t>
            </a:r>
            <a:r>
              <a:rPr dirty="0"/>
              <a:t> de </a:t>
            </a:r>
            <a:r>
              <a:rPr dirty="0" err="1"/>
              <a:t>lʼUNFPA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7" name="Google Shape;167;p41"/>
          <p:cNvSpPr/>
          <p:nvPr/>
        </p:nvSpPr>
        <p:spPr>
          <a:xfrm>
            <a:off x="8947034" y="1931286"/>
            <a:ext cx="1299866" cy="1291328"/>
          </a:xfrm>
          <a:prstGeom prst="flowChartConnector">
            <a:avLst/>
          </a:prstGeom>
          <a:solidFill>
            <a:schemeClr val="bg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defRPr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Kit IARH 3</a:t>
            </a:r>
            <a:endParaRPr sz="2400" b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9D6F74-3543-0714-93A0-66DA0772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Soutenir la mise en œuvre du DMU pour la SSR</a:t>
            </a:r>
          </a:p>
        </p:txBody>
      </p:sp>
      <p:pic>
        <p:nvPicPr>
          <p:cNvPr id="6" name="Graphic 5" descr="Medical with solid fill">
            <a:extLst>
              <a:ext uri="{FF2B5EF4-FFF2-40B4-BE49-F238E27FC236}">
                <a16:creationId xmlns:a16="http://schemas.microsoft.com/office/drawing/2014/main" id="{651BB06B-E3A6-BC6C-52E5-0CA1C4D96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5119" y="1860642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7148D1-C18F-1FC8-024C-3DC74AFDBAE9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03BD3D-E7AA-4B68-1AA5-3C0509DFC4F4}"/>
              </a:ext>
            </a:extLst>
          </p:cNvPr>
          <p:cNvGrpSpPr/>
          <p:nvPr/>
        </p:nvGrpSpPr>
        <p:grpSpPr>
          <a:xfrm>
            <a:off x="1078797" y="3708000"/>
            <a:ext cx="10034403" cy="1082537"/>
            <a:chOff x="1078797" y="3708000"/>
            <a:chExt cx="10034403" cy="108253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E0E6C1C-2760-9CF5-8781-6E4E06DCA8EB}"/>
                </a:ext>
              </a:extLst>
            </p:cNvPr>
            <p:cNvSpPr/>
            <p:nvPr/>
          </p:nvSpPr>
          <p:spPr>
            <a:xfrm>
              <a:off x="1080000" y="3708000"/>
              <a:ext cx="10033200" cy="10825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743CACC0-E954-D7B4-8861-BC458413EAB8}"/>
                </a:ext>
              </a:extLst>
            </p:cNvPr>
            <p:cNvSpPr/>
            <p:nvPr/>
          </p:nvSpPr>
          <p:spPr>
            <a:xfrm>
              <a:off x="1078797" y="3867234"/>
              <a:ext cx="664400" cy="500743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4" name="Google Shape;174;p42"/>
          <p:cNvSpPr txBox="1"/>
          <p:nvPr/>
        </p:nvSpPr>
        <p:spPr>
          <a:xfrm>
            <a:off x="1628384" y="3867234"/>
            <a:ext cx="9281786" cy="16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accent2"/>
                </a:solidFill>
              </a:rPr>
              <a:t>La VPI </a:t>
            </a:r>
            <a:r>
              <a:rPr sz="2000" dirty="0" err="1">
                <a:solidFill>
                  <a:schemeClr val="bg1"/>
                </a:solidFill>
              </a:rPr>
              <a:t>désigne</a:t>
            </a:r>
            <a:r>
              <a:rPr sz="2000" dirty="0">
                <a:solidFill>
                  <a:schemeClr val="bg1"/>
                </a:solidFill>
              </a:rPr>
              <a:t> la violence </a:t>
            </a:r>
            <a:r>
              <a:rPr sz="2000" dirty="0" err="1">
                <a:solidFill>
                  <a:schemeClr val="bg1"/>
                </a:solidFill>
              </a:rPr>
              <a:t>actuelle</a:t>
            </a:r>
            <a:r>
              <a:rPr sz="2000" dirty="0">
                <a:solidFill>
                  <a:schemeClr val="bg1"/>
                </a:solidFill>
              </a:rPr>
              <a:t> </a:t>
            </a:r>
            <a:r>
              <a:rPr sz="2000" dirty="0" err="1">
                <a:solidFill>
                  <a:schemeClr val="bg1"/>
                </a:solidFill>
              </a:rPr>
              <a:t>ou</a:t>
            </a:r>
            <a:r>
              <a:rPr sz="2000" dirty="0">
                <a:solidFill>
                  <a:schemeClr val="bg1"/>
                </a:solidFill>
              </a:rPr>
              <a:t> passée </a:t>
            </a:r>
            <a:r>
              <a:rPr sz="2000" dirty="0" err="1">
                <a:solidFill>
                  <a:schemeClr val="bg1"/>
                </a:solidFill>
              </a:rPr>
              <a:t>exercée</a:t>
            </a:r>
            <a:r>
              <a:rPr sz="2000" dirty="0">
                <a:solidFill>
                  <a:schemeClr val="bg1"/>
                </a:solidFill>
              </a:rPr>
              <a:t> par un </a:t>
            </a:r>
            <a:r>
              <a:rPr sz="2000" dirty="0" err="1">
                <a:solidFill>
                  <a:schemeClr val="bg1"/>
                </a:solidFill>
              </a:rPr>
              <a:t>partenaire</a:t>
            </a:r>
            <a:r>
              <a:rPr sz="2000" dirty="0">
                <a:solidFill>
                  <a:schemeClr val="bg1"/>
                </a:solidFill>
              </a:rPr>
              <a:t> intime </a:t>
            </a:r>
            <a:br>
              <a:rPr sz="2000" dirty="0">
                <a:solidFill>
                  <a:schemeClr val="bg1"/>
                </a:solidFill>
              </a:rPr>
            </a:br>
            <a:r>
              <a:rPr sz="2000" dirty="0">
                <a:solidFill>
                  <a:schemeClr val="bg1"/>
                </a:solidFill>
              </a:rPr>
              <a:t>(</a:t>
            </a:r>
            <a:r>
              <a:rPr sz="2000" dirty="0" err="1">
                <a:solidFill>
                  <a:schemeClr val="bg1"/>
                </a:solidFill>
              </a:rPr>
              <a:t>mari</a:t>
            </a:r>
            <a:r>
              <a:rPr sz="2000" dirty="0">
                <a:solidFill>
                  <a:schemeClr val="bg1"/>
                </a:solidFill>
              </a:rPr>
              <a:t>, </a:t>
            </a:r>
            <a:r>
              <a:rPr sz="2000" dirty="0" err="1">
                <a:solidFill>
                  <a:schemeClr val="bg1"/>
                </a:solidFill>
              </a:rPr>
              <a:t>compagnon</a:t>
            </a:r>
            <a:r>
              <a:rPr sz="2000" dirty="0">
                <a:solidFill>
                  <a:schemeClr val="bg1"/>
                </a:solidFill>
              </a:rPr>
              <a:t> </a:t>
            </a:r>
            <a:r>
              <a:rPr sz="2000" dirty="0" err="1">
                <a:solidFill>
                  <a:schemeClr val="bg1"/>
                </a:solidFill>
              </a:rPr>
              <a:t>ou</a:t>
            </a:r>
            <a:r>
              <a:rPr sz="2000" dirty="0">
                <a:solidFill>
                  <a:schemeClr val="bg1"/>
                </a:solidFill>
              </a:rPr>
              <a:t> </a:t>
            </a:r>
            <a:r>
              <a:rPr sz="2000" dirty="0" err="1">
                <a:solidFill>
                  <a:schemeClr val="bg1"/>
                </a:solidFill>
              </a:rPr>
              <a:t>amant</a:t>
            </a:r>
            <a:r>
              <a:rPr sz="2000" dirty="0">
                <a:solidFill>
                  <a:schemeClr val="bg1"/>
                </a:solidFill>
              </a:rPr>
              <a:t>) </a:t>
            </a:r>
            <a:r>
              <a:rPr sz="2000" dirty="0" err="1">
                <a:solidFill>
                  <a:schemeClr val="bg1"/>
                </a:solidFill>
              </a:rPr>
              <a:t>actuel</a:t>
            </a:r>
            <a:r>
              <a:rPr sz="2000" dirty="0">
                <a:solidFill>
                  <a:schemeClr val="bg1"/>
                </a:solidFill>
              </a:rPr>
              <a:t> </a:t>
            </a:r>
            <a:r>
              <a:rPr sz="2000" dirty="0" err="1">
                <a:solidFill>
                  <a:schemeClr val="bg1"/>
                </a:solidFill>
              </a:rPr>
              <a:t>ou</a:t>
            </a:r>
            <a:r>
              <a:rPr sz="2000" dirty="0">
                <a:solidFill>
                  <a:schemeClr val="bg1"/>
                </a:solidFill>
              </a:rPr>
              <a:t> passé</a:t>
            </a:r>
            <a:r>
              <a:rPr lang="fr-FR" sz="2000" dirty="0">
                <a:solidFill>
                  <a:schemeClr val="bg1"/>
                </a:solidFill>
              </a:rPr>
              <a:t>.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sym typeface="Arial"/>
            </a:endParaRPr>
          </a:p>
          <a:p>
            <a:pPr algn="ctr"/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Les femmes </a:t>
            </a:r>
            <a:r>
              <a:rPr sz="2000" dirty="0" err="1"/>
              <a:t>peuvent</a:t>
            </a:r>
            <a:r>
              <a:rPr sz="2000" dirty="0"/>
              <a:t> </a:t>
            </a:r>
            <a:r>
              <a:rPr sz="2000" dirty="0" err="1"/>
              <a:t>subir</a:t>
            </a:r>
            <a:r>
              <a:rPr sz="2000" dirty="0"/>
              <a:t> </a:t>
            </a:r>
            <a:r>
              <a:rPr sz="2000" dirty="0" err="1"/>
              <a:t>plusieurs</a:t>
            </a:r>
            <a:r>
              <a:rPr sz="2000" dirty="0"/>
              <a:t> types de VPI, </a:t>
            </a:r>
            <a:r>
              <a:rPr sz="2000" dirty="0" err="1"/>
              <a:t>notamment</a:t>
            </a:r>
            <a:r>
              <a:rPr sz="2000" dirty="0"/>
              <a:t> la violence physique, la violence </a:t>
            </a:r>
            <a:r>
              <a:rPr sz="2000" dirty="0" err="1"/>
              <a:t>sexuelle</a:t>
            </a:r>
            <a:r>
              <a:rPr sz="2000" dirty="0"/>
              <a:t> et la violence </a:t>
            </a:r>
            <a:r>
              <a:rPr sz="2000" dirty="0" err="1"/>
              <a:t>émotionnelle</a:t>
            </a:r>
            <a:r>
              <a:rPr sz="2000" dirty="0"/>
              <a:t> </a:t>
            </a:r>
            <a:r>
              <a:rPr sz="2000" dirty="0" err="1"/>
              <a:t>ou</a:t>
            </a:r>
            <a:r>
              <a:rPr sz="2000" dirty="0"/>
              <a:t> </a:t>
            </a:r>
            <a:r>
              <a:rPr sz="2000" dirty="0" err="1"/>
              <a:t>psychologique</a:t>
            </a:r>
            <a:r>
              <a:rPr lang="fr-FR" sz="2000" dirty="0"/>
              <a:t>.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175" name="Google Shape;175;p42"/>
          <p:cNvSpPr txBox="1"/>
          <p:nvPr/>
        </p:nvSpPr>
        <p:spPr>
          <a:xfrm>
            <a:off x="7466926" y="1553303"/>
            <a:ext cx="3645074" cy="1717733"/>
          </a:xfrm>
          <a:prstGeom prst="rect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spAutoFit/>
          </a:bodyPr>
          <a:lstStyle/>
          <a:p>
            <a:pPr algn="ctr">
              <a:defRPr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Une femme sur trois</a:t>
            </a:r>
            <a:endParaRPr lang="fr-FR" dirty="0"/>
          </a:p>
          <a:p>
            <a:pPr algn="ctr">
              <a:defRPr sz="2133">
                <a:latin typeface="Arial"/>
                <a:ea typeface="Arial"/>
                <a:cs typeface="Arial"/>
                <a:sym typeface="Arial"/>
              </a:defRPr>
            </a:pPr>
            <a:r>
              <a:rPr lang="fr-FR" sz="2000" dirty="0"/>
              <a:t>subit des VPI physiques ou des violences sexuelles au cours de sa vie.</a:t>
            </a:r>
            <a:endParaRPr lang="fr-FR" sz="2000" dirty="0">
              <a:latin typeface="Arial" panose="020B0604020202020204" pitchFamily="34" charset="0"/>
            </a:endParaRPr>
          </a:p>
        </p:txBody>
      </p:sp>
      <p:sp>
        <p:nvSpPr>
          <p:cNvPr id="176" name="Google Shape;176;p42"/>
          <p:cNvSpPr txBox="1"/>
          <p:nvPr/>
        </p:nvSpPr>
        <p:spPr>
          <a:xfrm>
            <a:off x="4585952" y="1399416"/>
            <a:ext cx="2633535" cy="2025509"/>
          </a:xfrm>
          <a:prstGeom prst="rect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spAutoFit/>
          </a:bodyPr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La </a:t>
            </a:r>
            <a:r>
              <a:rPr sz="2000" dirty="0" err="1"/>
              <a:t>prévalence</a:t>
            </a:r>
            <a:r>
              <a:rPr sz="2000" dirty="0"/>
              <a:t> de la </a:t>
            </a:r>
            <a:r>
              <a:rPr sz="2800" dirty="0">
                <a:solidFill>
                  <a:schemeClr val="accent3"/>
                </a:solidFill>
              </a:rPr>
              <a:t>VPI </a:t>
            </a:r>
            <a:r>
              <a:rPr sz="2800" dirty="0" err="1">
                <a:solidFill>
                  <a:schemeClr val="accent3"/>
                </a:solidFill>
              </a:rPr>
              <a:t>augmente</a:t>
            </a:r>
            <a:r>
              <a:rPr sz="2000" dirty="0"/>
              <a:t> dans les situations de stress et de </a:t>
            </a:r>
            <a:r>
              <a:rPr sz="2000" dirty="0" err="1"/>
              <a:t>conflit</a:t>
            </a:r>
            <a:r>
              <a:rPr lang="fr-FR" sz="2000" dirty="0"/>
              <a:t>.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177" name="Google Shape;177;p42"/>
          <p:cNvSpPr txBox="1"/>
          <p:nvPr/>
        </p:nvSpPr>
        <p:spPr>
          <a:xfrm>
            <a:off x="1080000" y="1399416"/>
            <a:ext cx="3109615" cy="1989158"/>
          </a:xfrm>
          <a:prstGeom prst="rect">
            <a:avLst/>
          </a:prstGeom>
          <a:noFill/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44000" anchor="ctr" anchorCtr="0">
            <a:spAutoFit/>
          </a:bodyPr>
          <a:lstStyle/>
          <a:p>
            <a:pPr algn="ctr">
              <a:defRPr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38 % </a:t>
            </a:r>
          </a:p>
          <a:p>
            <a:pPr algn="ctr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des femmes </a:t>
            </a:r>
            <a:r>
              <a:rPr dirty="0" err="1"/>
              <a:t>victimes</a:t>
            </a:r>
            <a:r>
              <a:rPr dirty="0"/>
              <a:t> </a:t>
            </a:r>
            <a:r>
              <a:rPr dirty="0" err="1"/>
              <a:t>d'homicide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tuées</a:t>
            </a:r>
            <a:r>
              <a:rPr dirty="0"/>
              <a:t> par </a:t>
            </a: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partenaire</a:t>
            </a:r>
            <a:r>
              <a:rPr dirty="0"/>
              <a:t> intime</a:t>
            </a:r>
            <a:r>
              <a:rPr lang="fr-FR" dirty="0"/>
              <a:t>.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37E898-36A1-C791-8B63-B20F9037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Violence exercée par un partenaire intime (VPI)</a:t>
            </a:r>
            <a:br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0E6F1-9636-8EAF-A627-920E923FD147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0,9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 1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 4 - WHO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 5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21501</TotalTime>
  <Words>2497</Words>
  <Application>Microsoft Office PowerPoint</Application>
  <PresentationFormat>Widescreen</PresentationFormat>
  <Paragraphs>165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Symbol</vt:lpstr>
      <vt:lpstr>Wingdings</vt:lpstr>
      <vt:lpstr>Office Theme 1</vt:lpstr>
      <vt:lpstr>1_Office Theme 4 - WHO</vt:lpstr>
      <vt:lpstr>1_Office Theme 5</vt:lpstr>
      <vt:lpstr>Diapositives de présentation</vt:lpstr>
      <vt:lpstr>PowerPoint Presentation</vt:lpstr>
      <vt:lpstr>PowerPoint Presentation</vt:lpstr>
      <vt:lpstr>Présentations</vt:lpstr>
      <vt:lpstr>En quoi ce programme est-il spécifique aux contextes humanitaires ?</vt:lpstr>
      <vt:lpstr>La prise en charge des survivant(e)s de violences sexuelles  est prévue dans le Dispositif minimum d'urgence (DMU)  pour la santé sexuelle et reproductive (SSR)</vt:lpstr>
      <vt:lpstr>Le DMU pour la SSR</vt:lpstr>
      <vt:lpstr>Soutenir la mise en œuvre du DMU pour la SSR</vt:lpstr>
      <vt:lpstr>Violence exercée par un partenaire intime (VPI) </vt:lpstr>
      <vt:lpstr>Cette formation s'appuie sur un large éventail de directives et de données probantes mondiales</vt:lpstr>
      <vt:lpstr>Pourquoi un programme spécifique à l'action humanitaire ?</vt:lpstr>
      <vt:lpstr>Pourquoi un programme spécifique à l'action humanitaire ?</vt:lpstr>
      <vt:lpstr>À l'issue de cette formation, les participants  auront atteint les objectifs suivants  </vt:lpstr>
      <vt:lpstr>Savoir assurer sa sécurité  et celle des autres </vt:lpstr>
      <vt:lpstr>Contacts</vt:lpstr>
      <vt:lpstr>PowerPoint Presentation</vt:lpstr>
      <vt:lpstr>Chapeau des peurs et chapeau des motivations (30 minutes)</vt:lpstr>
      <vt:lpstr>Règles et normes du groupe</vt:lpstr>
      <vt:lpstr>Points clés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Money (Green Ink)</dc:creator>
  <cp:lastModifiedBy>رفعت عبدالغني</cp:lastModifiedBy>
  <cp:revision>690</cp:revision>
  <cp:lastPrinted>2024-11-29T14:13:27Z</cp:lastPrinted>
  <dcterms:created xsi:type="dcterms:W3CDTF">2024-07-22T16:05:02Z</dcterms:created>
  <dcterms:modified xsi:type="dcterms:W3CDTF">2025-10-02T21:26:32Z</dcterms:modified>
</cp:coreProperties>
</file>